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9"/>
  </p:notesMasterIdLst>
  <p:handoutMasterIdLst>
    <p:handoutMasterId r:id="rId50"/>
  </p:handoutMasterIdLst>
  <p:sldIdLst>
    <p:sldId id="896" r:id="rId3"/>
    <p:sldId id="1042" r:id="rId4"/>
    <p:sldId id="1043" r:id="rId5"/>
    <p:sldId id="1044" r:id="rId6"/>
    <p:sldId id="1045" r:id="rId7"/>
    <p:sldId id="1046" r:id="rId8"/>
    <p:sldId id="1086" r:id="rId9"/>
    <p:sldId id="1087" r:id="rId10"/>
    <p:sldId id="1088" r:id="rId11"/>
    <p:sldId id="1089" r:id="rId12"/>
    <p:sldId id="861" r:id="rId13"/>
    <p:sldId id="1018" r:id="rId14"/>
    <p:sldId id="1019" r:id="rId15"/>
    <p:sldId id="1020" r:id="rId16"/>
    <p:sldId id="907" r:id="rId17"/>
    <p:sldId id="908" r:id="rId18"/>
    <p:sldId id="909" r:id="rId19"/>
    <p:sldId id="910" r:id="rId20"/>
    <p:sldId id="911" r:id="rId21"/>
    <p:sldId id="912" r:id="rId22"/>
    <p:sldId id="914" r:id="rId23"/>
    <p:sldId id="1083" r:id="rId24"/>
    <p:sldId id="1021" r:id="rId25"/>
    <p:sldId id="1084" r:id="rId26"/>
    <p:sldId id="1085" r:id="rId27"/>
    <p:sldId id="1023" r:id="rId28"/>
    <p:sldId id="1024" r:id="rId29"/>
    <p:sldId id="1025" r:id="rId30"/>
    <p:sldId id="919" r:id="rId31"/>
    <p:sldId id="920" r:id="rId32"/>
    <p:sldId id="1090" r:id="rId33"/>
    <p:sldId id="1091" r:id="rId34"/>
    <p:sldId id="921" r:id="rId35"/>
    <p:sldId id="922" r:id="rId36"/>
    <p:sldId id="923" r:id="rId37"/>
    <p:sldId id="902" r:id="rId38"/>
    <p:sldId id="967" r:id="rId39"/>
    <p:sldId id="968" r:id="rId40"/>
    <p:sldId id="970" r:id="rId41"/>
    <p:sldId id="969" r:id="rId42"/>
    <p:sldId id="972" r:id="rId43"/>
    <p:sldId id="973" r:id="rId44"/>
    <p:sldId id="974" r:id="rId45"/>
    <p:sldId id="1092" r:id="rId46"/>
    <p:sldId id="976" r:id="rId47"/>
    <p:sldId id="977" r:id="rId4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60" autoAdjust="0"/>
    <p:restoredTop sz="94816" autoAdjust="0"/>
  </p:normalViewPr>
  <p:slideViewPr>
    <p:cSldViewPr snapToGrid="0" showGuides="1">
      <p:cViewPr varScale="1">
        <p:scale>
          <a:sx n="133" d="100"/>
          <a:sy n="133" d="100"/>
        </p:scale>
        <p:origin x="115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B94AF739-DC5E-4EA7-8B47-A00A858C2084}">
      <dgm:prSet phldrT="[文本]" custT="1"/>
      <dgm:spPr>
        <a:solidFill>
          <a:srgbClr val="0070C0"/>
        </a:solidFill>
      </dgm:spPr>
      <dgm:t>
        <a:bodyPr/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滚石柱</a:t>
          </a:r>
        </a:p>
      </dgm:t>
    </dgm:pt>
    <dgm:pt modelId="{EC1C3C7F-F893-44F2-A21A-8D5AAA60BCB6}" type="parTrans" cxnId="{990BF27E-A80D-4C23-B888-4BC94609A2DB}">
      <dgm:prSet/>
      <dgm:spPr/>
      <dgm:t>
        <a:bodyPr/>
        <a:lstStyle/>
        <a:p>
          <a:endParaRPr lang="zh-CN" altLang="en-US"/>
        </a:p>
      </dgm:t>
    </dgm:pt>
    <dgm:pt modelId="{197AE494-BF80-4F94-84F6-286B928B1340}" type="sibTrans" cxnId="{990BF27E-A80D-4C23-B888-4BC94609A2DB}">
      <dgm:prSet/>
      <dgm:spPr/>
      <dgm:t>
        <a:bodyPr/>
        <a:lstStyle/>
        <a:p>
          <a:endParaRPr lang="zh-CN" altLang="en-US"/>
        </a:p>
      </dgm:t>
    </dgm:pt>
    <dgm:pt modelId="{25CB8F36-AFE0-4B0B-BA34-291E3B86C1C0}">
      <dgm:prSet phldrT="[文本]" custT="1"/>
      <dgm:spPr>
        <a:solidFill>
          <a:srgbClr val="7030A0"/>
        </a:solidFill>
      </dgm:spPr>
      <dgm:t>
        <a:bodyPr/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公主的</a:t>
          </a:r>
          <a:b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攻击范围</a:t>
          </a:r>
          <a:endParaRPr lang="zh-CN" altLang="en-US" sz="36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5E6B2FD-1E25-454D-AC87-F163F3483799}" type="parTrans" cxnId="{B7A4DDF3-2109-42C7-9C97-581B72E1A446}">
      <dgm:prSet/>
      <dgm:spPr/>
      <dgm:t>
        <a:bodyPr/>
        <a:lstStyle/>
        <a:p>
          <a:endParaRPr lang="zh-CN" altLang="en-US"/>
        </a:p>
      </dgm:t>
    </dgm:pt>
    <dgm:pt modelId="{6CA0D106-06D7-4E6B-97B4-F826047EA86F}" type="sibTrans" cxnId="{B7A4DDF3-2109-42C7-9C97-581B72E1A446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C8B4A047-E39B-422D-8015-5D6E4DB31A7F}" type="pres">
      <dgm:prSet presAssocID="{25CB8F36-AFE0-4B0B-BA34-291E3B86C1C0}" presName="node" presStyleLbl="node1" presStyleIdx="0" presStyleCnt="2">
        <dgm:presLayoutVars>
          <dgm:bulletEnabled val="1"/>
        </dgm:presLayoutVars>
      </dgm:prSet>
      <dgm:spPr/>
    </dgm:pt>
    <dgm:pt modelId="{68EC3FB1-E26C-4E7D-A605-41AAC31A675D}" type="pres">
      <dgm:prSet presAssocID="{6CA0D106-06D7-4E6B-97B4-F826047EA86F}" presName="sibTrans" presStyleCnt="0"/>
      <dgm:spPr/>
    </dgm:pt>
    <dgm:pt modelId="{9BDEFA3C-A9F8-4DC5-AB8E-02B79BC6EEAA}" type="pres">
      <dgm:prSet presAssocID="{B94AF739-DC5E-4EA7-8B47-A00A858C2084}" presName="node" presStyleLbl="node1" presStyleIdx="1" presStyleCnt="2">
        <dgm:presLayoutVars>
          <dgm:bulletEnabled val="1"/>
        </dgm:presLayoutVars>
      </dgm:prSet>
      <dgm:spPr/>
    </dgm:pt>
  </dgm:ptLst>
  <dgm:cxnLst>
    <dgm:cxn modelId="{21B74038-7A17-4DE5-9BC6-2367E61DD21A}" type="presOf" srcId="{B94AF739-DC5E-4EA7-8B47-A00A858C2084}" destId="{9BDEFA3C-A9F8-4DC5-AB8E-02B79BC6EEAA}" srcOrd="0" destOrd="0" presId="urn:microsoft.com/office/officeart/2005/8/layout/default"/>
    <dgm:cxn modelId="{3667FE5A-9F4A-4D57-8AC3-BC1E3DF4BFA4}" type="presOf" srcId="{25CB8F36-AFE0-4B0B-BA34-291E3B86C1C0}" destId="{C8B4A047-E39B-422D-8015-5D6E4DB31A7F}" srcOrd="0" destOrd="0" presId="urn:microsoft.com/office/officeart/2005/8/layout/default"/>
    <dgm:cxn modelId="{990BF27E-A80D-4C23-B888-4BC94609A2DB}" srcId="{6787E9D6-2A90-4BCA-9917-059667D4BDBC}" destId="{B94AF739-DC5E-4EA7-8B47-A00A858C2084}" srcOrd="1" destOrd="0" parTransId="{EC1C3C7F-F893-44F2-A21A-8D5AAA60BCB6}" sibTransId="{197AE494-BF80-4F94-84F6-286B928B1340}"/>
    <dgm:cxn modelId="{5DD51DEC-5D0C-48A8-B386-722692CBC8D7}" type="presOf" srcId="{6787E9D6-2A90-4BCA-9917-059667D4BDBC}" destId="{D822D75A-238A-426D-A9D3-A664472FE3B0}" srcOrd="0" destOrd="0" presId="urn:microsoft.com/office/officeart/2005/8/layout/default"/>
    <dgm:cxn modelId="{B7A4DDF3-2109-42C7-9C97-581B72E1A446}" srcId="{6787E9D6-2A90-4BCA-9917-059667D4BDBC}" destId="{25CB8F36-AFE0-4B0B-BA34-291E3B86C1C0}" srcOrd="0" destOrd="0" parTransId="{65E6B2FD-1E25-454D-AC87-F163F3483799}" sibTransId="{6CA0D106-06D7-4E6B-97B4-F826047EA86F}"/>
    <dgm:cxn modelId="{D99E6B94-563A-4ABC-9C14-E042EE210522}" type="presParOf" srcId="{D822D75A-238A-426D-A9D3-A664472FE3B0}" destId="{C8B4A047-E39B-422D-8015-5D6E4DB31A7F}" srcOrd="0" destOrd="0" presId="urn:microsoft.com/office/officeart/2005/8/layout/default"/>
    <dgm:cxn modelId="{D6ECDE15-DEEF-47B8-8D5B-B87F329A9250}" type="presParOf" srcId="{D822D75A-238A-426D-A9D3-A664472FE3B0}" destId="{68EC3FB1-E26C-4E7D-A605-41AAC31A675D}" srcOrd="1" destOrd="0" presId="urn:microsoft.com/office/officeart/2005/8/layout/default"/>
    <dgm:cxn modelId="{8A9F47D2-6B4D-44D1-9C33-0918D24ADA93}" type="presParOf" srcId="{D822D75A-238A-426D-A9D3-A664472FE3B0}" destId="{9BDEFA3C-A9F8-4DC5-AB8E-02B79BC6EEA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4A047-E39B-422D-8015-5D6E4DB31A7F}">
      <dsp:nvSpPr>
        <dsp:cNvPr id="0" name=""/>
        <dsp:cNvSpPr/>
      </dsp:nvSpPr>
      <dsp:spPr>
        <a:xfrm>
          <a:off x="1092" y="820028"/>
          <a:ext cx="4259507" cy="2555704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公主的</a:t>
          </a:r>
          <a:b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攻击范围</a:t>
          </a:r>
          <a:endParaRPr lang="zh-CN" altLang="en-US" sz="36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92" y="820028"/>
        <a:ext cx="4259507" cy="2555704"/>
      </dsp:txXfrm>
    </dsp:sp>
    <dsp:sp modelId="{9BDEFA3C-A9F8-4DC5-AB8E-02B79BC6EEAA}">
      <dsp:nvSpPr>
        <dsp:cNvPr id="0" name=""/>
        <dsp:cNvSpPr/>
      </dsp:nvSpPr>
      <dsp:spPr>
        <a:xfrm>
          <a:off x="4686550" y="820028"/>
          <a:ext cx="4259507" cy="255570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滚石柱</a:t>
          </a:r>
        </a:p>
      </dsp:txBody>
      <dsp:txXfrm>
        <a:off x="4686550" y="820028"/>
        <a:ext cx="4259507" cy="255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7/12/2022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7/12/2022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2022/7/12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8077" y="3683001"/>
            <a:ext cx="8825658" cy="17907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en-US" altLang="zh-CN" sz="3600" b="1" dirty="0">
                <a:solidFill>
                  <a:srgbClr val="FFC000"/>
                </a:solidFill>
              </a:rPr>
              <a:t>5DG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在线编程实训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2022</a:t>
            </a:r>
            <a:r>
              <a:rPr lang="zh-CN" altLang="en-US" sz="3600" b="1" dirty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7</a:t>
            </a:r>
            <a:r>
              <a:rPr lang="zh-CN" altLang="en-US" sz="3600" b="1" dirty="0">
                <a:solidFill>
                  <a:srgbClr val="FFC000"/>
                </a:solidFill>
              </a:rPr>
              <a:t>月</a:t>
            </a:r>
            <a:r>
              <a:rPr lang="en-US" altLang="zh-CN" sz="3600" b="1" dirty="0">
                <a:solidFill>
                  <a:srgbClr val="FFC000"/>
                </a:solidFill>
              </a:rPr>
              <a:t>12</a:t>
            </a:r>
            <a:r>
              <a:rPr lang="zh-CN" altLang="en-US" sz="3600" b="1" dirty="0">
                <a:solidFill>
                  <a:srgbClr val="FFC000"/>
                </a:solidFill>
              </a:rPr>
              <a:t>日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100530" y="1573338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C++</a:t>
            </a:r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134583053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point</a:t>
            </a:r>
            <a:r>
              <a:rPr lang="zh-CN" altLang="en-US" dirty="0"/>
              <a:t>实例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89" y="1613610"/>
            <a:ext cx="10756620" cy="4819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27" y="3433261"/>
            <a:ext cx="2088983" cy="19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04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6000" dirty="0"/>
              <a:t>BFS</a:t>
            </a:r>
            <a:r>
              <a:rPr lang="zh-CN" altLang="en-US" sz="6000" dirty="0"/>
              <a:t>的应用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18135"/>
              </p:ext>
            </p:extLst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0180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804" y="5499652"/>
            <a:ext cx="9582952" cy="104706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1 </a:t>
            </a:r>
            <a:r>
              <a:rPr lang="zh-CN" altLang="en-US" sz="5400" dirty="0"/>
              <a:t>公主的攻击范围</a:t>
            </a:r>
            <a:endParaRPr lang="zh-CN" altLang="zh-CN" sz="4800" dirty="0">
              <a:latin typeface="Microsoft YaHei UI" panose="020B0503020204020204" pitchFamily="34" charset="-122"/>
            </a:endParaRPr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62" y="757645"/>
            <a:ext cx="9485394" cy="45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4544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5130" y="136172"/>
            <a:ext cx="9404723" cy="824549"/>
          </a:xfrm>
        </p:spPr>
        <p:txBody>
          <a:bodyPr/>
          <a:lstStyle/>
          <a:p>
            <a:r>
              <a:rPr lang="zh-CN" altLang="en-US" dirty="0"/>
              <a:t>公主的攻击范围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53" y="1255799"/>
            <a:ext cx="10239133" cy="5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815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872" y="237770"/>
            <a:ext cx="9665982" cy="824549"/>
          </a:xfrm>
        </p:spPr>
        <p:txBody>
          <a:bodyPr/>
          <a:lstStyle/>
          <a:p>
            <a:r>
              <a:rPr lang="zh-CN" altLang="en-US" dirty="0"/>
              <a:t>格子</a:t>
            </a:r>
            <a:r>
              <a:rPr lang="en-US" altLang="zh-CN" dirty="0" err="1"/>
              <a:t>x,y</a:t>
            </a:r>
            <a:r>
              <a:rPr lang="zh-CN" altLang="en-US" dirty="0"/>
              <a:t>之间的距离用曼哈顿距离计算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873" y="4615542"/>
            <a:ext cx="11205154" cy="17226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effectLst/>
              </a:rPr>
              <a:t>根据如上公式可知：曼哈顿距离指两点之间的行坐标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距离和列坐标</a:t>
            </a:r>
            <a:r>
              <a:rPr lang="en-US" altLang="zh-CN" dirty="0">
                <a:effectLst/>
              </a:rPr>
              <a:t>j</a:t>
            </a:r>
            <a:r>
              <a:rPr lang="zh-CN" altLang="en-US" dirty="0">
                <a:effectLst/>
              </a:rPr>
              <a:t>距离之和。</a:t>
            </a:r>
          </a:p>
          <a:p>
            <a:r>
              <a:rPr lang="zh-CN" altLang="en-US" dirty="0">
                <a:effectLst/>
              </a:rPr>
              <a:t>题目的意思就是求出矩阵中所有节点为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的点，到节点为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的点的曼哈顿距离。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5948"/>
          <a:stretch/>
        </p:blipFill>
        <p:spPr>
          <a:xfrm>
            <a:off x="383872" y="1262744"/>
            <a:ext cx="11247431" cy="3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734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16" y="1315924"/>
            <a:ext cx="10812256" cy="53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75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矩阵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73" y="1557222"/>
            <a:ext cx="9776128" cy="43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360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</a:t>
            </a:r>
            <a:r>
              <a:rPr lang="zh-CN" altLang="en-US" dirty="0"/>
              <a:t>更新分析：</a:t>
            </a:r>
            <a:r>
              <a:rPr lang="en-US" altLang="zh-CN" dirty="0"/>
              <a:t>1</a:t>
            </a:r>
            <a:r>
              <a:rPr lang="zh-CN" altLang="en-US" dirty="0"/>
              <a:t>的位置初始值为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20" y="1688079"/>
            <a:ext cx="9477007" cy="40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123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</a:t>
            </a:r>
            <a:r>
              <a:rPr lang="zh-CN" altLang="en-US" dirty="0"/>
              <a:t>更新分析：</a:t>
            </a:r>
            <a:r>
              <a:rPr lang="en-US" altLang="zh-CN" dirty="0"/>
              <a:t>BFS</a:t>
            </a:r>
            <a:r>
              <a:rPr lang="zh-CN" altLang="en-US" dirty="0"/>
              <a:t>扩展到最近的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871775"/>
            <a:ext cx="9416259" cy="40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13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</a:t>
            </a:r>
            <a:r>
              <a:rPr lang="zh-CN" altLang="en-US" dirty="0"/>
              <a:t>更新分析：</a:t>
            </a:r>
            <a:r>
              <a:rPr lang="en-US" altLang="zh-CN" dirty="0"/>
              <a:t>BFS</a:t>
            </a:r>
            <a:r>
              <a:rPr lang="zh-CN" altLang="en-US" dirty="0"/>
              <a:t>扩展到最近的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39319"/>
            <a:ext cx="9404723" cy="39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265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6600" dirty="0"/>
              <a:t>C++</a:t>
            </a:r>
            <a:r>
              <a:rPr lang="zh-CN" altLang="en-US" sz="6600" dirty="0"/>
              <a:t>小课堂</a:t>
            </a:r>
          </a:p>
        </p:txBody>
      </p:sp>
    </p:spTree>
    <p:extLst>
      <p:ext uri="{BB962C8B-B14F-4D97-AF65-F5344CB8AC3E}">
        <p14:creationId xmlns:p14="http://schemas.microsoft.com/office/powerpoint/2010/main" val="1812590507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</a:t>
            </a:r>
            <a:r>
              <a:rPr lang="zh-CN" altLang="en-US" dirty="0"/>
              <a:t>更新分析：</a:t>
            </a:r>
            <a:r>
              <a:rPr lang="en-US" altLang="zh-CN" dirty="0"/>
              <a:t>BFS</a:t>
            </a:r>
            <a:r>
              <a:rPr lang="zh-CN" altLang="en-US" dirty="0"/>
              <a:t>扩展到最近的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63586"/>
            <a:ext cx="9404724" cy="39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0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多源点广搜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92630"/>
            <a:ext cx="9221439" cy="51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8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用邻接矩阵存储地图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17123"/>
            <a:ext cx="8414894" cy="53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38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68" y="237770"/>
            <a:ext cx="9404723" cy="824549"/>
          </a:xfrm>
        </p:spPr>
        <p:txBody>
          <a:bodyPr/>
          <a:lstStyle/>
          <a:p>
            <a:r>
              <a:rPr lang="zh-CN" altLang="en-US" dirty="0"/>
              <a:t>多源点广搜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67" y="1279703"/>
            <a:ext cx="9550769" cy="46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4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多源点广搜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175220"/>
            <a:ext cx="10179977" cy="5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98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124" y="1403917"/>
            <a:ext cx="10089474" cy="49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652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27" y="1189857"/>
            <a:ext cx="9217328" cy="55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85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35822" y="5627988"/>
            <a:ext cx="9582952" cy="104706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60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6000" dirty="0">
                <a:latin typeface="Microsoft YaHei UI" panose="020B0503020204020204" pitchFamily="34" charset="-122"/>
              </a:rPr>
              <a:t>2 </a:t>
            </a:r>
            <a:r>
              <a:rPr lang="zh-CN" altLang="en-US" sz="6000" dirty="0">
                <a:latin typeface="Microsoft YaHei UI" panose="020B0503020204020204" pitchFamily="34" charset="-122"/>
              </a:rPr>
              <a:t>滚石柱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8" y="290737"/>
            <a:ext cx="7391418" cy="52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9126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https://www.albinoblacksheep.com/games/bloxorz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423360"/>
            <a:ext cx="10077753" cy="49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11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种状态（如何设计数据结构？）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24" y="1707106"/>
            <a:ext cx="11209020" cy="34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96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2718" y="5468178"/>
            <a:ext cx="8675803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知识点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：无穷大常量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0x3f3f3f3f 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626429" y="406990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444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地图说明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722646"/>
            <a:ext cx="10770536" cy="43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444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按键说明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82644"/>
            <a:ext cx="10479597" cy="48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0981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81465"/>
            <a:ext cx="7800999" cy="4916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16" y="1381465"/>
            <a:ext cx="2266950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16" y="4310461"/>
            <a:ext cx="2266950" cy="16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18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在每一步操作中，可以按上下左右四个键之一。</a:t>
            </a:r>
          </a:p>
          <a:p>
            <a:r>
              <a:rPr lang="zh-CN" altLang="en-US" dirty="0">
                <a:effectLst/>
              </a:rPr>
              <a:t>按下按键之后，石柱向对应的方向沿着棱滚动</a:t>
            </a:r>
            <a:r>
              <a:rPr lang="en-US" altLang="zh-CN" dirty="0">
                <a:effectLst/>
              </a:rPr>
              <a:t>90</a:t>
            </a:r>
            <a:r>
              <a:rPr lang="zh-CN" altLang="en-US" dirty="0">
                <a:effectLst/>
              </a:rPr>
              <a:t>度。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问题：如何设计石柱的状态转换函数？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810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理解题意！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287378"/>
            <a:ext cx="10935955" cy="557062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effectLst/>
              </a:rPr>
              <a:t>任意时刻，长方体不能有任何部位接触禁地，并且不能立在易碎地面上。</a:t>
            </a:r>
            <a:br>
              <a:rPr lang="en-US" altLang="zh-CN" sz="2400" dirty="0">
                <a:effectLst/>
              </a:rPr>
            </a:br>
            <a:r>
              <a:rPr lang="en-US" altLang="zh-CN" sz="2400" b="1" dirty="0">
                <a:solidFill>
                  <a:srgbClr val="FF0000"/>
                </a:solidFill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如何设计</a:t>
            </a:r>
            <a:r>
              <a:rPr lang="en-US" altLang="zh-CN" sz="2400" b="1" dirty="0" err="1">
                <a:solidFill>
                  <a:srgbClr val="FF0000"/>
                </a:solidFill>
              </a:rPr>
              <a:t>isValid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</a:rPr>
              <a:t>函数？</a:t>
            </a:r>
          </a:p>
          <a:p>
            <a:r>
              <a:rPr lang="zh-CN" altLang="en-US" sz="2400" dirty="0">
                <a:effectLst/>
              </a:rPr>
              <a:t>字符”</a:t>
            </a:r>
            <a:r>
              <a:rPr lang="en-US" altLang="zh-CN" sz="2400" dirty="0">
                <a:effectLst/>
              </a:rPr>
              <a:t>X”</a:t>
            </a:r>
            <a:r>
              <a:rPr lang="zh-CN" altLang="en-US" sz="2400" dirty="0">
                <a:effectLst/>
              </a:rPr>
              <a:t>标识长方体的起始位置，地图上可能有一个”</a:t>
            </a:r>
            <a:r>
              <a:rPr lang="en-US" altLang="zh-CN" sz="2400" dirty="0">
                <a:effectLst/>
              </a:rPr>
              <a:t>X”</a:t>
            </a:r>
            <a:r>
              <a:rPr lang="zh-CN" altLang="en-US" sz="2400" dirty="0">
                <a:effectLst/>
              </a:rPr>
              <a:t>或者两个相邻的”</a:t>
            </a:r>
            <a:r>
              <a:rPr lang="en-US" altLang="zh-CN" sz="2400" dirty="0">
                <a:effectLst/>
              </a:rPr>
              <a:t>X”</a:t>
            </a:r>
            <a:r>
              <a:rPr lang="zh-CN" altLang="en-US" sz="2400" dirty="0">
                <a:effectLst/>
              </a:rPr>
              <a:t>。</a:t>
            </a:r>
            <a:br>
              <a:rPr lang="en-US" altLang="zh-CN" sz="2400" dirty="0">
                <a:effectLst/>
              </a:rPr>
            </a:br>
            <a:r>
              <a:rPr lang="en-US" altLang="zh-CN" sz="2400" b="1" dirty="0">
                <a:solidFill>
                  <a:srgbClr val="FF0000"/>
                </a:solidFill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如何表示</a:t>
            </a:r>
            <a:r>
              <a:rPr lang="en-US" altLang="zh-CN" sz="2400" b="1" dirty="0">
                <a:solidFill>
                  <a:srgbClr val="FF0000"/>
                </a:solidFill>
              </a:rPr>
              <a:t>Start</a:t>
            </a:r>
            <a:r>
              <a:rPr lang="zh-CN" altLang="en-US" sz="2400" b="1" dirty="0">
                <a:solidFill>
                  <a:srgbClr val="FF0000"/>
                </a:solidFill>
              </a:rPr>
              <a:t>点？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effectLst/>
              </a:rPr>
              <a:t>地图上唯一的一个字符”</a:t>
            </a:r>
            <a:r>
              <a:rPr lang="en-US" altLang="zh-CN" sz="2400" dirty="0">
                <a:effectLst/>
              </a:rPr>
              <a:t>O”</a:t>
            </a:r>
            <a:r>
              <a:rPr lang="zh-CN" altLang="en-US" sz="2400" dirty="0">
                <a:effectLst/>
              </a:rPr>
              <a:t>标识目标位置。</a:t>
            </a:r>
            <a:r>
              <a:rPr lang="en-US" altLang="zh-CN" sz="2400" b="1" dirty="0">
                <a:solidFill>
                  <a:srgbClr val="FF0000"/>
                </a:solidFill>
              </a:rPr>
              <a:t>——Target</a:t>
            </a:r>
            <a:r>
              <a:rPr lang="zh-CN" altLang="en-US" sz="2400" b="1" dirty="0">
                <a:solidFill>
                  <a:srgbClr val="FF0000"/>
                </a:solidFill>
              </a:rPr>
              <a:t>点如何表示？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effectLst/>
              </a:rPr>
              <a:t>求把石柱移动到目标位置（即立在”</a:t>
            </a:r>
            <a:r>
              <a:rPr lang="en-US" altLang="zh-CN" sz="2400" dirty="0">
                <a:effectLst/>
              </a:rPr>
              <a:t>O”</a:t>
            </a:r>
            <a:r>
              <a:rPr lang="zh-CN" altLang="en-US" sz="2400" dirty="0">
                <a:effectLst/>
              </a:rPr>
              <a:t>上）所需要的最少步数。</a:t>
            </a:r>
            <a:br>
              <a:rPr lang="en-US" altLang="zh-CN" sz="2400" dirty="0">
                <a:effectLst/>
              </a:rPr>
            </a:br>
            <a:r>
              <a:rPr lang="en-US" altLang="zh-CN" sz="2400" b="1" dirty="0">
                <a:solidFill>
                  <a:srgbClr val="FF0000"/>
                </a:solidFill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结束状态如何表示？</a:t>
            </a:r>
          </a:p>
          <a:p>
            <a:r>
              <a:rPr lang="zh-CN" altLang="en-US" sz="2400" dirty="0">
                <a:effectLst/>
              </a:rPr>
              <a:t>在移动过程中，”</a:t>
            </a:r>
            <a:r>
              <a:rPr lang="en-US" altLang="zh-CN" sz="2400" dirty="0">
                <a:effectLst/>
              </a:rPr>
              <a:t>X”</a:t>
            </a:r>
            <a:r>
              <a:rPr lang="zh-CN" altLang="en-US" sz="2400" dirty="0">
                <a:effectLst/>
              </a:rPr>
              <a:t>和”</a:t>
            </a:r>
            <a:r>
              <a:rPr lang="en-US" altLang="zh-CN" sz="2400" dirty="0">
                <a:effectLst/>
              </a:rPr>
              <a:t>O”</a:t>
            </a:r>
            <a:r>
              <a:rPr lang="zh-CN" altLang="en-US" sz="2400" dirty="0">
                <a:effectLst/>
              </a:rPr>
              <a:t>标识的位置都可以看作是硬地被利用。</a:t>
            </a:r>
            <a:br>
              <a:rPr lang="en-US" altLang="zh-CN" sz="2400" dirty="0">
                <a:effectLst/>
              </a:rPr>
            </a:br>
            <a:r>
              <a:rPr lang="en-US" altLang="zh-CN" sz="2400" b="1" dirty="0"/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如何更新地图？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15432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石柱采用三元组（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Z)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03" y="4993105"/>
            <a:ext cx="10935955" cy="16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）表示石柱的基坐标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Z</a:t>
            </a:r>
            <a:r>
              <a:rPr lang="zh-CN" altLang="en-US" dirty="0"/>
              <a:t>： </a:t>
            </a:r>
            <a:r>
              <a:rPr lang="en-US" altLang="zh-CN" dirty="0"/>
              <a:t>0</a:t>
            </a:r>
            <a:r>
              <a:rPr lang="zh-CN" altLang="en-US" dirty="0"/>
              <a:t>表示站立  </a:t>
            </a:r>
            <a:r>
              <a:rPr lang="en-US" altLang="zh-CN" dirty="0"/>
              <a:t>1</a:t>
            </a:r>
            <a:r>
              <a:rPr lang="zh-CN" altLang="en-US" dirty="0"/>
              <a:t>表示横躺  </a:t>
            </a:r>
            <a:r>
              <a:rPr lang="en-US" altLang="zh-CN" dirty="0"/>
              <a:t>2</a:t>
            </a:r>
            <a:r>
              <a:rPr lang="zh-CN" altLang="en-US" dirty="0"/>
              <a:t>表示竖躺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9" y="1203158"/>
            <a:ext cx="11097885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099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(X,Y,Z</a:t>
            </a:r>
            <a:r>
              <a:rPr lang="zh-CN" altLang="en-US" dirty="0"/>
              <a:t>的状态转移表</a:t>
            </a:r>
            <a:r>
              <a:rPr lang="en-US" altLang="zh-CN" dirty="0"/>
              <a:t>,</a:t>
            </a:r>
            <a:r>
              <a:rPr lang="en-US" altLang="zh-CN" sz="2000" dirty="0"/>
              <a:t>XY</a:t>
            </a:r>
            <a:r>
              <a:rPr lang="zh-CN" altLang="en-US" sz="2000" dirty="0"/>
              <a:t>表示石柱两个半块中的最小坐标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93278"/>
            <a:ext cx="10419546" cy="53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53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Stone</a:t>
            </a:r>
            <a:r>
              <a:rPr lang="zh-CN" altLang="en-US" dirty="0"/>
              <a:t>的</a:t>
            </a:r>
            <a:r>
              <a:rPr lang="en-US" altLang="zh-CN" dirty="0" err="1"/>
              <a:t>struct</a:t>
            </a:r>
            <a:r>
              <a:rPr lang="zh-CN" altLang="en-US" dirty="0"/>
              <a:t>参考代码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19590"/>
            <a:ext cx="10376159" cy="3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951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状态转移函数设计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83" y="1196797"/>
            <a:ext cx="9477170" cy="55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8770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地图数据结构与队列的数据结构设计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68" y="1513745"/>
            <a:ext cx="7432528" cy="33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27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11644"/>
            <a:ext cx="9404723" cy="824549"/>
          </a:xfrm>
        </p:spPr>
        <p:txBody>
          <a:bodyPr/>
          <a:lstStyle/>
          <a:p>
            <a:r>
              <a:rPr lang="zh-CN" altLang="en-US" dirty="0"/>
              <a:t>代码小技巧：把变量赋值为无穷大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5410200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对于</a:t>
            </a:r>
            <a:r>
              <a:rPr lang="en-US" altLang="zh-CN" dirty="0" err="1">
                <a:effectLst/>
              </a:rPr>
              <a:t>int</a:t>
            </a:r>
            <a:r>
              <a:rPr lang="zh-CN" altLang="en-US" dirty="0">
                <a:effectLst/>
              </a:rPr>
              <a:t>类型的数，有的人会采用</a:t>
            </a:r>
            <a:r>
              <a:rPr lang="en-US" altLang="zh-CN" dirty="0">
                <a:effectLst/>
              </a:rPr>
              <a:t>INT_MAX</a:t>
            </a:r>
            <a:r>
              <a:rPr lang="zh-CN" altLang="en-US" dirty="0">
                <a:effectLst/>
              </a:rPr>
              <a:t>，即</a:t>
            </a:r>
            <a:r>
              <a:rPr lang="en-US" altLang="zh-CN" dirty="0">
                <a:effectLst/>
              </a:rPr>
              <a:t>0x7fffffff</a:t>
            </a:r>
            <a:r>
              <a:rPr lang="zh-CN" altLang="en-US" dirty="0">
                <a:effectLst/>
              </a:rPr>
              <a:t>作为无穷大。但是以</a:t>
            </a:r>
            <a:r>
              <a:rPr lang="en-US" altLang="zh-CN" dirty="0">
                <a:effectLst/>
              </a:rPr>
              <a:t>INT_MAX</a:t>
            </a:r>
            <a:r>
              <a:rPr lang="zh-CN" altLang="en-US" dirty="0">
                <a:effectLst/>
              </a:rPr>
              <a:t>为无穷大常常面临一个问题，即加一个其他的数会溢出。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在实际编程中，我们常采用</a:t>
            </a:r>
            <a:r>
              <a:rPr lang="en-US" altLang="zh-CN" dirty="0">
                <a:effectLst/>
              </a:rPr>
              <a:t>0x3f3f3f3f</a:t>
            </a:r>
            <a:r>
              <a:rPr lang="zh-CN" altLang="en-US" dirty="0">
                <a:effectLst/>
              </a:rPr>
              <a:t>来作为无穷大。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86" y="4718004"/>
            <a:ext cx="5254534" cy="19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44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247459" cy="824549"/>
          </a:xfrm>
        </p:spPr>
        <p:txBody>
          <a:bodyPr/>
          <a:lstStyle/>
          <a:p>
            <a:r>
              <a:rPr lang="en-US" altLang="zh-CN" dirty="0" err="1"/>
              <a:t>isValid</a:t>
            </a:r>
            <a:r>
              <a:rPr lang="zh-CN" altLang="en-US" dirty="0"/>
              <a:t>函数设计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两个半块的状态：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t.x+1 t.y+1)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53" y="1175024"/>
            <a:ext cx="10701691" cy="55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3713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Buildmap</a:t>
            </a:r>
            <a:r>
              <a:rPr lang="zh-CN" altLang="en-US" dirty="0"/>
              <a:t>：初始化游戏地图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94125"/>
            <a:ext cx="9473886" cy="30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8634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target</a:t>
            </a:r>
            <a:r>
              <a:rPr lang="zh-CN" altLang="en-US" dirty="0"/>
              <a:t>的状态，并更新地图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74" y="1144798"/>
            <a:ext cx="7657208" cy="5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9199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bfs</a:t>
            </a:r>
            <a:r>
              <a:rPr lang="en-US" altLang="zh-CN" dirty="0"/>
              <a:t>(Stone &amp;s) </a:t>
            </a:r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位置开始</a:t>
            </a:r>
            <a:r>
              <a:rPr lang="en-US" altLang="zh-CN" dirty="0"/>
              <a:t>BFS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51238"/>
            <a:ext cx="9471184" cy="44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9936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搜索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08472"/>
            <a:ext cx="8498870" cy="53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78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704" y="1200587"/>
            <a:ext cx="7644185" cy="4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26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121" y="1177212"/>
            <a:ext cx="8946739" cy="55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6602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0x3f3f3f3f</a:t>
            </a:r>
            <a:r>
              <a:rPr lang="zh-CN" altLang="en-US" dirty="0"/>
              <a:t>主要有如下好处：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ffectLst/>
              </a:rPr>
              <a:t>0x3f3f3f3f</a:t>
            </a:r>
            <a:r>
              <a:rPr lang="zh-CN" altLang="en-US" sz="2800" dirty="0">
                <a:effectLst/>
              </a:rPr>
              <a:t>的十进制为</a:t>
            </a:r>
            <a:r>
              <a:rPr lang="en-US" altLang="zh-CN" sz="2800" dirty="0">
                <a:effectLst/>
              </a:rPr>
              <a:t>1061109567</a:t>
            </a:r>
            <a:r>
              <a:rPr lang="zh-CN" altLang="en-US" sz="2800" dirty="0">
                <a:effectLst/>
              </a:rPr>
              <a:t>，和</a:t>
            </a:r>
            <a:r>
              <a:rPr lang="en-US" altLang="zh-CN" sz="2800" dirty="0">
                <a:effectLst/>
              </a:rPr>
              <a:t>INT_MAX</a:t>
            </a:r>
            <a:r>
              <a:rPr lang="zh-CN" altLang="en-US" sz="2800" dirty="0">
                <a:effectLst/>
              </a:rPr>
              <a:t>一个数量级，即</a:t>
            </a:r>
            <a:r>
              <a:rPr lang="en-US" altLang="zh-CN" sz="2800" dirty="0">
                <a:effectLst/>
              </a:rPr>
              <a:t>10^9</a:t>
            </a:r>
            <a:r>
              <a:rPr lang="zh-CN" altLang="en-US" sz="2800" dirty="0">
                <a:effectLst/>
              </a:rPr>
              <a:t>数量级，而一般场合下的数据都是小于</a:t>
            </a:r>
            <a:r>
              <a:rPr lang="en-US" altLang="zh-CN" sz="2800" dirty="0">
                <a:effectLst/>
              </a:rPr>
              <a:t>10^9</a:t>
            </a:r>
            <a:r>
              <a:rPr lang="zh-CN" altLang="en-US" sz="2800" dirty="0">
                <a:effectLst/>
              </a:rPr>
              <a:t>的。</a:t>
            </a:r>
            <a:endParaRPr lang="en-US" altLang="zh-CN" sz="2800" dirty="0">
              <a:effectLst/>
            </a:endParaRPr>
          </a:p>
          <a:p>
            <a:r>
              <a:rPr lang="en-US" altLang="zh-CN" sz="2800" dirty="0">
                <a:effectLst/>
              </a:rPr>
              <a:t>0x3f3f3f3f + 0x3f3f3f3f = 2122219134</a:t>
            </a:r>
            <a:r>
              <a:rPr lang="zh-CN" altLang="en-US" sz="2800" dirty="0">
                <a:effectLst/>
              </a:rPr>
              <a:t>，无穷大相加依然不会溢出</a:t>
            </a:r>
            <a:endParaRPr lang="en-US" altLang="zh-CN" sz="2800" dirty="0">
              <a:effectLst/>
            </a:endParaRPr>
          </a:p>
          <a:p>
            <a:r>
              <a:rPr lang="zh-CN" altLang="en-US" sz="2800" dirty="0">
                <a:effectLst/>
              </a:rPr>
              <a:t>可以使用</a:t>
            </a:r>
            <a:r>
              <a:rPr lang="en-US" altLang="zh-CN" sz="2800" dirty="0" err="1">
                <a:effectLst/>
              </a:rPr>
              <a:t>memset</a:t>
            </a:r>
            <a:r>
              <a:rPr lang="en-US" altLang="zh-CN" sz="2800" dirty="0">
                <a:effectLst/>
              </a:rPr>
              <a:t>(array, 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0x3f</a:t>
            </a:r>
            <a:r>
              <a:rPr lang="en-US" altLang="zh-CN" sz="2800" dirty="0">
                <a:effectLst/>
              </a:rPr>
              <a:t>, </a:t>
            </a:r>
            <a:r>
              <a:rPr lang="en-US" altLang="zh-CN" sz="2800" dirty="0" err="1">
                <a:effectLst/>
              </a:rPr>
              <a:t>sizeof</a:t>
            </a:r>
            <a:r>
              <a:rPr lang="en-US" altLang="zh-CN" sz="2800" dirty="0">
                <a:effectLst/>
              </a:rPr>
              <a:t>(array))</a:t>
            </a:r>
            <a:r>
              <a:rPr lang="zh-CN" altLang="en-US" sz="2800" dirty="0">
                <a:effectLst/>
              </a:rPr>
              <a:t>来为数组设初值为</a:t>
            </a:r>
            <a:r>
              <a:rPr lang="en-US" altLang="zh-CN" sz="2800" dirty="0">
                <a:effectLst/>
              </a:rPr>
              <a:t>0x3f3f3f3f</a:t>
            </a:r>
            <a:r>
              <a:rPr lang="zh-CN" altLang="en-US" sz="2800" dirty="0">
                <a:effectLst/>
              </a:rPr>
              <a:t>，因为这个数的每个字节都是</a:t>
            </a:r>
            <a:r>
              <a:rPr lang="en-US" altLang="zh-CN" sz="2800" dirty="0">
                <a:effectLst/>
              </a:rPr>
              <a:t>0x3f</a:t>
            </a:r>
            <a:r>
              <a:rPr lang="zh-CN" altLang="en-US" sz="2800" dirty="0">
                <a:effectLst/>
              </a:rPr>
              <a:t>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33" y="237770"/>
            <a:ext cx="386715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44" y="4974212"/>
            <a:ext cx="5057139" cy="16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38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代码片段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29"/>
          <a:stretch/>
        </p:blipFill>
        <p:spPr>
          <a:xfrm>
            <a:off x="571418" y="1526673"/>
            <a:ext cx="10240529" cy="43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34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52032" y="5458847"/>
            <a:ext cx="8406468" cy="951284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知识点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的妙用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2" y="412304"/>
            <a:ext cx="8406467" cy="48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3818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11644"/>
            <a:ext cx="9404723" cy="82454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妙用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036193"/>
            <a:ext cx="8250676" cy="56674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0212"/>
          <a:stretch/>
        </p:blipFill>
        <p:spPr>
          <a:xfrm>
            <a:off x="6753727" y="5025423"/>
            <a:ext cx="1588168" cy="1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25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Struct</a:t>
            </a:r>
            <a:r>
              <a:rPr lang="zh-CN" altLang="en-US" dirty="0"/>
              <a:t>初始化三元组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45" y="1459957"/>
            <a:ext cx="10590940" cy="4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03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540</Words>
  <Application>Microsoft Office PowerPoint</Application>
  <PresentationFormat>宽屏</PresentationFormat>
  <Paragraphs>67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Microsoft YaHei UI</vt:lpstr>
      <vt:lpstr>宋体</vt:lpstr>
      <vt:lpstr>微软雅黑</vt:lpstr>
      <vt:lpstr>Arial</vt:lpstr>
      <vt:lpstr>Calibri</vt:lpstr>
      <vt:lpstr>Century Gothic</vt:lpstr>
      <vt:lpstr>Wingdings 3</vt:lpstr>
      <vt:lpstr>离子</vt:lpstr>
      <vt:lpstr>PowerPoint 演示文稿</vt:lpstr>
      <vt:lpstr>C++小课堂</vt:lpstr>
      <vt:lpstr>知识点1：无穷大常量0x3f3f3f3f </vt:lpstr>
      <vt:lpstr>代码小技巧：把变量赋值为无穷大</vt:lpstr>
      <vt:lpstr>0x3f3f3f3f主要有如下好处：</vt:lpstr>
      <vt:lpstr>代码片段</vt:lpstr>
      <vt:lpstr>知识点2：Struct的妙用</vt:lpstr>
      <vt:lpstr>Struct 妙用</vt:lpstr>
      <vt:lpstr>使用Struct初始化三元组</vt:lpstr>
      <vt:lpstr>创建point实例</vt:lpstr>
      <vt:lpstr>BFS的应用</vt:lpstr>
      <vt:lpstr>例题1 公主的攻击范围</vt:lpstr>
      <vt:lpstr>公主的攻击范围</vt:lpstr>
      <vt:lpstr>格子x,y之间的距离用曼哈顿距离计算</vt:lpstr>
      <vt:lpstr>输入输出分析</vt:lpstr>
      <vt:lpstr>01矩阵</vt:lpstr>
      <vt:lpstr>Dist更新分析：1的位置初始值为0</vt:lpstr>
      <vt:lpstr>Dist更新分析：BFS扩展到最近的0</vt:lpstr>
      <vt:lpstr>Dist更新分析：BFS扩展到最近的0</vt:lpstr>
      <vt:lpstr>Dist更新分析：BFS扩展到最近的0</vt:lpstr>
      <vt:lpstr>多源点广搜BFS</vt:lpstr>
      <vt:lpstr>用邻接矩阵存储地图</vt:lpstr>
      <vt:lpstr>多源点广搜BFS</vt:lpstr>
      <vt:lpstr>多源点广搜BFS</vt:lpstr>
      <vt:lpstr>主函数</vt:lpstr>
      <vt:lpstr>Accept</vt:lpstr>
      <vt:lpstr>例题2 滚石柱</vt:lpstr>
      <vt:lpstr>https://www.albinoblacksheep.com/games/bloxorz</vt:lpstr>
      <vt:lpstr>3种状态（如何设计数据结构？）</vt:lpstr>
      <vt:lpstr>地图说明</vt:lpstr>
      <vt:lpstr>按键说明</vt:lpstr>
      <vt:lpstr>输入输出</vt:lpstr>
      <vt:lpstr>重要提示</vt:lpstr>
      <vt:lpstr>理解题意！</vt:lpstr>
      <vt:lpstr>石柱采用三元组（X，Y，Z) </vt:lpstr>
      <vt:lpstr>(X,Y,Z的状态转移表,XY表示石柱两个半块中的最小坐标)</vt:lpstr>
      <vt:lpstr>Stone的struct参考代码</vt:lpstr>
      <vt:lpstr>状态转移函数设计</vt:lpstr>
      <vt:lpstr>地图数据结构与队列的数据结构设计</vt:lpstr>
      <vt:lpstr>isValid函数设计(两个半块的状态：t.x+1 t.y+1)</vt:lpstr>
      <vt:lpstr>Buildmap：初始化游戏地图</vt:lpstr>
      <vt:lpstr>找到start和target的状态，并更新地图</vt:lpstr>
      <vt:lpstr>Int bfs(Stone &amp;s) 从s位置开始BFS</vt:lpstr>
      <vt:lpstr>BFS搜索</vt:lpstr>
      <vt:lpstr>主函数</vt:lpstr>
      <vt:lpstr>Accept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2022-07-12T06:32:32Z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