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52"/>
  </p:notesMasterIdLst>
  <p:handoutMasterIdLst>
    <p:handoutMasterId r:id="rId53"/>
  </p:handoutMasterIdLst>
  <p:sldIdLst>
    <p:sldId id="947" r:id="rId3"/>
    <p:sldId id="388" r:id="rId4"/>
    <p:sldId id="447" r:id="rId5"/>
    <p:sldId id="384" r:id="rId6"/>
    <p:sldId id="431" r:id="rId7"/>
    <p:sldId id="448" r:id="rId8"/>
    <p:sldId id="449" r:id="rId9"/>
    <p:sldId id="451" r:id="rId10"/>
    <p:sldId id="452" r:id="rId11"/>
    <p:sldId id="453" r:id="rId12"/>
    <p:sldId id="454" r:id="rId13"/>
    <p:sldId id="455" r:id="rId14"/>
    <p:sldId id="450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9" r:id="rId26"/>
    <p:sldId id="1003" r:id="rId27"/>
    <p:sldId id="969" r:id="rId28"/>
    <p:sldId id="970" r:id="rId29"/>
    <p:sldId id="971" r:id="rId30"/>
    <p:sldId id="997" r:id="rId31"/>
    <p:sldId id="981" r:id="rId32"/>
    <p:sldId id="994" r:id="rId33"/>
    <p:sldId id="995" r:id="rId34"/>
    <p:sldId id="996" r:id="rId35"/>
    <p:sldId id="999" r:id="rId36"/>
    <p:sldId id="1001" r:id="rId37"/>
    <p:sldId id="1002" r:id="rId38"/>
    <p:sldId id="1000" r:id="rId39"/>
    <p:sldId id="478" r:id="rId40"/>
    <p:sldId id="479" r:id="rId41"/>
    <p:sldId id="480" r:id="rId42"/>
    <p:sldId id="482" r:id="rId43"/>
    <p:sldId id="483" r:id="rId44"/>
    <p:sldId id="484" r:id="rId45"/>
    <p:sldId id="485" r:id="rId46"/>
    <p:sldId id="486" r:id="rId47"/>
    <p:sldId id="487" r:id="rId48"/>
    <p:sldId id="998" r:id="rId49"/>
    <p:sldId id="1006" r:id="rId50"/>
    <p:sldId id="1005" r:id="rId5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6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30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7/13/2022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7/13/2022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2022/7/13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acwing.com/video/2294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acwing.com/video/94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acwing.com/video/94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acwing.com/video/943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acwing.com/video/946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en-US" altLang="zh-CN" sz="3600" b="1" dirty="0">
                <a:solidFill>
                  <a:srgbClr val="FFC000"/>
                </a:solidFill>
              </a:rPr>
              <a:t>5DG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在线编程实践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>
                <a:solidFill>
                  <a:srgbClr val="FFC000"/>
                </a:solidFill>
              </a:rPr>
              <a:t>2022</a:t>
            </a:r>
            <a:r>
              <a:rPr lang="zh-CN" altLang="en-US" sz="3600" b="1" dirty="0">
                <a:solidFill>
                  <a:srgbClr val="FFC000"/>
                </a:solidFill>
              </a:rPr>
              <a:t>年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  <a:r>
              <a:rPr lang="en-US" altLang="zh-CN" sz="5400" dirty="0">
                <a:solidFill>
                  <a:schemeClr val="tx1"/>
                </a:solidFill>
              </a:rPr>
              <a:t>(C++)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5712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调用次数分析</a:t>
            </a:r>
            <a:r>
              <a:rPr lang="en-US" altLang="zh-CN" dirty="0"/>
              <a:t>n=5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841199"/>
            <a:ext cx="10631651" cy="35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72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调用次数分析</a:t>
            </a:r>
            <a:r>
              <a:rPr lang="en-US" altLang="zh-CN" dirty="0"/>
              <a:t>n=8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1" y="1944305"/>
            <a:ext cx="10994277" cy="38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50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  <a:latin typeface="微软雅黑"/>
                <a:cs typeface="微软雅黑"/>
              </a:rPr>
              <a:t>为什么超时？</a:t>
            </a:r>
            <a:br>
              <a:rPr lang="zh-CN" altLang="en-US" sz="4400" dirty="0">
                <a:latin typeface="微软雅黑"/>
                <a:cs typeface="微软雅黑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2249714"/>
            <a:ext cx="10935955" cy="3048000"/>
          </a:xfrm>
        </p:spPr>
        <p:txBody>
          <a:bodyPr>
            <a:noAutofit/>
          </a:bodyPr>
          <a:lstStyle/>
          <a:p>
            <a:pPr marL="12700" indent="0" algn="ctr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None/>
              <a:tabLst>
                <a:tab pos="354965" algn="l"/>
                <a:tab pos="355600" algn="l"/>
              </a:tabLst>
            </a:pPr>
            <a:r>
              <a:rPr lang="zh-CN" altLang="en-US" sz="16600" spc="-5" dirty="0">
                <a:solidFill>
                  <a:srgbClr val="FF0000"/>
                </a:solidFill>
                <a:latin typeface="微软雅黑"/>
                <a:cs typeface="微软雅黑"/>
              </a:rPr>
              <a:t>重复计算</a:t>
            </a:r>
            <a:r>
              <a:rPr lang="en-US" altLang="zh-CN" sz="16600" spc="-5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endParaRPr lang="zh-CN" altLang="en-US" sz="16600" spc="-5" dirty="0">
              <a:solidFill>
                <a:srgbClr val="FF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826325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10646984" cy="1300744"/>
          </a:xfrm>
        </p:spPr>
        <p:txBody>
          <a:bodyPr/>
          <a:lstStyle/>
          <a:p>
            <a:r>
              <a:rPr lang="zh-CN" altLang="en-US" sz="4000" dirty="0"/>
              <a:t>方法二：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记忆化搜索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d[</a:t>
            </a:r>
            <a:r>
              <a:rPr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b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(d,-1,sizeof(d));//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初始化状态数组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-1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44" y="1867013"/>
            <a:ext cx="11084719" cy="40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36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启用状态数组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修改递归函数</a:t>
            </a:r>
            <a:r>
              <a:rPr lang="en-US" altLang="zh-CN" dirty="0"/>
              <a:t>solve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记录</a:t>
            </a:r>
            <a:r>
              <a:rPr lang="zh-CN" altLang="en-US" dirty="0"/>
              <a:t>每次返回时候的状态值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46" y="526850"/>
            <a:ext cx="4527096" cy="15696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97" y="3150035"/>
            <a:ext cx="9685723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37648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914" y="237770"/>
            <a:ext cx="10174515" cy="1402344"/>
          </a:xfrm>
        </p:spPr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solve2</a:t>
            </a:r>
            <a:r>
              <a:rPr lang="zh-CN" altLang="en-US" dirty="0"/>
              <a:t>代码：用</a:t>
            </a:r>
            <a:r>
              <a:rPr lang="zh-CN" altLang="en-US" dirty="0">
                <a:solidFill>
                  <a:schemeClr val="accent1"/>
                </a:solidFill>
              </a:rPr>
              <a:t>？表达式</a:t>
            </a:r>
            <a:r>
              <a:rPr lang="zh-CN" altLang="en-US" dirty="0"/>
              <a:t>替代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55" y="1116858"/>
            <a:ext cx="11836588" cy="241016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20913" y="3947884"/>
            <a:ext cx="10174515" cy="783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调用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95" y="3991426"/>
            <a:ext cx="8226079" cy="27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937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方法三：递推计算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356" y="18652"/>
            <a:ext cx="4000500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60" y="2238020"/>
            <a:ext cx="10338496" cy="40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59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562001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方法三：递推计算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MAX(d(5,1),d(5,2))+</a:t>
            </a:r>
            <a:r>
              <a:rPr lang="en-US" altLang="zh-CN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s(4,1)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356" y="18652"/>
            <a:ext cx="4170632" cy="2085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5" y="2323086"/>
            <a:ext cx="10377644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04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方法三：递推计算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356" y="18652"/>
            <a:ext cx="4000500" cy="200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04" y="2238020"/>
            <a:ext cx="10299652" cy="38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09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方法三：递推计算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356" y="18652"/>
            <a:ext cx="4000500" cy="200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81" y="2215923"/>
            <a:ext cx="10281745" cy="38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07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6600" dirty="0"/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39347419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逆序递推可知：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2" y="1447800"/>
            <a:ext cx="11538928" cy="4890370"/>
          </a:xfrm>
        </p:spPr>
        <p:txBody>
          <a:bodyPr/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==n) d[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s[</a:t>
            </a:r>
            <a:r>
              <a:rPr lang="en-US" altLang="zh-CN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dirty="0"/>
              <a:t>（边界）</a:t>
            </a:r>
            <a:endParaRPr lang="en-US" altLang="zh-CN" dirty="0"/>
          </a:p>
          <a:p>
            <a:r>
              <a:rPr lang="zh-CN" altLang="en-US" dirty="0"/>
              <a:t>其他情况：</a:t>
            </a:r>
            <a:br>
              <a:rPr lang="en-US" altLang="zh-CN" dirty="0"/>
            </a:b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effectLst/>
              </a:rPr>
              <a:t>从左到右计算</a:t>
            </a:r>
            <a:br>
              <a:rPr lang="en-US" altLang="zh-CN" dirty="0"/>
            </a:b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][j]+</a:t>
            </a:r>
            <a:r>
              <a:rPr lang="en-US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max(d[i+1][j],d[i+1][j+1])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/>
              <a:t>结束条件</a:t>
            </a:r>
            <a:r>
              <a:rPr lang="en-US" altLang="zh-CN" dirty="0"/>
              <a:t>:</a:t>
            </a:r>
            <a:r>
              <a:rPr lang="zh-CN" altLang="en-US" dirty="0"/>
              <a:t>递推抵达</a:t>
            </a:r>
            <a:r>
              <a:rPr lang="en-US" altLang="zh-CN" dirty="0"/>
              <a:t>d[1,1]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148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递推代码：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6" y="1555182"/>
            <a:ext cx="11444832" cy="38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13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滚动数组法</a:t>
            </a:r>
            <a:r>
              <a:rPr lang="zh-CN" altLang="en-US" dirty="0"/>
              <a:t>，只使用</a:t>
            </a:r>
            <a:r>
              <a:rPr lang="en-US" altLang="zh-CN" dirty="0"/>
              <a:t>d</a:t>
            </a:r>
            <a:r>
              <a:rPr lang="zh-CN" altLang="en-US" dirty="0"/>
              <a:t>的最后一行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87" y="1343592"/>
            <a:ext cx="11267402" cy="38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994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空间优化技巧：使用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dirty="0"/>
              <a:t>的最后一行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26117"/>
            <a:ext cx="10933046" cy="32442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4495278"/>
            <a:ext cx="6390368" cy="23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74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解决超时问题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89" y="1185749"/>
            <a:ext cx="11376873" cy="52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8404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10943896" cy="824549"/>
          </a:xfrm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总讲解：</a:t>
            </a:r>
            <a:r>
              <a:rPr lang="en-US" altLang="zh-CN" sz="3200" dirty="0"/>
              <a:t>https://www.acwing.com/video/2294/</a:t>
            </a:r>
            <a:endParaRPr lang="zh-CN" altLang="en-US" sz="4400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880" y="1188154"/>
            <a:ext cx="7992579" cy="55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3811" y="4851399"/>
            <a:ext cx="9582952" cy="1524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72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7200" dirty="0">
                <a:latin typeface="Microsoft YaHei UI" panose="020B0503020204020204" pitchFamily="34" charset="-122"/>
              </a:rPr>
              <a:t>2</a:t>
            </a:r>
            <a:r>
              <a:rPr lang="zh-CN" altLang="en-US" sz="7200" dirty="0">
                <a:latin typeface="Microsoft YaHei UI" panose="020B0503020204020204" pitchFamily="34" charset="-122"/>
              </a:rPr>
              <a:t> 林克的</a:t>
            </a:r>
            <a:r>
              <a:rPr lang="en-US" altLang="zh-CN" sz="7200" dirty="0">
                <a:latin typeface="Microsoft YaHei UI" panose="020B0503020204020204" pitchFamily="34" charset="-122"/>
              </a:rPr>
              <a:t>01</a:t>
            </a:r>
            <a:r>
              <a:rPr lang="zh-CN" altLang="en-US" sz="7200" dirty="0">
                <a:latin typeface="Microsoft YaHei UI" panose="020B0503020204020204" pitchFamily="34" charset="-122"/>
              </a:rPr>
              <a:t>背包</a:t>
            </a:r>
            <a:endParaRPr lang="zh-CN" altLang="zh-CN" sz="6600" dirty="0">
              <a:latin typeface="Microsoft YaHei UI" panose="020B0503020204020204" pitchFamily="34" charset="-122"/>
            </a:endParaRPr>
          </a:p>
        </p:txBody>
      </p:sp>
      <p:pic>
        <p:nvPicPr>
          <p:cNvPr id="5" name="图片 4" descr="查看源图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73" y="534881"/>
            <a:ext cx="7411827" cy="4197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55648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林克的</a:t>
            </a:r>
            <a:r>
              <a:rPr lang="en-US" altLang="zh-CN" dirty="0"/>
              <a:t>01</a:t>
            </a:r>
            <a:r>
              <a:rPr lang="zh-CN" altLang="en-US" dirty="0"/>
              <a:t>背包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3071" y="1062319"/>
            <a:ext cx="10935955" cy="144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effectLst/>
              </a:rPr>
              <a:t>初入动态规划大陆的林克面临一个艰难的选择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他的背包容量有限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而面前摆放着价值不同的物品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各种套装</a:t>
            </a:r>
            <a:r>
              <a:rPr lang="en-US" altLang="zh-CN" dirty="0">
                <a:effectLst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1" y="2724471"/>
            <a:ext cx="10742602" cy="25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1" y="5440671"/>
            <a:ext cx="10742602" cy="11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88226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78" y="1261268"/>
            <a:ext cx="10875553" cy="5359665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</p:spPr>
        <p:txBody>
          <a:bodyPr/>
          <a:lstStyle/>
          <a:p>
            <a:r>
              <a:rPr lang="zh-CN" altLang="en-US" dirty="0"/>
              <a:t>林克的</a:t>
            </a:r>
            <a:r>
              <a:rPr lang="en-US" altLang="zh-CN" dirty="0"/>
              <a:t>01</a:t>
            </a:r>
            <a:r>
              <a:rPr lang="zh-CN" altLang="en-US" dirty="0"/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9803436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总讲解：</a:t>
            </a:r>
            <a:r>
              <a:rPr lang="en-US" altLang="zh-CN" sz="2800" dirty="0"/>
              <a:t>https://www.acwing.com/video/944/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4203" y="1148644"/>
            <a:ext cx="7924978" cy="55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0889" y="1511300"/>
            <a:ext cx="9582952" cy="46101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zh-CN" altLang="en-US" sz="4800" dirty="0"/>
              <a:t>动态规划是一种用途很广的问题求解方法，它本身并不是一个特定的算法，而是一种思想，一种手段。</a:t>
            </a:r>
            <a:br>
              <a:rPr lang="en-US" altLang="zh-CN" sz="6000" dirty="0"/>
            </a:br>
            <a:br>
              <a:rPr lang="en-US" altLang="zh-CN" sz="6000" dirty="0"/>
            </a:br>
            <a:r>
              <a:rPr lang="en-US" altLang="zh-CN" sz="4800" dirty="0"/>
              <a:t>	</a:t>
            </a:r>
            <a:r>
              <a:rPr lang="en-US" altLang="zh-CN" dirty="0"/>
              <a:t>——</a:t>
            </a:r>
            <a:r>
              <a:rPr lang="zh-CN" altLang="en-US" dirty="0"/>
              <a:t>刘汝佳</a:t>
            </a:r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》P259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6993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2" y="4992914"/>
            <a:ext cx="12191999" cy="1283726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60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6000" dirty="0">
                <a:latin typeface="Microsoft YaHei UI" panose="020B0503020204020204" pitchFamily="34" charset="-122"/>
              </a:rPr>
              <a:t>3 </a:t>
            </a:r>
            <a:r>
              <a:rPr lang="zh-CN" altLang="en-US" sz="6000" dirty="0">
                <a:latin typeface="Microsoft YaHei UI" panose="020B0503020204020204" pitchFamily="34" charset="-122"/>
              </a:rPr>
              <a:t>林克的完全背包问题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3076" name="Picture 4" descr="https://timgsa.baidu.com/timg?image&amp;quality=80&amp;size=b9999_10000&amp;sec=1584465642931&amp;di=b649971823ed526f3017b5421f8a86ce&amp;imgtype=0&amp;src=http%3A%2F%2Fi0.hdslb.com%2Fbfs%2Farticle%2F140586e68e74c41bdb2bb88d8b0dd92db6dffd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56" y="523223"/>
            <a:ext cx="7630432" cy="42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7476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sz="4400" dirty="0">
                <a:latin typeface="Microsoft YaHei UI" panose="020B0503020204020204" pitchFamily="34" charset="-122"/>
              </a:rPr>
              <a:t>林克的完全背包问题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330" y="1142999"/>
            <a:ext cx="6407315" cy="54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7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01" y="729103"/>
            <a:ext cx="799147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01" y="3539068"/>
            <a:ext cx="287655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428" y="3553178"/>
            <a:ext cx="18573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8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071" y="232125"/>
            <a:ext cx="11242070" cy="824549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dirty="0"/>
              <a:t>Y</a:t>
            </a:r>
            <a:r>
              <a:rPr lang="zh-CN" altLang="en-US" dirty="0"/>
              <a:t>总讲解</a:t>
            </a:r>
            <a:r>
              <a:rPr lang="en-US" altLang="zh-CN" dirty="0"/>
              <a:t>:</a:t>
            </a:r>
            <a:r>
              <a:rPr lang="en-US" altLang="zh-CN" sz="3600" dirty="0"/>
              <a:t>https://www.acwing.com/video/945/</a:t>
            </a:r>
            <a:endParaRPr lang="zh-CN" altLang="en-US" sz="5400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8905" y="1165578"/>
            <a:ext cx="8015326" cy="54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0952" y="2413000"/>
            <a:ext cx="9582952" cy="1524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72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7200" dirty="0">
                <a:latin typeface="Microsoft YaHei UI" panose="020B0503020204020204" pitchFamily="34" charset="-122"/>
              </a:rPr>
              <a:t>4</a:t>
            </a:r>
            <a:r>
              <a:rPr lang="zh-CN" altLang="en-US" sz="7200" dirty="0">
                <a:latin typeface="Microsoft YaHei UI" panose="020B0503020204020204" pitchFamily="34" charset="-122"/>
              </a:rPr>
              <a:t> 石子合并</a:t>
            </a:r>
            <a:endParaRPr lang="zh-CN" altLang="zh-CN" sz="660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839330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石子合并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408113"/>
            <a:ext cx="11553825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3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67102"/>
            <a:ext cx="5705475" cy="417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56" y="1367102"/>
            <a:ext cx="2590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2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总讲解</a:t>
            </a:r>
            <a:r>
              <a:rPr lang="en-US" altLang="zh-CN" dirty="0"/>
              <a:t>:</a:t>
            </a:r>
            <a:r>
              <a:rPr lang="en-US" altLang="zh-CN" sz="2800" dirty="0"/>
              <a:t>https://www.acwing.com/video/943/</a:t>
            </a:r>
            <a:endParaRPr lang="zh-CN" altLang="en-US" dirty="0"/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91" y="1158275"/>
            <a:ext cx="7658277" cy="53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9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0952" y="2413000"/>
            <a:ext cx="9582952" cy="1524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72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7200" dirty="0">
                <a:latin typeface="Microsoft YaHei UI" panose="020B0503020204020204" pitchFamily="34" charset="-122"/>
              </a:rPr>
              <a:t>5 </a:t>
            </a:r>
            <a:r>
              <a:rPr lang="zh-CN" altLang="en-US" sz="7200" dirty="0">
                <a:latin typeface="Microsoft YaHei UI" panose="020B0503020204020204" pitchFamily="34" charset="-122"/>
              </a:rPr>
              <a:t>最长公共子列</a:t>
            </a:r>
            <a:endParaRPr lang="zh-CN" altLang="zh-CN" sz="660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2878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最长公共子列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719830"/>
            <a:ext cx="11418427" cy="41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066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动态规划的理论性和实践性都比较强。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一方面要理解“状态”，“状态转移”，“最优子结构”，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“重叠子问题”等概念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另一方面又要根据题目的条件灵活设计算法。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（具体题目具体分析）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80373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30" y="1613920"/>
            <a:ext cx="11430935" cy="17969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30" y="3595459"/>
            <a:ext cx="5108458" cy="23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245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69"/>
            <a:ext cx="9964813" cy="2665087"/>
          </a:xfrm>
        </p:spPr>
        <p:txBody>
          <a:bodyPr/>
          <a:lstStyle/>
          <a:p>
            <a:r>
              <a:rPr lang="zh-CN" altLang="en-US" sz="4000" dirty="0"/>
              <a:t>参考例题</a:t>
            </a:r>
            <a:r>
              <a:rPr lang="en-US" altLang="zh-CN" sz="4000" dirty="0"/>
              <a:t>2</a:t>
            </a:r>
            <a:r>
              <a:rPr lang="zh-CN" altLang="en-US" sz="4000" dirty="0"/>
              <a:t>的技巧，一维变二维存储状态</a:t>
            </a:r>
            <a:br>
              <a:rPr lang="en-US" altLang="zh-CN" sz="4000" dirty="0"/>
            </a:br>
            <a:r>
              <a:rPr lang="en-US" altLang="zh-CN" sz="3600" b="1" dirty="0"/>
              <a:t>d(s1,s2) </a:t>
            </a:r>
            <a:r>
              <a:rPr lang="zh-CN" altLang="en-US" sz="3600" b="1" dirty="0"/>
              <a:t>代表长度为</a:t>
            </a:r>
            <a:r>
              <a:rPr lang="en-US" altLang="zh-CN" sz="3600" b="1" dirty="0"/>
              <a:t>s1</a:t>
            </a:r>
            <a:r>
              <a:rPr lang="zh-CN" altLang="en-US" sz="3600" b="1" dirty="0"/>
              <a:t>的</a:t>
            </a:r>
            <a:r>
              <a:rPr lang="en-US" altLang="zh-CN" sz="3600" b="1" dirty="0"/>
              <a:t>S1</a:t>
            </a:r>
            <a:r>
              <a:rPr lang="zh-CN" altLang="en-US" sz="3600" b="1" dirty="0"/>
              <a:t>子序列</a:t>
            </a:r>
            <a:r>
              <a:rPr lang="en-US" altLang="zh-CN" sz="3600" b="1" dirty="0" err="1"/>
              <a:t>substr</a:t>
            </a:r>
            <a:r>
              <a:rPr lang="en-US" altLang="zh-CN" sz="3600" b="1" dirty="0"/>
              <a:t>(S1,s1)</a:t>
            </a:r>
            <a:br>
              <a:rPr lang="en-US" altLang="zh-CN" sz="3600" b="1" dirty="0"/>
            </a:br>
            <a:r>
              <a:rPr lang="zh-CN" altLang="en-US" sz="4000" b="1" dirty="0"/>
              <a:t>与长度为</a:t>
            </a:r>
            <a:r>
              <a:rPr lang="en-US" altLang="zh-CN" sz="4000" b="1" dirty="0"/>
              <a:t>s2</a:t>
            </a:r>
            <a:r>
              <a:rPr lang="zh-CN" altLang="en-US" sz="4000" b="1" dirty="0"/>
              <a:t>的</a:t>
            </a:r>
            <a:r>
              <a:rPr lang="en-US" altLang="zh-CN" sz="4000" b="1" dirty="0"/>
              <a:t>S2</a:t>
            </a:r>
            <a:r>
              <a:rPr lang="zh-CN" altLang="en-US" sz="4000" b="1" dirty="0"/>
              <a:t>子序列</a:t>
            </a:r>
            <a:r>
              <a:rPr lang="en-US" altLang="zh-CN" sz="4000" b="1" dirty="0" err="1"/>
              <a:t>substr</a:t>
            </a:r>
            <a:r>
              <a:rPr lang="en-US" altLang="zh-CN" sz="4000" b="1" dirty="0"/>
              <a:t>(S2,s2)</a:t>
            </a:r>
            <a:br>
              <a:rPr lang="en-US" altLang="zh-CN" sz="4000" b="1" dirty="0"/>
            </a:br>
            <a:r>
              <a:rPr lang="zh-CN" altLang="en-US" sz="4000" b="1" dirty="0"/>
              <a:t>的最长公共子列长度（初始值为</a:t>
            </a:r>
            <a:r>
              <a:rPr lang="en-US" altLang="zh-CN" sz="4000" b="1" dirty="0"/>
              <a:t>-1)</a:t>
            </a:r>
            <a:endParaRPr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3178627"/>
            <a:ext cx="11041534" cy="30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84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1106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显然当</a:t>
            </a:r>
            <a:r>
              <a:rPr lang="en-US" altLang="zh-CN" dirty="0"/>
              <a:t>S1</a:t>
            </a:r>
            <a:r>
              <a:rPr lang="zh-CN" altLang="en-US" dirty="0"/>
              <a:t>取长度为</a:t>
            </a:r>
            <a:r>
              <a:rPr lang="en-US" altLang="zh-CN" dirty="0"/>
              <a:t>0</a:t>
            </a:r>
            <a:r>
              <a:rPr lang="zh-CN" altLang="en-US" dirty="0"/>
              <a:t>的字串时 </a:t>
            </a:r>
            <a:r>
              <a:rPr lang="en-US" altLang="zh-CN" b="1" dirty="0">
                <a:solidFill>
                  <a:srgbClr val="7030A0"/>
                </a:solidFill>
              </a:rPr>
              <a:t>d(0,s2)=0</a:t>
            </a:r>
            <a:r>
              <a:rPr lang="zh-CN" altLang="en-US" dirty="0"/>
              <a:t>，同理</a:t>
            </a:r>
            <a:r>
              <a:rPr lang="en-US" altLang="zh-CN" dirty="0">
                <a:solidFill>
                  <a:srgbClr val="7030A0"/>
                </a:solidFill>
              </a:rPr>
              <a:t>d(s1,0)=0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" y="2939995"/>
            <a:ext cx="11119853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02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1062319"/>
            <a:ext cx="10935955" cy="254362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800" b="1" spc="-5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b="1" spc="-5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s1[i-1]</a:t>
            </a:r>
            <a:r>
              <a:rPr lang="en-US" altLang="zh-CN" sz="2800" b="1" spc="-5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2800" b="1" spc="-2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s2[j-1]</a:t>
            </a:r>
            <a:r>
              <a:rPr lang="en-US" altLang="zh-CN" sz="2800" b="1" spc="-5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800" b="1" spc="-15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AF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//s1</a:t>
            </a:r>
            <a:r>
              <a:rPr lang="zh-CN" altLang="en-US" sz="2800" b="1" dirty="0">
                <a:solidFill>
                  <a:srgbClr val="00AF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的最左边字符是</a:t>
            </a:r>
            <a:r>
              <a:rPr lang="en-US" altLang="zh-CN" sz="2800" b="1" dirty="0">
                <a:solidFill>
                  <a:srgbClr val="00AF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s1[0]  </a:t>
            </a:r>
            <a:br>
              <a:rPr lang="en-US" altLang="zh-CN" sz="2800" b="1" dirty="0">
                <a:solidFill>
                  <a:srgbClr val="00AF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d(i-1,j-1) +</a:t>
            </a:r>
            <a:r>
              <a:rPr lang="en-US" altLang="zh-CN" sz="28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1; //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字符相同，提高公共子列长度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altLang="zh-CN" sz="2800" dirty="0">
                <a:latin typeface="Arial"/>
                <a:cs typeface="Arial"/>
              </a:rPr>
              <a:t>else</a:t>
            </a:r>
            <a:br>
              <a:rPr lang="en-US" altLang="zh-CN" sz="2800" dirty="0">
                <a:latin typeface="Arial"/>
                <a:cs typeface="Arial"/>
              </a:rPr>
            </a:b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d(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Max(d(i,j-1),d(i-1,j) );//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从左，上取最大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3605948"/>
            <a:ext cx="10603393" cy="30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3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用二维数组存储状态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86" y="1609838"/>
            <a:ext cx="11215645" cy="43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518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设置边界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87" y="1456531"/>
            <a:ext cx="11528330" cy="43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231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272822"/>
          </a:solidFill>
        </p:spPr>
        <p:txBody>
          <a:bodyPr/>
          <a:lstStyle/>
          <a:p>
            <a:r>
              <a:rPr lang="zh-CN" altLang="en-US" dirty="0"/>
              <a:t>递推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207748"/>
            <a:ext cx="10938922" cy="1201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9" y="2409372"/>
            <a:ext cx="10960439" cy="38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43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总讲解：</a:t>
            </a:r>
            <a:r>
              <a:rPr lang="en-US" altLang="zh-CN" sz="2800" dirty="0"/>
              <a:t>https://www.acwing.com/video/946/</a:t>
            </a:r>
            <a:endParaRPr lang="zh-CN" altLang="en-US" dirty="0"/>
          </a:p>
        </p:txBody>
      </p:sp>
      <p:pic>
        <p:nvPicPr>
          <p:cNvPr id="5" name="内容占位符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617" y="1142999"/>
            <a:ext cx="7777361" cy="54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1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93377" y="149250"/>
            <a:ext cx="9404723" cy="996573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5400" dirty="0"/>
              <a:t>one more thing….</a:t>
            </a:r>
            <a:endParaRPr lang="zh-CN" altLang="en-US" sz="54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182" y="1227667"/>
            <a:ext cx="6833111" cy="55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86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717" y="322460"/>
            <a:ext cx="9722541" cy="824549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4400" dirty="0"/>
              <a:t>Let’s Learn from the best!</a:t>
            </a:r>
            <a:endParaRPr lang="en-US" altLang="en-US" sz="4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26917" y="5811523"/>
            <a:ext cx="9722541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400" dirty="0"/>
              <a:t>Stay hungry, Stay foolish!</a:t>
            </a:r>
            <a:endParaRPr lang="en-US" altLang="en-US" sz="4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17" y="1326653"/>
            <a:ext cx="10355572" cy="41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74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0952" y="2413000"/>
            <a:ext cx="9582952" cy="1524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7200" dirty="0">
                <a:latin typeface="Microsoft YaHei UI" panose="020B0503020204020204" pitchFamily="34" charset="-122"/>
              </a:rPr>
              <a:t>例题</a:t>
            </a:r>
            <a:r>
              <a:rPr lang="en-US" altLang="zh-CN" sz="7200" dirty="0">
                <a:latin typeface="Microsoft YaHei UI" panose="020B0503020204020204" pitchFamily="34" charset="-122"/>
              </a:rPr>
              <a:t>1</a:t>
            </a:r>
            <a:r>
              <a:rPr lang="zh-CN" altLang="en-US" sz="7200" dirty="0">
                <a:latin typeface="Microsoft YaHei UI" panose="020B0503020204020204" pitchFamily="34" charset="-122"/>
              </a:rPr>
              <a:t> </a:t>
            </a:r>
            <a:r>
              <a:rPr lang="zh-CN" altLang="en-US" sz="7200" dirty="0"/>
              <a:t>数字三角形</a:t>
            </a:r>
            <a:endParaRPr lang="zh-CN" altLang="zh-CN" sz="660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02861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0971" y="1447800"/>
            <a:ext cx="6509729" cy="48903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effectLst/>
              </a:rPr>
              <a:t>图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给出了一个数字三角形。从三角形的顶部到底部有很多条不同的路径。对于每条路径，把路径上面的数加起来可以得到一个和，你的任务就是找到最大的和。</a:t>
            </a:r>
          </a:p>
          <a:p>
            <a:r>
              <a:rPr lang="zh-CN" altLang="en-US" dirty="0">
                <a:effectLst/>
              </a:rPr>
              <a:t>注意：路径上的每一步只能从一个数走到正下方和右下方的位置。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2" y="1597024"/>
            <a:ext cx="4510088" cy="4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454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108430"/>
          </a:xfrm>
        </p:spPr>
        <p:txBody>
          <a:bodyPr/>
          <a:lstStyle/>
          <a:p>
            <a:r>
              <a:rPr lang="zh-CN" altLang="en-US" sz="3600" dirty="0"/>
              <a:t>方法一：枚举（从顶点开始向下和右下搜索） 每个节点有</a:t>
            </a:r>
            <a:r>
              <a:rPr lang="en-US" altLang="zh-CN" sz="3600" dirty="0"/>
              <a:t>2</a:t>
            </a:r>
            <a:r>
              <a:rPr lang="zh-CN" altLang="en-US" sz="3600" dirty="0"/>
              <a:t>种选择，一共是</a:t>
            </a:r>
            <a:r>
              <a:rPr lang="en-US" altLang="zh-CN" sz="3600" dirty="0"/>
              <a:t>2</a:t>
            </a:r>
            <a:r>
              <a:rPr lang="en-US" altLang="zh-CN" sz="3600" baseline="30000" dirty="0"/>
              <a:t>n</a:t>
            </a:r>
            <a:r>
              <a:rPr lang="zh-CN" altLang="en-US" sz="3600" dirty="0"/>
              <a:t>种情况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94" y="1535906"/>
            <a:ext cx="10029676" cy="48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87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maxN,maxN</a:t>
            </a:r>
            <a:r>
              <a:rPr lang="en-US" altLang="zh-CN" sz="2800" dirty="0"/>
              <a:t>]</a:t>
            </a:r>
            <a:r>
              <a:rPr lang="zh-CN" altLang="en-US" sz="2800" dirty="0"/>
              <a:t>存储源数据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000" b="1" dirty="0"/>
              <a:t>#include &lt;bits/</a:t>
            </a:r>
            <a:r>
              <a:rPr lang="en-US" altLang="zh-CN" sz="2000" b="1" dirty="0" err="1"/>
              <a:t>stdc</a:t>
            </a:r>
            <a:r>
              <a:rPr lang="en-US" altLang="zh-CN" sz="2000" b="1" dirty="0"/>
              <a:t>++.h&gt;</a:t>
            </a:r>
            <a:r>
              <a:rPr lang="zh-CN" altLang="en-US" sz="2000" dirty="0"/>
              <a:t>：包含所有</a:t>
            </a:r>
            <a:r>
              <a:rPr lang="en-US" altLang="zh-CN" sz="2000" dirty="0"/>
              <a:t>C++</a:t>
            </a:r>
            <a:r>
              <a:rPr lang="zh-CN" altLang="en-US" sz="2000" dirty="0"/>
              <a:t>头文件</a:t>
            </a:r>
            <a:endParaRPr lang="en-US" altLang="zh-CN" sz="2000" dirty="0"/>
          </a:p>
          <a:p>
            <a:r>
              <a:rPr lang="zh-CN" altLang="en-US" sz="2400" dirty="0"/>
              <a:t>递归</a:t>
            </a:r>
            <a:r>
              <a:rPr lang="en-US" altLang="zh-CN" sz="2400" dirty="0"/>
              <a:t>solve(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主函数：从顶点</a:t>
            </a:r>
            <a:r>
              <a:rPr lang="en-US" altLang="zh-CN" sz="2400" dirty="0"/>
              <a:t>(1,1)</a:t>
            </a:r>
            <a:r>
              <a:rPr lang="zh-CN" altLang="en-US" sz="2400" dirty="0"/>
              <a:t>开始搜索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52" y="762000"/>
            <a:ext cx="4574021" cy="134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23" y="2692400"/>
            <a:ext cx="7551477" cy="21238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52" y="4861360"/>
            <a:ext cx="4377347" cy="18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2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指数级增长！原因何在？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87" y="1178433"/>
            <a:ext cx="11340410" cy="51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2195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620</Words>
  <Application>Microsoft Office PowerPoint</Application>
  <PresentationFormat>宽屏</PresentationFormat>
  <Paragraphs>73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Microsoft YaHei UI</vt:lpstr>
      <vt:lpstr>宋体</vt:lpstr>
      <vt:lpstr>微软雅黑</vt:lpstr>
      <vt:lpstr>Arial</vt:lpstr>
      <vt:lpstr>Calibri</vt:lpstr>
      <vt:lpstr>Century Gothic</vt:lpstr>
      <vt:lpstr>Courier New</vt:lpstr>
      <vt:lpstr>Wingdings 3</vt:lpstr>
      <vt:lpstr>离子</vt:lpstr>
      <vt:lpstr>PowerPoint 演示文稿</vt:lpstr>
      <vt:lpstr>动态规划</vt:lpstr>
      <vt:lpstr>动态规划是一种用途很广的问题求解方法，它本身并不是一个特定的算法，而是一种思想，一种手段。   ——刘汝佳《算法竞赛入门经典》P259 </vt:lpstr>
      <vt:lpstr>动态规划DP</vt:lpstr>
      <vt:lpstr>例题1 数字三角形</vt:lpstr>
      <vt:lpstr>数字三角形</vt:lpstr>
      <vt:lpstr>方法一：枚举（从顶点开始向下和右下搜索） 每个节点有2种选择，一共是2n种情况</vt:lpstr>
      <vt:lpstr>方法一</vt:lpstr>
      <vt:lpstr>指数级增长！原因何在？</vt:lpstr>
      <vt:lpstr>Solve(i,j)调用次数分析n=5</vt:lpstr>
      <vt:lpstr>Solve(i,j)调用次数分析n=8</vt:lpstr>
      <vt:lpstr>为什么超时？ </vt:lpstr>
      <vt:lpstr>方法二：记忆化搜索d[i,j] memset(d,-1,sizeof(d));//初始化状态数组d为-1 </vt:lpstr>
      <vt:lpstr>方法二：</vt:lpstr>
      <vt:lpstr>优化solve2代码：用？表达式替代if语句</vt:lpstr>
      <vt:lpstr>方法三：递推计算</vt:lpstr>
      <vt:lpstr>方法三：递推计算 =MAX(d(5,1),d(5,2))+s(4,1)</vt:lpstr>
      <vt:lpstr>方法三：递推计算</vt:lpstr>
      <vt:lpstr>方法三：递推计算</vt:lpstr>
      <vt:lpstr>逆序递推可知：</vt:lpstr>
      <vt:lpstr>递推代码：</vt:lpstr>
      <vt:lpstr>滚动数组法，只使用d的最后一行</vt:lpstr>
      <vt:lpstr>空间优化技巧：使用s的最后一行</vt:lpstr>
      <vt:lpstr>解决超时问题</vt:lpstr>
      <vt:lpstr>Y总讲解：https://www.acwing.com/video/2294/</vt:lpstr>
      <vt:lpstr>例题2 林克的01背包</vt:lpstr>
      <vt:lpstr>林克的01背包</vt:lpstr>
      <vt:lpstr>林克的01背包</vt:lpstr>
      <vt:lpstr>Y总讲解：https://www.acwing.com/video/944/</vt:lpstr>
      <vt:lpstr>例题3 林克的完全背包问题</vt:lpstr>
      <vt:lpstr>林克的完全背包问题</vt:lpstr>
      <vt:lpstr>PowerPoint 演示文稿</vt:lpstr>
      <vt:lpstr>Y总讲解:https://www.acwing.com/video/945/</vt:lpstr>
      <vt:lpstr>例题4 石子合并</vt:lpstr>
      <vt:lpstr>石子合并</vt:lpstr>
      <vt:lpstr>输入输出</vt:lpstr>
      <vt:lpstr>Y总讲解:https://www.acwing.com/video/943/</vt:lpstr>
      <vt:lpstr>例题5 最长公共子列</vt:lpstr>
      <vt:lpstr>最长公共子列</vt:lpstr>
      <vt:lpstr>输入输出</vt:lpstr>
      <vt:lpstr>参考例题2的技巧，一维变二维存储状态 d(s1,s2) 代表长度为s1的S1子序列substr(S1,s1) 与长度为s2的S2子序列substr(S2,s2) 的最长公共子列长度（初始值为-1)</vt:lpstr>
      <vt:lpstr>递推公式</vt:lpstr>
      <vt:lpstr>递推公式</vt:lpstr>
      <vt:lpstr>用二维数组存储状态</vt:lpstr>
      <vt:lpstr>设置边界</vt:lpstr>
      <vt:lpstr>递推</vt:lpstr>
      <vt:lpstr>Y总讲解：https://www.acwing.com/video/946/</vt:lpstr>
      <vt:lpstr>one more thing….</vt:lpstr>
      <vt:lpstr>Let’s Learn from the best!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2022-07-13T13:33:41Z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