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1" r:id="rId5"/>
    <p:sldId id="258" r:id="rId6"/>
    <p:sldId id="262" r:id="rId7"/>
    <p:sldId id="268" r:id="rId8"/>
    <p:sldId id="309" r:id="rId9"/>
    <p:sldId id="267" r:id="rId10"/>
    <p:sldId id="284" r:id="rId11"/>
    <p:sldId id="272" r:id="rId12"/>
    <p:sldId id="341" r:id="rId13"/>
    <p:sldId id="342" r:id="rId14"/>
    <p:sldId id="343" r:id="rId15"/>
    <p:sldId id="344" r:id="rId16"/>
    <p:sldId id="347" r:id="rId17"/>
    <p:sldId id="348" r:id="rId18"/>
  </p:sldIdLst>
  <p:sldSz cx="9144000" cy="6858000" type="screen4x3"/>
  <p:notesSz cx="6783705" cy="9928225"/>
  <p:custDataLst>
    <p:tags r:id="rId22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17"/>
    <p:restoredTop sz="94660"/>
  </p:normalViewPr>
  <p:slideViewPr>
    <p:cSldViewPr showGuides="1">
      <p:cViewPr varScale="1">
        <p:scale>
          <a:sx n="65" d="100"/>
          <a:sy n="65" d="100"/>
        </p:scale>
        <p:origin x="-153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6" name="日期占位符 27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</p:spPr>
        <p:txBody>
          <a:bodyPr vert="horz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1216025" y="6354763"/>
            <a:ext cx="12192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等腰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 rot="5400000">
            <a:off x="3630613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9975" y="6354763"/>
            <a:ext cx="1520825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等腰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直接连接符 11"/>
          <p:cNvSpPr>
            <a:spLocks noChangeShapeType="1"/>
          </p:cNvSpPr>
          <p:nvPr/>
        </p:nvSpPr>
        <p:spPr bwMode="auto">
          <a:xfrm rot="5400000">
            <a:off x="3160713" y="3324225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等腰三角形 1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5" name="日期占位符 4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等腰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5" name="日期占位符 4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1031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0" fontAlgn="base" hangingPunct="0">
        <a:spcBef>
          <a:spcPts val="400"/>
        </a:spcBef>
        <a:spcAft>
          <a:spcPct val="0"/>
        </a:spcAft>
        <a:buClr>
          <a:srgbClr val="20775B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ctrTitle"/>
          </p:nvPr>
        </p:nvSpPr>
        <p:spPr>
          <a:xfrm>
            <a:off x="1143000" y="3886200"/>
            <a:ext cx="7010400" cy="990600"/>
          </a:xfrm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  <a:buFontTx/>
            </a:pPr>
            <a:r>
              <a:rPr lang="en-US" altLang="zh-CN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zh-CN" alt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程序设计实践课程说明（</a:t>
            </a:r>
            <a:r>
              <a:rPr lang="en-US" altLang="zh-CN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2023</a:t>
            </a:r>
            <a:r>
              <a:rPr lang="zh-CN" alt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年）</a:t>
            </a:r>
            <a:endParaRPr lang="zh-CN" alt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罗 斌   吴克青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kern="1200" dirty="0">
                <a:latin typeface="+mj-lt"/>
                <a:ea typeface="+mj-ea"/>
                <a:cs typeface="+mj-cs"/>
              </a:rPr>
              <a:t>课程项目介绍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 panose="05040102010807070707"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b="1" dirty="0"/>
              <a:t>校园二手交易系统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/>
              <a:t>项目功能需求：</a:t>
            </a:r>
            <a:endParaRPr lang="en-US" altLang="zh-CN" sz="1600" dirty="0"/>
          </a:p>
          <a:p>
            <a:pPr lvl="1" eaLnBrk="1" hangingPunct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b="1" dirty="0"/>
              <a:t>功能</a:t>
            </a:r>
            <a:r>
              <a:rPr lang="en-US" altLang="zh-CN" b="1" dirty="0"/>
              <a:t>1</a:t>
            </a:r>
            <a:r>
              <a:rPr lang="zh-CN" altLang="en-US" b="1" dirty="0"/>
              <a:t>（第一阶段）</a:t>
            </a:r>
            <a:r>
              <a:rPr lang="en-US" altLang="zh-CN" b="1" dirty="0"/>
              <a:t>(50</a:t>
            </a:r>
            <a:r>
              <a:rPr lang="zh-CN" altLang="en-US" b="1" dirty="0"/>
              <a:t>分）</a:t>
            </a:r>
            <a:r>
              <a:rPr lang="en-US" altLang="zh-CN" b="1" dirty="0"/>
              <a:t>:</a:t>
            </a:r>
            <a:endParaRPr lang="zh-CN" altLang="en-US" dirty="0"/>
          </a:p>
          <a:p>
            <a:pPr lvl="2" eaLnBrk="1" hangingPunct="1">
              <a:buClr>
                <a:srgbClr val="BCBCBC"/>
              </a:buClr>
              <a:buSzPct val="76000"/>
              <a:buFont typeface="Wingdings" panose="05000000000000000000" pitchFamily="2" charset="2"/>
              <a:buChar char="Ø"/>
            </a:pPr>
            <a:r>
              <a:rPr lang="zh-CN" altLang="en-US" dirty="0"/>
              <a:t>数据库建表，服务器平台搭建，网页界面设计</a:t>
            </a:r>
            <a:endParaRPr lang="en-US" altLang="zh-CN" dirty="0"/>
          </a:p>
          <a:p>
            <a:pPr lvl="2" eaLnBrk="1" hangingPunct="1">
              <a:buClr>
                <a:srgbClr val="BCBCBC"/>
              </a:buClr>
              <a:buSzPct val="76000"/>
              <a:buFont typeface="Wingdings" panose="05000000000000000000" pitchFamily="2" charset="2"/>
              <a:buChar char="Ø"/>
            </a:pPr>
            <a:r>
              <a:rPr lang="zh-CN" altLang="en-US" dirty="0"/>
              <a:t>用户登录，包括管理员、用户  </a:t>
            </a:r>
            <a:endParaRPr lang="zh-CN" altLang="en-US" dirty="0"/>
          </a:p>
          <a:p>
            <a:pPr lvl="2" eaLnBrk="1" hangingPunct="1">
              <a:buClr>
                <a:srgbClr val="BCBCBC"/>
              </a:buClr>
              <a:buSzPct val="76000"/>
              <a:buFont typeface="Wingdings" panose="05000000000000000000" pitchFamily="2" charset="2"/>
              <a:buChar char="Ø"/>
            </a:pPr>
            <a:r>
              <a:rPr lang="zh-CN" altLang="en-US" dirty="0"/>
              <a:t>修改个人信息，电话，邮箱，密码等</a:t>
            </a:r>
            <a:endParaRPr lang="en-US" altLang="zh-CN" dirty="0"/>
          </a:p>
          <a:p>
            <a:pPr lvl="2" eaLnBrk="1" hangingPunct="1">
              <a:buClr>
                <a:srgbClr val="BCBCBC"/>
              </a:buClr>
              <a:buSzPct val="76000"/>
              <a:buFont typeface="Wingdings" panose="05000000000000000000" pitchFamily="2" charset="2"/>
              <a:buChar char="Ø"/>
            </a:pPr>
            <a:r>
              <a:rPr lang="zh-CN" altLang="en-US" dirty="0"/>
              <a:t>管理员可对用户进行管理：增加、修改、删除用户</a:t>
            </a:r>
            <a:endParaRPr lang="zh-CN" altLang="en-US" dirty="0"/>
          </a:p>
          <a:p>
            <a:pPr lvl="2" eaLnBrk="1" hangingPunct="1">
              <a:buClr>
                <a:srgbClr val="BCBCBC"/>
              </a:buClr>
              <a:buSzPct val="76000"/>
              <a:buFont typeface="Wingdings" panose="05000000000000000000" pitchFamily="2" charset="2"/>
              <a:buChar char="Ø"/>
            </a:pPr>
            <a:r>
              <a:rPr lang="zh-CN" altLang="en-US" dirty="0"/>
              <a:t>用户发布待转让物品信息</a:t>
            </a:r>
            <a:endParaRPr lang="en-US" altLang="zh-CN" dirty="0"/>
          </a:p>
          <a:p>
            <a:pPr lvl="3">
              <a:buClr>
                <a:srgbClr val="20775B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dirty="0"/>
              <a:t>1.</a:t>
            </a:r>
            <a:r>
              <a:rPr lang="zh-CN" altLang="en-US" dirty="0"/>
              <a:t>物品名称</a:t>
            </a:r>
            <a:r>
              <a:rPr lang="en-US" altLang="zh-CN" dirty="0"/>
              <a:t>		2.</a:t>
            </a:r>
            <a:r>
              <a:rPr lang="zh-CN" altLang="en-US" dirty="0"/>
              <a:t>物品类型（书籍、生活用品、票券）</a:t>
            </a:r>
            <a:endParaRPr lang="en-US" altLang="zh-CN" dirty="0"/>
          </a:p>
          <a:p>
            <a:pPr lvl="3">
              <a:buClr>
                <a:srgbClr val="20775B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dirty="0"/>
              <a:t>3.</a:t>
            </a:r>
            <a:r>
              <a:rPr lang="zh-CN" altLang="en-US" dirty="0"/>
              <a:t>物品数量 </a:t>
            </a:r>
            <a:r>
              <a:rPr lang="en-US" altLang="zh-CN" dirty="0"/>
              <a:t>		4 .</a:t>
            </a:r>
            <a:r>
              <a:rPr lang="zh-CN" altLang="en-US" dirty="0"/>
              <a:t>物品单价</a:t>
            </a:r>
            <a:r>
              <a:rPr lang="en-US" altLang="zh-CN" dirty="0"/>
              <a:t>   </a:t>
            </a:r>
            <a:endParaRPr lang="zh-CN" altLang="en-US" dirty="0"/>
          </a:p>
          <a:p>
            <a:pPr lvl="2" eaLnBrk="1" hangingPunct="1">
              <a:buClr>
                <a:srgbClr val="BCBCBC"/>
              </a:buClr>
              <a:buSzPct val="76000"/>
              <a:buFont typeface="Wingdings" panose="05000000000000000000" pitchFamily="2" charset="2"/>
              <a:buChar char="Ø"/>
            </a:pPr>
            <a:r>
              <a:rPr lang="zh-CN" altLang="en-US" dirty="0"/>
              <a:t>用户浏览各类待转让物品信息，下单预订</a:t>
            </a:r>
            <a:endParaRPr lang="en-US" altLang="zh-CN" dirty="0"/>
          </a:p>
          <a:p>
            <a:pPr lvl="2">
              <a:buClr>
                <a:srgbClr val="BCBCBC"/>
              </a:buClr>
              <a:buSzPct val="76000"/>
              <a:buFont typeface="Wingdings" panose="05000000000000000000" pitchFamily="2" charset="2"/>
              <a:buChar char="Ø"/>
            </a:pPr>
            <a:r>
              <a:rPr lang="zh-CN" altLang="en-US" dirty="0"/>
              <a:t>待转让物品的修改、删除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b="1" dirty="0"/>
              <a:t>校园二手交易系统（</a:t>
            </a:r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48005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功能</a:t>
            </a:r>
            <a:r>
              <a:rPr kumimoji="0" lang="en-US" altLang="zh-CN" sz="2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（第二阶段）（</a:t>
            </a:r>
            <a:r>
              <a:rPr kumimoji="0" lang="en-US" altLang="zh-CN" sz="2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</a:t>
            </a:r>
            <a:r>
              <a:rPr kumimoji="0" lang="zh-CN" altLang="en-US" sz="2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分）</a:t>
            </a:r>
            <a:endParaRPr kumimoji="0" lang="zh-CN" altLang="en-US" sz="23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325" marR="0" lvl="2" indent="-22860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用户登录，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选择物品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加入购物车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325" marR="0" lvl="2" indent="-22860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购物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车物品数量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的修改、删除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325" marR="0" lvl="2" indent="-22860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订单提交，库存数量修改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325" marR="0" lvl="2" indent="-22860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历史订单查询，根据用户号或者用户信息查询用户历史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订单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325" marR="0" lvl="2" indent="-22860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系统可显示物品图片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955" marR="0" lvl="1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zh-CN" altLang="en-US" sz="2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zh-CN" altLang="en-US" sz="23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005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项目文档和代码规范（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分）</a:t>
            </a:r>
            <a:endParaRPr kumimoji="0" lang="zh-CN" alt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325" marR="0" lvl="2" indent="-22860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  <a:defRPr/>
            </a:pPr>
            <a:endParaRPr kumimoji="0" lang="zh-CN" alt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/>
              <a:t>图书管理系统</a:t>
            </a:r>
            <a:r>
              <a:rPr lang="en-US" altLang="zh-CN" b="1" dirty="0"/>
              <a:t>B/S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/>
              <a:t>项目功能需求：</a:t>
            </a:r>
            <a:endParaRPr lang="zh-CN" altLang="en-US" dirty="0"/>
          </a:p>
          <a:p>
            <a:pPr lvl="1" eaLnBrk="1" hangingPunct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b="1" dirty="0"/>
              <a:t>功能</a:t>
            </a:r>
            <a:r>
              <a:rPr lang="en-US" altLang="zh-CN" b="1" dirty="0"/>
              <a:t>1</a:t>
            </a:r>
            <a:r>
              <a:rPr lang="zh-CN" altLang="en-US" b="1" dirty="0"/>
              <a:t>（第一阶段）（</a:t>
            </a:r>
            <a:r>
              <a:rPr lang="en-US" altLang="zh-CN" b="1" dirty="0"/>
              <a:t>50</a:t>
            </a:r>
            <a:r>
              <a:rPr lang="zh-CN" altLang="en-US" b="1" dirty="0"/>
              <a:t>分）</a:t>
            </a:r>
            <a:r>
              <a:rPr lang="en-US" altLang="zh-CN" b="1" dirty="0"/>
              <a:t>:</a:t>
            </a:r>
            <a:endParaRPr lang="zh-CN" altLang="en-US" dirty="0"/>
          </a:p>
          <a:p>
            <a:pPr lvl="2" eaLnBrk="1" hangingPunct="1">
              <a:buClr>
                <a:srgbClr val="BCBCBC"/>
              </a:buClr>
              <a:buSzPct val="76000"/>
              <a:buFont typeface="Wingdings" panose="05000000000000000000" pitchFamily="2" charset="2"/>
              <a:buChar char="Ø"/>
            </a:pPr>
            <a:r>
              <a:rPr lang="zh-CN" altLang="en-US" dirty="0"/>
              <a:t>数据库建表，服务器平台搭建，网页界面设计</a:t>
            </a:r>
            <a:endParaRPr lang="en-US" altLang="zh-CN" dirty="0"/>
          </a:p>
          <a:p>
            <a:pPr lvl="2" eaLnBrk="1" hangingPunct="1">
              <a:buClr>
                <a:srgbClr val="BCBCBC"/>
              </a:buClr>
              <a:buSzPct val="76000"/>
              <a:buFont typeface="Wingdings" panose="05000000000000000000" pitchFamily="2" charset="2"/>
              <a:buChar char="Ø"/>
            </a:pPr>
            <a:r>
              <a:rPr lang="zh-CN" altLang="en-US" dirty="0"/>
              <a:t>用户登录，包括管理员、用户  </a:t>
            </a:r>
            <a:endParaRPr lang="zh-CN" altLang="en-US" dirty="0"/>
          </a:p>
          <a:p>
            <a:pPr lvl="2" eaLnBrk="1" hangingPunct="1">
              <a:buClr>
                <a:srgbClr val="BCBCBC"/>
              </a:buClr>
              <a:buSzPct val="76000"/>
              <a:buFont typeface="Wingdings" panose="05000000000000000000" pitchFamily="2" charset="2"/>
              <a:buChar char="Ø"/>
            </a:pPr>
            <a:r>
              <a:rPr lang="zh-CN" altLang="en-US" dirty="0"/>
              <a:t>修改个人信息，电话，邮箱，密码等</a:t>
            </a:r>
            <a:endParaRPr lang="zh-CN" altLang="en-US" dirty="0"/>
          </a:p>
          <a:p>
            <a:pPr lvl="2" eaLnBrk="1" hangingPunct="1">
              <a:buClr>
                <a:srgbClr val="BCBCBC"/>
              </a:buClr>
              <a:buSzPct val="76000"/>
              <a:buFont typeface="Wingdings" panose="05000000000000000000" pitchFamily="2" charset="2"/>
              <a:buChar char="Ø"/>
            </a:pPr>
            <a:r>
              <a:rPr lang="zh-CN" altLang="en-US" dirty="0"/>
              <a:t>管理员可对用户进行管理：增加、修改、删除用户</a:t>
            </a:r>
            <a:endParaRPr lang="zh-CN" altLang="en-US" dirty="0"/>
          </a:p>
          <a:p>
            <a:pPr lvl="2" eaLnBrk="1" hangingPunct="1">
              <a:buClr>
                <a:srgbClr val="BCBCBC"/>
              </a:buClr>
              <a:buSzPct val="76000"/>
              <a:buFont typeface="Wingdings" panose="05000000000000000000" pitchFamily="2" charset="2"/>
              <a:buChar char="Ø"/>
            </a:pPr>
            <a:r>
              <a:rPr lang="zh-CN" altLang="en-US" dirty="0"/>
              <a:t>图书的录入：</a:t>
            </a:r>
            <a:endParaRPr lang="en-US" altLang="zh-CN" dirty="0"/>
          </a:p>
          <a:p>
            <a:pPr lvl="3">
              <a:buClr>
                <a:srgbClr val="20775B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dirty="0"/>
              <a:t>图书信息包括：</a:t>
            </a:r>
            <a:r>
              <a:rPr lang="en-US" altLang="zh-CN" dirty="0"/>
              <a:t>1.  </a:t>
            </a:r>
            <a:r>
              <a:rPr lang="zh-CN" altLang="en-US" dirty="0"/>
              <a:t>索书号条形码（唯一）  </a:t>
            </a:r>
            <a:r>
              <a:rPr lang="en-US" altLang="zh-CN" dirty="0"/>
              <a:t>2.</a:t>
            </a:r>
            <a:r>
              <a:rPr lang="zh-CN" altLang="en-US" dirty="0"/>
              <a:t>书名    </a:t>
            </a:r>
            <a:r>
              <a:rPr lang="en-US" altLang="zh-CN" dirty="0"/>
              <a:t>3.</a:t>
            </a:r>
            <a:r>
              <a:rPr lang="zh-CN" altLang="en-US" dirty="0"/>
              <a:t>作者  </a:t>
            </a:r>
            <a:r>
              <a:rPr lang="en-US" altLang="zh-CN" dirty="0"/>
              <a:t>4. </a:t>
            </a:r>
            <a:r>
              <a:rPr lang="zh-CN" altLang="en-US" dirty="0"/>
              <a:t>出版商   </a:t>
            </a:r>
            <a:r>
              <a:rPr lang="en-US" altLang="zh-CN" dirty="0"/>
              <a:t>5. ISBN  6. </a:t>
            </a:r>
            <a:r>
              <a:rPr lang="zh-CN" altLang="en-US" dirty="0"/>
              <a:t>定价  </a:t>
            </a:r>
            <a:r>
              <a:rPr lang="en-US" altLang="zh-CN" dirty="0"/>
              <a:t>7.</a:t>
            </a:r>
            <a:r>
              <a:rPr lang="zh-CN" altLang="en-US" dirty="0"/>
              <a:t>内容简介</a:t>
            </a:r>
            <a:endParaRPr lang="zh-CN" altLang="en-US" dirty="0"/>
          </a:p>
          <a:p>
            <a:pPr lvl="2">
              <a:buClr>
                <a:srgbClr val="BCBCBC"/>
              </a:buClr>
              <a:buSzPct val="76000"/>
              <a:buFont typeface="Wingdings" panose="05000000000000000000" pitchFamily="2" charset="2"/>
              <a:buChar char="Ø"/>
            </a:pPr>
            <a:r>
              <a:rPr lang="zh-CN" altLang="en-US" dirty="0"/>
              <a:t>图书的修改、删除</a:t>
            </a:r>
            <a:endParaRPr lang="zh-CN" altLang="en-US" dirty="0"/>
          </a:p>
          <a:p>
            <a:pPr lvl="2">
              <a:buClr>
                <a:srgbClr val="BCBCBC"/>
              </a:buClr>
              <a:buSzPct val="76000"/>
              <a:buFont typeface="Wingdings" panose="05000000000000000000" pitchFamily="2" charset="2"/>
              <a:buChar char="Ø"/>
            </a:pPr>
            <a:r>
              <a:rPr lang="zh-CN" altLang="en-US" dirty="0"/>
              <a:t>根据图书的条形码进行查询</a:t>
            </a:r>
            <a:endParaRPr lang="zh-CN" altLang="en-US" dirty="0"/>
          </a:p>
          <a:p>
            <a:pPr lvl="2" eaLnBrk="1" hangingPunct="1"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</a:pP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b="1" dirty="0"/>
              <a:t>图书管理系统</a:t>
            </a:r>
            <a:r>
              <a:rPr lang="en-US" altLang="zh-CN" b="1" dirty="0"/>
              <a:t>B/S</a:t>
            </a: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sp>
        <p:nvSpPr>
          <p:cNvPr id="22531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 lvl="1" eaLnBrk="1" hangingPunct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b="1" dirty="0"/>
              <a:t>功能</a:t>
            </a:r>
            <a:r>
              <a:rPr lang="en-US" altLang="zh-CN" b="1" dirty="0"/>
              <a:t>2</a:t>
            </a:r>
            <a:r>
              <a:rPr lang="zh-CN" altLang="en-US" b="1" dirty="0"/>
              <a:t>（第二阶段）（</a:t>
            </a:r>
            <a:r>
              <a:rPr lang="en-US" altLang="zh-CN" b="1" dirty="0"/>
              <a:t>40</a:t>
            </a:r>
            <a:r>
              <a:rPr lang="zh-CN" altLang="en-US" b="1" dirty="0"/>
              <a:t>分）</a:t>
            </a:r>
            <a:endParaRPr lang="zh-CN" altLang="en-US" b="1" dirty="0"/>
          </a:p>
          <a:p>
            <a:pPr lvl="2" eaLnBrk="1" hangingPunct="1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/>
              <a:t>图书借阅</a:t>
            </a:r>
            <a:endParaRPr lang="zh-CN" altLang="en-US" dirty="0"/>
          </a:p>
          <a:p>
            <a:pPr lvl="2" eaLnBrk="1" hangingPunct="1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/>
              <a:t>图书续借</a:t>
            </a:r>
            <a:endParaRPr lang="zh-CN" altLang="en-US" dirty="0"/>
          </a:p>
          <a:p>
            <a:pPr lvl="2" eaLnBrk="1" hangingPunct="1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/>
              <a:t>图书归还</a:t>
            </a:r>
            <a:endParaRPr lang="zh-CN" altLang="en-US" dirty="0"/>
          </a:p>
          <a:p>
            <a:pPr lvl="2" eaLnBrk="1" hangingPunct="1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/>
              <a:t>扩展查询功能，可根据书名、作者、出版商、</a:t>
            </a:r>
            <a:r>
              <a:rPr lang="en-US" altLang="zh-CN" dirty="0"/>
              <a:t>ISBN</a:t>
            </a:r>
            <a:r>
              <a:rPr lang="zh-CN" altLang="en-US" dirty="0"/>
              <a:t>进行模糊查询</a:t>
            </a:r>
            <a:endParaRPr lang="zh-CN" altLang="en-US" dirty="0"/>
          </a:p>
          <a:p>
            <a:pPr lvl="1" eaLnBrk="1" hangingPunct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endParaRPr lang="en-US" altLang="zh-CN" dirty="0"/>
          </a:p>
          <a:p>
            <a:pPr lvl="1" eaLnBrk="1" hangingPunct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dirty="0"/>
              <a:t>项目文档和代码规范（</a:t>
            </a:r>
            <a:r>
              <a:rPr lang="en-US" altLang="zh-CN" dirty="0"/>
              <a:t>10</a:t>
            </a:r>
            <a:r>
              <a:rPr lang="zh-CN" altLang="en-US" dirty="0"/>
              <a:t>分）</a:t>
            </a:r>
            <a:endParaRPr lang="zh-CN" altLang="en-US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dirty="0"/>
              <a:t>项目列表</a:t>
            </a:r>
            <a:endParaRPr lang="zh-CN" altLang="en-US" dirty="0"/>
          </a:p>
        </p:txBody>
      </p:sp>
      <p:sp>
        <p:nvSpPr>
          <p:cNvPr id="2560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b="1" dirty="0"/>
              <a:t>1</a:t>
            </a:r>
            <a:r>
              <a:rPr lang="zh-CN" altLang="en-US" b="1" dirty="0"/>
              <a:t>、校园二手交易系统（</a:t>
            </a:r>
            <a:r>
              <a:rPr lang="en-US" altLang="zh-CN" b="1" dirty="0"/>
              <a:t>5</a:t>
            </a:r>
            <a:r>
              <a:rPr lang="zh-CN" altLang="en-US" b="1" dirty="0"/>
              <a:t>人）</a:t>
            </a:r>
            <a:endParaRPr lang="en-US" altLang="zh-CN" b="1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b="1" dirty="0"/>
              <a:t>2</a:t>
            </a:r>
            <a:r>
              <a:rPr lang="zh-CN" altLang="en-US" b="1" dirty="0"/>
              <a:t>、图书管理系统（</a:t>
            </a:r>
            <a:r>
              <a:rPr lang="en-US" altLang="zh-CN" b="1" dirty="0"/>
              <a:t>5</a:t>
            </a:r>
            <a:r>
              <a:rPr lang="zh-CN" altLang="en-US" b="1" dirty="0"/>
              <a:t>人）</a:t>
            </a:r>
            <a:endParaRPr lang="en-US" altLang="zh-CN" b="1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b="1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dirty="0"/>
              <a:t>组队吧！</a:t>
            </a:r>
            <a:endParaRPr lang="zh-CN" altLang="en-US" dirty="0"/>
          </a:p>
        </p:txBody>
      </p:sp>
      <p:sp>
        <p:nvSpPr>
          <p:cNvPr id="26627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   </a:t>
            </a:r>
            <a:r>
              <a:rPr lang="zh-CN" altLang="en-US" dirty="0"/>
              <a:t>请大家自由组队（每队人数</a:t>
            </a:r>
            <a:r>
              <a:rPr lang="en-US" altLang="zh-CN" dirty="0"/>
              <a:t>5</a:t>
            </a:r>
            <a:r>
              <a:rPr lang="zh-CN" altLang="en-US" dirty="0"/>
              <a:t>人），并登记到在线文档中。</a:t>
            </a:r>
            <a:endParaRPr lang="en-US" altLang="zh-CN" dirty="0"/>
          </a:p>
          <a:p>
            <a:pPr algn="r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/>
          </a:p>
          <a:p>
            <a:pPr lvl="1" algn="just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en-US" altLang="zh-CN" dirty="0"/>
              <a:t>1. </a:t>
            </a:r>
            <a:r>
              <a:rPr lang="zh-CN" altLang="en-US" dirty="0"/>
              <a:t>组名</a:t>
            </a:r>
            <a:endParaRPr lang="zh-CN" altLang="en-US" dirty="0"/>
          </a:p>
          <a:p>
            <a:pPr lvl="1" algn="just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en-US" altLang="zh-CN" dirty="0"/>
              <a:t>2. </a:t>
            </a:r>
            <a:r>
              <a:rPr lang="zh-CN" altLang="en-US" dirty="0"/>
              <a:t>组长（学号</a:t>
            </a:r>
            <a:r>
              <a:rPr lang="en-US" altLang="zh-CN" dirty="0"/>
              <a:t>+</a:t>
            </a:r>
            <a:r>
              <a:rPr lang="zh-CN" altLang="en-US" dirty="0"/>
              <a:t>姓名</a:t>
            </a:r>
            <a:r>
              <a:rPr lang="en-US" altLang="zh-CN" dirty="0"/>
              <a:t>+</a:t>
            </a:r>
            <a:r>
              <a:rPr lang="zh-CN" altLang="en-US" dirty="0"/>
              <a:t>手机号）</a:t>
            </a:r>
            <a:endParaRPr lang="zh-CN" altLang="en-US" dirty="0"/>
          </a:p>
          <a:p>
            <a:pPr lvl="1" algn="just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en-US" altLang="zh-CN" dirty="0"/>
              <a:t>3. </a:t>
            </a:r>
            <a:r>
              <a:rPr lang="zh-CN" altLang="en-US" dirty="0"/>
              <a:t>其他成员（学号</a:t>
            </a:r>
            <a:r>
              <a:rPr lang="en-US" altLang="zh-CN" dirty="0"/>
              <a:t>+</a:t>
            </a:r>
            <a:r>
              <a:rPr lang="zh-CN" altLang="en-US" dirty="0"/>
              <a:t>姓名）</a:t>
            </a:r>
            <a:endParaRPr lang="en-US" altLang="zh-CN" dirty="0"/>
          </a:p>
          <a:p>
            <a:pPr lvl="1" algn="just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en-US" altLang="zh-CN" dirty="0"/>
              <a:t>4. </a:t>
            </a:r>
            <a:r>
              <a:rPr lang="zh-CN" altLang="en-US" dirty="0"/>
              <a:t>项目名</a:t>
            </a:r>
            <a:endParaRPr lang="en-US" altLang="zh-CN" dirty="0"/>
          </a:p>
          <a:p>
            <a:pPr lvl="1" algn="just"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联系方式</a:t>
            </a:r>
            <a:endParaRPr lang="zh-CN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43434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罗  斌  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005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robin@xmu.edu.cn</a:t>
            </a:r>
            <a:endParaRPr kumimoji="0" lang="en-US" altLang="zh-C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吴克青  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005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kqwu@xmu.edu.cn</a:t>
            </a:r>
            <a:endParaRPr kumimoji="0" lang="zh-CN" alt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005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4" name="内容占位符 3"/>
          <p:cNvSpPr>
            <a:spLocks noGrp="1"/>
          </p:cNvSpPr>
          <p:nvPr>
            <p:ph sz="quarter" idx="2"/>
          </p:nvPr>
        </p:nvSpPr>
        <p:spPr>
          <a:xfrm>
            <a:off x="4632325" y="1216025"/>
            <a:ext cx="4041775" cy="4937125"/>
          </a:xfrm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/>
              <a:t>助教</a:t>
            </a:r>
            <a:endParaRPr lang="en-US" altLang="zh-CN" dirty="0"/>
          </a:p>
          <a:p>
            <a:pPr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/>
              <a:t>罗</a:t>
            </a:r>
            <a:r>
              <a:rPr lang="en-US" altLang="zh-CN" dirty="0"/>
              <a:t>  </a:t>
            </a:r>
            <a:r>
              <a:rPr lang="zh-CN" altLang="en-US" dirty="0"/>
              <a:t>彬</a:t>
            </a:r>
            <a:endParaRPr lang="zh-CN" altLang="en-US" dirty="0"/>
          </a:p>
          <a:p>
            <a:pPr lvl="1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dirty="0"/>
          </a:p>
          <a:p>
            <a:pPr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/>
              <a:t>谭贺娟</a:t>
            </a:r>
            <a:endParaRPr lang="en-US" altLang="zh-CN" dirty="0"/>
          </a:p>
          <a:p>
            <a:pPr lvl="1" eaLnBrk="1" hangingPunct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endParaRPr lang="en-US" altLang="zh-CN" dirty="0"/>
          </a:p>
          <a:p>
            <a:pPr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/>
              <a:t>王孟灏</a:t>
            </a:r>
            <a:endParaRPr lang="zh-CN" altLang="en-US" dirty="0"/>
          </a:p>
          <a:p>
            <a:pPr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dirty="0"/>
          </a:p>
          <a:p>
            <a:pPr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/>
              <a:t>课程</a:t>
            </a:r>
            <a:r>
              <a:rPr lang="en-US" altLang="zh-CN" dirty="0"/>
              <a:t>QQ</a:t>
            </a:r>
            <a:r>
              <a:rPr lang="zh-CN" altLang="en-US" dirty="0"/>
              <a:t>群：</a:t>
            </a:r>
            <a:r>
              <a:rPr lang="en-US" altLang="zh-CN" dirty="0"/>
              <a:t>459518036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kern="1200" dirty="0">
                <a:latin typeface="+mj-lt"/>
                <a:ea typeface="+mj-ea"/>
                <a:cs typeface="+mj-cs"/>
              </a:rPr>
              <a:t>课程组织及考核方式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 panose="05040102010807070707"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课程形式 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/>
              <a:t>实践课程，以自己动手为主</a:t>
            </a:r>
            <a:endParaRPr lang="zh-CN" altLang="en-US" dirty="0"/>
          </a:p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/>
              <a:t>第一周主要学习</a:t>
            </a:r>
            <a:r>
              <a:rPr lang="en-US" altLang="zh-CN" dirty="0"/>
              <a:t>Linux</a:t>
            </a:r>
            <a:r>
              <a:rPr lang="zh-CN" altLang="en-US" dirty="0"/>
              <a:t>基本操作</a:t>
            </a:r>
            <a:endParaRPr lang="zh-CN" altLang="en-US" dirty="0"/>
          </a:p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/>
              <a:t>第二周主要学习数据库相关</a:t>
            </a:r>
            <a:endParaRPr lang="zh-CN" altLang="en-US" dirty="0"/>
          </a:p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/>
              <a:t>第三四周在前两周基础上以组为单位选题，每组</a:t>
            </a:r>
            <a:r>
              <a:rPr lang="en-US" altLang="zh-CN" dirty="0"/>
              <a:t>5</a:t>
            </a:r>
            <a:r>
              <a:rPr lang="zh-CN" altLang="en-US" dirty="0"/>
              <a:t>人</a:t>
            </a:r>
            <a:endParaRPr lang="zh-CN" altLang="en-US" dirty="0"/>
          </a:p>
          <a:p>
            <a:pPr marL="0" indent="0" algn="just" eaLnBrk="1" hangingPunct="1">
              <a:lnSpc>
                <a:spcPct val="15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zh-CN" altLang="en-US" dirty="0"/>
              <a:t>小组内各成员应分工明确，由小组组长负责安排计划，详细制定每位成员应该完成哪些功能，所有的组员要积极配合，协力完成整个项目的开发。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考核方式</a:t>
            </a:r>
            <a:endParaRPr lang="zh-CN" altLang="en-US" dirty="0"/>
          </a:p>
        </p:txBody>
      </p:sp>
      <p:sp>
        <p:nvSpPr>
          <p:cNvPr id="13315" name="Rectangle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/>
              <a:t>个人最终成绩</a:t>
            </a:r>
            <a:r>
              <a:rPr lang="en-US" altLang="zh-CN" sz="2800" dirty="0"/>
              <a:t> = </a:t>
            </a:r>
            <a:r>
              <a:rPr lang="zh-CN" altLang="en-US" sz="2800" dirty="0">
                <a:sym typeface="+mn-ea"/>
              </a:rPr>
              <a:t>第</a:t>
            </a:r>
            <a:r>
              <a:rPr lang="en-US" altLang="zh-CN" sz="2800" dirty="0">
                <a:sym typeface="+mn-ea"/>
              </a:rPr>
              <a:t>1</a:t>
            </a:r>
            <a:r>
              <a:rPr lang="zh-CN" altLang="en-US" sz="2800" dirty="0">
                <a:sym typeface="+mn-ea"/>
              </a:rPr>
              <a:t>周报告（</a:t>
            </a:r>
            <a:r>
              <a:rPr lang="en-US" altLang="zh-CN" sz="2800" dirty="0">
                <a:sym typeface="+mn-ea"/>
              </a:rPr>
              <a:t>15</a:t>
            </a:r>
            <a:r>
              <a:rPr lang="en-US" altLang="zh-CN" sz="2800" dirty="0">
                <a:sym typeface="+mn-ea"/>
              </a:rPr>
              <a:t>%</a:t>
            </a:r>
            <a:r>
              <a:rPr lang="zh-CN" altLang="en-US" sz="2800" dirty="0">
                <a:sym typeface="+mn-ea"/>
              </a:rPr>
              <a:t>）</a:t>
            </a:r>
            <a:r>
              <a:rPr lang="en-US" altLang="zh-CN" sz="2800" dirty="0">
                <a:sym typeface="+mn-ea"/>
              </a:rPr>
              <a:t>+ </a:t>
            </a:r>
            <a:r>
              <a:rPr lang="zh-CN" altLang="en-US" sz="2800" dirty="0">
                <a:sym typeface="+mn-ea"/>
              </a:rPr>
              <a:t>第</a:t>
            </a:r>
            <a:r>
              <a:rPr lang="en-US" altLang="zh-CN" sz="2800" dirty="0">
                <a:sym typeface="+mn-ea"/>
              </a:rPr>
              <a:t>2</a:t>
            </a:r>
            <a:r>
              <a:rPr lang="zh-CN" altLang="en-US" sz="2800" dirty="0">
                <a:sym typeface="+mn-ea"/>
              </a:rPr>
              <a:t>周报告（</a:t>
            </a:r>
            <a:r>
              <a:rPr lang="en-US" altLang="zh-CN" sz="2800" dirty="0">
                <a:sym typeface="+mn-ea"/>
              </a:rPr>
              <a:t>15</a:t>
            </a:r>
            <a:r>
              <a:rPr lang="en-US" altLang="zh-CN" sz="2800" dirty="0">
                <a:sym typeface="+mn-ea"/>
              </a:rPr>
              <a:t>%</a:t>
            </a:r>
            <a:r>
              <a:rPr lang="zh-CN" altLang="en-US" sz="2800" dirty="0">
                <a:sym typeface="+mn-ea"/>
              </a:rPr>
              <a:t>）</a:t>
            </a:r>
            <a:r>
              <a:rPr lang="en-US" altLang="zh-CN" sz="2800" dirty="0">
                <a:sym typeface="+mn-ea"/>
              </a:rPr>
              <a:t>+ </a:t>
            </a:r>
            <a:r>
              <a:rPr lang="zh-CN" altLang="en-US" sz="2800" dirty="0"/>
              <a:t>项目期末成绩（</a:t>
            </a:r>
            <a:r>
              <a:rPr lang="en-US" altLang="zh-CN" sz="2800" dirty="0"/>
              <a:t>5</a:t>
            </a:r>
            <a:r>
              <a:rPr lang="en-US" altLang="zh-CN" sz="2800" dirty="0"/>
              <a:t>0%</a:t>
            </a:r>
            <a:r>
              <a:rPr lang="zh-CN" altLang="en-US" sz="2800" dirty="0"/>
              <a:t>）</a:t>
            </a:r>
            <a:r>
              <a:rPr lang="en-US" altLang="zh-CN" sz="2800" dirty="0"/>
              <a:t> + </a:t>
            </a:r>
            <a:r>
              <a:rPr lang="zh-CN" altLang="en-US" sz="2800" dirty="0"/>
              <a:t>个人考勤成绩（</a:t>
            </a:r>
            <a:r>
              <a:rPr lang="en-US" altLang="zh-CN" sz="2800" dirty="0"/>
              <a:t>20%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/>
              <a:t>1</a:t>
            </a:r>
            <a:r>
              <a:rPr lang="zh-CN" altLang="en-US" sz="2800" dirty="0"/>
              <a:t>、项目成绩由两部分成绩组成：</a:t>
            </a:r>
            <a:endParaRPr lang="zh-CN" altLang="en-US" sz="2800" dirty="0"/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200" dirty="0"/>
              <a:t>最后一次课，分组进行汇报，成绩总分为</a:t>
            </a:r>
            <a:r>
              <a:rPr lang="en-US" altLang="zh-CN" sz="2200" dirty="0"/>
              <a:t>100</a:t>
            </a:r>
            <a:r>
              <a:rPr lang="zh-CN" altLang="en-US" sz="2200" dirty="0"/>
              <a:t>分，占总成绩</a:t>
            </a:r>
            <a:r>
              <a:rPr lang="en-US" altLang="zh-CN" sz="2200" dirty="0"/>
              <a:t>5</a:t>
            </a:r>
            <a:r>
              <a:rPr lang="en-US" altLang="zh-CN" sz="2200" dirty="0"/>
              <a:t>0%</a:t>
            </a:r>
            <a:r>
              <a:rPr lang="zh-CN" altLang="en-US" sz="2200" dirty="0"/>
              <a:t>），其中包含小组功能点演示和代码文档提交</a:t>
            </a:r>
            <a:endParaRPr lang="zh-CN" altLang="en-US" sz="2200" dirty="0"/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200" dirty="0"/>
              <a:t>汇报要求：</a:t>
            </a:r>
            <a:endParaRPr lang="zh-CN" altLang="en-US" sz="2200" dirty="0"/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1900" dirty="0">
                <a:solidFill>
                  <a:srgbClr val="FF0000"/>
                </a:solidFill>
              </a:rPr>
              <a:t>最后一周周四前</a:t>
            </a:r>
            <a:r>
              <a:rPr lang="zh-CN" altLang="en-US" sz="1900" dirty="0"/>
              <a:t>，需将小组项目文档、项目代码上传到</a:t>
            </a:r>
            <a:r>
              <a:rPr lang="en-US" altLang="zh-CN" sz="1900" dirty="0"/>
              <a:t>ftp</a:t>
            </a:r>
            <a:endParaRPr lang="zh-CN" altLang="en-US" sz="1900" dirty="0"/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1900" dirty="0"/>
              <a:t>分小组上讲台，准备演示文稿，介绍系统的运行界面和主要功能。</a:t>
            </a:r>
            <a:endParaRPr lang="zh-CN" altLang="en-US" sz="1900" dirty="0"/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1900" dirty="0"/>
              <a:t>老师提问，小组人员按照要求回答问题，展示项目成果和代码。</a:t>
            </a:r>
            <a:endParaRPr lang="en-US" altLang="zh-CN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考核方式（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/>
              <a:t>2</a:t>
            </a:r>
            <a:r>
              <a:rPr lang="zh-CN" altLang="en-US" sz="2800" dirty="0"/>
              <a:t>、考勤成绩（</a:t>
            </a:r>
            <a:r>
              <a:rPr lang="en-US" altLang="zh-CN" sz="2800" dirty="0"/>
              <a:t>100</a:t>
            </a:r>
            <a:r>
              <a:rPr lang="zh-CN" altLang="en-US" sz="2800" dirty="0"/>
              <a:t>分，占总成绩</a:t>
            </a:r>
            <a:r>
              <a:rPr lang="en-US" altLang="zh-CN" sz="2800" dirty="0"/>
              <a:t>20%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500" dirty="0"/>
              <a:t>缺勤</a:t>
            </a:r>
            <a:r>
              <a:rPr lang="en-US" altLang="zh-CN" sz="2500" dirty="0"/>
              <a:t>26</a:t>
            </a:r>
            <a:r>
              <a:rPr lang="zh-CN" altLang="en-US" sz="2500" dirty="0"/>
              <a:t>学时以上的总成绩记为零分，直接重修（含因私请假）</a:t>
            </a:r>
            <a:endParaRPr lang="en-US" altLang="zh-CN" sz="2500" dirty="0"/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/>
              <a:t>根据</a:t>
            </a:r>
            <a:r>
              <a:rPr lang="en-US" altLang="zh-CN" sz="2800" dirty="0"/>
              <a:t>《</a:t>
            </a:r>
            <a:r>
              <a:rPr lang="zh-CN" altLang="en-US" sz="2800" dirty="0"/>
              <a:t>厦门大学本科生学籍管理规定</a:t>
            </a:r>
            <a:r>
              <a:rPr lang="en-US" altLang="zh-CN" sz="2800" dirty="0"/>
              <a:t>》</a:t>
            </a:r>
            <a:r>
              <a:rPr lang="zh-CN" altLang="en-US" sz="2800" dirty="0"/>
              <a:t>第十二条 “</a:t>
            </a:r>
            <a:r>
              <a:rPr lang="zh-CN" altLang="en-US" sz="2800" b="1" dirty="0"/>
              <a:t>一门课程缺课的学时累计达到该门课程总学时数的</a:t>
            </a:r>
            <a:r>
              <a:rPr lang="en-US" altLang="zh-CN" sz="2800" b="1" dirty="0"/>
              <a:t>1/3</a:t>
            </a:r>
            <a:r>
              <a:rPr lang="zh-CN" altLang="en-US" sz="2800" b="1" dirty="0"/>
              <a:t>者（获准部分免听者除外），或者实验课缺做实验达</a:t>
            </a:r>
            <a:r>
              <a:rPr lang="en-US" altLang="zh-CN" sz="2800" b="1" dirty="0"/>
              <a:t>1/3</a:t>
            </a:r>
            <a:r>
              <a:rPr lang="zh-CN" altLang="en-US" sz="2800" b="1" dirty="0"/>
              <a:t>者，该门课程必须重修。</a:t>
            </a:r>
            <a:r>
              <a:rPr lang="zh-CN" altLang="en-US" sz="2800" dirty="0"/>
              <a:t>” 短学期期间缺勤时间（包括事假、病假等请假，不包括学校及学院安排的公务外出）</a:t>
            </a:r>
            <a:r>
              <a:rPr lang="en-US" altLang="zh-CN" sz="2800" dirty="0">
                <a:sym typeface="+mn-ea"/>
              </a:rPr>
              <a:t>26</a:t>
            </a:r>
            <a:r>
              <a:rPr lang="zh-CN" altLang="en-US" sz="2800" dirty="0">
                <a:sym typeface="+mn-ea"/>
              </a:rPr>
              <a:t>学时</a:t>
            </a:r>
            <a:r>
              <a:rPr lang="zh-CN" altLang="en-US" sz="2800" dirty="0"/>
              <a:t>，没有成绩，必须重修。</a:t>
            </a:r>
            <a:endParaRPr lang="en-US" altLang="zh-CN" sz="2500" dirty="0"/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endParaRPr lang="en-US" altLang="zh-CN" sz="2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dirty="0"/>
              <a:t>考核方式（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1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无故旷课扣</a:t>
            </a:r>
            <a:r>
              <a:rPr kumimoji="0" lang="en-US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</a:t>
            </a: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</a:t>
            </a:r>
            <a:r>
              <a:rPr kumimoji="0" lang="en-US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次，私人事假扣</a:t>
            </a:r>
            <a:r>
              <a:rPr kumimoji="0" lang="en-US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</a:t>
            </a:r>
            <a:r>
              <a:rPr kumimoji="0" lang="en-US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次</a:t>
            </a:r>
            <a:r>
              <a:rPr kumimoji="0" lang="en-US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病假扣</a:t>
            </a:r>
            <a:r>
              <a:rPr kumimoji="0" lang="en-US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</a:t>
            </a:r>
            <a:r>
              <a:rPr kumimoji="0" lang="en-US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次，早退、迟到一次扣</a:t>
            </a:r>
            <a:r>
              <a:rPr kumimoji="0" lang="en-US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</a:t>
            </a:r>
            <a:r>
              <a:rPr kumimoji="0" lang="en-US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次，因公请假不扣分</a:t>
            </a:r>
            <a:endParaRPr kumimoji="0" lang="en-US" altLang="zh-C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1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大一、大二学生短学期请假的审批流程如下：</a:t>
            </a: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、学生填写请假条（学院官方假条）</a:t>
            </a:r>
            <a:endParaRPr kumimoji="0" lang="zh-CN" alt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、交所在班级的辅导员审批</a:t>
            </a:r>
            <a:endParaRPr kumimoji="0" lang="zh-CN" alt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、交任课教师审批</a:t>
            </a:r>
            <a:endParaRPr kumimoji="0" lang="zh-CN" alt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1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考核方式（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6387" name="Rectangle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/>
              <a:t>最终考核时间：</a:t>
            </a:r>
            <a:endParaRPr lang="zh-CN" altLang="en-US" sz="2800" dirty="0"/>
          </a:p>
          <a:p>
            <a:pPr lvl="1" eaLnBrk="1" hangingPunct="1">
              <a:lnSpc>
                <a:spcPct val="15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rgbClr val="FF0000"/>
                </a:solidFill>
              </a:rPr>
              <a:t>小学期第四周周五</a:t>
            </a:r>
            <a:r>
              <a:rPr lang="zh-CN" altLang="en-US" sz="2400" dirty="0">
                <a:solidFill>
                  <a:schemeClr val="tx1"/>
                </a:solidFill>
              </a:rPr>
              <a:t>（分组演示考核），须全员参加，未参加的同学本课程的最终成绩扣</a:t>
            </a:r>
            <a:r>
              <a:rPr lang="en-US" altLang="zh-CN" sz="2400" dirty="0">
                <a:solidFill>
                  <a:schemeClr val="tx1"/>
                </a:solidFill>
              </a:rPr>
              <a:t>10</a:t>
            </a:r>
            <a:r>
              <a:rPr lang="zh-CN" altLang="en-US" sz="2400" dirty="0">
                <a:solidFill>
                  <a:schemeClr val="tx1"/>
                </a:solidFill>
              </a:rPr>
              <a:t>分。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/>
              <a:t>考勤：</a:t>
            </a:r>
            <a:endParaRPr lang="zh-CN" altLang="en-US" sz="2800" dirty="0"/>
          </a:p>
          <a:p>
            <a:pPr lvl="1" eaLnBrk="1" hangingPunct="1">
              <a:lnSpc>
                <a:spcPct val="15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</a:rPr>
              <a:t>学校考勤</a:t>
            </a:r>
            <a:r>
              <a:rPr lang="en-US" altLang="zh-CN" sz="2400" dirty="0">
                <a:solidFill>
                  <a:schemeClr val="tx1"/>
                </a:solidFill>
              </a:rPr>
              <a:t>APP</a:t>
            </a:r>
            <a:r>
              <a:rPr lang="zh-CN" altLang="en-US" sz="2400" dirty="0">
                <a:solidFill>
                  <a:schemeClr val="tx1"/>
                </a:solidFill>
              </a:rPr>
              <a:t>，随时抽查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5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</a:rPr>
              <a:t>请假：需如实向辅导员汇报情况，并签学院请假条交至老师处备案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5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</a:pPr>
            <a:endParaRPr lang="zh-CN" altLang="en-US" dirty="0"/>
          </a:p>
          <a:p>
            <a:pPr lvl="1" eaLnBrk="1" hangingPunct="1">
              <a:lnSpc>
                <a:spcPct val="15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dirty="0"/>
              <a:t>实验室要求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/>
              <a:t>保持自己座位的整洁，及时清理垃圾，特别是纸巾</a:t>
            </a:r>
            <a:endParaRPr lang="en-US" altLang="zh-CN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/>
              <a:t>下课请关机，并检查座位避免物品遗失，特别是</a:t>
            </a:r>
            <a:r>
              <a:rPr lang="en-US" altLang="zh-CN" dirty="0"/>
              <a:t>U</a:t>
            </a:r>
            <a:r>
              <a:rPr lang="zh-CN" altLang="en-US" dirty="0"/>
              <a:t>盘</a:t>
            </a:r>
            <a:endParaRPr lang="en-US" altLang="zh-CN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/>
              <a:t>实践环节严禁打网络游戏和看片</a:t>
            </a:r>
            <a:endParaRPr lang="en-US" altLang="zh-CN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/>
              <a:t>屡次警告不改者个人成绩直接扣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  <a:endParaRPr lang="en-US" altLang="zh-CN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/>
              <a:t>我们鼓励组内讨论，可以向老师和助教申请在实验室外讨论</a:t>
            </a:r>
            <a:endParaRPr lang="en-US" altLang="zh-CN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62fd4c49-0ed2-4c2e-b4c3-93a48831b21e"/>
  <p:tag name="COMMONDATA" val="eyJoZGlkIjoiMGY5NjYwZTM5OWVlY2JmZjg3NDU1ODE3NGQxMzA0ZTc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1672</Words>
  <Application>WPS 演示</Application>
  <PresentationFormat>全屏显示(4:3)</PresentationFormat>
  <Paragraphs>152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Tahoma</vt:lpstr>
      <vt:lpstr>Bookman Old Style</vt:lpstr>
      <vt:lpstr>Wingdings 3</vt:lpstr>
      <vt:lpstr>Wingdings 3</vt:lpstr>
      <vt:lpstr>Gill Sans MT</vt:lpstr>
      <vt:lpstr>微软雅黑</vt:lpstr>
      <vt:lpstr>Arial Unicode MS</vt:lpstr>
      <vt:lpstr>Calibri</vt:lpstr>
      <vt:lpstr>华文新魏</vt:lpstr>
      <vt:lpstr>质朴</vt:lpstr>
      <vt:lpstr>Java程序设计实践课程说明（2023年）</vt:lpstr>
      <vt:lpstr>联系方式</vt:lpstr>
      <vt:lpstr>课程组织及考核方式</vt:lpstr>
      <vt:lpstr>课程形式 </vt:lpstr>
      <vt:lpstr>考核方式</vt:lpstr>
      <vt:lpstr>考核方式（2）</vt:lpstr>
      <vt:lpstr>考核方式（3）</vt:lpstr>
      <vt:lpstr>考核方式（4）</vt:lpstr>
      <vt:lpstr>实验室要求</vt:lpstr>
      <vt:lpstr>课程项目介绍</vt:lpstr>
      <vt:lpstr>校园二手交易系统</vt:lpstr>
      <vt:lpstr>校园二手交易系统（2）</vt:lpstr>
      <vt:lpstr>图书管理系统B/S</vt:lpstr>
      <vt:lpstr>图书管理系统B/S（2）</vt:lpstr>
      <vt:lpstr>项目列表</vt:lpstr>
      <vt:lpstr>组队吧！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罗斌</cp:lastModifiedBy>
  <cp:revision>618</cp:revision>
  <dcterms:created xsi:type="dcterms:W3CDTF">2023-06-27T09:24:00Z</dcterms:created>
  <dcterms:modified xsi:type="dcterms:W3CDTF">2023-07-04T01:28:29Z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127F5D8116854D518B81231B45174CD8_13</vt:lpwstr>
  </property>
  <property fmtid="{D5CDD505-2E9C-101B-9397-08002B2CF9AE}" pid="4" name="KSOProductBuildVer">
    <vt:lpwstr>2052-11.1.0.14309</vt:lpwstr>
  </property>
</Properties>
</file>