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784" r:id="rId2"/>
  </p:sldMasterIdLst>
  <p:notesMasterIdLst>
    <p:notesMasterId r:id="rId26"/>
  </p:notesMasterIdLst>
  <p:handoutMasterIdLst>
    <p:handoutMasterId r:id="rId27"/>
  </p:handoutMasterIdLst>
  <p:sldIdLst>
    <p:sldId id="354" r:id="rId3"/>
    <p:sldId id="335" r:id="rId4"/>
    <p:sldId id="336" r:id="rId5"/>
    <p:sldId id="306" r:id="rId6"/>
    <p:sldId id="308" r:id="rId7"/>
    <p:sldId id="315" r:id="rId8"/>
    <p:sldId id="337" r:id="rId9"/>
    <p:sldId id="317" r:id="rId10"/>
    <p:sldId id="318" r:id="rId11"/>
    <p:sldId id="357" r:id="rId12"/>
    <p:sldId id="319" r:id="rId13"/>
    <p:sldId id="338" r:id="rId14"/>
    <p:sldId id="321" r:id="rId15"/>
    <p:sldId id="322" r:id="rId16"/>
    <p:sldId id="323" r:id="rId17"/>
    <p:sldId id="325" r:id="rId18"/>
    <p:sldId id="328" r:id="rId19"/>
    <p:sldId id="329" r:id="rId20"/>
    <p:sldId id="356" r:id="rId21"/>
    <p:sldId id="330" r:id="rId22"/>
    <p:sldId id="360" r:id="rId23"/>
    <p:sldId id="359" r:id="rId24"/>
    <p:sldId id="361" r:id="rId2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94617" autoAdjust="0"/>
  </p:normalViewPr>
  <p:slideViewPr>
    <p:cSldViewPr>
      <p:cViewPr varScale="1">
        <p:scale>
          <a:sx n="84" d="100"/>
          <a:sy n="84" d="100"/>
        </p:scale>
        <p:origin x="-1411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13A13A1F-C811-4E6C-8DEE-FB8944EDB8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725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2F7B1444-C826-4CFA-A7B2-30F918BC97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174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4705350" y="0"/>
            <a:ext cx="4438650" cy="4038600"/>
          </a:xfrm>
          <a:custGeom>
            <a:avLst/>
            <a:gdLst/>
            <a:ahLst/>
            <a:cxnLst>
              <a:cxn ang="0">
                <a:pos x="23" y="4"/>
              </a:cxn>
              <a:cxn ang="0">
                <a:pos x="11" y="71"/>
              </a:cxn>
              <a:cxn ang="0">
                <a:pos x="25" y="393"/>
              </a:cxn>
              <a:cxn ang="0">
                <a:pos x="54" y="457"/>
              </a:cxn>
              <a:cxn ang="0">
                <a:pos x="158" y="482"/>
              </a:cxn>
              <a:cxn ang="0">
                <a:pos x="204" y="495"/>
              </a:cxn>
              <a:cxn ang="0">
                <a:pos x="520" y="475"/>
              </a:cxn>
              <a:cxn ang="0">
                <a:pos x="533" y="167"/>
              </a:cxn>
              <a:cxn ang="0">
                <a:pos x="369" y="16"/>
              </a:cxn>
              <a:cxn ang="0">
                <a:pos x="249" y="29"/>
              </a:cxn>
              <a:cxn ang="0">
                <a:pos x="198" y="11"/>
              </a:cxn>
              <a:cxn ang="0">
                <a:pos x="151" y="2"/>
              </a:cxn>
              <a:cxn ang="0">
                <a:pos x="23" y="4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/>
              <a:ahLst/>
              <a:cxnLst>
                <a:cxn ang="0">
                  <a:pos x="71" y="25"/>
                </a:cxn>
                <a:cxn ang="0">
                  <a:pos x="91" y="20"/>
                </a:cxn>
                <a:cxn ang="0">
                  <a:pos x="92" y="17"/>
                </a:cxn>
                <a:cxn ang="0">
                  <a:pos x="88" y="0"/>
                </a:cxn>
                <a:cxn ang="0">
                  <a:pos x="25" y="0"/>
                </a:cxn>
                <a:cxn ang="0">
                  <a:pos x="10" y="22"/>
                </a:cxn>
                <a:cxn ang="0">
                  <a:pos x="71" y="25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/>
              <a:ahLst/>
              <a:cxnLst>
                <a:cxn ang="0">
                  <a:pos x="504" y="1"/>
                </a:cxn>
                <a:cxn ang="0">
                  <a:pos x="157" y="0"/>
                </a:cxn>
                <a:cxn ang="0">
                  <a:pos x="225" y="21"/>
                </a:cxn>
                <a:cxn ang="0">
                  <a:pos x="174" y="39"/>
                </a:cxn>
                <a:cxn ang="0">
                  <a:pos x="207" y="71"/>
                </a:cxn>
                <a:cxn ang="0">
                  <a:pos x="74" y="60"/>
                </a:cxn>
                <a:cxn ang="0">
                  <a:pos x="26" y="63"/>
                </a:cxn>
                <a:cxn ang="0">
                  <a:pos x="199" y="487"/>
                </a:cxn>
                <a:cxn ang="0">
                  <a:pos x="144" y="341"/>
                </a:cxn>
                <a:cxn ang="0">
                  <a:pos x="105" y="376"/>
                </a:cxn>
                <a:cxn ang="0">
                  <a:pos x="94" y="435"/>
                </a:cxn>
                <a:cxn ang="0">
                  <a:pos x="124" y="265"/>
                </a:cxn>
                <a:cxn ang="0">
                  <a:pos x="153" y="228"/>
                </a:cxn>
                <a:cxn ang="0">
                  <a:pos x="209" y="237"/>
                </a:cxn>
                <a:cxn ang="0">
                  <a:pos x="188" y="306"/>
                </a:cxn>
                <a:cxn ang="0">
                  <a:pos x="192" y="395"/>
                </a:cxn>
                <a:cxn ang="0">
                  <a:pos x="515" y="483"/>
                </a:cxn>
                <a:cxn ang="0">
                  <a:pos x="454" y="427"/>
                </a:cxn>
                <a:cxn ang="0">
                  <a:pos x="425" y="345"/>
                </a:cxn>
                <a:cxn ang="0">
                  <a:pos x="396" y="270"/>
                </a:cxn>
                <a:cxn ang="0">
                  <a:pos x="460" y="256"/>
                </a:cxn>
                <a:cxn ang="0">
                  <a:pos x="407" y="223"/>
                </a:cxn>
                <a:cxn ang="0">
                  <a:pos x="439" y="226"/>
                </a:cxn>
                <a:cxn ang="0">
                  <a:pos x="438" y="209"/>
                </a:cxn>
                <a:cxn ang="0">
                  <a:pos x="376" y="211"/>
                </a:cxn>
                <a:cxn ang="0">
                  <a:pos x="357" y="343"/>
                </a:cxn>
                <a:cxn ang="0">
                  <a:pos x="347" y="230"/>
                </a:cxn>
                <a:cxn ang="0">
                  <a:pos x="331" y="182"/>
                </a:cxn>
                <a:cxn ang="0">
                  <a:pos x="347" y="136"/>
                </a:cxn>
                <a:cxn ang="0">
                  <a:pos x="339" y="99"/>
                </a:cxn>
                <a:cxn ang="0">
                  <a:pos x="331" y="62"/>
                </a:cxn>
                <a:cxn ang="0">
                  <a:pos x="369" y="103"/>
                </a:cxn>
                <a:cxn ang="0">
                  <a:pos x="415" y="47"/>
                </a:cxn>
                <a:cxn ang="0">
                  <a:pos x="409" y="95"/>
                </a:cxn>
                <a:cxn ang="0">
                  <a:pos x="401" y="130"/>
                </a:cxn>
                <a:cxn ang="0">
                  <a:pos x="401" y="181"/>
                </a:cxn>
                <a:cxn ang="0">
                  <a:pos x="558" y="181"/>
                </a:cxn>
                <a:cxn ang="0">
                  <a:pos x="554" y="76"/>
                </a:cxn>
                <a:cxn ang="0">
                  <a:pos x="249" y="69"/>
                </a:cxn>
                <a:cxn ang="0">
                  <a:pos x="293" y="93"/>
                </a:cxn>
                <a:cxn ang="0">
                  <a:pos x="171" y="195"/>
                </a:cxn>
                <a:cxn ang="0">
                  <a:pos x="69" y="98"/>
                </a:cxn>
                <a:cxn ang="0">
                  <a:pos x="191" y="106"/>
                </a:cxn>
                <a:cxn ang="0">
                  <a:pos x="220" y="105"/>
                </a:cxn>
                <a:cxn ang="0">
                  <a:pos x="302" y="121"/>
                </a:cxn>
                <a:cxn ang="0">
                  <a:pos x="276" y="256"/>
                </a:cxn>
                <a:cxn ang="0">
                  <a:pos x="260" y="137"/>
                </a:cxn>
                <a:cxn ang="0">
                  <a:pos x="171" y="195"/>
                </a:cxn>
                <a:cxn ang="0">
                  <a:pos x="223" y="225"/>
                </a:cxn>
                <a:cxn ang="0">
                  <a:pos x="247" y="158"/>
                </a:cxn>
                <a:cxn ang="0">
                  <a:pos x="326" y="292"/>
                </a:cxn>
                <a:cxn ang="0">
                  <a:pos x="215" y="321"/>
                </a:cxn>
                <a:cxn ang="0">
                  <a:pos x="309" y="277"/>
                </a:cxn>
                <a:cxn ang="0">
                  <a:pos x="318" y="133"/>
                </a:cxn>
                <a:cxn ang="0">
                  <a:pos x="313" y="213"/>
                </a:cxn>
                <a:cxn ang="0">
                  <a:pos x="299" y="144"/>
                </a:cxn>
                <a:cxn ang="0">
                  <a:pos x="507" y="179"/>
                </a:cxn>
                <a:cxn ang="0">
                  <a:pos x="461" y="162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/>
              <a:ahLst/>
              <a:cxnLst>
                <a:cxn ang="0">
                  <a:pos x="40" y="15"/>
                </a:cxn>
                <a:cxn ang="0">
                  <a:pos x="27" y="56"/>
                </a:cxn>
                <a:cxn ang="0">
                  <a:pos x="40" y="1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/>
              <a:ahLst/>
              <a:cxnLst>
                <a:cxn ang="0">
                  <a:pos x="19" y="27"/>
                </a:cxn>
                <a:cxn ang="0">
                  <a:pos x="12" y="69"/>
                </a:cxn>
                <a:cxn ang="0">
                  <a:pos x="40" y="45"/>
                </a:cxn>
                <a:cxn ang="0">
                  <a:pos x="37" y="24"/>
                </a:cxn>
                <a:cxn ang="0">
                  <a:pos x="19" y="27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75" cy="318"/>
            </a:xfrm>
            <a:custGeom>
              <a:avLst/>
              <a:gdLst/>
              <a:ahLst/>
              <a:cxnLst>
                <a:cxn ang="0">
                  <a:pos x="112" y="4"/>
                </a:cxn>
                <a:cxn ang="0">
                  <a:pos x="24" y="4"/>
                </a:cxn>
                <a:cxn ang="0">
                  <a:pos x="2" y="25"/>
                </a:cxn>
                <a:cxn ang="0">
                  <a:pos x="60" y="58"/>
                </a:cxn>
                <a:cxn ang="0">
                  <a:pos x="96" y="54"/>
                </a:cxn>
                <a:cxn ang="0">
                  <a:pos x="113" y="53"/>
                </a:cxn>
                <a:cxn ang="0">
                  <a:pos x="112" y="4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498" cy="516"/>
            </a:xfrm>
            <a:custGeom>
              <a:avLst/>
              <a:gdLst/>
              <a:ahLst/>
              <a:cxnLst>
                <a:cxn ang="0">
                  <a:pos x="67" y="5"/>
                </a:cxn>
                <a:cxn ang="0">
                  <a:pos x="31" y="5"/>
                </a:cxn>
                <a:cxn ang="0">
                  <a:pos x="12" y="57"/>
                </a:cxn>
                <a:cxn ang="0">
                  <a:pos x="79" y="62"/>
                </a:cxn>
                <a:cxn ang="0">
                  <a:pos x="67" y="5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0" y="15"/>
                </a:cxn>
                <a:cxn ang="0">
                  <a:pos x="15" y="0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/>
              <a:ahLst/>
              <a:cxnLst>
                <a:cxn ang="0">
                  <a:pos x="21" y="37"/>
                </a:cxn>
                <a:cxn ang="0">
                  <a:pos x="70" y="17"/>
                </a:cxn>
                <a:cxn ang="0">
                  <a:pos x="48" y="3"/>
                </a:cxn>
                <a:cxn ang="0">
                  <a:pos x="19" y="32"/>
                </a:cxn>
                <a:cxn ang="0">
                  <a:pos x="21" y="37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24" y="17"/>
                </a:cxn>
                <a:cxn ang="0">
                  <a:pos x="17" y="26"/>
                </a:cxn>
                <a:cxn ang="0">
                  <a:pos x="76" y="23"/>
                </a:cxn>
                <a:cxn ang="0">
                  <a:pos x="82" y="20"/>
                </a:cxn>
                <a:cxn ang="0">
                  <a:pos x="82" y="0"/>
                </a:cxn>
                <a:cxn ang="0">
                  <a:pos x="72" y="6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/>
              <a:ahLst/>
              <a:cxnLst>
                <a:cxn ang="0">
                  <a:pos x="21" y="1"/>
                </a:cxn>
                <a:cxn ang="0">
                  <a:pos x="8" y="14"/>
                </a:cxn>
                <a:cxn ang="0">
                  <a:pos x="57" y="22"/>
                </a:cxn>
                <a:cxn ang="0">
                  <a:pos x="117" y="23"/>
                </a:cxn>
                <a:cxn ang="0">
                  <a:pos x="114" y="8"/>
                </a:cxn>
                <a:cxn ang="0">
                  <a:pos x="82" y="3"/>
                </a:cxn>
                <a:cxn ang="0">
                  <a:pos x="21" y="1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/>
              <a:ahLst/>
              <a:cxnLst>
                <a:cxn ang="0">
                  <a:pos x="98" y="19"/>
                </a:cxn>
                <a:cxn ang="0">
                  <a:pos x="103" y="4"/>
                </a:cxn>
                <a:cxn ang="0">
                  <a:pos x="74" y="10"/>
                </a:cxn>
                <a:cxn ang="0">
                  <a:pos x="36" y="6"/>
                </a:cxn>
                <a:cxn ang="0">
                  <a:pos x="2" y="4"/>
                </a:cxn>
                <a:cxn ang="0">
                  <a:pos x="98" y="19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4" cy="480"/>
            </a:xfrm>
            <a:custGeom>
              <a:avLst/>
              <a:gdLst/>
              <a:ahLst/>
              <a:cxnLst>
                <a:cxn ang="0">
                  <a:pos x="3" y="53"/>
                </a:cxn>
                <a:cxn ang="0">
                  <a:pos x="26" y="54"/>
                </a:cxn>
                <a:cxn ang="0">
                  <a:pos x="50" y="77"/>
                </a:cxn>
                <a:cxn ang="0">
                  <a:pos x="59" y="84"/>
                </a:cxn>
                <a:cxn ang="0">
                  <a:pos x="81" y="52"/>
                </a:cxn>
                <a:cxn ang="0">
                  <a:pos x="111" y="52"/>
                </a:cxn>
                <a:cxn ang="0">
                  <a:pos x="79" y="27"/>
                </a:cxn>
                <a:cxn ang="0">
                  <a:pos x="37" y="16"/>
                </a:cxn>
                <a:cxn ang="0">
                  <a:pos x="12" y="41"/>
                </a:cxn>
                <a:cxn ang="0">
                  <a:pos x="3" y="53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/>
              <a:ahLst/>
              <a:cxnLst>
                <a:cxn ang="0">
                  <a:pos x="51" y="40"/>
                </a:cxn>
                <a:cxn ang="0">
                  <a:pos x="22" y="49"/>
                </a:cxn>
                <a:cxn ang="0">
                  <a:pos x="22" y="59"/>
                </a:cxn>
                <a:cxn ang="0">
                  <a:pos x="50" y="90"/>
                </a:cxn>
                <a:cxn ang="0">
                  <a:pos x="34" y="118"/>
                </a:cxn>
                <a:cxn ang="0">
                  <a:pos x="0" y="148"/>
                </a:cxn>
                <a:cxn ang="0">
                  <a:pos x="17" y="155"/>
                </a:cxn>
                <a:cxn ang="0">
                  <a:pos x="47" y="166"/>
                </a:cxn>
                <a:cxn ang="0">
                  <a:pos x="63" y="162"/>
                </a:cxn>
                <a:cxn ang="0">
                  <a:pos x="65" y="0"/>
                </a:cxn>
                <a:cxn ang="0">
                  <a:pos x="51" y="40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23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 b="0"/>
            </a:lvl1pPr>
          </a:lstStyle>
          <a:p>
            <a:endParaRPr lang="zh-CN" altLang="zh-CN"/>
          </a:p>
        </p:txBody>
      </p:sp>
      <p:sp>
        <p:nvSpPr>
          <p:cNvPr id="41127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/>
            </a:lvl1pPr>
          </a:lstStyle>
          <a:p>
            <a:endParaRPr lang="zh-CN" altLang="zh-CN"/>
          </a:p>
        </p:txBody>
      </p:sp>
      <p:sp>
        <p:nvSpPr>
          <p:cNvPr id="165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6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证券投资学    第</a:t>
            </a:r>
            <a:r>
              <a:rPr lang="en-US" altLang="zh-CN"/>
              <a:t>1 </a:t>
            </a:r>
            <a:r>
              <a:rPr lang="zh-CN" altLang="en-US"/>
              <a:t>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02F2E-2FD7-47CA-8DF7-68EA5A3013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投资学    第</a:t>
            </a:r>
            <a:r>
              <a:rPr lang="en-US" altLang="zh-CN"/>
              <a:t>1</a:t>
            </a:r>
            <a:r>
              <a:rPr lang="zh-CN" altLang="en-US"/>
              <a:t>章</a:t>
            </a: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BD8A2-9B35-4AAA-A298-970CDECBD4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投资学    第</a:t>
            </a:r>
            <a:r>
              <a:rPr lang="en-US" altLang="zh-CN"/>
              <a:t>1</a:t>
            </a:r>
            <a:r>
              <a:rPr lang="zh-CN" altLang="en-US"/>
              <a:t>章</a:t>
            </a: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C2766-FDD7-4E87-BA96-E5658E6007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证券投资学    第</a:t>
            </a:r>
            <a:r>
              <a:rPr lang="en-US" altLang="zh-CN"/>
              <a:t>1 </a:t>
            </a:r>
            <a:r>
              <a:rPr lang="zh-CN" altLang="en-US"/>
              <a:t>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786BF-9119-488A-9623-8A2E6CEE06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投资学    第</a:t>
            </a:r>
            <a:r>
              <a:rPr lang="en-US" altLang="zh-CN"/>
              <a:t>1</a:t>
            </a:r>
            <a:r>
              <a:rPr lang="zh-CN" altLang="en-US"/>
              <a:t>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23EAF-92FE-4F62-8852-944FE80FE9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投资学    第</a:t>
            </a:r>
            <a:r>
              <a:rPr lang="en-US" altLang="zh-CN"/>
              <a:t>1</a:t>
            </a:r>
            <a:r>
              <a:rPr lang="zh-CN" altLang="en-US"/>
              <a:t>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0FF11-937A-4E4E-A316-FC02BBA0E5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投资学    第</a:t>
            </a:r>
            <a:r>
              <a:rPr lang="en-US" altLang="zh-CN"/>
              <a:t>1</a:t>
            </a:r>
            <a:r>
              <a:rPr lang="zh-CN" altLang="en-US"/>
              <a:t>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49DF4-D291-4A18-ACBD-78E036368A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投资学    第</a:t>
            </a:r>
            <a:r>
              <a:rPr lang="en-US" altLang="zh-CN"/>
              <a:t>1</a:t>
            </a:r>
            <a:r>
              <a:rPr lang="zh-CN" altLang="en-US"/>
              <a:t>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7E3CD-3DA4-4A50-93E2-9336AB8DA8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投资学    第</a:t>
            </a:r>
            <a:r>
              <a:rPr lang="en-US" altLang="zh-CN"/>
              <a:t>1</a:t>
            </a:r>
            <a:r>
              <a:rPr lang="zh-CN" altLang="en-US"/>
              <a:t>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7E410-E7F5-4DDA-8563-94D5FD9C7A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投资学    第</a:t>
            </a:r>
            <a:r>
              <a:rPr lang="en-US" altLang="zh-CN"/>
              <a:t>1</a:t>
            </a:r>
            <a:r>
              <a:rPr lang="zh-CN" altLang="en-US"/>
              <a:t>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7B93F-4497-481F-909F-71497D6A63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投资学    第</a:t>
            </a:r>
            <a:r>
              <a:rPr lang="en-US" altLang="zh-CN"/>
              <a:t>1</a:t>
            </a:r>
            <a:r>
              <a:rPr lang="zh-CN" altLang="en-US"/>
              <a:t>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9803E-CF78-4B01-B18F-379C1F0631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投资学    第</a:t>
            </a:r>
            <a:r>
              <a:rPr lang="en-US" altLang="zh-CN"/>
              <a:t>1</a:t>
            </a:r>
            <a:r>
              <a:rPr lang="zh-CN" altLang="en-US"/>
              <a:t>章</a:t>
            </a: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1DE6F-7E49-442F-93FB-53DF8843D6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投资学    第</a:t>
            </a:r>
            <a:r>
              <a:rPr lang="en-US" altLang="zh-CN"/>
              <a:t>1</a:t>
            </a:r>
            <a:r>
              <a:rPr lang="zh-CN" altLang="en-US"/>
              <a:t>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E68A9-5344-4159-BA4E-81C026A2F9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投资学    第</a:t>
            </a:r>
            <a:r>
              <a:rPr lang="en-US" altLang="zh-CN"/>
              <a:t>1</a:t>
            </a:r>
            <a:r>
              <a:rPr lang="zh-CN" altLang="en-US"/>
              <a:t>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CD541-75FF-4FB0-8F98-B5FD6E216D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投资学    第</a:t>
            </a:r>
            <a:r>
              <a:rPr lang="en-US" altLang="zh-CN"/>
              <a:t>1</a:t>
            </a:r>
            <a:r>
              <a:rPr lang="zh-CN" altLang="en-US"/>
              <a:t>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1ED9D-E308-4760-BBFC-0F1DAD302C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投资学    第</a:t>
            </a:r>
            <a:r>
              <a:rPr lang="en-US" altLang="zh-CN"/>
              <a:t>1</a:t>
            </a:r>
            <a:r>
              <a:rPr lang="zh-CN" altLang="en-US"/>
              <a:t>章</a:t>
            </a: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042F4-9CEB-47FB-8D75-94D1FCE102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投资学    第</a:t>
            </a:r>
            <a:r>
              <a:rPr lang="en-US" altLang="zh-CN"/>
              <a:t>1</a:t>
            </a:r>
            <a:r>
              <a:rPr lang="zh-CN" altLang="en-US"/>
              <a:t>章</a:t>
            </a: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4DAA3-D537-4CB3-B3DE-E55F1B510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投资学    第</a:t>
            </a:r>
            <a:r>
              <a:rPr lang="en-US" altLang="zh-CN"/>
              <a:t>1</a:t>
            </a:r>
            <a:r>
              <a:rPr lang="zh-CN" altLang="en-US"/>
              <a:t>章</a:t>
            </a: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FDE3D-10C8-48C4-89D8-FF76B62754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投资学    第</a:t>
            </a:r>
            <a:r>
              <a:rPr lang="en-US" altLang="zh-CN"/>
              <a:t>1</a:t>
            </a:r>
            <a:r>
              <a:rPr lang="zh-CN" altLang="en-US"/>
              <a:t>章</a:t>
            </a: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2D262-C5C8-4B78-8FCB-427B48F1E4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投资学    第</a:t>
            </a:r>
            <a:r>
              <a:rPr lang="en-US" altLang="zh-CN"/>
              <a:t>1</a:t>
            </a:r>
            <a:r>
              <a:rPr lang="zh-CN" altLang="en-US"/>
              <a:t>章</a:t>
            </a: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6B28C-9988-463F-9E2A-2392F52ACA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投资学    第</a:t>
            </a:r>
            <a:r>
              <a:rPr lang="en-US" altLang="zh-CN"/>
              <a:t>1</a:t>
            </a:r>
            <a:r>
              <a:rPr lang="zh-CN" altLang="en-US"/>
              <a:t>章</a:t>
            </a: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95C08-7990-4B33-BF67-C0A333374E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投资学    第</a:t>
            </a:r>
            <a:r>
              <a:rPr lang="en-US" altLang="zh-CN"/>
              <a:t>1</a:t>
            </a:r>
            <a:r>
              <a:rPr lang="zh-CN" altLang="en-US"/>
              <a:t>章</a:t>
            </a: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B1045-6008-4684-93F7-603C627B9C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39939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40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41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42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43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44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45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46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47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48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49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50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51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52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53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54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55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56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57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58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59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60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61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62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63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64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65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66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67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68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69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70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71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72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73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74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75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76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77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78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79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80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81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82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83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84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85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86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87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88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89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90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91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92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93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94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95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96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97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98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99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00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01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02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03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04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05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06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07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08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09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10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11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12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13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14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15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16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17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18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19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20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21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22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23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24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25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26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27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28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29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30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31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32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33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34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35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36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37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38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39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40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41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42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43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44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45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46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47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48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49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50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51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52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53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54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55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56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57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58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59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60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61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62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63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64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65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66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67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68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69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70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71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72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73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74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75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76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77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78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79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80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81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82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83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40085" name="Freeform 14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86" name="Freeform 15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87" name="Freeform 15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88" name="Freeform 15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89" name="Freeform 15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90" name="Freeform 15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91" name="Freeform 15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92" name="Freeform 15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93" name="Freeform 15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94" name="Freeform 15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95" name="Freeform 15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96" name="Freeform 16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097" name="Freeform 16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40099" name="Freeform 163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00" name="Freeform 164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01" name="Freeform 165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02" name="Freeform 166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03" name="Freeform 167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04" name="Freeform 168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05" name="Freeform 169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06" name="Freeform 170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07" name="Freeform 171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08" name="Freeform 172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09" name="Freeform 173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10" name="Freeform 174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11" name="Freeform 175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40113" name="Freeform 177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14" name="Freeform 178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15" name="Freeform 179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16" name="Freeform 180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17" name="Freeform 181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18" name="Freeform 182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19" name="Freeform 183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20" name="Freeform 184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21" name="Freeform 185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22" name="Freeform 186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23" name="Freeform 187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24" name="Freeform 188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25" name="Freeform 189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40127" name="Freeform 191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28" name="Freeform 192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29" name="Freeform 193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30" name="Freeform 194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31" name="Freeform 195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32" name="Freeform 196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33" name="Freeform 197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34" name="Freeform 198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35" name="Freeform 199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36" name="Freeform 200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37" name="Freeform 201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38" name="Freeform 202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39" name="Freeform 203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40141" name="Freeform 205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42" name="Freeform 206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43" name="Freeform 207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44" name="Freeform 208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45" name="Freeform 209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46" name="Freeform 210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47" name="Freeform 211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48" name="Freeform 212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49" name="Freeform 213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50" name="Freeform 214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51" name="Freeform 215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52" name="Freeform 216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53" name="Freeform 217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40155" name="Freeform 21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56" name="Freeform 22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57" name="Freeform 22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58" name="Freeform 22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59" name="Freeform 22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60" name="Freeform 22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61" name="Freeform 22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62" name="Freeform 22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63" name="Freeform 22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64" name="Freeform 22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65" name="Freeform 22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66" name="Freeform 23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167" name="Freeform 23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40169" name="Freeform 233"/>
            <p:cNvSpPr>
              <a:spLocks/>
            </p:cNvSpPr>
            <p:nvPr userDrawn="1"/>
          </p:nvSpPr>
          <p:spPr bwMode="auto">
            <a:xfrm>
              <a:off x="4161" y="-5"/>
              <a:ext cx="1585" cy="1443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11" y="71"/>
                </a:cxn>
                <a:cxn ang="0">
                  <a:pos x="25" y="393"/>
                </a:cxn>
                <a:cxn ang="0">
                  <a:pos x="54" y="457"/>
                </a:cxn>
                <a:cxn ang="0">
                  <a:pos x="158" y="482"/>
                </a:cxn>
                <a:cxn ang="0">
                  <a:pos x="204" y="495"/>
                </a:cxn>
                <a:cxn ang="0">
                  <a:pos x="520" y="475"/>
                </a:cxn>
                <a:cxn ang="0">
                  <a:pos x="533" y="167"/>
                </a:cxn>
                <a:cxn ang="0">
                  <a:pos x="369" y="16"/>
                </a:cxn>
                <a:cxn ang="0">
                  <a:pos x="249" y="29"/>
                </a:cxn>
                <a:cxn ang="0">
                  <a:pos x="198" y="11"/>
                </a:cxn>
                <a:cxn ang="0">
                  <a:pos x="151" y="2"/>
                </a:cxn>
                <a:cxn ang="0">
                  <a:pos x="23" y="4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40171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/>
                <a:ahLst/>
                <a:cxnLst>
                  <a:cxn ang="0">
                    <a:pos x="71" y="25"/>
                  </a:cxn>
                  <a:cxn ang="0">
                    <a:pos x="91" y="20"/>
                  </a:cxn>
                  <a:cxn ang="0">
                    <a:pos x="92" y="17"/>
                  </a:cxn>
                  <a:cxn ang="0">
                    <a:pos x="88" y="0"/>
                  </a:cxn>
                  <a:cxn ang="0">
                    <a:pos x="25" y="0"/>
                  </a:cxn>
                  <a:cxn ang="0">
                    <a:pos x="10" y="22"/>
                  </a:cxn>
                  <a:cxn ang="0">
                    <a:pos x="71" y="25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17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/>
                <a:ahLst/>
                <a:cxnLst>
                  <a:cxn ang="0">
                    <a:pos x="504" y="1"/>
                  </a:cxn>
                  <a:cxn ang="0">
                    <a:pos x="157" y="0"/>
                  </a:cxn>
                  <a:cxn ang="0">
                    <a:pos x="225" y="21"/>
                  </a:cxn>
                  <a:cxn ang="0">
                    <a:pos x="174" y="39"/>
                  </a:cxn>
                  <a:cxn ang="0">
                    <a:pos x="207" y="71"/>
                  </a:cxn>
                  <a:cxn ang="0">
                    <a:pos x="74" y="60"/>
                  </a:cxn>
                  <a:cxn ang="0">
                    <a:pos x="26" y="63"/>
                  </a:cxn>
                  <a:cxn ang="0">
                    <a:pos x="199" y="487"/>
                  </a:cxn>
                  <a:cxn ang="0">
                    <a:pos x="144" y="341"/>
                  </a:cxn>
                  <a:cxn ang="0">
                    <a:pos x="105" y="376"/>
                  </a:cxn>
                  <a:cxn ang="0">
                    <a:pos x="94" y="435"/>
                  </a:cxn>
                  <a:cxn ang="0">
                    <a:pos x="124" y="265"/>
                  </a:cxn>
                  <a:cxn ang="0">
                    <a:pos x="153" y="228"/>
                  </a:cxn>
                  <a:cxn ang="0">
                    <a:pos x="209" y="237"/>
                  </a:cxn>
                  <a:cxn ang="0">
                    <a:pos x="188" y="306"/>
                  </a:cxn>
                  <a:cxn ang="0">
                    <a:pos x="192" y="395"/>
                  </a:cxn>
                  <a:cxn ang="0">
                    <a:pos x="515" y="483"/>
                  </a:cxn>
                  <a:cxn ang="0">
                    <a:pos x="454" y="427"/>
                  </a:cxn>
                  <a:cxn ang="0">
                    <a:pos x="425" y="345"/>
                  </a:cxn>
                  <a:cxn ang="0">
                    <a:pos x="396" y="270"/>
                  </a:cxn>
                  <a:cxn ang="0">
                    <a:pos x="460" y="256"/>
                  </a:cxn>
                  <a:cxn ang="0">
                    <a:pos x="407" y="223"/>
                  </a:cxn>
                  <a:cxn ang="0">
                    <a:pos x="439" y="226"/>
                  </a:cxn>
                  <a:cxn ang="0">
                    <a:pos x="438" y="209"/>
                  </a:cxn>
                  <a:cxn ang="0">
                    <a:pos x="376" y="211"/>
                  </a:cxn>
                  <a:cxn ang="0">
                    <a:pos x="357" y="343"/>
                  </a:cxn>
                  <a:cxn ang="0">
                    <a:pos x="347" y="230"/>
                  </a:cxn>
                  <a:cxn ang="0">
                    <a:pos x="331" y="182"/>
                  </a:cxn>
                  <a:cxn ang="0">
                    <a:pos x="347" y="136"/>
                  </a:cxn>
                  <a:cxn ang="0">
                    <a:pos x="339" y="99"/>
                  </a:cxn>
                  <a:cxn ang="0">
                    <a:pos x="331" y="62"/>
                  </a:cxn>
                  <a:cxn ang="0">
                    <a:pos x="369" y="103"/>
                  </a:cxn>
                  <a:cxn ang="0">
                    <a:pos x="415" y="47"/>
                  </a:cxn>
                  <a:cxn ang="0">
                    <a:pos x="409" y="95"/>
                  </a:cxn>
                  <a:cxn ang="0">
                    <a:pos x="401" y="130"/>
                  </a:cxn>
                  <a:cxn ang="0">
                    <a:pos x="401" y="181"/>
                  </a:cxn>
                  <a:cxn ang="0">
                    <a:pos x="558" y="181"/>
                  </a:cxn>
                  <a:cxn ang="0">
                    <a:pos x="554" y="76"/>
                  </a:cxn>
                  <a:cxn ang="0">
                    <a:pos x="249" y="69"/>
                  </a:cxn>
                  <a:cxn ang="0">
                    <a:pos x="293" y="93"/>
                  </a:cxn>
                  <a:cxn ang="0">
                    <a:pos x="171" y="195"/>
                  </a:cxn>
                  <a:cxn ang="0">
                    <a:pos x="69" y="98"/>
                  </a:cxn>
                  <a:cxn ang="0">
                    <a:pos x="191" y="106"/>
                  </a:cxn>
                  <a:cxn ang="0">
                    <a:pos x="220" y="105"/>
                  </a:cxn>
                  <a:cxn ang="0">
                    <a:pos x="302" y="121"/>
                  </a:cxn>
                  <a:cxn ang="0">
                    <a:pos x="276" y="256"/>
                  </a:cxn>
                  <a:cxn ang="0">
                    <a:pos x="260" y="137"/>
                  </a:cxn>
                  <a:cxn ang="0">
                    <a:pos x="171" y="195"/>
                  </a:cxn>
                  <a:cxn ang="0">
                    <a:pos x="223" y="225"/>
                  </a:cxn>
                  <a:cxn ang="0">
                    <a:pos x="247" y="158"/>
                  </a:cxn>
                  <a:cxn ang="0">
                    <a:pos x="326" y="292"/>
                  </a:cxn>
                  <a:cxn ang="0">
                    <a:pos x="215" y="321"/>
                  </a:cxn>
                  <a:cxn ang="0">
                    <a:pos x="309" y="277"/>
                  </a:cxn>
                  <a:cxn ang="0">
                    <a:pos x="318" y="133"/>
                  </a:cxn>
                  <a:cxn ang="0">
                    <a:pos x="313" y="213"/>
                  </a:cxn>
                  <a:cxn ang="0">
                    <a:pos x="299" y="144"/>
                  </a:cxn>
                  <a:cxn ang="0">
                    <a:pos x="507" y="179"/>
                  </a:cxn>
                  <a:cxn ang="0">
                    <a:pos x="461" y="162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173" name="Freeform 237"/>
              <p:cNvSpPr>
                <a:spLocks/>
              </p:cNvSpPr>
              <p:nvPr/>
            </p:nvSpPr>
            <p:spPr bwMode="auto">
              <a:xfrm>
                <a:off x="3621" y="1286"/>
                <a:ext cx="237" cy="283"/>
              </a:xfrm>
              <a:custGeom>
                <a:avLst/>
                <a:gdLst/>
                <a:ahLst/>
                <a:cxnLst>
                  <a:cxn ang="0">
                    <a:pos x="40" y="15"/>
                  </a:cxn>
                  <a:cxn ang="0">
                    <a:pos x="27" y="56"/>
                  </a:cxn>
                  <a:cxn ang="0">
                    <a:pos x="40" y="1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174" name="Freeform 238"/>
              <p:cNvSpPr>
                <a:spLocks/>
              </p:cNvSpPr>
              <p:nvPr/>
            </p:nvSpPr>
            <p:spPr bwMode="auto">
              <a:xfrm>
                <a:off x="3402" y="1403"/>
                <a:ext cx="209" cy="379"/>
              </a:xfrm>
              <a:custGeom>
                <a:avLst/>
                <a:gdLst/>
                <a:ahLst/>
                <a:cxnLst>
                  <a:cxn ang="0">
                    <a:pos x="19" y="27"/>
                  </a:cxn>
                  <a:cxn ang="0">
                    <a:pos x="12" y="69"/>
                  </a:cxn>
                  <a:cxn ang="0">
                    <a:pos x="40" y="45"/>
                  </a:cxn>
                  <a:cxn ang="0">
                    <a:pos x="37" y="24"/>
                  </a:cxn>
                  <a:cxn ang="0">
                    <a:pos x="19" y="27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175" name="Freeform 239"/>
              <p:cNvSpPr>
                <a:spLocks/>
              </p:cNvSpPr>
              <p:nvPr/>
            </p:nvSpPr>
            <p:spPr bwMode="auto">
              <a:xfrm>
                <a:off x="3273" y="645"/>
                <a:ext cx="683" cy="319"/>
              </a:xfrm>
              <a:custGeom>
                <a:avLst/>
                <a:gdLst/>
                <a:ahLst/>
                <a:cxnLst>
                  <a:cxn ang="0">
                    <a:pos x="112" y="4"/>
                  </a:cxn>
                  <a:cxn ang="0">
                    <a:pos x="24" y="4"/>
                  </a:cxn>
                  <a:cxn ang="0">
                    <a:pos x="2" y="25"/>
                  </a:cxn>
                  <a:cxn ang="0">
                    <a:pos x="60" y="58"/>
                  </a:cxn>
                  <a:cxn ang="0">
                    <a:pos x="96" y="54"/>
                  </a:cxn>
                  <a:cxn ang="0">
                    <a:pos x="113" y="53"/>
                  </a:cxn>
                  <a:cxn ang="0">
                    <a:pos x="112" y="4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176" name="Freeform 240"/>
              <p:cNvSpPr>
                <a:spLocks/>
              </p:cNvSpPr>
              <p:nvPr/>
            </p:nvSpPr>
            <p:spPr bwMode="auto">
              <a:xfrm>
                <a:off x="4046" y="1544"/>
                <a:ext cx="490" cy="517"/>
              </a:xfrm>
              <a:custGeom>
                <a:avLst/>
                <a:gdLst/>
                <a:ahLst/>
                <a:cxnLst>
                  <a:cxn ang="0">
                    <a:pos x="67" y="5"/>
                  </a:cxn>
                  <a:cxn ang="0">
                    <a:pos x="31" y="5"/>
                  </a:cxn>
                  <a:cxn ang="0">
                    <a:pos x="12" y="57"/>
                  </a:cxn>
                  <a:cxn ang="0">
                    <a:pos x="79" y="62"/>
                  </a:cxn>
                  <a:cxn ang="0">
                    <a:pos x="67" y="5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177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0" cy="9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40" y="15"/>
                  </a:cxn>
                  <a:cxn ang="0">
                    <a:pos x="15" y="0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178" name="Freeform 242"/>
              <p:cNvSpPr>
                <a:spLocks/>
              </p:cNvSpPr>
              <p:nvPr/>
            </p:nvSpPr>
            <p:spPr bwMode="auto">
              <a:xfrm>
                <a:off x="5339" y="1003"/>
                <a:ext cx="385" cy="237"/>
              </a:xfrm>
              <a:custGeom>
                <a:avLst/>
                <a:gdLst/>
                <a:ahLst/>
                <a:cxnLst>
                  <a:cxn ang="0">
                    <a:pos x="21" y="37"/>
                  </a:cxn>
                  <a:cxn ang="0">
                    <a:pos x="70" y="17"/>
                  </a:cxn>
                  <a:cxn ang="0">
                    <a:pos x="48" y="3"/>
                  </a:cxn>
                  <a:cxn ang="0">
                    <a:pos x="19" y="32"/>
                  </a:cxn>
                  <a:cxn ang="0">
                    <a:pos x="21" y="37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179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/>
                <a:ahLst/>
                <a:cxnLst>
                  <a:cxn ang="0">
                    <a:pos x="72" y="6"/>
                  </a:cxn>
                  <a:cxn ang="0">
                    <a:pos x="24" y="17"/>
                  </a:cxn>
                  <a:cxn ang="0">
                    <a:pos x="17" y="26"/>
                  </a:cxn>
                  <a:cxn ang="0">
                    <a:pos x="76" y="23"/>
                  </a:cxn>
                  <a:cxn ang="0">
                    <a:pos x="82" y="20"/>
                  </a:cxn>
                  <a:cxn ang="0">
                    <a:pos x="82" y="0"/>
                  </a:cxn>
                  <a:cxn ang="0">
                    <a:pos x="72" y="6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180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9" cy="167"/>
              </a:xfrm>
              <a:custGeom>
                <a:avLst/>
                <a:gdLst/>
                <a:ahLst/>
                <a:cxnLst>
                  <a:cxn ang="0">
                    <a:pos x="21" y="1"/>
                  </a:cxn>
                  <a:cxn ang="0">
                    <a:pos x="8" y="14"/>
                  </a:cxn>
                  <a:cxn ang="0">
                    <a:pos x="57" y="22"/>
                  </a:cxn>
                  <a:cxn ang="0">
                    <a:pos x="117" y="23"/>
                  </a:cxn>
                  <a:cxn ang="0">
                    <a:pos x="114" y="8"/>
                  </a:cxn>
                  <a:cxn ang="0">
                    <a:pos x="82" y="3"/>
                  </a:cxn>
                  <a:cxn ang="0">
                    <a:pos x="21" y="1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181" name="Freeform 245"/>
              <p:cNvSpPr>
                <a:spLocks/>
              </p:cNvSpPr>
              <p:nvPr/>
            </p:nvSpPr>
            <p:spPr bwMode="auto">
              <a:xfrm>
                <a:off x="5078" y="1540"/>
                <a:ext cx="565" cy="146"/>
              </a:xfrm>
              <a:custGeom>
                <a:avLst/>
                <a:gdLst/>
                <a:ahLst/>
                <a:cxnLst>
                  <a:cxn ang="0">
                    <a:pos x="98" y="19"/>
                  </a:cxn>
                  <a:cxn ang="0">
                    <a:pos x="103" y="4"/>
                  </a:cxn>
                  <a:cxn ang="0">
                    <a:pos x="74" y="10"/>
                  </a:cxn>
                  <a:cxn ang="0">
                    <a:pos x="36" y="6"/>
                  </a:cxn>
                  <a:cxn ang="0">
                    <a:pos x="2" y="4"/>
                  </a:cxn>
                  <a:cxn ang="0">
                    <a:pos x="98" y="19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182" name="Freeform 246"/>
              <p:cNvSpPr>
                <a:spLocks/>
              </p:cNvSpPr>
              <p:nvPr/>
            </p:nvSpPr>
            <p:spPr bwMode="auto">
              <a:xfrm>
                <a:off x="5041" y="1657"/>
                <a:ext cx="581" cy="479"/>
              </a:xfrm>
              <a:custGeom>
                <a:avLst/>
                <a:gdLst/>
                <a:ahLst/>
                <a:cxnLst>
                  <a:cxn ang="0">
                    <a:pos x="3" y="53"/>
                  </a:cxn>
                  <a:cxn ang="0">
                    <a:pos x="26" y="54"/>
                  </a:cxn>
                  <a:cxn ang="0">
                    <a:pos x="50" y="77"/>
                  </a:cxn>
                  <a:cxn ang="0">
                    <a:pos x="59" y="84"/>
                  </a:cxn>
                  <a:cxn ang="0">
                    <a:pos x="81" y="52"/>
                  </a:cxn>
                  <a:cxn ang="0">
                    <a:pos x="111" y="52"/>
                  </a:cxn>
                  <a:cxn ang="0">
                    <a:pos x="79" y="27"/>
                  </a:cxn>
                  <a:cxn ang="0">
                    <a:pos x="37" y="16"/>
                  </a:cxn>
                  <a:cxn ang="0">
                    <a:pos x="12" y="41"/>
                  </a:cxn>
                  <a:cxn ang="0">
                    <a:pos x="3" y="53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183" name="Freeform 247"/>
              <p:cNvSpPr>
                <a:spLocks/>
              </p:cNvSpPr>
              <p:nvPr/>
            </p:nvSpPr>
            <p:spPr bwMode="auto">
              <a:xfrm>
                <a:off x="5420" y="1463"/>
                <a:ext cx="330" cy="854"/>
              </a:xfrm>
              <a:custGeom>
                <a:avLst/>
                <a:gdLst/>
                <a:ahLst/>
                <a:cxnLst>
                  <a:cxn ang="0">
                    <a:pos x="51" y="40"/>
                  </a:cxn>
                  <a:cxn ang="0">
                    <a:pos x="22" y="49"/>
                  </a:cxn>
                  <a:cxn ang="0">
                    <a:pos x="22" y="59"/>
                  </a:cxn>
                  <a:cxn ang="0">
                    <a:pos x="50" y="90"/>
                  </a:cxn>
                  <a:cxn ang="0">
                    <a:pos x="34" y="118"/>
                  </a:cxn>
                  <a:cxn ang="0">
                    <a:pos x="0" y="148"/>
                  </a:cxn>
                  <a:cxn ang="0">
                    <a:pos x="17" y="155"/>
                  </a:cxn>
                  <a:cxn ang="0">
                    <a:pos x="47" y="166"/>
                  </a:cxn>
                  <a:cxn ang="0">
                    <a:pos x="63" y="162"/>
                  </a:cxn>
                  <a:cxn ang="0">
                    <a:pos x="65" y="0"/>
                  </a:cxn>
                  <a:cxn ang="0">
                    <a:pos x="51" y="40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186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187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hlink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投资学    第</a:t>
            </a:r>
            <a:r>
              <a:rPr lang="en-US" altLang="zh-CN"/>
              <a:t>1</a:t>
            </a:r>
            <a:r>
              <a:rPr lang="zh-CN" altLang="en-US"/>
              <a:t>章</a:t>
            </a:r>
          </a:p>
        </p:txBody>
      </p:sp>
      <p:sp>
        <p:nvSpPr>
          <p:cNvPr id="40188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4EC6A379-197A-4FB0-A84E-CAF7AEA523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/>
              <a:t>投资学    第</a:t>
            </a:r>
            <a:r>
              <a:rPr lang="en-US" altLang="zh-CN"/>
              <a:t>1</a:t>
            </a:r>
            <a:r>
              <a:rPr lang="zh-CN" altLang="en-US"/>
              <a:t>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5E49EA2E-153F-46E0-902C-44E45FB7F5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500042"/>
            <a:ext cx="8791575" cy="4071966"/>
          </a:xfrm>
        </p:spPr>
        <p:txBody>
          <a:bodyPr/>
          <a:lstStyle/>
          <a:p>
            <a:pPr eaLnBrk="1" hangingPunct="1"/>
            <a:r>
              <a:rPr lang="en-US" altLang="zh-CN" sz="6600" b="1" dirty="0" smtClean="0">
                <a:solidFill>
                  <a:srgbClr val="0000FF"/>
                </a:solidFill>
              </a:rPr>
              <a:t/>
            </a:r>
            <a:br>
              <a:rPr lang="en-US" altLang="zh-CN" sz="6600" b="1" dirty="0" smtClean="0">
                <a:solidFill>
                  <a:srgbClr val="0000FF"/>
                </a:solidFill>
              </a:rPr>
            </a:br>
            <a:r>
              <a:rPr lang="zh-CN" altLang="en-US" sz="6600" b="1" dirty="0" smtClean="0">
                <a:solidFill>
                  <a:srgbClr val="FF0000"/>
                </a:solidFill>
              </a:rPr>
              <a:t>第一篇</a:t>
            </a:r>
            <a:r>
              <a:rPr lang="en-US" altLang="zh-CN" sz="6600" b="1" dirty="0" smtClean="0">
                <a:solidFill>
                  <a:srgbClr val="0000FF"/>
                </a:solidFill>
              </a:rPr>
              <a:t/>
            </a:r>
            <a:br>
              <a:rPr lang="en-US" altLang="zh-CN" sz="6600" b="1" dirty="0" smtClean="0">
                <a:solidFill>
                  <a:srgbClr val="0000FF"/>
                </a:solidFill>
              </a:rPr>
            </a:br>
            <a:r>
              <a:rPr lang="en-US" altLang="zh-CN" sz="6600" b="1" dirty="0" smtClean="0">
                <a:solidFill>
                  <a:srgbClr val="0000FF"/>
                </a:solidFill>
              </a:rPr>
              <a:t/>
            </a:r>
            <a:br>
              <a:rPr lang="en-US" altLang="zh-CN" sz="6600" b="1" dirty="0" smtClean="0">
                <a:solidFill>
                  <a:srgbClr val="0000FF"/>
                </a:solidFill>
              </a:rPr>
            </a:br>
            <a:r>
              <a:rPr lang="zh-CN" altLang="en-US" sz="6600" b="1" dirty="0" smtClean="0">
                <a:solidFill>
                  <a:srgbClr val="0000FF"/>
                </a:solidFill>
              </a:rPr>
              <a:t>第</a:t>
            </a:r>
            <a:r>
              <a:rPr lang="en-US" altLang="zh-CN" sz="66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6600" b="1" dirty="0" smtClean="0">
                <a:solidFill>
                  <a:srgbClr val="0000FF"/>
                </a:solidFill>
              </a:rPr>
              <a:t>讲    投资学引论</a:t>
            </a: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D88F3-9072-470B-B032-E369E4FFD750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网络虚拟财富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游戏装备、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币、高等级账号。。。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网络虚拟财富属于什么？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财富？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资产？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实物资产还是金融资产，还是其他？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3EAF-92FE-4F62-8852-944FE80FE9C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4905"/>
            <a:ext cx="5369298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42531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0" y="260648"/>
            <a:ext cx="9144000" cy="6858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dirty="0" smtClean="0">
                <a:solidFill>
                  <a:srgbClr val="FF3300"/>
                </a:solidFill>
              </a:rPr>
              <a:t>                  </a:t>
            </a:r>
            <a:endParaRPr lang="en-US" altLang="zh-CN" sz="3600" b="1" dirty="0" smtClean="0">
              <a:solidFill>
                <a:srgbClr val="0000FF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3600" b="1" dirty="0" smtClean="0">
                <a:solidFill>
                  <a:srgbClr val="0000FF"/>
                </a:solidFill>
              </a:rPr>
              <a:t>1.2.2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金融资产在经济中的作用</a:t>
            </a:r>
            <a:endParaRPr lang="en-US" altLang="zh-CN" sz="3600" b="1" dirty="0" smtClean="0">
              <a:solidFill>
                <a:srgbClr val="0000FF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dirty="0" smtClean="0">
              <a:ea typeface="黑体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消费的时机安排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Arial" charset="0"/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个人现实消费与现实收入分离，将高收入期的  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120000"/>
              </a:lnSpc>
              <a:buFont typeface="Arial" charset="0"/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          购买力转移到低收入期。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风险的分配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90600" lvl="1" indent="-533400" eaLnBrk="1" hangingPunct="1">
              <a:lnSpc>
                <a:spcPct val="120000"/>
              </a:lnSpc>
              <a:buFont typeface="Arial" charset="0"/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    风险的分散、分担和优化配置。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所有权与经营权分离</a:t>
            </a:r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358FA-CA83-4792-98D8-D3E2E35330C5}" type="slidenum">
              <a:rPr lang="en-US" altLang="zh-CN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49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34512-3A39-41E8-B7C5-81F68A05ACD9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7188" y="3071813"/>
            <a:ext cx="8540750" cy="896937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FF3300"/>
                </a:solidFill>
              </a:rPr>
              <a:t>1.3  </a:t>
            </a:r>
            <a:r>
              <a:rPr lang="zh-CN" altLang="en-US" b="1" smtClean="0">
                <a:solidFill>
                  <a:srgbClr val="FF3300"/>
                </a:solidFill>
              </a:rPr>
              <a:t>金融市场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428625"/>
            <a:ext cx="9144000" cy="6092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600" b="1" dirty="0" smtClean="0">
                <a:solidFill>
                  <a:srgbClr val="0000FF"/>
                </a:solidFill>
              </a:rPr>
              <a:t>1.3.1 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金融市场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3000" dirty="0" smtClean="0">
                <a:latin typeface="楷体_GB2312" pitchFamily="49" charset="-122"/>
                <a:ea typeface="楷体_GB2312" pitchFamily="49" charset="-122"/>
              </a:rPr>
              <a:t>金融资产的融通场所。</a:t>
            </a:r>
            <a:endParaRPr lang="en-US" altLang="zh-CN" sz="30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sz="3000" dirty="0" smtClean="0">
              <a:latin typeface="楷体_GB2312" pitchFamily="49" charset="-122"/>
              <a:ea typeface="楷体_GB2312" pitchFamily="49" charset="-122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3000" dirty="0" smtClean="0">
                <a:latin typeface="+mn-ea"/>
              </a:rPr>
              <a:t>四大分类：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3000" dirty="0" smtClean="0">
                <a:solidFill>
                  <a:srgbClr val="FF3300"/>
                </a:solidFill>
              </a:rPr>
              <a:t>合约性质</a:t>
            </a:r>
            <a:r>
              <a:rPr lang="zh-CN" altLang="en-US" sz="3000" dirty="0" smtClean="0"/>
              <a:t>：债券市场、股票市场、期货市场、期权市场。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3000" dirty="0" smtClean="0">
                <a:solidFill>
                  <a:srgbClr val="FF3300"/>
                </a:solidFill>
              </a:rPr>
              <a:t>期限长短</a:t>
            </a:r>
            <a:r>
              <a:rPr lang="zh-CN" altLang="en-US" sz="3000" dirty="0" smtClean="0"/>
              <a:t>：货币市场和资本市场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3000" dirty="0" smtClean="0">
                <a:solidFill>
                  <a:srgbClr val="FF3300"/>
                </a:solidFill>
              </a:rPr>
              <a:t>功能</a:t>
            </a:r>
            <a:r>
              <a:rPr lang="zh-CN" altLang="en-US" sz="3000" dirty="0" smtClean="0"/>
              <a:t>：初级（一级）市场</a:t>
            </a:r>
            <a:r>
              <a:rPr lang="en-US" altLang="zh-CN" sz="3000" dirty="0" smtClean="0"/>
              <a:t>——</a:t>
            </a:r>
            <a:r>
              <a:rPr lang="zh-CN" altLang="en-US" sz="3000" dirty="0" smtClean="0"/>
              <a:t>发行市场，二级市场</a:t>
            </a:r>
            <a:r>
              <a:rPr lang="en-US" altLang="zh-CN" sz="3000" dirty="0" smtClean="0"/>
              <a:t>——</a:t>
            </a:r>
            <a:r>
              <a:rPr lang="zh-CN" altLang="en-US" sz="3000" dirty="0" smtClean="0"/>
              <a:t>交易市场。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3000" dirty="0" smtClean="0">
                <a:solidFill>
                  <a:srgbClr val="FF3300"/>
                </a:solidFill>
              </a:rPr>
              <a:t>组织结构</a:t>
            </a:r>
            <a:r>
              <a:rPr lang="zh-CN" altLang="en-US" sz="3000" dirty="0" smtClean="0"/>
              <a:t>：交易所、场外市场等</a:t>
            </a:r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04BD3-B264-426C-A43F-1DBE6AB2B3D9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0" y="476250"/>
            <a:ext cx="9144000" cy="6381750"/>
          </a:xfrm>
        </p:spPr>
        <p:txBody>
          <a:bodyPr/>
          <a:lstStyle/>
          <a:p>
            <a:pPr marL="365125" indent="-365125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00FF"/>
                </a:solidFill>
              </a:rPr>
              <a:t>1.3.2 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金融市场的主体</a:t>
            </a:r>
          </a:p>
          <a:p>
            <a:pPr marL="365125" indent="-365125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3300"/>
                </a:solidFill>
              </a:rPr>
              <a:t>（</a:t>
            </a:r>
            <a:r>
              <a:rPr lang="en-US" altLang="zh-CN" dirty="0" smtClean="0">
                <a:solidFill>
                  <a:srgbClr val="FF3300"/>
                </a:solidFill>
              </a:rPr>
              <a:t>1</a:t>
            </a:r>
            <a:r>
              <a:rPr lang="zh-CN" altLang="en-US" dirty="0" smtClean="0">
                <a:solidFill>
                  <a:srgbClr val="FF3300"/>
                </a:solidFill>
              </a:rPr>
              <a:t>）家庭部门</a:t>
            </a:r>
            <a:r>
              <a:rPr lang="zh-CN" altLang="en-US" dirty="0" smtClean="0"/>
              <a:t>：既是金融市场资金的主要供给者， 又是投资者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65125" indent="-365125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 smtClean="0"/>
              <a:t>  </a:t>
            </a:r>
            <a:r>
              <a:rPr lang="zh-CN" altLang="en-US" dirty="0" smtClean="0"/>
              <a:t>需求多样性：</a:t>
            </a:r>
          </a:p>
          <a:p>
            <a:pPr marL="365125" indent="-365125" eaLnBrk="1" hangingPunct="1">
              <a:lnSpc>
                <a:spcPct val="130000"/>
              </a:lnSpc>
              <a:buFont typeface="Arial" charset="0"/>
              <a:buNone/>
            </a:pPr>
            <a:r>
              <a:rPr lang="zh-CN" altLang="en-US" dirty="0" smtClean="0"/>
              <a:t>    高负税的投资者寻求免（低）税的</a:t>
            </a:r>
            <a:r>
              <a:rPr lang="zh-CN" altLang="en-US" dirty="0" smtClean="0"/>
              <a:t>金融工具</a:t>
            </a:r>
            <a:endParaRPr lang="en-US" altLang="zh-CN" dirty="0" smtClean="0"/>
          </a:p>
          <a:p>
            <a:pPr marL="365125" indent="-365125" eaLnBrk="1" hangingPunct="1">
              <a:lnSpc>
                <a:spcPct val="130000"/>
              </a:lnSpc>
              <a:buFont typeface="Arial" charset="0"/>
              <a:buNone/>
            </a:pPr>
            <a:r>
              <a:rPr lang="en-US" altLang="zh-CN" dirty="0" smtClean="0"/>
              <a:t>		</a:t>
            </a:r>
            <a:r>
              <a:rPr lang="zh-CN" altLang="en-US" dirty="0" smtClean="0">
                <a:solidFill>
                  <a:srgbClr val="FF0000"/>
                </a:solidFill>
              </a:rPr>
              <a:t>炒股、炒房？资本利得税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65125" indent="-365125" eaLnBrk="1" hangingPunct="1">
              <a:lnSpc>
                <a:spcPct val="130000"/>
              </a:lnSpc>
              <a:buFont typeface="Arial" charset="0"/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低收入者寻求高收益</a:t>
            </a:r>
            <a:r>
              <a:rPr lang="zh-CN" altLang="en-US" dirty="0" smtClean="0"/>
              <a:t>工具 ：</a:t>
            </a:r>
            <a:r>
              <a:rPr lang="zh-CN" altLang="en-US" dirty="0" smtClean="0">
                <a:solidFill>
                  <a:srgbClr val="FF0000"/>
                </a:solidFill>
              </a:rPr>
              <a:t>彩票与股票</a:t>
            </a:r>
            <a:r>
              <a:rPr lang="zh-CN" altLang="en-US" dirty="0" smtClean="0"/>
              <a:t>？</a:t>
            </a:r>
            <a:endParaRPr lang="zh-CN" altLang="en-US" dirty="0" smtClean="0"/>
          </a:p>
          <a:p>
            <a:pPr marL="365125" indent="-365125" eaLnBrk="1" hangingPunct="1">
              <a:lnSpc>
                <a:spcPct val="130000"/>
              </a:lnSpc>
              <a:buFont typeface="Arial" charset="0"/>
              <a:buNone/>
            </a:pPr>
            <a:r>
              <a:rPr lang="zh-CN" altLang="en-US" dirty="0" smtClean="0"/>
              <a:t>    如何利用金融工具</a:t>
            </a:r>
            <a:r>
              <a:rPr lang="zh-CN" altLang="en-US" dirty="0" smtClean="0">
                <a:solidFill>
                  <a:srgbClr val="0000FF"/>
                </a:solidFill>
              </a:rPr>
              <a:t>获利和规避</a:t>
            </a:r>
            <a:r>
              <a:rPr lang="zh-CN" altLang="en-US" dirty="0" smtClean="0">
                <a:solidFill>
                  <a:srgbClr val="0000FF"/>
                </a:solidFill>
              </a:rPr>
              <a:t>风险：</a:t>
            </a:r>
            <a:r>
              <a:rPr lang="zh-CN" altLang="en-US" dirty="0" smtClean="0">
                <a:solidFill>
                  <a:srgbClr val="FF0000"/>
                </a:solidFill>
              </a:rPr>
              <a:t>保险与衍生品？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1006475" lvl="1" indent="-461963" eaLnBrk="1" hangingPunct="1">
              <a:buFont typeface="Wingdings" pitchFamily="2" charset="2"/>
              <a:buNone/>
            </a:pPr>
            <a:endParaRPr lang="en-US" altLang="zh-CN" sz="3200" dirty="0" smtClean="0">
              <a:solidFill>
                <a:srgbClr val="FF3300"/>
              </a:solidFill>
            </a:endParaRP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2FFC0-3F8C-4E90-9871-47FE97E01480}" type="slidenum">
              <a:rPr lang="en-US" altLang="zh-CN"/>
              <a:pPr>
                <a:defRPr/>
              </a:pPr>
              <a:t>14</a:t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8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8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rtlCol="0">
            <a:normAutofit/>
          </a:bodyPr>
          <a:lstStyle/>
          <a:p>
            <a:pPr marL="609600" indent="-6096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marL="609600" indent="-6096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3300"/>
                </a:solidFill>
              </a:rPr>
              <a:t>（</a:t>
            </a:r>
            <a:r>
              <a:rPr lang="en-US" altLang="zh-CN" dirty="0" smtClean="0">
                <a:solidFill>
                  <a:srgbClr val="FF3300"/>
                </a:solidFill>
              </a:rPr>
              <a:t>2</a:t>
            </a:r>
            <a:r>
              <a:rPr lang="zh-CN" altLang="en-US" dirty="0" smtClean="0">
                <a:solidFill>
                  <a:srgbClr val="FF3300"/>
                </a:solidFill>
              </a:rPr>
              <a:t>）企业</a:t>
            </a:r>
            <a:r>
              <a:rPr lang="zh-CN" altLang="en-US" dirty="0" smtClean="0"/>
              <a:t>：融资</a:t>
            </a:r>
            <a:endParaRPr lang="en-US" altLang="zh-CN" dirty="0" smtClean="0"/>
          </a:p>
          <a:p>
            <a:pPr marL="609600" indent="-6096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 smtClean="0"/>
              <a:t>       </a:t>
            </a:r>
            <a:r>
              <a:rPr lang="zh-CN" altLang="en-US" dirty="0" smtClean="0">
                <a:solidFill>
                  <a:srgbClr val="0000FF"/>
                </a:solidFill>
              </a:rPr>
              <a:t>间接融资</a:t>
            </a:r>
            <a:r>
              <a:rPr lang="zh-CN" altLang="en-US" dirty="0" smtClean="0"/>
              <a:t>：向银行借款</a:t>
            </a:r>
            <a:endParaRPr lang="en-US" altLang="zh-CN" dirty="0" smtClean="0"/>
          </a:p>
          <a:p>
            <a:pPr marL="609600" indent="-6096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       </a:t>
            </a:r>
            <a:r>
              <a:rPr lang="zh-CN" altLang="en-US" dirty="0" smtClean="0">
                <a:solidFill>
                  <a:srgbClr val="0000FF"/>
                </a:solidFill>
              </a:rPr>
              <a:t>直接融资</a:t>
            </a:r>
            <a:r>
              <a:rPr lang="zh-CN" altLang="en-US" dirty="0" smtClean="0"/>
              <a:t>：直接向家庭借款（发行股票、债券 </a:t>
            </a:r>
            <a:endParaRPr lang="en-US" altLang="zh-CN" dirty="0" smtClean="0"/>
          </a:p>
          <a:p>
            <a:pPr marL="609600" indent="-6096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                           </a:t>
            </a:r>
            <a:r>
              <a:rPr lang="zh-CN" altLang="en-US" dirty="0" smtClean="0"/>
              <a:t>等）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 smtClean="0"/>
              <a:t>      </a:t>
            </a:r>
            <a:r>
              <a:rPr lang="zh-CN" altLang="en-US" dirty="0" smtClean="0">
                <a:solidFill>
                  <a:srgbClr val="0000FF"/>
                </a:solidFill>
              </a:rPr>
              <a:t>目标</a:t>
            </a:r>
            <a:r>
              <a:rPr lang="zh-CN" altLang="en-US" dirty="0" smtClean="0"/>
              <a:t>：以低成本卖出高价格（一级市场）的证</a:t>
            </a:r>
          </a:p>
          <a:p>
            <a:pPr marL="609600" indent="-6096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 smtClean="0"/>
              <a:t>                   券。</a:t>
            </a:r>
          </a:p>
          <a:p>
            <a:pPr marL="990600" lvl="1" indent="-5334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3200" dirty="0" smtClean="0">
                <a:latin typeface="+mn-ea"/>
              </a:rPr>
              <a:t> 从理论上说，企业可以直接从家庭借款，但实</a:t>
            </a:r>
          </a:p>
          <a:p>
            <a:pPr marL="990600" lvl="1" indent="-5334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3200" dirty="0" smtClean="0">
                <a:latin typeface="+mn-ea"/>
              </a:rPr>
              <a:t> 际上需要通过专门的金融机构设计融资方案</a:t>
            </a:r>
            <a:r>
              <a:rPr lang="en-US" altLang="zh-CN" sz="3200" dirty="0" smtClean="0">
                <a:latin typeface="+mn-ea"/>
              </a:rPr>
              <a:t>—</a:t>
            </a:r>
          </a:p>
          <a:p>
            <a:pPr marL="990600" lvl="1" indent="-5334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200" dirty="0" smtClean="0">
                <a:latin typeface="+mn-ea"/>
              </a:rPr>
              <a:t> —</a:t>
            </a:r>
            <a:r>
              <a:rPr lang="zh-CN" altLang="en-US" sz="3200" dirty="0" smtClean="0">
                <a:latin typeface="+mn-ea"/>
              </a:rPr>
              <a:t>投资经济分析向企业提出建议，是发行股票</a:t>
            </a:r>
          </a:p>
          <a:p>
            <a:pPr marL="990600" lvl="1" indent="-5334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3200" dirty="0" smtClean="0">
                <a:latin typeface="+mn-ea"/>
              </a:rPr>
              <a:t> 还是债券、利息多少、期限多少等。</a:t>
            </a: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69D76-2DB8-453E-BAA5-45302854156D}" type="slidenum">
              <a:rPr lang="en-US" altLang="zh-CN"/>
              <a:pPr>
                <a:defRPr/>
              </a:pPr>
              <a:t>15</a:t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9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9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9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0" y="0"/>
            <a:ext cx="9396413" cy="68580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25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eaLnBrk="1" fontAlgn="auto" hangingPunct="1">
              <a:lnSpc>
                <a:spcPct val="125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3300"/>
                </a:solidFill>
              </a:rPr>
              <a:t>（</a:t>
            </a:r>
            <a:r>
              <a:rPr lang="en-US" altLang="zh-CN" dirty="0" smtClean="0">
                <a:solidFill>
                  <a:srgbClr val="FF3300"/>
                </a:solidFill>
              </a:rPr>
              <a:t>3</a:t>
            </a:r>
            <a:r>
              <a:rPr lang="zh-CN" altLang="en-US" dirty="0" smtClean="0">
                <a:solidFill>
                  <a:srgbClr val="FF3300"/>
                </a:solidFill>
              </a:rPr>
              <a:t>）政府</a:t>
            </a:r>
          </a:p>
          <a:p>
            <a:pPr eaLnBrk="1" fontAlgn="auto" hangingPunct="1">
              <a:lnSpc>
                <a:spcPct val="12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    弥补财政赤字</a:t>
            </a:r>
          </a:p>
          <a:p>
            <a:pPr eaLnBrk="1" fontAlgn="auto" hangingPunct="1">
              <a:lnSpc>
                <a:spcPct val="12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    实施货币政策</a:t>
            </a:r>
          </a:p>
          <a:p>
            <a:pPr eaLnBrk="1" fontAlgn="auto" hangingPunct="1">
              <a:lnSpc>
                <a:spcPct val="125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3600" dirty="0" smtClean="0"/>
              <a:t>      </a:t>
            </a:r>
            <a:r>
              <a:rPr lang="zh-CN" altLang="en-US" sz="3000" dirty="0" smtClean="0">
                <a:latin typeface="+mn-ea"/>
              </a:rPr>
              <a:t>政府可以通过公开市场业务控制短期国债的投放  </a:t>
            </a:r>
            <a:endParaRPr lang="en-US" altLang="zh-CN" sz="3000" dirty="0" smtClean="0">
              <a:latin typeface="+mn-ea"/>
            </a:endParaRPr>
          </a:p>
          <a:p>
            <a:pPr eaLnBrk="1" fontAlgn="auto" hangingPunct="1">
              <a:lnSpc>
                <a:spcPct val="125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3000" dirty="0" smtClean="0">
                <a:latin typeface="+mn-ea"/>
              </a:rPr>
              <a:t>   量来控制利率。</a:t>
            </a:r>
          </a:p>
          <a:p>
            <a:pPr eaLnBrk="1" fontAlgn="auto" hangingPunct="1">
              <a:lnSpc>
                <a:spcPct val="125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    规范金融环境</a:t>
            </a:r>
          </a:p>
          <a:p>
            <a:pPr eaLnBrk="1" fontAlgn="auto" hangingPunct="1">
              <a:lnSpc>
                <a:spcPct val="125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3000" dirty="0" smtClean="0">
                <a:latin typeface="楷体_GB2312" pitchFamily="49" charset="-122"/>
                <a:ea typeface="楷体_GB2312" pitchFamily="49" charset="-122"/>
              </a:rPr>
              <a:t>政府是监管者、同时管制又是金融创新的动力。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3000" dirty="0" smtClean="0"/>
              <a:t>        </a:t>
            </a:r>
            <a:endParaRPr lang="zh-CN" altLang="en-US" sz="3000" dirty="0" smtClean="0">
              <a:solidFill>
                <a:srgbClr val="000066"/>
              </a:solidFill>
            </a:endParaRP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F676-3137-41EB-A943-62AC049CB5C0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1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1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1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0" y="500063"/>
            <a:ext cx="8964613" cy="6858000"/>
          </a:xfrm>
        </p:spPr>
        <p:txBody>
          <a:bodyPr/>
          <a:lstStyle/>
          <a:p>
            <a:pPr marL="625475" indent="-625475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00FF"/>
                </a:solidFill>
              </a:rPr>
              <a:t>1.3.3  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金融机构</a:t>
            </a:r>
          </a:p>
          <a:p>
            <a:pPr marL="625475" indent="-62547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）金融中介 </a:t>
            </a:r>
            <a:endParaRPr lang="en-US" altLang="zh-CN" dirty="0" smtClean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25475" indent="-62547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间接融资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提供服务，包括：商业银行、   保险公司、投资公司、共同基金、信托机构等。</a:t>
            </a:r>
          </a:p>
          <a:p>
            <a:pPr marL="625475" indent="-62547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）证券业机构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直接融资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提供服务</a:t>
            </a:r>
          </a:p>
          <a:p>
            <a:pPr marL="625475" indent="-625475" eaLnBrk="1" hangingPunct="1">
              <a:lnSpc>
                <a:spcPct val="120000"/>
              </a:lnSpc>
              <a:buFont typeface="Arial" charset="0"/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    投资银行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625475" indent="-625475" eaLnBrk="1" hangingPunct="1">
              <a:lnSpc>
                <a:spcPct val="120000"/>
              </a:lnSpc>
              <a:buFont typeface="Arial" charset="0"/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交易所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98D102-2CD8-49E9-B732-76B975FFD331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4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4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0" y="333375"/>
            <a:ext cx="9144000" cy="6524625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00FF"/>
                </a:solidFill>
              </a:rPr>
              <a:t>1.3.4 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金融市场的主要功能</a:t>
            </a:r>
          </a:p>
          <a:p>
            <a:pPr marL="609600" indent="-60960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）投资、融资</a:t>
            </a:r>
          </a:p>
          <a:p>
            <a:pPr marL="609600" indent="-60960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         目前中国证券市场只实现了融资这个功能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（！？）</a:t>
            </a:r>
          </a:p>
          <a:p>
            <a:pPr marL="609600" indent="-60960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）增强资产的流动性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：实物资产的证券化使其  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           具有可分割性、易转让性。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）优化资源</a:t>
            </a:r>
            <a:r>
              <a:rPr lang="zh-CN" altLang="en-US" dirty="0" smtClean="0">
                <a:solidFill>
                  <a:srgbClr val="FF3300"/>
                </a:solidFill>
              </a:rPr>
              <a:t>配置，提升经济运行效率</a:t>
            </a:r>
            <a:r>
              <a:rPr lang="zh-CN" altLang="en-US" dirty="0" smtClean="0"/>
              <a:t>：使资源 </a:t>
            </a:r>
            <a:endParaRPr lang="en-US" altLang="zh-CN" dirty="0" smtClean="0"/>
          </a:p>
          <a:p>
            <a:pPr marL="609600" indent="-60960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 smtClean="0"/>
              <a:t>            </a:t>
            </a:r>
            <a:r>
              <a:rPr lang="zh-CN" altLang="en-US" dirty="0" smtClean="0"/>
              <a:t>向有效率的企业转移。</a:t>
            </a:r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DF710-00F9-403A-8C70-6A86D8983883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5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5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5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5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8BC87C-9120-485B-87BE-E9AD55778034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0" y="260350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金融体系：间接融资、直接融资与资金、证券的流动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9388" y="1052513"/>
            <a:ext cx="8785225" cy="5327650"/>
            <a:chOff x="386" y="664"/>
            <a:chExt cx="5216" cy="3174"/>
          </a:xfrm>
        </p:grpSpPr>
        <p:sp>
          <p:nvSpPr>
            <p:cNvPr id="31749" name="Oval 4"/>
            <p:cNvSpPr>
              <a:spLocks noChangeArrowheads="1"/>
            </p:cNvSpPr>
            <p:nvPr/>
          </p:nvSpPr>
          <p:spPr bwMode="auto">
            <a:xfrm>
              <a:off x="2291" y="754"/>
              <a:ext cx="1496" cy="8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/>
                <a:t>金融中介</a:t>
              </a:r>
            </a:p>
            <a:p>
              <a:pPr algn="ctr"/>
              <a:r>
                <a:rPr lang="zh-CN" altLang="en-US" sz="2400" b="1" dirty="0"/>
                <a:t>机构</a:t>
              </a:r>
            </a:p>
          </p:txBody>
        </p:sp>
        <p:sp>
          <p:nvSpPr>
            <p:cNvPr id="31750" name="Oval 5"/>
            <p:cNvSpPr>
              <a:spLocks noChangeArrowheads="1"/>
            </p:cNvSpPr>
            <p:nvPr/>
          </p:nvSpPr>
          <p:spPr bwMode="auto">
            <a:xfrm>
              <a:off x="2336" y="2796"/>
              <a:ext cx="1315" cy="99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/>
                <a:t>证券</a:t>
              </a:r>
              <a:r>
                <a:rPr lang="zh-CN" altLang="en-US" sz="2800" b="1" dirty="0" smtClean="0"/>
                <a:t>业机构</a:t>
              </a:r>
              <a:endParaRPr lang="zh-CN" altLang="en-US" sz="2800" b="1" dirty="0"/>
            </a:p>
          </p:txBody>
        </p:sp>
        <p:sp>
          <p:nvSpPr>
            <p:cNvPr id="31751" name="AutoShape 6"/>
            <p:cNvSpPr>
              <a:spLocks noChangeArrowheads="1"/>
            </p:cNvSpPr>
            <p:nvPr/>
          </p:nvSpPr>
          <p:spPr bwMode="auto">
            <a:xfrm>
              <a:off x="2563" y="1888"/>
              <a:ext cx="317" cy="816"/>
            </a:xfrm>
            <a:prstGeom prst="upArrow">
              <a:avLst>
                <a:gd name="adj1" fmla="val 50000"/>
                <a:gd name="adj2" fmla="val 6435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zh-CN" altLang="en-US" b="1"/>
                <a:t>证券 </a:t>
              </a:r>
            </a:p>
          </p:txBody>
        </p:sp>
        <p:sp>
          <p:nvSpPr>
            <p:cNvPr id="31752" name="AutoShape 7"/>
            <p:cNvSpPr>
              <a:spLocks noChangeArrowheads="1"/>
            </p:cNvSpPr>
            <p:nvPr/>
          </p:nvSpPr>
          <p:spPr bwMode="auto">
            <a:xfrm>
              <a:off x="2926" y="1934"/>
              <a:ext cx="318" cy="770"/>
            </a:xfrm>
            <a:prstGeom prst="downArrow">
              <a:avLst>
                <a:gd name="adj1" fmla="val 50000"/>
                <a:gd name="adj2" fmla="val 60535"/>
              </a:avLst>
            </a:prstGeom>
            <a:solidFill>
              <a:srgbClr val="FF0000">
                <a:alpha val="4784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zh-CN" altLang="en-US" b="1"/>
                <a:t>资金 </a:t>
              </a:r>
            </a:p>
          </p:txBody>
        </p:sp>
        <p:sp>
          <p:nvSpPr>
            <p:cNvPr id="31753" name="Rectangle 8"/>
            <p:cNvSpPr>
              <a:spLocks noChangeArrowheads="1"/>
            </p:cNvSpPr>
            <p:nvPr/>
          </p:nvSpPr>
          <p:spPr bwMode="auto">
            <a:xfrm>
              <a:off x="386" y="2387"/>
              <a:ext cx="1088" cy="14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b="1"/>
                <a:t>贷款人（储蓄者</a:t>
              </a:r>
            </a:p>
            <a:p>
              <a:r>
                <a:rPr lang="zh-CN" altLang="en-US" b="1"/>
                <a:t>投资者）：</a:t>
              </a:r>
            </a:p>
            <a:p>
              <a:r>
                <a:rPr lang="en-US" altLang="zh-CN" b="1"/>
                <a:t>1</a:t>
              </a:r>
              <a:r>
                <a:rPr lang="zh-CN" altLang="en-US" b="1"/>
                <a:t>、个人与家庭</a:t>
              </a:r>
            </a:p>
            <a:p>
              <a:r>
                <a:rPr lang="en-US" altLang="zh-CN" b="1"/>
                <a:t>2</a:t>
              </a:r>
              <a:r>
                <a:rPr lang="zh-CN" altLang="en-US" b="1"/>
                <a:t>、企业</a:t>
              </a:r>
            </a:p>
            <a:p>
              <a:r>
                <a:rPr lang="en-US" altLang="zh-CN" b="1"/>
                <a:t>3</a:t>
              </a:r>
              <a:r>
                <a:rPr lang="zh-CN" altLang="en-US" b="1"/>
                <a:t>、政府</a:t>
              </a:r>
            </a:p>
            <a:p>
              <a:r>
                <a:rPr lang="en-US" altLang="zh-CN" b="1"/>
                <a:t>4</a:t>
              </a:r>
              <a:r>
                <a:rPr lang="zh-CN" altLang="en-US" b="1"/>
                <a:t>、外国投资者</a:t>
              </a:r>
            </a:p>
          </p:txBody>
        </p:sp>
        <p:sp>
          <p:nvSpPr>
            <p:cNvPr id="31754" name="Rectangle 9"/>
            <p:cNvSpPr>
              <a:spLocks noChangeArrowheads="1"/>
            </p:cNvSpPr>
            <p:nvPr/>
          </p:nvSpPr>
          <p:spPr bwMode="auto">
            <a:xfrm>
              <a:off x="4423" y="2523"/>
              <a:ext cx="1179" cy="131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b="1" dirty="0"/>
                <a:t>借款人（筹资者、</a:t>
              </a:r>
            </a:p>
            <a:p>
              <a:r>
                <a:rPr lang="zh-CN" altLang="en-US" b="1" dirty="0"/>
                <a:t>发行者）：</a:t>
              </a:r>
            </a:p>
            <a:p>
              <a:r>
                <a:rPr lang="en-US" altLang="zh-CN" b="1" dirty="0"/>
                <a:t>1</a:t>
              </a:r>
              <a:r>
                <a:rPr lang="zh-CN" altLang="en-US" b="1" dirty="0"/>
                <a:t>、个人与家庭</a:t>
              </a:r>
            </a:p>
            <a:p>
              <a:r>
                <a:rPr lang="en-US" altLang="zh-CN" b="1" dirty="0"/>
                <a:t>2</a:t>
              </a:r>
              <a:r>
                <a:rPr lang="zh-CN" altLang="en-US" b="1" dirty="0"/>
                <a:t>、企业</a:t>
              </a:r>
            </a:p>
            <a:p>
              <a:r>
                <a:rPr lang="en-US" altLang="zh-CN" b="1" dirty="0"/>
                <a:t>3</a:t>
              </a:r>
              <a:r>
                <a:rPr lang="zh-CN" altLang="en-US" b="1" dirty="0"/>
                <a:t>、政府</a:t>
              </a:r>
            </a:p>
            <a:p>
              <a:r>
                <a:rPr lang="en-US" altLang="zh-CN" b="1" dirty="0"/>
                <a:t>4</a:t>
              </a:r>
              <a:r>
                <a:rPr lang="zh-CN" altLang="en-US" b="1" dirty="0"/>
                <a:t>、</a:t>
              </a:r>
              <a:r>
                <a:rPr lang="zh-CN" altLang="en-US" b="1" dirty="0" smtClean="0"/>
                <a:t>外国融资</a:t>
              </a:r>
              <a:r>
                <a:rPr lang="zh-CN" altLang="en-US" b="1" dirty="0"/>
                <a:t>者</a:t>
              </a:r>
            </a:p>
          </p:txBody>
        </p:sp>
        <p:sp>
          <p:nvSpPr>
            <p:cNvPr id="31755" name="AutoShape 10"/>
            <p:cNvSpPr>
              <a:spLocks noChangeArrowheads="1"/>
            </p:cNvSpPr>
            <p:nvPr/>
          </p:nvSpPr>
          <p:spPr bwMode="auto">
            <a:xfrm rot="-5400000">
              <a:off x="1746" y="2796"/>
              <a:ext cx="317" cy="770"/>
            </a:xfrm>
            <a:prstGeom prst="upArrow">
              <a:avLst>
                <a:gd name="adj1" fmla="val 50000"/>
                <a:gd name="adj2" fmla="val 6072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zh-CN" altLang="en-US" b="1"/>
                <a:t>证券 </a:t>
              </a:r>
            </a:p>
          </p:txBody>
        </p:sp>
        <p:sp>
          <p:nvSpPr>
            <p:cNvPr id="31756" name="AutoShape 11"/>
            <p:cNvSpPr>
              <a:spLocks noChangeArrowheads="1"/>
            </p:cNvSpPr>
            <p:nvPr/>
          </p:nvSpPr>
          <p:spPr bwMode="auto">
            <a:xfrm rot="-5400000">
              <a:off x="1792" y="3158"/>
              <a:ext cx="318" cy="771"/>
            </a:xfrm>
            <a:prstGeom prst="downArrow">
              <a:avLst>
                <a:gd name="adj1" fmla="val 50000"/>
                <a:gd name="adj2" fmla="val 60613"/>
              </a:avLst>
            </a:prstGeom>
            <a:solidFill>
              <a:schemeClr val="tx2">
                <a:alpha val="4705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zh-CN" altLang="en-US" b="1"/>
                <a:t>资金 </a:t>
              </a:r>
            </a:p>
          </p:txBody>
        </p:sp>
        <p:sp>
          <p:nvSpPr>
            <p:cNvPr id="31757" name="AutoShape 12"/>
            <p:cNvSpPr>
              <a:spLocks noChangeArrowheads="1"/>
            </p:cNvSpPr>
            <p:nvPr/>
          </p:nvSpPr>
          <p:spPr bwMode="auto">
            <a:xfrm rot="-5400000">
              <a:off x="3719" y="2728"/>
              <a:ext cx="317" cy="816"/>
            </a:xfrm>
            <a:prstGeom prst="upArrow">
              <a:avLst>
                <a:gd name="adj1" fmla="val 50000"/>
                <a:gd name="adj2" fmla="val 6435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zh-CN" altLang="en-US" b="1"/>
                <a:t>证券 </a:t>
              </a:r>
            </a:p>
          </p:txBody>
        </p:sp>
        <p:sp>
          <p:nvSpPr>
            <p:cNvPr id="31758" name="AutoShape 13"/>
            <p:cNvSpPr>
              <a:spLocks noChangeArrowheads="1"/>
            </p:cNvSpPr>
            <p:nvPr/>
          </p:nvSpPr>
          <p:spPr bwMode="auto">
            <a:xfrm rot="-5400000">
              <a:off x="3788" y="3114"/>
              <a:ext cx="318" cy="770"/>
            </a:xfrm>
            <a:prstGeom prst="downArrow">
              <a:avLst>
                <a:gd name="adj1" fmla="val 50000"/>
                <a:gd name="adj2" fmla="val 60535"/>
              </a:avLst>
            </a:prstGeom>
            <a:solidFill>
              <a:schemeClr val="tx2">
                <a:alpha val="4705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zh-CN" altLang="en-US" b="1"/>
                <a:t>资金 </a:t>
              </a:r>
            </a:p>
          </p:txBody>
        </p:sp>
        <p:sp>
          <p:nvSpPr>
            <p:cNvPr id="31759" name="AutoShape 14"/>
            <p:cNvSpPr>
              <a:spLocks noChangeArrowheads="1"/>
            </p:cNvSpPr>
            <p:nvPr/>
          </p:nvSpPr>
          <p:spPr bwMode="auto">
            <a:xfrm>
              <a:off x="748" y="664"/>
              <a:ext cx="1588" cy="1723"/>
            </a:xfrm>
            <a:custGeom>
              <a:avLst/>
              <a:gdLst>
                <a:gd name="T0" fmla="*/ 6 w 21600"/>
                <a:gd name="T1" fmla="*/ 0 h 21600"/>
                <a:gd name="T2" fmla="*/ 6 w 21600"/>
                <a:gd name="T3" fmla="*/ 6 h 21600"/>
                <a:gd name="T4" fmla="*/ 1 w 21600"/>
                <a:gd name="T5" fmla="*/ 11 h 21600"/>
                <a:gd name="T6" fmla="*/ 9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2 w 21600"/>
                <a:gd name="T13" fmla="*/ 2908 h 21600"/>
                <a:gd name="T14" fmla="*/ 18227 w 21600"/>
                <a:gd name="T15" fmla="*/ 925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b="1"/>
            </a:p>
            <a:p>
              <a:pPr algn="ctr"/>
              <a:r>
                <a:rPr lang="zh-CN" altLang="en-US" b="1"/>
                <a:t>资金</a:t>
              </a:r>
            </a:p>
          </p:txBody>
        </p:sp>
        <p:sp>
          <p:nvSpPr>
            <p:cNvPr id="31760" name="AutoShape 15"/>
            <p:cNvSpPr>
              <a:spLocks noChangeArrowheads="1"/>
            </p:cNvSpPr>
            <p:nvPr/>
          </p:nvSpPr>
          <p:spPr bwMode="auto">
            <a:xfrm rot="5400000">
              <a:off x="3946" y="777"/>
              <a:ext cx="1543" cy="1769"/>
            </a:xfrm>
            <a:custGeom>
              <a:avLst/>
              <a:gdLst>
                <a:gd name="T0" fmla="*/ 6 w 21600"/>
                <a:gd name="T1" fmla="*/ 0 h 21600"/>
                <a:gd name="T2" fmla="*/ 6 w 21600"/>
                <a:gd name="T3" fmla="*/ 7 h 21600"/>
                <a:gd name="T4" fmla="*/ 1 w 21600"/>
                <a:gd name="T5" fmla="*/ 12 h 21600"/>
                <a:gd name="T6" fmla="*/ 8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1 w 21600"/>
                <a:gd name="T13" fmla="*/ 2906 h 21600"/>
                <a:gd name="T14" fmla="*/ 18226 w 21600"/>
                <a:gd name="T15" fmla="*/ 92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31761" name="Rectangle 16"/>
            <p:cNvSpPr>
              <a:spLocks noChangeArrowheads="1"/>
            </p:cNvSpPr>
            <p:nvPr/>
          </p:nvSpPr>
          <p:spPr bwMode="auto">
            <a:xfrm>
              <a:off x="748" y="1979"/>
              <a:ext cx="499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b="1" dirty="0"/>
            </a:p>
          </p:txBody>
        </p:sp>
        <p:sp>
          <p:nvSpPr>
            <p:cNvPr id="31762" name="Rectangle 17"/>
            <p:cNvSpPr>
              <a:spLocks noChangeArrowheads="1"/>
            </p:cNvSpPr>
            <p:nvPr/>
          </p:nvSpPr>
          <p:spPr bwMode="auto">
            <a:xfrm>
              <a:off x="4060" y="981"/>
              <a:ext cx="45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资金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143000" y="1357313"/>
            <a:ext cx="7164388" cy="40386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4000" b="1" smtClean="0">
                <a:solidFill>
                  <a:srgbClr val="FF3300"/>
                </a:solidFill>
              </a:rPr>
              <a:t>1.1  </a:t>
            </a:r>
            <a:r>
              <a:rPr lang="zh-CN" altLang="en-US" sz="4000" b="1" smtClean="0">
                <a:solidFill>
                  <a:srgbClr val="FF3300"/>
                </a:solidFill>
              </a:rPr>
              <a:t>投资与投资学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4000" b="1" smtClean="0">
                <a:solidFill>
                  <a:srgbClr val="FF3300"/>
                </a:solidFill>
              </a:rPr>
              <a:t>1.2  </a:t>
            </a:r>
            <a:r>
              <a:rPr lang="zh-CN" altLang="en-US" sz="4000" b="1" smtClean="0">
                <a:solidFill>
                  <a:srgbClr val="FF3300"/>
                </a:solidFill>
              </a:rPr>
              <a:t>金融资产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4000" b="1" smtClean="0">
                <a:solidFill>
                  <a:srgbClr val="FF3300"/>
                </a:solidFill>
              </a:rPr>
              <a:t>1.3  </a:t>
            </a:r>
            <a:r>
              <a:rPr lang="zh-CN" altLang="en-US" sz="4000" b="1" smtClean="0">
                <a:solidFill>
                  <a:srgbClr val="FF3300"/>
                </a:solidFill>
              </a:rPr>
              <a:t>金融市场</a:t>
            </a: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0C8F4-6368-4351-90A2-7AD1E06AA4BB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467544" y="620688"/>
            <a:ext cx="9144000" cy="5191125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00FF"/>
                </a:solidFill>
              </a:rPr>
              <a:t>1.3.5 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金融市场发展趋势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3300"/>
                </a:solidFill>
              </a:rPr>
              <a:t>全球化</a:t>
            </a:r>
            <a:r>
              <a:rPr lang="en-US" altLang="zh-CN" dirty="0" smtClean="0">
                <a:solidFill>
                  <a:srgbClr val="FF3300"/>
                </a:solidFill>
              </a:rPr>
              <a:t> 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3300"/>
                </a:solidFill>
              </a:rPr>
              <a:t>证券化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3300"/>
                </a:solidFill>
              </a:rPr>
              <a:t>金融工程化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3300"/>
                </a:solidFill>
              </a:rPr>
              <a:t>计算机网络化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3300"/>
                </a:solidFill>
              </a:rPr>
              <a:t>互联网金融与金融科技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FF3300"/>
                </a:solidFill>
              </a:rPr>
              <a:t>…</a:t>
            </a:r>
            <a:endParaRPr lang="zh-CN" altLang="en-US" dirty="0" smtClean="0">
              <a:solidFill>
                <a:srgbClr val="FF3300"/>
              </a:solidFill>
            </a:endParaRPr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239D2-C4A6-40D9-B00F-F62D8FD0FB81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：互联网金融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互联网金融中的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P2P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平台是什么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是金融机构吗？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传统金融中介有什么区别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是否会颠覆传统的金融机构与市场呢？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3EAF-92FE-4F62-8852-944FE80FE9C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837" y="3933056"/>
            <a:ext cx="64484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53006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：校园贷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谈谈你对借贷的认识</a:t>
            </a:r>
            <a:endParaRPr lang="en-US" altLang="zh-CN" dirty="0"/>
          </a:p>
          <a:p>
            <a:pPr lvl="1"/>
            <a:r>
              <a:rPr lang="zh-CN" altLang="en-US" dirty="0"/>
              <a:t>如何衡量</a:t>
            </a:r>
            <a:r>
              <a:rPr lang="zh-CN" altLang="en-US" dirty="0">
                <a:solidFill>
                  <a:srgbClr val="FF0000"/>
                </a:solidFill>
              </a:rPr>
              <a:t>信用</a:t>
            </a:r>
            <a:r>
              <a:rPr lang="zh-CN" altLang="en-US" dirty="0"/>
              <a:t>？如果控制借贷</a:t>
            </a:r>
            <a:r>
              <a:rPr lang="zh-CN" altLang="en-US" dirty="0">
                <a:solidFill>
                  <a:srgbClr val="FF0000"/>
                </a:solidFill>
              </a:rPr>
              <a:t>风险</a:t>
            </a:r>
            <a:r>
              <a:rPr lang="zh-CN" altLang="en-US" dirty="0"/>
              <a:t>？如何看待</a:t>
            </a:r>
            <a:r>
              <a:rPr lang="zh-CN" altLang="en-US" dirty="0">
                <a:solidFill>
                  <a:srgbClr val="FF0000"/>
                </a:solidFill>
              </a:rPr>
              <a:t>利息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 smtClean="0"/>
              <a:t>校园贷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 smtClean="0"/>
              <a:t>“无需</a:t>
            </a:r>
            <a:r>
              <a:rPr lang="zh-CN" altLang="en-US" sz="2400" dirty="0"/>
              <a:t>抵押、无需前期，扫码即可拿钱。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3EAF-92FE-4F62-8852-944FE80FE9C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3687564" cy="168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645024"/>
            <a:ext cx="4017837" cy="168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4588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讨论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：校园贷的风险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这些校园贷存在什么风险？（借款者角度和贷款者角度）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3EAF-92FE-4F62-8852-944FE80FE9CC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6912"/>
            <a:ext cx="4320480" cy="209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37577"/>
            <a:ext cx="4306218" cy="90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74870"/>
            <a:ext cx="3989766" cy="226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823689"/>
            <a:ext cx="3427486" cy="1921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935943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4D431-A3EB-4B54-8AFD-98206D28FB8D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3143250"/>
            <a:ext cx="8540750" cy="968375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FF3300"/>
                </a:solidFill>
              </a:rPr>
              <a:t>1.1  </a:t>
            </a:r>
            <a:r>
              <a:rPr lang="zh-CN" altLang="en-US" b="1" smtClean="0">
                <a:solidFill>
                  <a:srgbClr val="FF3300"/>
                </a:solidFill>
              </a:rPr>
              <a:t>投资与投资学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571500"/>
            <a:ext cx="9144000" cy="60928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3600" b="1" dirty="0" smtClean="0"/>
              <a:t> 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1.1.1 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投资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dirty="0" smtClean="0"/>
              <a:t>   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为了获得可能但并不确定的未来值而作出牺牲确定的现值的行为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chemeClr val="tx2"/>
                </a:solidFill>
              </a:rPr>
              <a:t>William F. Sharpe</a:t>
            </a:r>
            <a:r>
              <a:rPr lang="zh-CN" altLang="en-US" dirty="0" smtClean="0">
                <a:solidFill>
                  <a:schemeClr val="tx2"/>
                </a:solidFill>
              </a:rPr>
              <a:t>，</a:t>
            </a:r>
            <a:r>
              <a:rPr lang="en-US" altLang="zh-CN" dirty="0" smtClean="0">
                <a:solidFill>
                  <a:schemeClr val="tx2"/>
                </a:solidFill>
              </a:rPr>
              <a:t>1990</a:t>
            </a:r>
            <a:r>
              <a:rPr lang="zh-CN" altLang="en-US" dirty="0" smtClean="0">
                <a:solidFill>
                  <a:schemeClr val="tx2"/>
                </a:solidFill>
              </a:rPr>
              <a:t>年获得诺贝尔经济学奖</a:t>
            </a:r>
            <a:r>
              <a:rPr lang="zh-CN" altLang="en-US" dirty="0" smtClean="0"/>
              <a:t>）。</a:t>
            </a:r>
            <a:endParaRPr lang="zh-CN" altLang="en-US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>
                <a:solidFill>
                  <a:srgbClr val="FF3300"/>
                </a:solidFill>
                <a:latin typeface="+mn-ea"/>
              </a:rPr>
              <a:t>  时间性</a:t>
            </a:r>
            <a:r>
              <a:rPr lang="zh-CN" altLang="en-US" dirty="0" smtClean="0">
                <a:latin typeface="+mn-ea"/>
              </a:rPr>
              <a:t>：牺牲当前消费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>
                <a:latin typeface="+mn-ea"/>
              </a:rPr>
              <a:t>          增加未来消费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>
                <a:latin typeface="+mn-ea"/>
              </a:rPr>
              <a:t>          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</a:rPr>
              <a:t>资金的时间价值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>
                <a:solidFill>
                  <a:srgbClr val="FF3300"/>
                </a:solidFill>
                <a:latin typeface="+mn-ea"/>
              </a:rPr>
              <a:t>  收益性</a:t>
            </a:r>
            <a:r>
              <a:rPr lang="zh-CN" altLang="en-US" dirty="0" smtClean="0">
                <a:latin typeface="+mn-ea"/>
              </a:rPr>
              <a:t>：增加投资者的财富来满足未来的消费</a:t>
            </a:r>
            <a:endParaRPr lang="zh-CN" altLang="en-US" dirty="0" smtClean="0">
              <a:solidFill>
                <a:srgbClr val="FF3300"/>
              </a:solidFill>
              <a:latin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>
                <a:solidFill>
                  <a:srgbClr val="FF3300"/>
                </a:solidFill>
                <a:latin typeface="+mn-ea"/>
              </a:rPr>
              <a:t>  风险性</a:t>
            </a:r>
            <a:r>
              <a:rPr lang="zh-CN" altLang="en-US" dirty="0" smtClean="0">
                <a:latin typeface="+mn-ea"/>
              </a:rPr>
              <a:t>：损益的不确定性</a:t>
            </a: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DF97F2-440B-4B2B-A24E-54998FD06771}" type="slidenum">
              <a:rPr lang="en-US" altLang="zh-CN"/>
              <a:pPr>
                <a:defRPr/>
              </a:pPr>
              <a:t>4</a:t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071563"/>
            <a:ext cx="9144000" cy="5229225"/>
          </a:xfrm>
        </p:spPr>
        <p:txBody>
          <a:bodyPr lIns="144000"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1.1.2 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投资学</a:t>
            </a:r>
            <a:endParaRPr lang="en-US" altLang="zh-CN" sz="3600" b="1" dirty="0" smtClean="0">
              <a:solidFill>
                <a:srgbClr val="0000FF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36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    </a:t>
            </a:r>
            <a:r>
              <a:rPr lang="zh-CN" altLang="en-US" dirty="0" smtClean="0">
                <a:ea typeface="楷体_GB2312" pitchFamily="49" charset="-122"/>
              </a:rPr>
              <a:t>研究</a:t>
            </a: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投资行为</a:t>
            </a:r>
            <a:r>
              <a:rPr lang="zh-CN" altLang="en-US" dirty="0" smtClean="0">
                <a:ea typeface="楷体_GB2312" pitchFamily="49" charset="-122"/>
              </a:rPr>
              <a:t>及</a:t>
            </a: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均衡定价</a:t>
            </a:r>
            <a:r>
              <a:rPr lang="zh-CN" altLang="en-US" dirty="0" smtClean="0">
                <a:ea typeface="楷体_GB2312" pitchFamily="49" charset="-122"/>
              </a:rPr>
              <a:t>的科学。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dirty="0" smtClean="0"/>
          </a:p>
          <a:p>
            <a:pPr eaLnBrk="1" hangingPunct="1">
              <a:buFont typeface="Arial" charset="0"/>
              <a:buNone/>
            </a:pPr>
            <a:r>
              <a:rPr lang="zh-CN" altLang="en-US" dirty="0" smtClean="0"/>
              <a:t>    投资学是</a:t>
            </a:r>
            <a:r>
              <a:rPr lang="zh-CN" altLang="en-US" dirty="0" smtClean="0">
                <a:solidFill>
                  <a:srgbClr val="FF3300"/>
                </a:solidFill>
              </a:rPr>
              <a:t>金融学的核心课程</a:t>
            </a:r>
            <a:r>
              <a:rPr lang="zh-CN" altLang="en-US" dirty="0" smtClean="0"/>
              <a:t>之一。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Char char="l"/>
            </a:pP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r>
              <a:rPr lang="zh-CN" altLang="en-US" dirty="0" smtClean="0"/>
              <a:t>    理解现实社会的一把钥匙。</a:t>
            </a:r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CA2D31-90EF-450E-B1BC-D18488454634}" type="slidenum">
              <a:rPr lang="en-US" altLang="zh-CN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0" y="285750"/>
            <a:ext cx="9144000" cy="63817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ea typeface="黑体" pitchFamily="2" charset="-122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ea typeface="黑体" pitchFamily="2" charset="-122"/>
              </a:rPr>
              <a:t>1.1.3</a:t>
            </a:r>
            <a:r>
              <a:rPr lang="zh-CN" altLang="en-US" sz="3600" b="1" dirty="0" smtClean="0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en-US" sz="3600" b="1" dirty="0" smtClean="0">
                <a:solidFill>
                  <a:srgbClr val="0000FF"/>
                </a:solidFill>
                <a:latin typeface="+mn-ea"/>
              </a:rPr>
              <a:t>投资学课程的基本框架</a:t>
            </a:r>
          </a:p>
          <a:p>
            <a:pPr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800" dirty="0" smtClean="0"/>
              <a:t>三大内容：金融工具与金融市场、投资理论、证券投资分析实务。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rgbClr val="FF3300"/>
                </a:solidFill>
              </a:rPr>
              <a:t>金融工具与金融市场</a:t>
            </a:r>
            <a:r>
              <a:rPr lang="zh-CN" altLang="en-US" dirty="0" smtClean="0"/>
              <a:t>：基础性金融工具与衍生工具、交易所、中间商、以及市场微观结构等。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  （</a:t>
            </a:r>
            <a:r>
              <a:rPr lang="zh-CN" altLang="en-US" dirty="0" smtClean="0">
                <a:solidFill>
                  <a:srgbClr val="0000FF"/>
                </a:solidFill>
              </a:rPr>
              <a:t>金融市场学</a:t>
            </a:r>
            <a:r>
              <a:rPr lang="zh-CN" altLang="en-US" dirty="0" smtClean="0"/>
              <a:t>）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b="1" dirty="0" smtClean="0">
                <a:solidFill>
                  <a:srgbClr val="FF3300"/>
                </a:solidFill>
              </a:rPr>
              <a:t>投资理论</a:t>
            </a:r>
            <a:r>
              <a:rPr lang="zh-CN" altLang="en-US" dirty="0" smtClean="0"/>
              <a:t>：证券的风险与收益、组合投资理论、</a:t>
            </a:r>
            <a:r>
              <a:rPr lang="en-US" altLang="zh-CN" dirty="0" smtClean="0"/>
              <a:t>CAPM</a:t>
            </a:r>
            <a:r>
              <a:rPr lang="zh-CN" altLang="en-US" dirty="0" smtClean="0"/>
              <a:t>理论、</a:t>
            </a:r>
            <a:r>
              <a:rPr lang="en-US" altLang="zh-CN" dirty="0" smtClean="0"/>
              <a:t>APT</a:t>
            </a:r>
            <a:r>
              <a:rPr lang="zh-CN" altLang="en-US" dirty="0" smtClean="0"/>
              <a:t>、有效市场理论、债券理论、期权定价模型等。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  （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</a:rPr>
              <a:t>投资学</a:t>
            </a:r>
            <a:r>
              <a:rPr lang="zh-CN" altLang="en-US" dirty="0" smtClean="0"/>
              <a:t>）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rgbClr val="FF3300"/>
                </a:solidFill>
              </a:rPr>
              <a:t>投资实务</a:t>
            </a:r>
            <a:r>
              <a:rPr lang="zh-CN" altLang="en-US" dirty="0" smtClean="0"/>
              <a:t>：基本面分析和技术分析。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  （</a:t>
            </a:r>
            <a:r>
              <a:rPr lang="zh-CN" altLang="en-US" dirty="0" smtClean="0">
                <a:solidFill>
                  <a:srgbClr val="0000FF"/>
                </a:solidFill>
              </a:rPr>
              <a:t>证券投资学）</a:t>
            </a:r>
            <a:endParaRPr lang="en-US" altLang="zh-CN" sz="3200" dirty="0" smtClean="0"/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7A3B7-A093-4C4D-8133-F2A9E0307382}" type="slidenum">
              <a:rPr lang="en-US" altLang="zh-CN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0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0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F35144-9972-4BB7-8045-8EFE35BB247E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357188" y="3071813"/>
            <a:ext cx="8540750" cy="896937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1.2  </a:t>
            </a:r>
            <a:r>
              <a:rPr lang="zh-CN" altLang="en-US" sz="4400" b="1" dirty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金融资产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0" y="857250"/>
            <a:ext cx="9324975" cy="70739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00FF"/>
                </a:solidFill>
              </a:rPr>
              <a:t>1.2.1 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财富与资产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3300"/>
                </a:solidFill>
              </a:rPr>
              <a:t>财富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Wealth</a:t>
            </a:r>
            <a:r>
              <a:rPr lang="zh-CN" altLang="en-US" dirty="0" smtClean="0"/>
              <a:t>）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 smtClean="0"/>
              <a:t>    所拥有的产品与服务以及可以获得产品与服务的    </a:t>
            </a:r>
            <a:endParaRPr lang="en-US" altLang="zh-CN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等价物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  房子、车子、面包、现金、股票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等</a:t>
            </a:r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FF3300"/>
                </a:solidFill>
              </a:rPr>
              <a:t>资产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Assets</a:t>
            </a:r>
            <a:r>
              <a:rPr lang="zh-CN" altLang="en-US" dirty="0" smtClean="0"/>
              <a:t>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    所有可以创造财富的东西。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  厂房、土地、专利技术、银行存款、股票、债券 等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    </a:t>
            </a:r>
            <a:endParaRPr lang="en-US" altLang="zh-CN" dirty="0" smtClean="0">
              <a:solidFill>
                <a:srgbClr val="000099"/>
              </a:solidFill>
            </a:endParaRP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CDFF5-866D-49F9-8AF9-7669185190E4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2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2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2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28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0" y="571500"/>
            <a:ext cx="9144000" cy="65008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600" b="1" smtClean="0">
                <a:solidFill>
                  <a:srgbClr val="0000FF"/>
                </a:solidFill>
              </a:rPr>
              <a:t>1.2.2</a:t>
            </a:r>
            <a:r>
              <a:rPr lang="zh-CN" altLang="en-US" sz="3600" b="1" smtClean="0">
                <a:solidFill>
                  <a:srgbClr val="0000FF"/>
                </a:solidFill>
              </a:rPr>
              <a:t> 实物资产与金融资产</a:t>
            </a:r>
            <a:endParaRPr lang="en-US" altLang="zh-CN" sz="3600" b="1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3300"/>
                </a:solidFill>
              </a:rPr>
              <a:t>实物资产</a:t>
            </a:r>
            <a:r>
              <a:rPr lang="zh-CN" altLang="en-US" smtClean="0"/>
              <a:t>（</a:t>
            </a:r>
            <a:r>
              <a:rPr lang="en-US" altLang="zh-CN" smtClean="0"/>
              <a:t>Real assets</a:t>
            </a:r>
            <a:r>
              <a:rPr lang="zh-CN" altLang="en-US" smtClean="0"/>
              <a:t>）：直接</a:t>
            </a:r>
            <a:r>
              <a:rPr lang="zh-CN" altLang="en-US" smtClean="0">
                <a:ea typeface="楷体_GB2312" pitchFamily="49" charset="-122"/>
              </a:rPr>
              <a:t>创造财富的资产。包括土地、建筑、机器、知识等。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代表一个经济的生产能力，决定一个社会的财富。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3300"/>
                </a:solidFill>
              </a:rPr>
              <a:t>金融资产</a:t>
            </a:r>
            <a:r>
              <a:rPr lang="zh-CN" altLang="en-US" smtClean="0"/>
              <a:t>（</a:t>
            </a:r>
            <a:r>
              <a:rPr lang="en-US" altLang="zh-CN" smtClean="0"/>
              <a:t>Financial assets</a:t>
            </a:r>
            <a:r>
              <a:rPr lang="zh-CN" altLang="en-US" smtClean="0"/>
              <a:t>）：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实物资产的要求权</a:t>
            </a:r>
            <a:r>
              <a:rPr lang="zh-CN" altLang="en-US" smtClean="0">
                <a:ea typeface="楷体_GB2312" pitchFamily="49" charset="-122"/>
              </a:rPr>
              <a:t>，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定义实物资产在投资者之间的配置。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mtClean="0"/>
              <a:t>金融资产的价值与其物质形态没有任何关系：股票本身可能并不比印制股票的纸张更值钱。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mtClean="0"/>
              <a:t>整个社会财富的总量与金融资产数量无关，</a:t>
            </a:r>
            <a:r>
              <a:rPr lang="zh-CN" altLang="en-US" smtClean="0">
                <a:solidFill>
                  <a:srgbClr val="0000FF"/>
                </a:solidFill>
              </a:rPr>
              <a:t>金融资产不是社会财富的代表。</a:t>
            </a:r>
            <a:endParaRPr lang="zh-CN" altLang="en-US" smtClean="0">
              <a:solidFill>
                <a:schemeClr val="tx2"/>
              </a:solidFill>
            </a:endParaRP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7F9A3B-C79B-4643-841F-DD6C29CA5505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3624</TotalTime>
  <Words>1031</Words>
  <Application>Microsoft Office PowerPoint</Application>
  <PresentationFormat>全屏显示(4:3)</PresentationFormat>
  <Paragraphs>182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吉祥如意</vt:lpstr>
      <vt:lpstr>Office 主题</vt:lpstr>
      <vt:lpstr> 第一篇  第1讲    投资学引论</vt:lpstr>
      <vt:lpstr>PowerPoint 演示文稿</vt:lpstr>
      <vt:lpstr>1.1  投资与投资学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讨论</vt:lpstr>
      <vt:lpstr>PowerPoint 演示文稿</vt:lpstr>
      <vt:lpstr>1.3  金融市场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讨论1：互联网金融</vt:lpstr>
      <vt:lpstr>讨论2：校园贷</vt:lpstr>
      <vt:lpstr>讨论2：校园贷的风险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</dc:title>
  <dc:subject>投资概论</dc:subject>
  <dc:creator>sszhu</dc:creator>
  <cp:lastModifiedBy>C</cp:lastModifiedBy>
  <cp:revision>276</cp:revision>
  <dcterms:created xsi:type="dcterms:W3CDTF">2004-08-31T15:42:11Z</dcterms:created>
  <dcterms:modified xsi:type="dcterms:W3CDTF">2016-08-26T08:53:40Z</dcterms:modified>
</cp:coreProperties>
</file>