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6" r:id="rId4"/>
    <p:sldId id="257" r:id="rId5"/>
    <p:sldId id="259" r:id="rId6"/>
    <p:sldId id="293" r:id="rId7"/>
    <p:sldId id="294" r:id="rId8"/>
    <p:sldId id="295" r:id="rId9"/>
    <p:sldId id="260" r:id="rId10"/>
    <p:sldId id="266" r:id="rId11"/>
    <p:sldId id="267" r:id="rId12"/>
    <p:sldId id="268" r:id="rId13"/>
    <p:sldId id="272" r:id="rId14"/>
    <p:sldId id="273" r:id="rId15"/>
    <p:sldId id="275" r:id="rId16"/>
    <p:sldId id="278" r:id="rId17"/>
    <p:sldId id="287" r:id="rId18"/>
    <p:sldId id="279" r:id="rId19"/>
    <p:sldId id="280" r:id="rId20"/>
    <p:sldId id="288" r:id="rId21"/>
    <p:sldId id="281" r:id="rId22"/>
    <p:sldId id="282" r:id="rId23"/>
    <p:sldId id="289" r:id="rId24"/>
    <p:sldId id="290" r:id="rId25"/>
    <p:sldId id="283" r:id="rId26"/>
    <p:sldId id="291" r:id="rId27"/>
    <p:sldId id="296" r:id="rId28"/>
    <p:sldId id="292" r:id="rId2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9603" autoAdjust="0"/>
  </p:normalViewPr>
  <p:slideViewPr>
    <p:cSldViewPr>
      <p:cViewPr>
        <p:scale>
          <a:sx n="59" d="100"/>
          <a:sy n="59" d="100"/>
        </p:scale>
        <p:origin x="-2122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9286C81-CAB1-44C9-AECA-EADE1130E7C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4380DF3-5FC5-4917-B7D7-652E515C8E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4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0DF3-5FC5-4917-B7D7-652E515C8E5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2A05A-00D5-4EE6-B381-0CF900BA279C}" type="datetimeFigureOut">
              <a:rPr lang="zh-CN" altLang="en-US" smtClean="0"/>
              <a:pPr/>
              <a:t>2016/9/12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B31B-6D7C-459D-8536-A60E419039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hyperlink" Target="http://wiki.mbalib.com/wiki/%E4%B8%AD%E5%BF%83%E6%9E%81%E9%99%90%E5%AE%9A%E7%90%86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500174"/>
            <a:ext cx="7772400" cy="3041661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</a:rPr>
              <a:t>第一篇</a:t>
            </a:r>
            <a:r>
              <a:rPr lang="en-US" altLang="zh-CN" sz="6600" b="1" dirty="0" smtClean="0">
                <a:solidFill>
                  <a:srgbClr val="3333CC"/>
                </a:solidFill>
              </a:rPr>
              <a:t/>
            </a:r>
            <a:br>
              <a:rPr lang="en-US" altLang="zh-CN" sz="6600" b="1" dirty="0" smtClean="0">
                <a:solidFill>
                  <a:srgbClr val="3333CC"/>
                </a:solidFill>
              </a:rPr>
            </a:br>
            <a:r>
              <a:rPr lang="en-US" altLang="zh-CN" sz="6600" b="1" dirty="0" smtClean="0">
                <a:solidFill>
                  <a:srgbClr val="3333CC"/>
                </a:solidFill>
              </a:rPr>
              <a:t/>
            </a:r>
            <a:br>
              <a:rPr lang="en-US" altLang="zh-CN" sz="6600" b="1" dirty="0" smtClean="0">
                <a:solidFill>
                  <a:srgbClr val="3333CC"/>
                </a:solidFill>
              </a:rPr>
            </a:br>
            <a:r>
              <a:rPr lang="zh-CN" altLang="en-US" sz="6600" b="1" dirty="0" smtClean="0">
                <a:solidFill>
                  <a:srgbClr val="3333CC"/>
                </a:solidFill>
              </a:rPr>
              <a:t>第</a:t>
            </a:r>
            <a:r>
              <a:rPr lang="en-US" altLang="zh-CN" sz="6600" b="1" dirty="0" smtClean="0">
                <a:solidFill>
                  <a:srgbClr val="3333CC"/>
                </a:solidFill>
              </a:rPr>
              <a:t>2</a:t>
            </a:r>
            <a:r>
              <a:rPr lang="zh-CN" altLang="en-US" sz="6600" b="1" dirty="0" smtClean="0">
                <a:solidFill>
                  <a:srgbClr val="3333CC"/>
                </a:solidFill>
              </a:rPr>
              <a:t>讲  概率论 基础</a:t>
            </a:r>
            <a:endParaRPr lang="zh-CN" altLang="en-US" sz="66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8" name="Rectangle 6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</a:rPr>
              <a:t>1.2.2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连续型随机变量的概率密度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31875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142984"/>
            <a:ext cx="8291512" cy="1855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连续型随机变量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，如果存在非负可积函数</a:t>
            </a:r>
            <a:r>
              <a:rPr lang="en-US" altLang="zh-CN" sz="2800" i="1" dirty="0" smtClean="0">
                <a:latin typeface="Times New Roman" pitchFamily="18" charset="0"/>
                <a:ea typeface="MingLiU" pitchFamily="49" charset="-120"/>
                <a:cs typeface="Times New Roman" pitchFamily="18" charset="0"/>
                <a:sym typeface="Monotype Sorts" pitchFamily="2" charset="2"/>
              </a:rPr>
              <a:t>ƒ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使得对任意实数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，有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C67D-F757-4F90-9EE5-4786351A2BDF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1231876" name="Object 4"/>
          <p:cNvGraphicFramePr>
            <a:graphicFrameLocks noChangeAspect="1"/>
          </p:cNvGraphicFramePr>
          <p:nvPr/>
        </p:nvGraphicFramePr>
        <p:xfrm>
          <a:off x="2843213" y="2781300"/>
          <a:ext cx="30543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4" imgW="1079280" imgH="330120" progId="Equation.3">
                  <p:embed/>
                </p:oleObj>
              </mc:Choice>
              <mc:Fallback>
                <p:oleObj name="公式" r:id="rId4" imgW="107928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305435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77" name="Text Box 5"/>
          <p:cNvSpPr txBox="1">
            <a:spLocks noChangeArrowheads="1"/>
          </p:cNvSpPr>
          <p:nvPr/>
        </p:nvSpPr>
        <p:spPr bwMode="auto">
          <a:xfrm>
            <a:off x="684213" y="4005263"/>
            <a:ext cx="754380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称</a:t>
            </a:r>
            <a:r>
              <a:rPr kumimoji="1" lang="en-US" altLang="zh-CN" sz="2800" dirty="0" smtClean="0">
                <a:latin typeface="Times New Roman" pitchFamily="18" charset="0"/>
                <a:ea typeface="MingLiU" pitchFamily="49" charset="-120"/>
                <a:cs typeface="Times New Roman" pitchFamily="18" charset="0"/>
                <a:sym typeface="Monotype Sorts" pitchFamily="2" charset="2"/>
              </a:rPr>
              <a:t>ƒ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概率密度函数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概率密度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密度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31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 autoUpdateAnimBg="0"/>
      <p:bldP spid="123187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00042"/>
            <a:ext cx="8229600" cy="1143000"/>
          </a:xfrm>
        </p:spPr>
        <p:txBody>
          <a:bodyPr/>
          <a:lstStyle/>
          <a:p>
            <a:pPr algn="l"/>
            <a:r>
              <a:rPr lang="zh-CN" altLang="en-US" b="0" dirty="0" smtClean="0"/>
              <a:t>概率密度</a:t>
            </a:r>
            <a:r>
              <a:rPr lang="zh-CN" altLang="en-US" b="0" dirty="0"/>
              <a:t>的性质</a:t>
            </a:r>
            <a:endParaRPr lang="zh-CN" altLang="en-US" dirty="0"/>
          </a:p>
        </p:txBody>
      </p:sp>
      <p:sp>
        <p:nvSpPr>
          <p:cNvPr id="1232899" name="Rectangle 3"/>
          <p:cNvSpPr>
            <a:spLocks noGrp="1" noChangeArrowheads="1"/>
          </p:cNvSpPr>
          <p:nvPr>
            <p:ph idx="1"/>
          </p:nvPr>
        </p:nvSpPr>
        <p:spPr>
          <a:xfrm>
            <a:off x="1169963" y="4075101"/>
            <a:ext cx="5805488" cy="663575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(4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若</a:t>
            </a:r>
            <a:r>
              <a:rPr lang="en-US" altLang="zh-CN" i="1" dirty="0" smtClean="0">
                <a:latin typeface="Times New Roman" pitchFamily="18" charset="0"/>
                <a:ea typeface="MingLiU" pitchFamily="49" charset="-120"/>
                <a:cs typeface="Times New Roman" pitchFamily="18" charset="0"/>
                <a:sym typeface="Monotype Sorts" pitchFamily="2" charset="2"/>
              </a:rPr>
              <a:t>ƒ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在点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处连续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则： 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EA93-0E2D-4A31-9BEB-F8D610E384E6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1232900" name="Object 4"/>
          <p:cNvGraphicFramePr>
            <a:graphicFrameLocks noChangeAspect="1"/>
          </p:cNvGraphicFramePr>
          <p:nvPr/>
        </p:nvGraphicFramePr>
        <p:xfrm>
          <a:off x="1150913" y="2466964"/>
          <a:ext cx="32369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4" imgW="1206360" imgH="330120" progId="">
                  <p:embed/>
                </p:oleObj>
              </mc:Choice>
              <mc:Fallback>
                <p:oleObj name="Equation" r:id="rId4" imgW="1206360" imgH="330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13" y="2466964"/>
                        <a:ext cx="323691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1" name="Object 5"/>
          <p:cNvGraphicFramePr>
            <a:graphicFrameLocks noChangeAspect="1"/>
          </p:cNvGraphicFramePr>
          <p:nvPr/>
        </p:nvGraphicFramePr>
        <p:xfrm>
          <a:off x="1177901" y="3222614"/>
          <a:ext cx="51403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6" imgW="1866600" imgH="330120" progId="">
                  <p:embed/>
                </p:oleObj>
              </mc:Choice>
              <mc:Fallback>
                <p:oleObj name="Equation" r:id="rId6" imgW="1866600" imgH="3301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01" y="3222614"/>
                        <a:ext cx="5140325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2" name="Object 6"/>
          <p:cNvGraphicFramePr>
            <a:graphicFrameLocks noChangeAspect="1"/>
          </p:cNvGraphicFramePr>
          <p:nvPr/>
        </p:nvGraphicFramePr>
        <p:xfrm>
          <a:off x="3428992" y="5000636"/>
          <a:ext cx="21002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公式" r:id="rId8" imgW="850680" imgH="203040" progId="Equation.3">
                  <p:embed/>
                </p:oleObj>
              </mc:Choice>
              <mc:Fallback>
                <p:oleObj name="公式" r:id="rId8" imgW="8506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000636"/>
                        <a:ext cx="21002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3" name="Object 7"/>
          <p:cNvGraphicFramePr>
            <a:graphicFrameLocks noChangeAspect="1"/>
          </p:cNvGraphicFramePr>
          <p:nvPr/>
        </p:nvGraphicFramePr>
        <p:xfrm>
          <a:off x="1142976" y="1857364"/>
          <a:ext cx="224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0" imgW="774360" imgH="203040" progId="">
                  <p:embed/>
                </p:oleObj>
              </mc:Choice>
              <mc:Fallback>
                <p:oleObj name="Equation" r:id="rId10" imgW="77436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857364"/>
                        <a:ext cx="2247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3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5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8" grpId="0" build="p" autoUpdateAnimBg="0" advAuto="0"/>
      <p:bldP spid="12328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E2248-208D-40E8-89FB-53D6AAFF8B7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33922" name="Freeform 2" descr="10%"/>
          <p:cNvSpPr>
            <a:spLocks/>
          </p:cNvSpPr>
          <p:nvPr/>
        </p:nvSpPr>
        <p:spPr bwMode="auto">
          <a:xfrm>
            <a:off x="3990975" y="4319588"/>
            <a:ext cx="920750" cy="1114425"/>
          </a:xfrm>
          <a:custGeom>
            <a:avLst/>
            <a:gdLst/>
            <a:ahLst/>
            <a:cxnLst>
              <a:cxn ang="0">
                <a:pos x="6" y="702"/>
              </a:cxn>
              <a:cxn ang="0">
                <a:pos x="568" y="702"/>
              </a:cxn>
              <a:cxn ang="0">
                <a:pos x="580" y="536"/>
              </a:cxn>
              <a:cxn ang="0">
                <a:pos x="422" y="402"/>
              </a:cxn>
              <a:cxn ang="0">
                <a:pos x="236" y="140"/>
              </a:cxn>
              <a:cxn ang="0">
                <a:pos x="121" y="89"/>
              </a:cxn>
              <a:cxn ang="0">
                <a:pos x="19" y="102"/>
              </a:cxn>
              <a:cxn ang="0">
                <a:pos x="6" y="702"/>
              </a:cxn>
            </a:cxnLst>
            <a:rect l="0" t="0" r="r" b="b"/>
            <a:pathLst>
              <a:path w="580" h="702">
                <a:moveTo>
                  <a:pt x="6" y="702"/>
                </a:moveTo>
                <a:lnTo>
                  <a:pt x="568" y="702"/>
                </a:lnTo>
                <a:lnTo>
                  <a:pt x="580" y="536"/>
                </a:lnTo>
                <a:cubicBezTo>
                  <a:pt x="568" y="523"/>
                  <a:pt x="467" y="451"/>
                  <a:pt x="422" y="402"/>
                </a:cubicBezTo>
                <a:cubicBezTo>
                  <a:pt x="377" y="353"/>
                  <a:pt x="286" y="192"/>
                  <a:pt x="236" y="140"/>
                </a:cubicBezTo>
                <a:cubicBezTo>
                  <a:pt x="186" y="88"/>
                  <a:pt x="157" y="95"/>
                  <a:pt x="121" y="89"/>
                </a:cubicBezTo>
                <a:cubicBezTo>
                  <a:pt x="45" y="76"/>
                  <a:pt x="40" y="0"/>
                  <a:pt x="19" y="102"/>
                </a:cubicBezTo>
                <a:cubicBezTo>
                  <a:pt x="0" y="204"/>
                  <a:pt x="6" y="702"/>
                  <a:pt x="6" y="702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rgbClr val="FFFFFF"/>
            </a:bgClr>
          </a:pattFill>
          <a:ln w="12700" cap="sq" cmpd="sng">
            <a:noFill/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3923" name="Freeform 3" descr="10%"/>
          <p:cNvSpPr>
            <a:spLocks/>
          </p:cNvSpPr>
          <p:nvPr/>
        </p:nvSpPr>
        <p:spPr bwMode="auto">
          <a:xfrm>
            <a:off x="2181225" y="2052638"/>
            <a:ext cx="2713038" cy="1030287"/>
          </a:xfrm>
          <a:custGeom>
            <a:avLst/>
            <a:gdLst/>
            <a:ahLst/>
            <a:cxnLst>
              <a:cxn ang="0">
                <a:pos x="29" y="649"/>
              </a:cxn>
              <a:cxn ang="0">
                <a:pos x="1709" y="649"/>
              </a:cxn>
              <a:cxn ang="0">
                <a:pos x="1709" y="457"/>
              </a:cxn>
              <a:cxn ang="0">
                <a:pos x="1580" y="343"/>
              </a:cxn>
              <a:cxn ang="0">
                <a:pos x="1452" y="164"/>
              </a:cxn>
              <a:cxn ang="0">
                <a:pos x="1210" y="23"/>
              </a:cxn>
              <a:cxn ang="0">
                <a:pos x="942" y="253"/>
              </a:cxn>
              <a:cxn ang="0">
                <a:pos x="674" y="483"/>
              </a:cxn>
              <a:cxn ang="0">
                <a:pos x="316" y="585"/>
              </a:cxn>
              <a:cxn ang="0">
                <a:pos x="48" y="598"/>
              </a:cxn>
              <a:cxn ang="0">
                <a:pos x="29" y="649"/>
              </a:cxn>
            </a:cxnLst>
            <a:rect l="0" t="0" r="r" b="b"/>
            <a:pathLst>
              <a:path w="1709" h="649">
                <a:moveTo>
                  <a:pt x="29" y="649"/>
                </a:moveTo>
                <a:lnTo>
                  <a:pt x="1709" y="649"/>
                </a:lnTo>
                <a:lnTo>
                  <a:pt x="1709" y="457"/>
                </a:lnTo>
                <a:cubicBezTo>
                  <a:pt x="1685" y="413"/>
                  <a:pt x="1625" y="392"/>
                  <a:pt x="1580" y="343"/>
                </a:cubicBezTo>
                <a:cubicBezTo>
                  <a:pt x="1535" y="294"/>
                  <a:pt x="1514" y="217"/>
                  <a:pt x="1452" y="164"/>
                </a:cubicBezTo>
                <a:cubicBezTo>
                  <a:pt x="1390" y="111"/>
                  <a:pt x="1295" y="8"/>
                  <a:pt x="1210" y="23"/>
                </a:cubicBezTo>
                <a:cubicBezTo>
                  <a:pt x="1110" y="0"/>
                  <a:pt x="997" y="202"/>
                  <a:pt x="942" y="253"/>
                </a:cubicBezTo>
                <a:cubicBezTo>
                  <a:pt x="887" y="304"/>
                  <a:pt x="807" y="417"/>
                  <a:pt x="674" y="483"/>
                </a:cubicBezTo>
                <a:cubicBezTo>
                  <a:pt x="541" y="549"/>
                  <a:pt x="438" y="543"/>
                  <a:pt x="316" y="585"/>
                </a:cubicBezTo>
                <a:cubicBezTo>
                  <a:pt x="228" y="609"/>
                  <a:pt x="96" y="587"/>
                  <a:pt x="48" y="598"/>
                </a:cubicBezTo>
                <a:cubicBezTo>
                  <a:pt x="0" y="609"/>
                  <a:pt x="33" y="639"/>
                  <a:pt x="29" y="649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rgbClr val="FFFFFF"/>
            </a:bgClr>
          </a:pattFill>
          <a:ln w="12700" cap="sq" cmpd="sng">
            <a:noFill/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3924" name="Text Box 4"/>
          <p:cNvSpPr txBox="1">
            <a:spLocks noChangeArrowheads="1"/>
          </p:cNvSpPr>
          <p:nvPr/>
        </p:nvSpPr>
        <p:spPr bwMode="auto">
          <a:xfrm>
            <a:off x="642910" y="428604"/>
            <a:ext cx="76200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CC"/>
                </a:solidFill>
                <a:latin typeface="Times New Roman" pitchFamily="18" charset="0"/>
              </a:rPr>
              <a:t>分布函数和密度函数的关系</a:t>
            </a:r>
            <a:endParaRPr kumimoji="1" lang="zh-CN" altLang="en-US" sz="2800" dirty="0">
              <a:solidFill>
                <a:srgbClr val="3333CC"/>
              </a:solidFill>
              <a:latin typeface="Times New Roman" pitchFamily="18" charset="0"/>
            </a:endParaRPr>
          </a:p>
        </p:txBody>
      </p:sp>
      <p:sp>
        <p:nvSpPr>
          <p:cNvPr id="1233925" name="Line 5"/>
          <p:cNvSpPr>
            <a:spLocks noChangeShapeType="1"/>
          </p:cNvSpPr>
          <p:nvPr/>
        </p:nvSpPr>
        <p:spPr bwMode="auto">
          <a:xfrm>
            <a:off x="1619250" y="3081338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26" name="Line 6"/>
          <p:cNvSpPr>
            <a:spLocks noChangeShapeType="1"/>
          </p:cNvSpPr>
          <p:nvPr/>
        </p:nvSpPr>
        <p:spPr bwMode="auto">
          <a:xfrm flipV="1">
            <a:off x="3752850" y="163353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27" name="Freeform 7"/>
          <p:cNvSpPr>
            <a:spLocks/>
          </p:cNvSpPr>
          <p:nvPr/>
        </p:nvSpPr>
        <p:spPr bwMode="auto">
          <a:xfrm>
            <a:off x="2228850" y="2097088"/>
            <a:ext cx="3810000" cy="914400"/>
          </a:xfrm>
          <a:custGeom>
            <a:avLst/>
            <a:gdLst/>
            <a:ahLst/>
            <a:cxnLst>
              <a:cxn ang="0">
                <a:pos x="0" y="831"/>
              </a:cxn>
              <a:cxn ang="0">
                <a:pos x="732" y="666"/>
              </a:cxn>
              <a:cxn ang="0">
                <a:pos x="1110" y="135"/>
              </a:cxn>
              <a:cxn ang="0">
                <a:pos x="1321" y="2"/>
              </a:cxn>
              <a:cxn ang="0">
                <a:pos x="1521" y="124"/>
              </a:cxn>
              <a:cxn ang="0">
                <a:pos x="1899" y="657"/>
              </a:cxn>
              <a:cxn ang="0">
                <a:pos x="2655" y="824"/>
              </a:cxn>
            </a:cxnLst>
            <a:rect l="0" t="0" r="r" b="b"/>
            <a:pathLst>
              <a:path w="2655" h="831">
                <a:moveTo>
                  <a:pt x="0" y="831"/>
                </a:moveTo>
                <a:cubicBezTo>
                  <a:pt x="122" y="804"/>
                  <a:pt x="547" y="782"/>
                  <a:pt x="732" y="666"/>
                </a:cubicBezTo>
                <a:cubicBezTo>
                  <a:pt x="917" y="550"/>
                  <a:pt x="1012" y="246"/>
                  <a:pt x="1110" y="135"/>
                </a:cubicBezTo>
                <a:cubicBezTo>
                  <a:pt x="1208" y="24"/>
                  <a:pt x="1253" y="4"/>
                  <a:pt x="1321" y="2"/>
                </a:cubicBezTo>
                <a:cubicBezTo>
                  <a:pt x="1389" y="0"/>
                  <a:pt x="1425" y="15"/>
                  <a:pt x="1521" y="124"/>
                </a:cubicBezTo>
                <a:cubicBezTo>
                  <a:pt x="1617" y="233"/>
                  <a:pt x="1710" y="540"/>
                  <a:pt x="1899" y="657"/>
                </a:cubicBezTo>
                <a:cubicBezTo>
                  <a:pt x="2088" y="774"/>
                  <a:pt x="2498" y="789"/>
                  <a:pt x="2655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28" name="Text Box 8"/>
          <p:cNvSpPr txBox="1">
            <a:spLocks noChangeArrowheads="1"/>
          </p:cNvSpPr>
          <p:nvPr/>
        </p:nvSpPr>
        <p:spPr bwMode="auto">
          <a:xfrm>
            <a:off x="3752850" y="1557338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f 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233929" name="Text Box 9"/>
          <p:cNvSpPr txBox="1">
            <a:spLocks noChangeArrowheads="1"/>
          </p:cNvSpPr>
          <p:nvPr/>
        </p:nvSpPr>
        <p:spPr bwMode="auto">
          <a:xfrm>
            <a:off x="6648450" y="27622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3930" name="Text Box 10"/>
          <p:cNvSpPr txBox="1">
            <a:spLocks noChangeArrowheads="1"/>
          </p:cNvSpPr>
          <p:nvPr/>
        </p:nvSpPr>
        <p:spPr bwMode="auto">
          <a:xfrm>
            <a:off x="4743450" y="2990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3931" name="Line 11"/>
          <p:cNvSpPr>
            <a:spLocks noChangeShapeType="1"/>
          </p:cNvSpPr>
          <p:nvPr/>
        </p:nvSpPr>
        <p:spPr bwMode="auto">
          <a:xfrm flipH="1">
            <a:off x="4362450" y="231933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32" name="Text Box 12"/>
          <p:cNvSpPr txBox="1">
            <a:spLocks noChangeArrowheads="1"/>
          </p:cNvSpPr>
          <p:nvPr/>
        </p:nvSpPr>
        <p:spPr bwMode="auto">
          <a:xfrm>
            <a:off x="3629025" y="3005138"/>
            <a:ext cx="685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3934" name="Line 14"/>
          <p:cNvSpPr>
            <a:spLocks noChangeShapeType="1"/>
          </p:cNvSpPr>
          <p:nvPr/>
        </p:nvSpPr>
        <p:spPr bwMode="auto">
          <a:xfrm flipV="1">
            <a:off x="4895850" y="27765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3935" name="Object 15"/>
          <p:cNvGraphicFramePr>
            <a:graphicFrameLocks noChangeAspect="1"/>
          </p:cNvGraphicFramePr>
          <p:nvPr/>
        </p:nvGraphicFramePr>
        <p:xfrm>
          <a:off x="4591050" y="1736725"/>
          <a:ext cx="190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4" imgW="1079280" imgH="330120" progId="Equation.3">
                  <p:embed/>
                </p:oleObj>
              </mc:Choice>
              <mc:Fallback>
                <p:oleObj name="公式" r:id="rId4" imgW="107928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736725"/>
                        <a:ext cx="1905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36" name="Line 16"/>
          <p:cNvSpPr>
            <a:spLocks noChangeShapeType="1"/>
          </p:cNvSpPr>
          <p:nvPr/>
        </p:nvSpPr>
        <p:spPr bwMode="auto">
          <a:xfrm>
            <a:off x="1619250" y="542925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37" name="Line 17"/>
          <p:cNvSpPr>
            <a:spLocks noChangeShapeType="1"/>
          </p:cNvSpPr>
          <p:nvPr/>
        </p:nvSpPr>
        <p:spPr bwMode="auto">
          <a:xfrm flipV="1">
            <a:off x="3752850" y="39814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38" name="Freeform 18"/>
          <p:cNvSpPr>
            <a:spLocks/>
          </p:cNvSpPr>
          <p:nvPr/>
        </p:nvSpPr>
        <p:spPr bwMode="auto">
          <a:xfrm>
            <a:off x="2228850" y="4438650"/>
            <a:ext cx="3810000" cy="914400"/>
          </a:xfrm>
          <a:custGeom>
            <a:avLst/>
            <a:gdLst/>
            <a:ahLst/>
            <a:cxnLst>
              <a:cxn ang="0">
                <a:pos x="0" y="831"/>
              </a:cxn>
              <a:cxn ang="0">
                <a:pos x="732" y="666"/>
              </a:cxn>
              <a:cxn ang="0">
                <a:pos x="1110" y="135"/>
              </a:cxn>
              <a:cxn ang="0">
                <a:pos x="1321" y="2"/>
              </a:cxn>
              <a:cxn ang="0">
                <a:pos x="1521" y="124"/>
              </a:cxn>
              <a:cxn ang="0">
                <a:pos x="1899" y="657"/>
              </a:cxn>
              <a:cxn ang="0">
                <a:pos x="2655" y="824"/>
              </a:cxn>
            </a:cxnLst>
            <a:rect l="0" t="0" r="r" b="b"/>
            <a:pathLst>
              <a:path w="2655" h="831">
                <a:moveTo>
                  <a:pt x="0" y="831"/>
                </a:moveTo>
                <a:cubicBezTo>
                  <a:pt x="122" y="804"/>
                  <a:pt x="547" y="782"/>
                  <a:pt x="732" y="666"/>
                </a:cubicBezTo>
                <a:cubicBezTo>
                  <a:pt x="917" y="550"/>
                  <a:pt x="1012" y="246"/>
                  <a:pt x="1110" y="135"/>
                </a:cubicBezTo>
                <a:cubicBezTo>
                  <a:pt x="1208" y="24"/>
                  <a:pt x="1253" y="4"/>
                  <a:pt x="1321" y="2"/>
                </a:cubicBezTo>
                <a:cubicBezTo>
                  <a:pt x="1389" y="0"/>
                  <a:pt x="1425" y="15"/>
                  <a:pt x="1521" y="124"/>
                </a:cubicBezTo>
                <a:cubicBezTo>
                  <a:pt x="1617" y="233"/>
                  <a:pt x="1710" y="540"/>
                  <a:pt x="1899" y="657"/>
                </a:cubicBezTo>
                <a:cubicBezTo>
                  <a:pt x="2088" y="774"/>
                  <a:pt x="2498" y="789"/>
                  <a:pt x="2655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39" name="Text Box 19"/>
          <p:cNvSpPr txBox="1">
            <a:spLocks noChangeArrowheads="1"/>
          </p:cNvSpPr>
          <p:nvPr/>
        </p:nvSpPr>
        <p:spPr bwMode="auto">
          <a:xfrm>
            <a:off x="3752850" y="39052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f 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233940" name="Text Box 20"/>
          <p:cNvSpPr txBox="1">
            <a:spLocks noChangeArrowheads="1"/>
          </p:cNvSpPr>
          <p:nvPr/>
        </p:nvSpPr>
        <p:spPr bwMode="auto">
          <a:xfrm>
            <a:off x="6648450" y="51101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3941" name="Text Box 21"/>
          <p:cNvSpPr txBox="1">
            <a:spLocks noChangeArrowheads="1"/>
          </p:cNvSpPr>
          <p:nvPr/>
        </p:nvSpPr>
        <p:spPr bwMode="auto">
          <a:xfrm>
            <a:off x="4743450" y="5338763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3942" name="Line 22"/>
          <p:cNvSpPr>
            <a:spLocks noChangeShapeType="1"/>
          </p:cNvSpPr>
          <p:nvPr/>
        </p:nvSpPr>
        <p:spPr bwMode="auto">
          <a:xfrm flipH="1">
            <a:off x="4438650" y="466725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43" name="Text Box 23"/>
          <p:cNvSpPr txBox="1">
            <a:spLocks noChangeArrowheads="1"/>
          </p:cNvSpPr>
          <p:nvPr/>
        </p:nvSpPr>
        <p:spPr bwMode="auto">
          <a:xfrm>
            <a:off x="3563938" y="5373688"/>
            <a:ext cx="685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3944" name="Text Box 24"/>
          <p:cNvSpPr txBox="1">
            <a:spLocks noChangeArrowheads="1"/>
          </p:cNvSpPr>
          <p:nvPr/>
        </p:nvSpPr>
        <p:spPr bwMode="auto">
          <a:xfrm>
            <a:off x="3840163" y="5305425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33945" name="Line 25"/>
          <p:cNvSpPr>
            <a:spLocks noChangeShapeType="1"/>
          </p:cNvSpPr>
          <p:nvPr/>
        </p:nvSpPr>
        <p:spPr bwMode="auto">
          <a:xfrm flipV="1">
            <a:off x="3981450" y="4452938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946" name="Line 26"/>
          <p:cNvSpPr>
            <a:spLocks noChangeShapeType="1"/>
          </p:cNvSpPr>
          <p:nvPr/>
        </p:nvSpPr>
        <p:spPr bwMode="auto">
          <a:xfrm flipV="1">
            <a:off x="4895850" y="51387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3947" name="Object 27"/>
          <p:cNvGraphicFramePr>
            <a:graphicFrameLocks noChangeAspect="1"/>
          </p:cNvGraphicFramePr>
          <p:nvPr/>
        </p:nvGraphicFramePr>
        <p:xfrm>
          <a:off x="4586288" y="4089400"/>
          <a:ext cx="28241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公式" r:id="rId6" imgW="1574640" imgH="330120" progId="Equation.3">
                  <p:embed/>
                </p:oleObj>
              </mc:Choice>
              <mc:Fallback>
                <p:oleObj name="公式" r:id="rId6" imgW="157464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089400"/>
                        <a:ext cx="2824162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33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3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2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3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3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23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23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23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3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3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23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2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2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23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23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123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2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23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23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23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123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900"/>
                            </p:stCondLst>
                            <p:childTnLst>
                              <p:par>
                                <p:cTn id="10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2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2" grpId="0" animBg="1"/>
      <p:bldP spid="1233923" grpId="0" animBg="1"/>
      <p:bldP spid="1233924" grpId="0" build="p" autoUpdateAnimBg="0" advAuto="0"/>
      <p:bldP spid="1233925" grpId="0" animBg="1"/>
      <p:bldP spid="1233926" grpId="0" animBg="1"/>
      <p:bldP spid="1233927" grpId="0" animBg="1"/>
      <p:bldP spid="1233928" grpId="0" autoUpdateAnimBg="0"/>
      <p:bldP spid="1233929" grpId="0" autoUpdateAnimBg="0"/>
      <p:bldP spid="1233930" grpId="0" autoUpdateAnimBg="0"/>
      <p:bldP spid="1233931" grpId="0" animBg="1"/>
      <p:bldP spid="1233932" grpId="0" autoUpdateAnimBg="0"/>
      <p:bldP spid="1233934" grpId="0" animBg="1"/>
      <p:bldP spid="1233936" grpId="0" animBg="1"/>
      <p:bldP spid="1233937" grpId="0" animBg="1"/>
      <p:bldP spid="1233938" grpId="0" animBg="1"/>
      <p:bldP spid="1233939" grpId="0" autoUpdateAnimBg="0"/>
      <p:bldP spid="1233940" grpId="0" autoUpdateAnimBg="0"/>
      <p:bldP spid="1233941" grpId="0" autoUpdateAnimBg="0"/>
      <p:bldP spid="1233942" grpId="0" animBg="1"/>
      <p:bldP spid="1233943" grpId="0" autoUpdateAnimBg="0"/>
      <p:bldP spid="1233944" grpId="0" autoUpdateAnimBg="0"/>
      <p:bldP spid="1233945" grpId="0" animBg="1"/>
      <p:bldP spid="12339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</a:rPr>
              <a:t>1.2.3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正态分布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380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8291512" cy="706437"/>
          </a:xfrm>
        </p:spPr>
        <p:txBody>
          <a:bodyPr/>
          <a:lstStyle/>
          <a:p>
            <a:pPr marL="0" indent="476250">
              <a:buNone/>
            </a:pPr>
            <a:r>
              <a:rPr lang="zh-CN" altLang="en-US" dirty="0"/>
              <a:t>设随机变量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/>
              <a:t>的概率密度为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28EA-2FB5-4869-BA2C-05197CEDD861}" type="slidenum">
              <a:rPr lang="en-US" altLang="zh-CN"/>
              <a:pPr/>
              <a:t>13</a:t>
            </a:fld>
            <a:endParaRPr lang="en-US" altLang="zh-CN" dirty="0"/>
          </a:p>
        </p:txBody>
      </p:sp>
      <p:graphicFrame>
        <p:nvGraphicFramePr>
          <p:cNvPr id="1238020" name="Object 4"/>
          <p:cNvGraphicFramePr>
            <a:graphicFrameLocks noChangeAspect="1"/>
          </p:cNvGraphicFramePr>
          <p:nvPr/>
        </p:nvGraphicFramePr>
        <p:xfrm>
          <a:off x="2285984" y="2285992"/>
          <a:ext cx="37687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4" imgW="1384200" imgH="444240" progId="Equation.3">
                  <p:embed/>
                </p:oleObj>
              </mc:Choice>
              <mc:Fallback>
                <p:oleObj name="公式" r:id="rId4" imgW="13842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285992"/>
                        <a:ext cx="3768725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21" name="Rectangle 5"/>
          <p:cNvSpPr>
            <a:spLocks noChangeArrowheads="1"/>
          </p:cNvSpPr>
          <p:nvPr/>
        </p:nvSpPr>
        <p:spPr bwMode="auto">
          <a:xfrm>
            <a:off x="500034" y="4000504"/>
            <a:ext cx="8248650" cy="262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其中</a:t>
            </a:r>
            <a:r>
              <a:rPr lang="zh-CN" altLang="en-US" sz="2800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zh-CN" altLang="en-US" sz="2800" dirty="0">
                <a:latin typeface="Times New Roman" pitchFamily="18" charset="0"/>
                <a:sym typeface="Symbol" pitchFamily="18" charset="2"/>
              </a:rPr>
              <a:t>、</a:t>
            </a:r>
            <a:r>
              <a:rPr lang="zh-CN" altLang="en-US" sz="2800" i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>
                <a:latin typeface="Times New Roman" pitchFamily="18" charset="0"/>
              </a:rPr>
              <a:t>为常数，且</a:t>
            </a:r>
            <a:r>
              <a:rPr lang="zh-CN" altLang="en-US" sz="2800" i="1" dirty="0" smtClean="0">
                <a:latin typeface="Times New Roman" pitchFamily="18" charset="0"/>
                <a:sym typeface="Symbol" pitchFamily="18" charset="2"/>
              </a:rPr>
              <a:t> 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</a:rPr>
              <a:t>，则称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服从参数为</a:t>
            </a:r>
            <a:r>
              <a:rPr lang="zh-CN" altLang="en-US" sz="2800" i="1" dirty="0" smtClean="0">
                <a:latin typeface="Times New Roman" pitchFamily="18" charset="0"/>
                <a:sym typeface="Symbol" pitchFamily="18" charset="2"/>
              </a:rPr>
              <a:t></a:t>
            </a:r>
            <a:r>
              <a:rPr lang="zh-CN" altLang="en-US" sz="2800" i="1" dirty="0">
                <a:latin typeface="Times New Roman" pitchFamily="18" charset="0"/>
                <a:sym typeface="Symbol" pitchFamily="18" charset="2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en-US" sz="2800" dirty="0">
                <a:latin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</a:rPr>
              <a:t>正态分布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zh-CN" altLang="en-US" sz="2800" dirty="0">
                <a:latin typeface="Times New Roman" pitchFamily="18" charset="0"/>
              </a:rPr>
              <a:t>记</a:t>
            </a:r>
            <a:r>
              <a:rPr lang="zh-CN" altLang="en-US" sz="2800" dirty="0" smtClean="0">
                <a:latin typeface="Times New Roman" pitchFamily="18" charset="0"/>
              </a:rPr>
              <a:t>为</a:t>
            </a:r>
            <a:endParaRPr lang="en-US" altLang="zh-CN" sz="2800" dirty="0" smtClean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</a:rPr>
              <a:t>                                 </a:t>
            </a:r>
            <a:r>
              <a:rPr lang="en-US" altLang="zh-CN" sz="2800" i="1" dirty="0" smtClean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∼N(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="1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endParaRPr lang="zh-CN" altLang="en-US" sz="2800" dirty="0">
              <a:solidFill>
                <a:srgbClr val="3333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38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38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19" grpId="0" build="p" autoUpdateAnimBg="0"/>
      <p:bldP spid="123802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7991475" cy="66833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rgbClr val="3333CC"/>
                </a:solidFill>
              </a:rPr>
              <a:t>正态分布密度函数的图形</a:t>
            </a: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17C3-BFEE-4DB2-95F6-57FA04DDA45A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39043" name="Text Box 3"/>
          <p:cNvSpPr txBox="1">
            <a:spLocks noChangeArrowheads="1"/>
          </p:cNvSpPr>
          <p:nvPr/>
        </p:nvSpPr>
        <p:spPr bwMode="auto">
          <a:xfrm>
            <a:off x="6429375" y="30130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9044" name="Line 4"/>
          <p:cNvSpPr>
            <a:spLocks noChangeShapeType="1"/>
          </p:cNvSpPr>
          <p:nvPr/>
        </p:nvSpPr>
        <p:spPr bwMode="auto">
          <a:xfrm>
            <a:off x="1476375" y="3241675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45" name="Line 5"/>
          <p:cNvSpPr>
            <a:spLocks noChangeShapeType="1"/>
          </p:cNvSpPr>
          <p:nvPr/>
        </p:nvSpPr>
        <p:spPr bwMode="auto">
          <a:xfrm flipV="1">
            <a:off x="3305175" y="141287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46" name="Freeform 6"/>
          <p:cNvSpPr>
            <a:spLocks/>
          </p:cNvSpPr>
          <p:nvPr/>
        </p:nvSpPr>
        <p:spPr bwMode="auto">
          <a:xfrm>
            <a:off x="2241550" y="2117725"/>
            <a:ext cx="3706813" cy="1023938"/>
          </a:xfrm>
          <a:custGeom>
            <a:avLst/>
            <a:gdLst/>
            <a:ahLst/>
            <a:cxnLst>
              <a:cxn ang="0">
                <a:pos x="0" y="645"/>
              </a:cxn>
              <a:cxn ang="0">
                <a:pos x="644" y="492"/>
              </a:cxn>
              <a:cxn ang="0">
                <a:pos x="1100" y="0"/>
              </a:cxn>
              <a:cxn ang="0">
                <a:pos x="1593" y="492"/>
              </a:cxn>
              <a:cxn ang="0">
                <a:pos x="2335" y="645"/>
              </a:cxn>
            </a:cxnLst>
            <a:rect l="0" t="0" r="r" b="b"/>
            <a:pathLst>
              <a:path w="2335" h="645">
                <a:moveTo>
                  <a:pt x="0" y="645"/>
                </a:moveTo>
                <a:cubicBezTo>
                  <a:pt x="107" y="620"/>
                  <a:pt x="461" y="599"/>
                  <a:pt x="644" y="492"/>
                </a:cubicBezTo>
                <a:cubicBezTo>
                  <a:pt x="827" y="385"/>
                  <a:pt x="942" y="0"/>
                  <a:pt x="1100" y="0"/>
                </a:cubicBezTo>
                <a:cubicBezTo>
                  <a:pt x="1258" y="0"/>
                  <a:pt x="1387" y="384"/>
                  <a:pt x="1593" y="492"/>
                </a:cubicBezTo>
                <a:cubicBezTo>
                  <a:pt x="1799" y="600"/>
                  <a:pt x="2181" y="613"/>
                  <a:pt x="2335" y="645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47" name="Text Box 7"/>
          <p:cNvSpPr txBox="1">
            <a:spLocks noChangeArrowheads="1"/>
          </p:cNvSpPr>
          <p:nvPr/>
        </p:nvSpPr>
        <p:spPr bwMode="auto">
          <a:xfrm>
            <a:off x="3305175" y="14128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f</a:t>
            </a:r>
            <a:r>
              <a:rPr kumimoji="1" lang="en-US" altLang="zh-CN" sz="2400">
                <a:latin typeface="Times New Roman" pitchFamily="18" charset="0"/>
              </a:rPr>
              <a:t> 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239048" name="Text Box 8"/>
          <p:cNvSpPr txBox="1">
            <a:spLocks noChangeArrowheads="1"/>
          </p:cNvSpPr>
          <p:nvPr/>
        </p:nvSpPr>
        <p:spPr bwMode="auto">
          <a:xfrm>
            <a:off x="3152775" y="31654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239049" name="Line 9"/>
          <p:cNvSpPr>
            <a:spLocks noChangeShapeType="1"/>
          </p:cNvSpPr>
          <p:nvPr/>
        </p:nvSpPr>
        <p:spPr bwMode="auto">
          <a:xfrm flipV="1">
            <a:off x="3990975" y="1793875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50" name="Freeform 10"/>
          <p:cNvSpPr>
            <a:spLocks/>
          </p:cNvSpPr>
          <p:nvPr/>
        </p:nvSpPr>
        <p:spPr bwMode="auto">
          <a:xfrm>
            <a:off x="2435225" y="1814513"/>
            <a:ext cx="3246438" cy="1360487"/>
          </a:xfrm>
          <a:custGeom>
            <a:avLst/>
            <a:gdLst/>
            <a:ahLst/>
            <a:cxnLst>
              <a:cxn ang="0">
                <a:pos x="0" y="857"/>
              </a:cxn>
              <a:cxn ang="0">
                <a:pos x="645" y="691"/>
              </a:cxn>
              <a:cxn ang="0">
                <a:pos x="978" y="2"/>
              </a:cxn>
              <a:cxn ang="0">
                <a:pos x="1312" y="680"/>
              </a:cxn>
              <a:cxn ang="0">
                <a:pos x="2045" y="857"/>
              </a:cxn>
            </a:cxnLst>
            <a:rect l="0" t="0" r="r" b="b"/>
            <a:pathLst>
              <a:path w="2045" h="857">
                <a:moveTo>
                  <a:pt x="0" y="857"/>
                </a:moveTo>
                <a:cubicBezTo>
                  <a:pt x="107" y="829"/>
                  <a:pt x="482" y="833"/>
                  <a:pt x="645" y="691"/>
                </a:cubicBezTo>
                <a:cubicBezTo>
                  <a:pt x="808" y="549"/>
                  <a:pt x="867" y="4"/>
                  <a:pt x="978" y="2"/>
                </a:cubicBezTo>
                <a:cubicBezTo>
                  <a:pt x="1089" y="0"/>
                  <a:pt x="1134" y="537"/>
                  <a:pt x="1312" y="680"/>
                </a:cubicBezTo>
                <a:cubicBezTo>
                  <a:pt x="1490" y="823"/>
                  <a:pt x="1892" y="820"/>
                  <a:pt x="2045" y="85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51" name="Freeform 11"/>
          <p:cNvSpPr>
            <a:spLocks/>
          </p:cNvSpPr>
          <p:nvPr/>
        </p:nvSpPr>
        <p:spPr bwMode="auto">
          <a:xfrm>
            <a:off x="1941513" y="2414588"/>
            <a:ext cx="4357687" cy="708025"/>
          </a:xfrm>
          <a:custGeom>
            <a:avLst/>
            <a:gdLst/>
            <a:ahLst/>
            <a:cxnLst>
              <a:cxn ang="0">
                <a:pos x="0" y="435"/>
              </a:cxn>
              <a:cxn ang="0">
                <a:pos x="778" y="313"/>
              </a:cxn>
              <a:cxn ang="0">
                <a:pos x="1289" y="2"/>
              </a:cxn>
              <a:cxn ang="0">
                <a:pos x="1889" y="302"/>
              </a:cxn>
              <a:cxn ang="0">
                <a:pos x="2745" y="446"/>
              </a:cxn>
            </a:cxnLst>
            <a:rect l="0" t="0" r="r" b="b"/>
            <a:pathLst>
              <a:path w="2745" h="446">
                <a:moveTo>
                  <a:pt x="0" y="435"/>
                </a:moveTo>
                <a:cubicBezTo>
                  <a:pt x="126" y="418"/>
                  <a:pt x="563" y="385"/>
                  <a:pt x="778" y="313"/>
                </a:cubicBezTo>
                <a:cubicBezTo>
                  <a:pt x="993" y="241"/>
                  <a:pt x="1104" y="4"/>
                  <a:pt x="1289" y="2"/>
                </a:cubicBezTo>
                <a:cubicBezTo>
                  <a:pt x="1474" y="0"/>
                  <a:pt x="1646" y="228"/>
                  <a:pt x="1889" y="302"/>
                </a:cubicBezTo>
                <a:cubicBezTo>
                  <a:pt x="2132" y="376"/>
                  <a:pt x="2567" y="416"/>
                  <a:pt x="2745" y="446"/>
                </a:cubicBezTo>
              </a:path>
            </a:pathLst>
          </a:custGeom>
          <a:noFill/>
          <a:ln w="9525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52" name="Text Box 12"/>
          <p:cNvSpPr txBox="1">
            <a:spLocks noChangeArrowheads="1"/>
          </p:cNvSpPr>
          <p:nvPr/>
        </p:nvSpPr>
        <p:spPr bwMode="auto">
          <a:xfrm>
            <a:off x="4460875" y="1509713"/>
            <a:ext cx="9779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=0.5</a:t>
            </a:r>
          </a:p>
        </p:txBody>
      </p:sp>
      <p:sp>
        <p:nvSpPr>
          <p:cNvPr id="1239053" name="Text Box 13"/>
          <p:cNvSpPr txBox="1">
            <a:spLocks noChangeArrowheads="1"/>
          </p:cNvSpPr>
          <p:nvPr/>
        </p:nvSpPr>
        <p:spPr bwMode="auto">
          <a:xfrm>
            <a:off x="4841875" y="1870075"/>
            <a:ext cx="6731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=1</a:t>
            </a:r>
          </a:p>
        </p:txBody>
      </p:sp>
      <p:sp>
        <p:nvSpPr>
          <p:cNvPr id="1239054" name="Text Box 14"/>
          <p:cNvSpPr txBox="1">
            <a:spLocks noChangeArrowheads="1"/>
          </p:cNvSpPr>
          <p:nvPr/>
        </p:nvSpPr>
        <p:spPr bwMode="auto">
          <a:xfrm>
            <a:off x="5133975" y="2327275"/>
            <a:ext cx="6731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=2</a:t>
            </a:r>
          </a:p>
        </p:txBody>
      </p:sp>
      <p:sp>
        <p:nvSpPr>
          <p:cNvPr id="1239055" name="Line 15"/>
          <p:cNvSpPr>
            <a:spLocks noChangeShapeType="1"/>
          </p:cNvSpPr>
          <p:nvPr/>
        </p:nvSpPr>
        <p:spPr bwMode="auto">
          <a:xfrm flipV="1">
            <a:off x="4143375" y="1793875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56" name="Line 16"/>
          <p:cNvSpPr>
            <a:spLocks noChangeShapeType="1"/>
          </p:cNvSpPr>
          <p:nvPr/>
        </p:nvSpPr>
        <p:spPr bwMode="auto">
          <a:xfrm flipV="1">
            <a:off x="4371975" y="2174875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57" name="Line 17"/>
          <p:cNvSpPr>
            <a:spLocks noChangeShapeType="1"/>
          </p:cNvSpPr>
          <p:nvPr/>
        </p:nvSpPr>
        <p:spPr bwMode="auto">
          <a:xfrm flipV="1">
            <a:off x="4752975" y="2632075"/>
            <a:ext cx="304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58" name="Text Box 18"/>
          <p:cNvSpPr txBox="1">
            <a:spLocks noChangeArrowheads="1"/>
          </p:cNvSpPr>
          <p:nvPr/>
        </p:nvSpPr>
        <p:spPr bwMode="auto">
          <a:xfrm>
            <a:off x="3849688" y="3165475"/>
            <a:ext cx="36036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</a:t>
            </a:r>
          </a:p>
        </p:txBody>
      </p:sp>
      <p:sp>
        <p:nvSpPr>
          <p:cNvPr id="1239059" name="Text Box 19"/>
          <p:cNvSpPr txBox="1">
            <a:spLocks noChangeArrowheads="1"/>
          </p:cNvSpPr>
          <p:nvPr/>
        </p:nvSpPr>
        <p:spPr bwMode="auto">
          <a:xfrm>
            <a:off x="3128963" y="5432425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239060" name="Line 20"/>
          <p:cNvSpPr>
            <a:spLocks noChangeShapeType="1"/>
          </p:cNvSpPr>
          <p:nvPr/>
        </p:nvSpPr>
        <p:spPr bwMode="auto">
          <a:xfrm>
            <a:off x="1628775" y="54689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61" name="Line 21"/>
          <p:cNvSpPr>
            <a:spLocks noChangeShapeType="1"/>
          </p:cNvSpPr>
          <p:nvPr/>
        </p:nvSpPr>
        <p:spPr bwMode="auto">
          <a:xfrm flipV="1">
            <a:off x="3305175" y="400685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62" name="Text Box 22"/>
          <p:cNvSpPr txBox="1">
            <a:spLocks noChangeArrowheads="1"/>
          </p:cNvSpPr>
          <p:nvPr/>
        </p:nvSpPr>
        <p:spPr bwMode="auto">
          <a:xfrm>
            <a:off x="3305175" y="39306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f</a:t>
            </a:r>
            <a:r>
              <a:rPr kumimoji="1" lang="en-US" altLang="zh-CN" sz="2400">
                <a:latin typeface="Times New Roman" pitchFamily="18" charset="0"/>
              </a:rPr>
              <a:t> 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1239063" name="Text Box 23"/>
          <p:cNvSpPr txBox="1">
            <a:spLocks noChangeArrowheads="1"/>
          </p:cNvSpPr>
          <p:nvPr/>
        </p:nvSpPr>
        <p:spPr bwMode="auto">
          <a:xfrm>
            <a:off x="6810375" y="51355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39064" name="Freeform 24"/>
          <p:cNvSpPr>
            <a:spLocks/>
          </p:cNvSpPr>
          <p:nvPr/>
        </p:nvSpPr>
        <p:spPr bwMode="auto">
          <a:xfrm>
            <a:off x="1933575" y="4478338"/>
            <a:ext cx="3810000" cy="914400"/>
          </a:xfrm>
          <a:custGeom>
            <a:avLst/>
            <a:gdLst/>
            <a:ahLst/>
            <a:cxnLst>
              <a:cxn ang="0">
                <a:pos x="0" y="831"/>
              </a:cxn>
              <a:cxn ang="0">
                <a:pos x="732" y="666"/>
              </a:cxn>
              <a:cxn ang="0">
                <a:pos x="1110" y="135"/>
              </a:cxn>
              <a:cxn ang="0">
                <a:pos x="1321" y="2"/>
              </a:cxn>
              <a:cxn ang="0">
                <a:pos x="1521" y="124"/>
              </a:cxn>
              <a:cxn ang="0">
                <a:pos x="1899" y="657"/>
              </a:cxn>
              <a:cxn ang="0">
                <a:pos x="2655" y="824"/>
              </a:cxn>
            </a:cxnLst>
            <a:rect l="0" t="0" r="r" b="b"/>
            <a:pathLst>
              <a:path w="2655" h="831">
                <a:moveTo>
                  <a:pt x="0" y="831"/>
                </a:moveTo>
                <a:cubicBezTo>
                  <a:pt x="122" y="804"/>
                  <a:pt x="547" y="782"/>
                  <a:pt x="732" y="666"/>
                </a:cubicBezTo>
                <a:cubicBezTo>
                  <a:pt x="917" y="550"/>
                  <a:pt x="1012" y="246"/>
                  <a:pt x="1110" y="135"/>
                </a:cubicBezTo>
                <a:cubicBezTo>
                  <a:pt x="1208" y="24"/>
                  <a:pt x="1253" y="4"/>
                  <a:pt x="1321" y="2"/>
                </a:cubicBezTo>
                <a:cubicBezTo>
                  <a:pt x="1389" y="0"/>
                  <a:pt x="1425" y="15"/>
                  <a:pt x="1521" y="124"/>
                </a:cubicBezTo>
                <a:cubicBezTo>
                  <a:pt x="1617" y="233"/>
                  <a:pt x="1710" y="540"/>
                  <a:pt x="1899" y="657"/>
                </a:cubicBezTo>
                <a:cubicBezTo>
                  <a:pt x="2088" y="774"/>
                  <a:pt x="2498" y="789"/>
                  <a:pt x="2655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65" name="Line 25"/>
          <p:cNvSpPr>
            <a:spLocks noChangeShapeType="1"/>
          </p:cNvSpPr>
          <p:nvPr/>
        </p:nvSpPr>
        <p:spPr bwMode="auto">
          <a:xfrm>
            <a:off x="3838575" y="44926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66" name="Text Box 26"/>
          <p:cNvSpPr txBox="1">
            <a:spLocks noChangeArrowheads="1"/>
          </p:cNvSpPr>
          <p:nvPr/>
        </p:nvSpPr>
        <p:spPr bwMode="auto">
          <a:xfrm>
            <a:off x="3662363" y="5345113"/>
            <a:ext cx="481012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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239067" name="Freeform 27"/>
          <p:cNvSpPr>
            <a:spLocks/>
          </p:cNvSpPr>
          <p:nvPr/>
        </p:nvSpPr>
        <p:spPr bwMode="auto">
          <a:xfrm>
            <a:off x="2695575" y="4478338"/>
            <a:ext cx="3810000" cy="914400"/>
          </a:xfrm>
          <a:custGeom>
            <a:avLst/>
            <a:gdLst/>
            <a:ahLst/>
            <a:cxnLst>
              <a:cxn ang="0">
                <a:pos x="0" y="831"/>
              </a:cxn>
              <a:cxn ang="0">
                <a:pos x="732" y="666"/>
              </a:cxn>
              <a:cxn ang="0">
                <a:pos x="1110" y="135"/>
              </a:cxn>
              <a:cxn ang="0">
                <a:pos x="1321" y="2"/>
              </a:cxn>
              <a:cxn ang="0">
                <a:pos x="1521" y="124"/>
              </a:cxn>
              <a:cxn ang="0">
                <a:pos x="1899" y="657"/>
              </a:cxn>
              <a:cxn ang="0">
                <a:pos x="2655" y="824"/>
              </a:cxn>
            </a:cxnLst>
            <a:rect l="0" t="0" r="r" b="b"/>
            <a:pathLst>
              <a:path w="2655" h="831">
                <a:moveTo>
                  <a:pt x="0" y="831"/>
                </a:moveTo>
                <a:cubicBezTo>
                  <a:pt x="122" y="804"/>
                  <a:pt x="547" y="782"/>
                  <a:pt x="732" y="666"/>
                </a:cubicBezTo>
                <a:cubicBezTo>
                  <a:pt x="917" y="550"/>
                  <a:pt x="1012" y="246"/>
                  <a:pt x="1110" y="135"/>
                </a:cubicBezTo>
                <a:cubicBezTo>
                  <a:pt x="1208" y="24"/>
                  <a:pt x="1253" y="4"/>
                  <a:pt x="1321" y="2"/>
                </a:cubicBezTo>
                <a:cubicBezTo>
                  <a:pt x="1389" y="0"/>
                  <a:pt x="1425" y="15"/>
                  <a:pt x="1521" y="124"/>
                </a:cubicBezTo>
                <a:cubicBezTo>
                  <a:pt x="1617" y="233"/>
                  <a:pt x="1710" y="540"/>
                  <a:pt x="1899" y="657"/>
                </a:cubicBezTo>
                <a:cubicBezTo>
                  <a:pt x="2088" y="774"/>
                  <a:pt x="2498" y="789"/>
                  <a:pt x="2655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68" name="Line 28"/>
          <p:cNvSpPr>
            <a:spLocks noChangeShapeType="1"/>
          </p:cNvSpPr>
          <p:nvPr/>
        </p:nvSpPr>
        <p:spPr bwMode="auto">
          <a:xfrm>
            <a:off x="4600575" y="44926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69" name="Text Box 29"/>
          <p:cNvSpPr txBox="1">
            <a:spLocks noChangeArrowheads="1"/>
          </p:cNvSpPr>
          <p:nvPr/>
        </p:nvSpPr>
        <p:spPr bwMode="auto">
          <a:xfrm>
            <a:off x="4424363" y="5345113"/>
            <a:ext cx="481012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sym typeface="Symbol" pitchFamily="18" charset="2"/>
              </a:rPr>
              <a:t>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endParaRPr kumimoji="1" lang="en-US" altLang="zh-CN" sz="28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3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3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23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23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2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23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3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23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23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4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23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2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123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23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"/>
                            </p:stCondLst>
                            <p:childTnLst>
                              <p:par>
                                <p:cTn id="59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23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23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23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00"/>
                            </p:stCondLst>
                            <p:childTnLst>
                              <p:par>
                                <p:cTn id="72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123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123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23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23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23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00"/>
                            </p:stCondLst>
                            <p:childTnLst>
                              <p:par>
                                <p:cTn id="93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123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23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23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23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400"/>
                            </p:stCondLst>
                            <p:childTnLst>
                              <p:par>
                                <p:cTn id="109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23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1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23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800"/>
                            </p:stCondLst>
                            <p:childTnLst>
                              <p:par>
                                <p:cTn id="117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123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 build="p" autoUpdateAnimBg="0" advAuto="0"/>
      <p:bldP spid="1239043" grpId="0" autoUpdateAnimBg="0"/>
      <p:bldP spid="1239044" grpId="0" animBg="1"/>
      <p:bldP spid="1239045" grpId="0" animBg="1"/>
      <p:bldP spid="1239046" grpId="0" animBg="1"/>
      <p:bldP spid="1239047" grpId="0" autoUpdateAnimBg="0"/>
      <p:bldP spid="1239048" grpId="0" autoUpdateAnimBg="0"/>
      <p:bldP spid="1239049" grpId="0" animBg="1"/>
      <p:bldP spid="1239050" grpId="0" animBg="1"/>
      <p:bldP spid="1239051" grpId="0" animBg="1"/>
      <p:bldP spid="1239052" grpId="0" autoUpdateAnimBg="0"/>
      <p:bldP spid="1239053" grpId="0" autoUpdateAnimBg="0"/>
      <p:bldP spid="1239054" grpId="0" autoUpdateAnimBg="0"/>
      <p:bldP spid="1239055" grpId="0" animBg="1"/>
      <p:bldP spid="1239056" grpId="0" animBg="1"/>
      <p:bldP spid="1239057" grpId="0" animBg="1"/>
      <p:bldP spid="1239058" grpId="0" autoUpdateAnimBg="0"/>
      <p:bldP spid="1239059" grpId="0" autoUpdateAnimBg="0"/>
      <p:bldP spid="1239060" grpId="0" animBg="1"/>
      <p:bldP spid="1239061" grpId="0" animBg="1"/>
      <p:bldP spid="1239062" grpId="0" autoUpdateAnimBg="0"/>
      <p:bldP spid="1239063" grpId="0" autoUpdateAnimBg="0"/>
      <p:bldP spid="1239064" grpId="0" animBg="1"/>
      <p:bldP spid="1239065" grpId="0" animBg="1"/>
      <p:bldP spid="1239066" grpId="0" autoUpdateAnimBg="0"/>
      <p:bldP spid="1239067" grpId="0" animBg="1"/>
      <p:bldP spid="1239068" grpId="0" animBg="1"/>
      <p:bldP spid="12390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3333CC"/>
                </a:solidFill>
              </a:rPr>
              <a:t>标准正态分布</a:t>
            </a:r>
            <a:endParaRPr lang="zh-CN" altLang="en-US" sz="3600" b="1" dirty="0">
              <a:solidFill>
                <a:srgbClr val="3333CC"/>
              </a:solidFill>
            </a:endParaRPr>
          </a:p>
        </p:txBody>
      </p:sp>
      <p:sp>
        <p:nvSpPr>
          <p:cNvPr id="12410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04925"/>
            <a:ext cx="8424862" cy="411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 </a:t>
            </a:r>
            <a:r>
              <a:rPr lang="zh-CN" alt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的正态分布为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标准正态分布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，记为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～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N(0,1)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，其密度函数和分布函数分别记为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和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标准正态分布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的分布函数的值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有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以下关系：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①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②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 =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(a)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③ P{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④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(-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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4A37-0C10-41B4-A3AE-1DE573B20444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1241092" name="Text Box 4"/>
          <p:cNvSpPr txBox="1">
            <a:spLocks noChangeArrowheads="1"/>
          </p:cNvSpPr>
          <p:nvPr/>
        </p:nvSpPr>
        <p:spPr bwMode="auto">
          <a:xfrm>
            <a:off x="6478588" y="5767388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241093" name="Freeform 5"/>
          <p:cNvSpPr>
            <a:spLocks/>
          </p:cNvSpPr>
          <p:nvPr/>
        </p:nvSpPr>
        <p:spPr bwMode="auto">
          <a:xfrm>
            <a:off x="4859338" y="4797425"/>
            <a:ext cx="3360737" cy="939800"/>
          </a:xfrm>
          <a:custGeom>
            <a:avLst/>
            <a:gdLst/>
            <a:ahLst/>
            <a:cxnLst>
              <a:cxn ang="0">
                <a:pos x="0" y="598"/>
              </a:cxn>
              <a:cxn ang="0">
                <a:pos x="567" y="461"/>
              </a:cxn>
              <a:cxn ang="0">
                <a:pos x="1004" y="2"/>
              </a:cxn>
              <a:cxn ang="0">
                <a:pos x="1429" y="471"/>
              </a:cxn>
              <a:cxn ang="0">
                <a:pos x="1920" y="598"/>
              </a:cxn>
            </a:cxnLst>
            <a:rect l="0" t="0" r="r" b="b"/>
            <a:pathLst>
              <a:path w="1920" h="598">
                <a:moveTo>
                  <a:pt x="0" y="598"/>
                </a:moveTo>
                <a:cubicBezTo>
                  <a:pt x="94" y="575"/>
                  <a:pt x="400" y="560"/>
                  <a:pt x="567" y="461"/>
                </a:cubicBezTo>
                <a:cubicBezTo>
                  <a:pt x="734" y="362"/>
                  <a:pt x="860" y="0"/>
                  <a:pt x="1004" y="2"/>
                </a:cubicBezTo>
                <a:cubicBezTo>
                  <a:pt x="1148" y="4"/>
                  <a:pt x="1276" y="372"/>
                  <a:pt x="1429" y="471"/>
                </a:cubicBezTo>
                <a:cubicBezTo>
                  <a:pt x="1582" y="570"/>
                  <a:pt x="1818" y="572"/>
                  <a:pt x="1920" y="59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094" name="Line 6"/>
          <p:cNvSpPr>
            <a:spLocks noChangeShapeType="1"/>
          </p:cNvSpPr>
          <p:nvPr/>
        </p:nvSpPr>
        <p:spPr bwMode="auto">
          <a:xfrm>
            <a:off x="4859338" y="5813425"/>
            <a:ext cx="3444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095" name="Line 7"/>
          <p:cNvSpPr>
            <a:spLocks noChangeShapeType="1"/>
          </p:cNvSpPr>
          <p:nvPr/>
        </p:nvSpPr>
        <p:spPr bwMode="auto">
          <a:xfrm flipV="1">
            <a:off x="6623050" y="4302125"/>
            <a:ext cx="0" cy="1511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096" name="Text Box 8"/>
          <p:cNvSpPr txBox="1">
            <a:spLocks noChangeArrowheads="1"/>
          </p:cNvSpPr>
          <p:nvPr/>
        </p:nvSpPr>
        <p:spPr bwMode="auto">
          <a:xfrm>
            <a:off x="7146925" y="5741988"/>
            <a:ext cx="3429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41097" name="Text Box 9"/>
          <p:cNvSpPr txBox="1">
            <a:spLocks noChangeArrowheads="1"/>
          </p:cNvSpPr>
          <p:nvPr/>
        </p:nvSpPr>
        <p:spPr bwMode="auto">
          <a:xfrm>
            <a:off x="5530850" y="5734050"/>
            <a:ext cx="588963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-a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41098" name="Text Box 10"/>
          <p:cNvSpPr txBox="1">
            <a:spLocks noChangeArrowheads="1"/>
          </p:cNvSpPr>
          <p:nvPr/>
        </p:nvSpPr>
        <p:spPr bwMode="auto">
          <a:xfrm>
            <a:off x="6607175" y="4149725"/>
            <a:ext cx="82708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φ(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24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41099" name="Line 11"/>
          <p:cNvSpPr>
            <a:spLocks noChangeShapeType="1"/>
          </p:cNvSpPr>
          <p:nvPr/>
        </p:nvSpPr>
        <p:spPr bwMode="auto">
          <a:xfrm flipH="1" flipV="1">
            <a:off x="5278438" y="5326063"/>
            <a:ext cx="336550" cy="3778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100" name="Text Box 12"/>
          <p:cNvSpPr txBox="1">
            <a:spLocks noChangeArrowheads="1"/>
          </p:cNvSpPr>
          <p:nvPr/>
        </p:nvSpPr>
        <p:spPr bwMode="auto">
          <a:xfrm>
            <a:off x="4848225" y="4867275"/>
            <a:ext cx="881973" cy="46166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</a:t>
            </a:r>
            <a:r>
              <a:rPr kumimoji="1" lang="en-US" altLang="zh-CN" sz="2400" dirty="0" smtClean="0">
                <a:latin typeface="Times New Roman" pitchFamily="18" charset="0"/>
                <a:sym typeface="Symbol" pitchFamily="18" charset="2"/>
              </a:rPr>
              <a:t>(-</a:t>
            </a:r>
            <a:r>
              <a:rPr kumimoji="1" lang="en-US" altLang="zh-CN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41101" name="Text Box 13"/>
          <p:cNvSpPr txBox="1">
            <a:spLocks noChangeArrowheads="1"/>
          </p:cNvSpPr>
          <p:nvPr/>
        </p:nvSpPr>
        <p:spPr bwMode="auto">
          <a:xfrm>
            <a:off x="7667625" y="4868863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  <a:sym typeface="Symbol" pitchFamily="18" charset="2"/>
              </a:rPr>
              <a:t>1-</a:t>
            </a:r>
            <a:r>
              <a:rPr kumimoji="1" lang="en-US" altLang="zh-CN" sz="24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24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41102" name="Line 14"/>
          <p:cNvSpPr>
            <a:spLocks noChangeShapeType="1"/>
          </p:cNvSpPr>
          <p:nvPr/>
        </p:nvSpPr>
        <p:spPr bwMode="auto">
          <a:xfrm flipV="1">
            <a:off x="7591425" y="5292725"/>
            <a:ext cx="200025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103" name="Text Box 15"/>
          <p:cNvSpPr txBox="1">
            <a:spLocks noChangeArrowheads="1"/>
          </p:cNvSpPr>
          <p:nvPr/>
        </p:nvSpPr>
        <p:spPr bwMode="auto">
          <a:xfrm>
            <a:off x="8045450" y="5740400"/>
            <a:ext cx="34290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fontAlgn="ctr" hangingPunct="1">
              <a:spcBef>
                <a:spcPct val="50000"/>
              </a:spcBef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41104" name="Line 16"/>
          <p:cNvSpPr>
            <a:spLocks noChangeShapeType="1"/>
          </p:cNvSpPr>
          <p:nvPr/>
        </p:nvSpPr>
        <p:spPr bwMode="auto">
          <a:xfrm flipV="1">
            <a:off x="5857875" y="55213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1105" name="Line 17"/>
          <p:cNvSpPr>
            <a:spLocks noChangeShapeType="1"/>
          </p:cNvSpPr>
          <p:nvPr/>
        </p:nvSpPr>
        <p:spPr bwMode="auto">
          <a:xfrm flipV="1">
            <a:off x="7362825" y="5521325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7511" y="5016545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注意正态分布的形态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峰度：陡峭的程度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尾部：是否厚尾（肥尾）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偏度：两边是否对称（左偏、右偏）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4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4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4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4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4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24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24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24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2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24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2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24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24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8" presetClass="entr" presetSubtype="9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124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100"/>
                            </p:stCondLst>
                            <p:childTnLst>
                              <p:par>
                                <p:cTn id="76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124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124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124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24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"/>
                            </p:stCondLst>
                            <p:childTnLst>
                              <p:par>
                                <p:cTn id="93" presetID="18" presetClass="entr" presetSubtype="3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124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 build="p" autoUpdateAnimBg="0" advAuto="0"/>
      <p:bldP spid="1241091" grpId="0" build="p" autoUpdateAnimBg="0"/>
      <p:bldP spid="1241092" grpId="0" autoUpdateAnimBg="0"/>
      <p:bldP spid="1241093" grpId="0" animBg="1"/>
      <p:bldP spid="1241094" grpId="0" animBg="1"/>
      <p:bldP spid="1241095" grpId="0" animBg="1"/>
      <p:bldP spid="1241096" grpId="0" autoUpdateAnimBg="0"/>
      <p:bldP spid="1241097" grpId="0" autoUpdateAnimBg="0"/>
      <p:bldP spid="1241098" grpId="0" autoUpdateAnimBg="0"/>
      <p:bldP spid="1241099" grpId="0" animBg="1"/>
      <p:bldP spid="1241100" grpId="0" autoUpdateAnimBg="0"/>
      <p:bldP spid="1241101" grpId="0" autoUpdateAnimBg="0"/>
      <p:bldP spid="1241102" grpId="0" animBg="1"/>
      <p:bldP spid="1241103" grpId="0" autoUpdateAnimBg="0"/>
      <p:bldP spid="1241104" grpId="0" animBg="1"/>
      <p:bldP spid="12411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3333CC"/>
                </a:solidFill>
              </a:rPr>
              <a:t>标准与非标准正态分布之间的转换</a:t>
            </a:r>
            <a:endParaRPr lang="zh-CN" altLang="en-US" sz="3200" b="1" dirty="0">
              <a:solidFill>
                <a:srgbClr val="3333CC"/>
              </a:solidFill>
            </a:endParaRPr>
          </a:p>
        </p:txBody>
      </p:sp>
      <p:sp>
        <p:nvSpPr>
          <p:cNvPr id="124416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00174"/>
            <a:ext cx="7818438" cy="598488"/>
          </a:xfrm>
        </p:spPr>
        <p:txBody>
          <a:bodyPr>
            <a:normAutofit/>
          </a:bodyPr>
          <a:lstStyle/>
          <a:p>
            <a:pPr>
              <a:spcAft>
                <a:spcPct val="50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∼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D096-DCE0-4A17-818E-F9E2149F4901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2643174" y="2357430"/>
          <a:ext cx="1643075" cy="8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4" imgW="698400" imgH="393480" progId="Equation.3">
                  <p:embed/>
                </p:oleObj>
              </mc:Choice>
              <mc:Fallback>
                <p:oleObj name="公式" r:id="rId4" imgW="698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357430"/>
                        <a:ext cx="1643075" cy="861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4166" name="Text Box 6"/>
          <p:cNvSpPr txBox="1">
            <a:spLocks noChangeArrowheads="1"/>
          </p:cNvSpPr>
          <p:nvPr/>
        </p:nvSpPr>
        <p:spPr bwMode="auto">
          <a:xfrm>
            <a:off x="1357290" y="2500306"/>
            <a:ext cx="69342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1" hangingPunct="1"/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∼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N(0,1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)     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051" y="3471620"/>
            <a:ext cx="6934200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1" hangingPunct="1"/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kumimoji="1" lang="en-US" altLang="zh-CN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∼</a:t>
            </a:r>
            <a:r>
              <a:rPr kumimoji="1" lang="en-US" altLang="zh-CN" sz="2800" dirty="0">
                <a:latin typeface="Times New Roman" pitchFamily="18" charset="0"/>
                <a:cs typeface="Times New Roman" pitchFamily="18" charset="0"/>
              </a:rPr>
              <a:t>N(0,1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00298" y="4572008"/>
            <a:ext cx="5214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 +  Z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8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4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44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25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2" grpId="0" build="p" autoUpdateAnimBg="0" advAuto="0"/>
      <p:bldP spid="1244163" grpId="0" build="p" autoUpdateAnimBg="0"/>
      <p:bldP spid="1244166" grpId="0" build="p" autoUpdateAnimBg="0" advAuto="200"/>
      <p:bldP spid="9" grpId="0" build="p" autoUpdateAnimBg="0" advAuto="20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4414" y="2643182"/>
            <a:ext cx="7072362" cy="1571636"/>
          </a:xfrm>
        </p:spPr>
        <p:txBody>
          <a:bodyPr>
            <a:no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 随机变量</a:t>
            </a:r>
            <a:r>
              <a:rPr lang="zh-CN" altLang="en-US" sz="4000" b="1" dirty="0">
                <a:solidFill>
                  <a:srgbClr val="FF0000"/>
                </a:solidFill>
              </a:rPr>
              <a:t>的数字特征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solidFill>
                  <a:srgbClr val="3333CC"/>
                </a:solidFill>
              </a:rPr>
              <a:t>2.1 </a:t>
            </a:r>
            <a:r>
              <a:rPr kumimoji="1" lang="zh-CN" altLang="en-US" sz="3600" b="1" dirty="0" smtClean="0">
                <a:solidFill>
                  <a:srgbClr val="3333CC"/>
                </a:solidFill>
              </a:rPr>
              <a:t>数学期望</a:t>
            </a:r>
            <a:endParaRPr kumimoji="1" lang="zh-CN" altLang="en-US" sz="3600" b="1" dirty="0">
              <a:solidFill>
                <a:srgbClr val="3333CC"/>
              </a:solidFill>
            </a:endParaRPr>
          </a:p>
        </p:txBody>
      </p:sp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643050"/>
            <a:ext cx="8351837" cy="1858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离散型随机变量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分布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律为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P{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}=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=1, 2 ,…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，称级数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9FF7-66B7-4B0E-946D-A560B3E9BD13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252356" name="Object 4"/>
          <p:cNvGraphicFramePr>
            <a:graphicFrameLocks noChangeAspect="1"/>
          </p:cNvGraphicFramePr>
          <p:nvPr/>
        </p:nvGraphicFramePr>
        <p:xfrm>
          <a:off x="3357554" y="2643182"/>
          <a:ext cx="2362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公式" r:id="rId4" imgW="1015920" imgH="431640" progId="Equation.3">
                  <p:embed/>
                </p:oleObj>
              </mc:Choice>
              <mc:Fallback>
                <p:oleObj name="公式" r:id="rId4" imgW="10159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643182"/>
                        <a:ext cx="23622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57" name="Rectangle 5"/>
          <p:cNvSpPr>
            <a:spLocks noChangeArrowheads="1"/>
          </p:cNvSpPr>
          <p:nvPr/>
        </p:nvSpPr>
        <p:spPr bwMode="auto">
          <a:xfrm>
            <a:off x="248448" y="4014061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zh-CN" altLang="en-US" sz="2800" dirty="0" smtClean="0">
                <a:latin typeface="Times New Roman" pitchFamily="18" charset="0"/>
              </a:rPr>
              <a:t>为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</a:rPr>
              <a:t>数学期望　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zh-CN" altLang="en-US" sz="2800" b="1" dirty="0" smtClean="0">
                <a:latin typeface="Times New Roman" pitchFamily="18" charset="0"/>
              </a:rPr>
              <a:t>　均值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 build="p" autoUpdateAnimBg="0"/>
      <p:bldP spid="125235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9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1557326"/>
            <a:ext cx="7739063" cy="4923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800" dirty="0" smtClean="0"/>
              <a:t>连续型</a:t>
            </a:r>
            <a:r>
              <a:rPr lang="zh-CN" altLang="en-US" sz="2800" dirty="0"/>
              <a:t>随机变量的数学期望为：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CA46-956B-4170-9DEF-BDD9A59CE354}" type="slidenum">
              <a:rPr lang="en-US" altLang="zh-CN"/>
              <a:pPr/>
              <a:t>19</a:t>
            </a:fld>
            <a:endParaRPr lang="en-US" altLang="zh-CN" dirty="0"/>
          </a:p>
        </p:txBody>
      </p:sp>
      <p:graphicFrame>
        <p:nvGraphicFramePr>
          <p:cNvPr id="1253380" name="Object 4"/>
          <p:cNvGraphicFramePr>
            <a:graphicFrameLocks noChangeAspect="1"/>
          </p:cNvGraphicFramePr>
          <p:nvPr/>
        </p:nvGraphicFramePr>
        <p:xfrm>
          <a:off x="2928926" y="2643182"/>
          <a:ext cx="3111500" cy="87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5" imgW="1244520" imgH="330120" progId="Equation.3">
                  <p:embed/>
                </p:oleObj>
              </mc:Choice>
              <mc:Fallback>
                <p:oleObj name="公式" r:id="rId5" imgW="12445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643182"/>
                        <a:ext cx="3111500" cy="87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81" name="Rectangle 5"/>
          <p:cNvSpPr>
            <a:spLocks noChangeArrowheads="1"/>
          </p:cNvSpPr>
          <p:nvPr/>
        </p:nvSpPr>
        <p:spPr bwMode="auto">
          <a:xfrm>
            <a:off x="857224" y="3929066"/>
            <a:ext cx="7620000" cy="65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∼</a:t>
            </a:r>
            <a:r>
              <a:rPr lang="en-US" altLang="zh-CN" sz="2800" dirty="0">
                <a:latin typeface="Times New Roman" pitchFamily="18" charset="0"/>
              </a:rPr>
              <a:t>N(</a:t>
            </a:r>
            <a:r>
              <a:rPr lang="en-US" altLang="zh-CN" sz="2800" i="1" dirty="0">
                <a:latin typeface="Times New Roman" pitchFamily="18" charset="0"/>
              </a:rPr>
              <a:t>μ</a:t>
            </a:r>
            <a:r>
              <a:rPr lang="en-US" altLang="zh-CN" sz="2800" dirty="0">
                <a:latin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</a:rPr>
              <a:t>σ</a:t>
            </a:r>
            <a:r>
              <a:rPr lang="en-US" altLang="zh-CN" sz="2800" baseline="30000" dirty="0">
                <a:latin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</a:rPr>
              <a:t>，则 </a:t>
            </a:r>
            <a:r>
              <a:rPr lang="en-US" altLang="zh-CN" sz="2800" i="1" dirty="0">
                <a:latin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 =</a:t>
            </a:r>
            <a:r>
              <a:rPr lang="en-US" altLang="zh-CN" sz="2800" i="1" dirty="0" smtClean="0">
                <a:latin typeface="Times New Roman" pitchFamily="18" charset="0"/>
              </a:rPr>
              <a:t>μ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79" grpId="0" build="p" autoUpdateAnimBg="0"/>
      <p:bldP spid="125338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571612"/>
            <a:ext cx="6472254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FF0000"/>
                </a:solidFill>
              </a:rPr>
              <a:t>随机变量及其分布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FF0000"/>
                </a:solidFill>
              </a:rPr>
              <a:t>随机变量数字特征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FF0000"/>
                </a:solidFill>
              </a:rPr>
              <a:t>大数定理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中心极限定理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28662" y="928670"/>
            <a:ext cx="7620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数学期望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的性质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设 </a:t>
            </a:r>
            <a:r>
              <a:rPr lang="en-US" altLang="zh-CN" sz="2800" i="1" dirty="0" smtClean="0">
                <a:latin typeface="Times New Roman" pitchFamily="18" charset="0"/>
              </a:rPr>
              <a:t>c</a:t>
            </a:r>
            <a:r>
              <a:rPr lang="zh-CN" altLang="en-US" sz="2800" i="1" dirty="0" smtClean="0">
                <a:latin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</a:rPr>
              <a:t>k</a:t>
            </a:r>
            <a:r>
              <a:rPr lang="zh-CN" altLang="en-US" sz="2800" i="1" dirty="0" smtClean="0">
                <a:latin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为常数，</a:t>
            </a:r>
            <a:r>
              <a:rPr lang="en-US" altLang="zh-CN" sz="2800" i="1" dirty="0" smtClean="0">
                <a:latin typeface="Times New Roman" pitchFamily="18" charset="0"/>
              </a:rPr>
              <a:t>X</a:t>
            </a:r>
            <a:r>
              <a:rPr lang="zh-CN" altLang="en-US" sz="2800" i="1" dirty="0" smtClean="0">
                <a:latin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为随机变量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i="1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(1)</a:t>
            </a:r>
            <a:r>
              <a:rPr lang="en-US" altLang="zh-CN" sz="2800" i="1" dirty="0">
                <a:latin typeface="Times New Roman" pitchFamily="18" charset="0"/>
              </a:rPr>
              <a:t> </a:t>
            </a:r>
            <a:r>
              <a:rPr lang="en-US" altLang="zh-CN" sz="2800" i="1" dirty="0" smtClean="0">
                <a:latin typeface="Times New Roman" pitchFamily="18" charset="0"/>
              </a:rPr>
              <a:t>E</a:t>
            </a:r>
            <a:r>
              <a:rPr lang="en-US" altLang="zh-CN" sz="2800" dirty="0" smtClean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r>
              <a:rPr lang="en-US" altLang="zh-CN" sz="2800" i="1" dirty="0" smtClean="0">
                <a:latin typeface="Times New Roman" pitchFamily="18" charset="0"/>
              </a:rPr>
              <a:t>= c</a:t>
            </a:r>
            <a:endParaRPr lang="zh-CN" altLang="en-US" sz="2800" i="1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i="1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(2)</a:t>
            </a:r>
            <a:r>
              <a:rPr lang="en-US" altLang="zh-CN" sz="2800" i="1" dirty="0">
                <a:latin typeface="Times New Roman" pitchFamily="18" charset="0"/>
              </a:rPr>
              <a:t> 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kX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</a:rPr>
              <a:t>=</a:t>
            </a:r>
            <a:r>
              <a:rPr lang="en-US" altLang="zh-CN" sz="2800" i="1" dirty="0" err="1">
                <a:latin typeface="Times New Roman" pitchFamily="18" charset="0"/>
              </a:rPr>
              <a:t>kE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i="1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(3)</a:t>
            </a:r>
            <a:r>
              <a:rPr lang="en-US" altLang="zh-CN" sz="2800" i="1" dirty="0">
                <a:latin typeface="Times New Roman" pitchFamily="18" charset="0"/>
              </a:rPr>
              <a:t> 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 err="1">
                <a:latin typeface="Times New Roman" pitchFamily="18" charset="0"/>
              </a:rPr>
              <a:t>kX</a:t>
            </a:r>
            <a:r>
              <a:rPr lang="zh-CN" altLang="en-US" sz="2800" dirty="0">
                <a:latin typeface="Times New Roman" pitchFamily="18" charset="0"/>
              </a:rPr>
              <a:t>＋</a:t>
            </a:r>
            <a:r>
              <a:rPr lang="en-US" altLang="zh-CN" sz="2800" i="1" dirty="0">
                <a:latin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</a:rPr>
              <a:t>=</a:t>
            </a:r>
            <a:r>
              <a:rPr lang="en-US" altLang="zh-CN" sz="2800" i="1" dirty="0" err="1">
                <a:latin typeface="Times New Roman" pitchFamily="18" charset="0"/>
              </a:rPr>
              <a:t>kE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</a:rPr>
              <a:t>+</a:t>
            </a:r>
            <a:r>
              <a:rPr lang="en-US" altLang="zh-CN" sz="2800" i="1" dirty="0" smtClean="0">
                <a:latin typeface="Times New Roman" pitchFamily="18" charset="0"/>
              </a:rPr>
              <a:t>b</a:t>
            </a:r>
            <a:endParaRPr lang="zh-CN" altLang="en-US" sz="2800" i="1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i="1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(4) </a:t>
            </a:r>
            <a:r>
              <a:rPr lang="en-US" altLang="zh-CN" sz="2800" i="1" dirty="0">
                <a:latin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±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</a:rPr>
              <a:t>=E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)±</a:t>
            </a:r>
            <a:r>
              <a:rPr lang="en-US" altLang="zh-CN" sz="2800" i="1" dirty="0">
                <a:latin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(5)</a:t>
            </a:r>
            <a:r>
              <a:rPr lang="en-US" altLang="zh-CN" sz="2800" i="1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若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zh-CN" altLang="en-US" sz="2800" i="1" dirty="0">
                <a:latin typeface="Times New Roman" pitchFamily="18" charset="0"/>
              </a:rPr>
              <a:t>，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</a:rPr>
              <a:t>独立</a:t>
            </a:r>
            <a:r>
              <a:rPr lang="zh-CN" altLang="en-US" sz="2800" i="1" dirty="0">
                <a:latin typeface="Times New Roman" pitchFamily="18" charset="0"/>
              </a:rPr>
              <a:t>，则 </a:t>
            </a:r>
            <a:r>
              <a:rPr lang="en-US" altLang="zh-CN" sz="2800" i="1" dirty="0">
                <a:latin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XY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</a:rPr>
              <a:t>= 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r>
              <a:rPr lang="en-US" altLang="zh-CN" sz="2800" i="1" dirty="0">
                <a:latin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214422"/>
            <a:ext cx="7680325" cy="4140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随机变量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{[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存在，则称它为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方差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，即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0000"/>
              </a:spcAft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{[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并称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CF07-2AFF-42DE-89E2-6BE8A4F5913A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1254404" name="Object 4"/>
          <p:cNvGraphicFramePr>
            <a:graphicFrameLocks noChangeAspect="1"/>
          </p:cNvGraphicFramePr>
          <p:nvPr/>
        </p:nvGraphicFramePr>
        <p:xfrm>
          <a:off x="3214678" y="4214818"/>
          <a:ext cx="24384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4" imgW="1015920" imgH="253800" progId="Equation.3">
                  <p:embed/>
                </p:oleObj>
              </mc:Choice>
              <mc:Fallback>
                <p:oleObj name="公式" r:id="rId4" imgW="10159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214818"/>
                        <a:ext cx="243840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05" name="Text Box 5"/>
          <p:cNvSpPr txBox="1">
            <a:spLocks noChangeArrowheads="1"/>
          </p:cNvSpPr>
          <p:nvPr/>
        </p:nvSpPr>
        <p:spPr bwMode="auto">
          <a:xfrm>
            <a:off x="621612" y="5393410"/>
            <a:ext cx="746760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为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zh-CN" altLang="en-US" sz="2800" dirty="0">
                <a:latin typeface="Times New Roman" pitchFamily="18" charset="0"/>
              </a:rPr>
              <a:t>的</a:t>
            </a:r>
            <a:r>
              <a:rPr kumimoji="1" lang="zh-CN" altLang="en-US" sz="2800" b="1" dirty="0">
                <a:latin typeface="Times New Roman" pitchFamily="18" charset="0"/>
              </a:rPr>
              <a:t>标准差</a:t>
            </a:r>
            <a:r>
              <a:rPr kumimoji="1" lang="zh-CN" altLang="en-US" sz="2800" dirty="0">
                <a:latin typeface="Times New Roman" pitchFamily="18" charset="0"/>
              </a:rPr>
              <a:t>。标准差与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zh-CN" altLang="en-US" sz="2800" dirty="0">
                <a:latin typeface="Times New Roman" pitchFamily="18" charset="0"/>
              </a:rPr>
              <a:t>具有相同的量纲。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114536" cy="93978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 smtClean="0">
                <a:solidFill>
                  <a:srgbClr val="3333CC"/>
                </a:solidFill>
              </a:rPr>
              <a:t>2.</a:t>
            </a:r>
            <a:r>
              <a:rPr kumimoji="1" lang="en-US" altLang="zh-CN" sz="3600" b="1" dirty="0">
                <a:solidFill>
                  <a:srgbClr val="3333CC"/>
                </a:solidFill>
              </a:rPr>
              <a:t>2</a:t>
            </a:r>
            <a:r>
              <a:rPr kumimoji="1" lang="en-US" altLang="zh-CN" sz="3600" b="1" dirty="0" smtClean="0">
                <a:solidFill>
                  <a:srgbClr val="3333CC"/>
                </a:solidFill>
              </a:rPr>
              <a:t> </a:t>
            </a:r>
            <a:r>
              <a:rPr kumimoji="1" lang="zh-CN" altLang="en-US" sz="3600" b="1" dirty="0" smtClean="0">
                <a:solidFill>
                  <a:srgbClr val="3333CC"/>
                </a:solidFill>
              </a:rPr>
              <a:t>方差</a:t>
            </a:r>
            <a:endParaRPr kumimoji="1" lang="zh-CN" altLang="en-US" sz="36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5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54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3" grpId="0" build="p" autoUpdateAnimBg="0"/>
      <p:bldP spid="125440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722438"/>
            <a:ext cx="7740650" cy="4183062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为常数，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为随机变量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 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kX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独立，则：</a:t>
            </a: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2369-B4D4-4313-83CE-26CA62B23C1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55427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7162800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方差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的性质</a:t>
            </a:r>
            <a:endParaRPr kumimoji="1"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5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5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26" grpId="0" build="p" autoUpdateAnimBg="0"/>
      <p:bldP spid="1255427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274638"/>
            <a:ext cx="41148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2.3 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协方差与相关性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214422"/>
            <a:ext cx="7680325" cy="48577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对随机变量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，称</a:t>
            </a:r>
          </a:p>
          <a:p>
            <a:pPr marL="0" indent="0">
              <a:lnSpc>
                <a:spcPct val="150000"/>
              </a:lnSpc>
              <a:spcAft>
                <a:spcPct val="30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    　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Ｘ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Ｙ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协方差。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称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Ｘ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800" i="1" dirty="0" smtClean="0">
                <a:latin typeface="Times New Roman" pitchFamily="18" charset="0"/>
                <a:cs typeface="Times New Roman" pitchFamily="18" charset="0"/>
              </a:rPr>
              <a:t>Ｙ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相关性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(                       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Aft>
                <a:spcPct val="35000"/>
              </a:spcAft>
              <a:buNone/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286116" y="3643314"/>
          <a:ext cx="17557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4" imgW="812520" imgH="431640" progId="Equation.3">
                  <p:embed/>
                </p:oleObj>
              </mc:Choice>
              <mc:Fallback>
                <p:oleObj name="公式" r:id="rId4" imgW="812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643314"/>
                        <a:ext cx="17557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86182" y="4714884"/>
          <a:ext cx="2000264" cy="53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公式" r:id="rId6" imgW="812520" imgH="215640" progId="Equation.3">
                  <p:embed/>
                </p:oleObj>
              </mc:Choice>
              <mc:Fallback>
                <p:oleObj name="公式" r:id="rId6" imgW="8125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714884"/>
                        <a:ext cx="2000264" cy="531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50950" y="2144713"/>
          <a:ext cx="62007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公式" r:id="rId8" imgW="2869920" imgH="215640" progId="Equation.3">
                  <p:embed/>
                </p:oleObj>
              </mc:Choice>
              <mc:Fallback>
                <p:oleObj name="公式" r:id="rId8" imgW="28699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144713"/>
                        <a:ext cx="62007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4818" y="5435167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协方差表示的是两个变量总体误差的期望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如当 </a:t>
            </a:r>
            <a:r>
              <a:rPr lang="en-US" altLang="zh-CN" sz="2800" dirty="0" smtClean="0">
                <a:solidFill>
                  <a:srgbClr val="FF0000"/>
                </a:solidFill>
              </a:rPr>
              <a:t>X&gt;E(X)</a:t>
            </a:r>
            <a:r>
              <a:rPr lang="zh-CN" altLang="en-US" sz="2800" dirty="0" smtClean="0">
                <a:solidFill>
                  <a:srgbClr val="FF0000"/>
                </a:solidFill>
              </a:rPr>
              <a:t>时，</a:t>
            </a:r>
            <a:r>
              <a:rPr lang="en-US" altLang="zh-CN" sz="2800" dirty="0" smtClean="0">
                <a:solidFill>
                  <a:srgbClr val="FF0000"/>
                </a:solidFill>
              </a:rPr>
              <a:t>Y&lt;E(Y), </a:t>
            </a:r>
            <a:r>
              <a:rPr lang="zh-CN" altLang="en-US" sz="2800" dirty="0" smtClean="0">
                <a:solidFill>
                  <a:srgbClr val="FF0000"/>
                </a:solidFill>
              </a:rPr>
              <a:t>乘积为负，反向，负相关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669" y="759417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设随机向量　　　　　　　　的协方差矩阵为</a:t>
            </a:r>
            <a:endParaRPr lang="zh-CN" altLang="en-US" sz="2800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214546" y="785794"/>
          <a:ext cx="2606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公式" r:id="rId3" imgW="1206360" imgH="228600" progId="Equation.3">
                  <p:embed/>
                </p:oleObj>
              </mc:Choice>
              <mc:Fallback>
                <p:oleObj name="公式" r:id="rId3" imgW="1206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785794"/>
                        <a:ext cx="2606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57422" y="1571612"/>
          <a:ext cx="34591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公式" r:id="rId5" imgW="1600200" imgH="939600" progId="Equation.3">
                  <p:embed/>
                </p:oleObj>
              </mc:Choice>
              <mc:Fallback>
                <p:oleObj name="公式" r:id="rId5" imgW="1600200" imgH="93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571612"/>
                        <a:ext cx="3459163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214414" y="3929066"/>
          <a:ext cx="422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公式" r:id="rId7" imgW="1955520" imgH="228600" progId="Equation.3">
                  <p:embed/>
                </p:oleObj>
              </mc:Choice>
              <mc:Fallback>
                <p:oleObj name="公式" r:id="rId7" imgW="19555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929066"/>
                        <a:ext cx="4225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071802" y="4786322"/>
          <a:ext cx="25225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公式" r:id="rId9" imgW="1168200" imgH="203040" progId="Equation.3">
                  <p:embed/>
                </p:oleObj>
              </mc:Choice>
              <mc:Fallback>
                <p:oleObj name="公式" r:id="rId9" imgW="116820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4786322"/>
                        <a:ext cx="25225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464" y="3883530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那么　　　　　　　　　　　　的方差为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517232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如果</a:t>
            </a:r>
            <a:r>
              <a:rPr lang="en-US" altLang="zh-CN" sz="2000" dirty="0" smtClean="0">
                <a:solidFill>
                  <a:srgbClr val="FF0000"/>
                </a:solidFill>
              </a:rPr>
              <a:t>Xi</a:t>
            </a:r>
            <a:r>
              <a:rPr lang="zh-CN" altLang="en-US" sz="2000" dirty="0" smtClean="0">
                <a:solidFill>
                  <a:srgbClr val="FF0000"/>
                </a:solidFill>
              </a:rPr>
              <a:t>代表某个股票，那么这就是一个投资组合方差的计算方法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628A6-40B9-426E-AD4C-9BCDD616153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4414" y="2643182"/>
            <a:ext cx="7072362" cy="1571636"/>
          </a:xfrm>
        </p:spPr>
        <p:txBody>
          <a:bodyPr>
            <a:noAutofit/>
          </a:bodyPr>
          <a:lstStyle/>
          <a:p>
            <a:pPr marL="514350" indent="-514350" algn="ctr">
              <a:lnSpc>
                <a:spcPct val="150000"/>
              </a:lnSpc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 大数定理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&amp;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中心极限定理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00034" y="642918"/>
            <a:ext cx="7935913" cy="2616199"/>
            <a:chOff x="249" y="846"/>
            <a:chExt cx="4999" cy="1648"/>
          </a:xfrm>
        </p:grpSpPr>
        <p:sp>
          <p:nvSpPr>
            <p:cNvPr id="9280" name="Text Box 64"/>
            <p:cNvSpPr txBox="1">
              <a:spLocks noChangeArrowheads="1"/>
            </p:cNvSpPr>
            <p:nvPr/>
          </p:nvSpPr>
          <p:spPr bwMode="auto">
            <a:xfrm>
              <a:off x="249" y="846"/>
              <a:ext cx="4999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600" b="1" dirty="0">
                  <a:solidFill>
                    <a:srgbClr val="3333CC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3600" b="1" dirty="0" smtClean="0">
                  <a:solidFill>
                    <a:srgbClr val="3333CC"/>
                  </a:solidFill>
                </a:rPr>
                <a:t>3.1 </a:t>
              </a:r>
              <a:r>
                <a:rPr lang="zh-CN" altLang="en-US" sz="3600" b="1" dirty="0" smtClean="0">
                  <a:solidFill>
                    <a:srgbClr val="3333CC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大数定理</a:t>
              </a:r>
              <a:endParaRPr lang="en-US" altLang="zh-CN" sz="36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endPara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设</a:t>
              </a:r>
              <a:r>
                <a:rPr lang="en-US" altLang="zh-CN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{</a:t>
              </a:r>
              <a:r>
                <a:rPr lang="en-US" altLang="zh-CN" sz="32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</a:t>
              </a:r>
              <a:r>
                <a:rPr lang="en-US" altLang="zh-CN" sz="3200" i="1" baseline="-30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r>
                <a:rPr lang="en-US" altLang="zh-CN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},  </a:t>
              </a:r>
              <a:r>
                <a:rPr lang="en-US" altLang="zh-CN" sz="32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r>
                <a:rPr lang="en-US" altLang="zh-CN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=1</a:t>
              </a:r>
              <a:r>
                <a:rPr lang="en-US" altLang="zh-CN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2</a:t>
              </a:r>
              <a:r>
                <a:rPr lang="en-US" altLang="zh-CN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… </a:t>
              </a:r>
              <a:r>
                <a:rPr lang="zh-CN" altLang="en-US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是独立同分布的随机变量序列</a:t>
              </a:r>
              <a:r>
                <a:rPr lang="en-US" altLang="zh-CN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zh-CN" altLang="en-US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若 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32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3200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3200" dirty="0">
                  <a:latin typeface="Times New Roman" pitchFamily="18" charset="0"/>
                  <a:cs typeface="Times New Roman" pitchFamily="18" charset="0"/>
                </a:rPr>
                <a:t>)=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3200" i="1" dirty="0" smtClean="0">
                  <a:latin typeface="Times New Roman" pitchFamily="18" charset="0"/>
                  <a:cs typeface="Times New Roman" pitchFamily="18" charset="0"/>
                </a:rPr>
                <a:t>,                   </a:t>
              </a:r>
              <a:r>
                <a:rPr lang="en-US" altLang="zh-CN" sz="3200" i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zh-CN" altLang="en-US" sz="3200" dirty="0">
                  <a:latin typeface="Times New Roman" pitchFamily="18" charset="0"/>
                  <a:cs typeface="Times New Roman" pitchFamily="18" charset="0"/>
                </a:rPr>
                <a:t>则</a:t>
              </a:r>
              <a:endParaRPr lang="zh-CN" altLang="en-US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9281" name="Object 65"/>
            <p:cNvGraphicFramePr>
              <a:graphicFrameLocks noChangeAspect="1"/>
            </p:cNvGraphicFramePr>
            <p:nvPr/>
          </p:nvGraphicFramePr>
          <p:xfrm>
            <a:off x="2202" y="2086"/>
            <a:ext cx="115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0" name="公式" r:id="rId3" imgW="723600" imgH="228600" progId="Equation.3">
                    <p:embed/>
                  </p:oleObj>
                </mc:Choice>
                <mc:Fallback>
                  <p:oleObj name="公式" r:id="rId3" imgW="72360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2086"/>
                          <a:ext cx="1155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83" name="Object 6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28794" y="3643314"/>
          <a:ext cx="5429288" cy="129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643314"/>
                        <a:ext cx="5429288" cy="1294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0034" y="5157192"/>
            <a:ext cx="8032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足够多的随机事件的频率等于它的概率，偶然中包含着必然（规律）。保险、贷款利率等的定价理论依据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6632"/>
            <a:ext cx="73342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7717"/>
            <a:ext cx="72199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70485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5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8596" y="1142985"/>
            <a:ext cx="8424862" cy="1570038"/>
            <a:chOff x="204" y="1071"/>
            <a:chExt cx="5307" cy="989"/>
          </a:xfrm>
        </p:grpSpPr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204" y="1071"/>
              <a:ext cx="530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设</a:t>
              </a:r>
              <a:r>
                <a:rPr lang="en-US" altLang="zh-CN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{</a:t>
              </a:r>
              <a:r>
                <a:rPr lang="en-US" altLang="zh-CN" sz="32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X</a:t>
              </a:r>
              <a:r>
                <a:rPr lang="en-US" altLang="zh-CN" sz="3200" i="1" baseline="-30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r>
                <a:rPr lang="en-US" altLang="zh-CN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}, </a:t>
              </a:r>
              <a:r>
                <a:rPr lang="en-US" altLang="zh-CN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lang="en-US" altLang="zh-CN" sz="3200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r>
                <a:rPr lang="en-US" altLang="zh-CN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=1, 2</a:t>
              </a:r>
              <a:r>
                <a:rPr lang="en-US" altLang="zh-CN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… </a:t>
              </a:r>
              <a:r>
                <a:rPr lang="zh-CN" altLang="en-US" sz="32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是独立同分布的随机变量序列</a:t>
              </a:r>
              <a:r>
                <a:rPr lang="en-US" altLang="zh-CN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zh-CN" altLang="en-US" sz="32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若</a:t>
              </a:r>
              <a:r>
                <a:rPr lang="zh-CN" altLang="en-US" sz="3200" i="1" dirty="0" smtClean="0">
                  <a:latin typeface="Times New Roman" pitchFamily="18" charset="0"/>
                  <a:cs typeface="Times New Roman" pitchFamily="18" charset="0"/>
                </a:rPr>
                <a:t>                                           </a:t>
              </a:r>
              <a:r>
                <a:rPr lang="zh-CN" altLang="en-US" sz="3200" dirty="0" smtClean="0">
                  <a:latin typeface="Times New Roman" pitchFamily="18" charset="0"/>
                  <a:cs typeface="Times New Roman" pitchFamily="18" charset="0"/>
                </a:rPr>
                <a:t>则</a:t>
              </a:r>
              <a:endParaRPr lang="zh-CN" altLang="en-US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924" y="1611"/>
            <a:ext cx="262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公式" r:id="rId3" imgW="1511280" imgH="241200" progId="Equation.3">
                    <p:embed/>
                  </p:oleObj>
                </mc:Choice>
                <mc:Fallback>
                  <p:oleObj name="公式" r:id="rId3" imgW="151128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1611"/>
                          <a:ext cx="2629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6610272"/>
              </p:ext>
            </p:extLst>
          </p:nvPr>
        </p:nvGraphicFramePr>
        <p:xfrm>
          <a:off x="1131064" y="2996952"/>
          <a:ext cx="70199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5" imgW="2705040" imgH="457200" progId="Equation.3">
                  <p:embed/>
                </p:oleObj>
              </mc:Choice>
              <mc:Fallback>
                <p:oleObj name="公式" r:id="rId5" imgW="27050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64" y="2996952"/>
                        <a:ext cx="7019925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14282" y="357166"/>
            <a:ext cx="4500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1" dirty="0" smtClean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3333CC"/>
                </a:solidFill>
              </a:rPr>
              <a:t>3.2 </a:t>
            </a:r>
            <a:r>
              <a:rPr lang="zh-CN" altLang="en-US" sz="3600" b="1" dirty="0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中心极限定理</a:t>
            </a:r>
            <a:endParaRPr lang="zh-CN" altLang="en-US" sz="3600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646" y="4437112"/>
            <a:ext cx="824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一些现象受到许多相互独立的随机因素的影响，如果每个因素所产生的影响都很微小时，总的影响可以看作是服从正态分布的。说明大量独立随机变量的平均数是以正态分布为极限的。</a:t>
            </a:r>
          </a:p>
          <a:p>
            <a:endParaRPr lang="zh-CN" altLang="en-US" dirty="0"/>
          </a:p>
          <a:p>
            <a:r>
              <a:rPr lang="zh-CN" altLang="en-US" dirty="0"/>
              <a:t>支撑着和置信区间相关的</a:t>
            </a:r>
            <a:r>
              <a:rPr lang="en-US" altLang="zh-CN" dirty="0"/>
              <a:t>T</a:t>
            </a:r>
            <a:r>
              <a:rPr lang="zh-CN" altLang="en-US" dirty="0"/>
              <a:t>检验和假设检验的计算公式和相关理论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案例理解：</a:t>
            </a:r>
            <a:r>
              <a:rPr lang="en-GB" altLang="zh-CN" dirty="0">
                <a:hlinkClick r:id="rId7"/>
              </a:rPr>
              <a:t>http://wiki.mbalib.com/wiki/%</a:t>
            </a:r>
            <a:r>
              <a:rPr lang="en-GB" altLang="zh-CN" dirty="0" smtClean="0">
                <a:hlinkClick r:id="rId7"/>
              </a:rPr>
              <a:t>E4%B8%AD%E5%BF%83%E6%9E%81%E9%99%90%E5%AE%9A%E7%90%86</a:t>
            </a:r>
            <a:endParaRPr lang="en-GB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2643182"/>
            <a:ext cx="7072362" cy="1571636"/>
          </a:xfrm>
        </p:spPr>
        <p:txBody>
          <a:bodyPr>
            <a:noAutofit/>
          </a:bodyPr>
          <a:lstStyle/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FF0000"/>
                </a:solidFill>
              </a:rPr>
              <a:t> 随机变量及其分布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071546"/>
            <a:ext cx="8124825" cy="51117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任何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随机试验的试验结果，都可以定量化并用随机变量表示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例如，在灯泡寿命试验中，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“灯泡寿命”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小时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为一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随机变量。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&gt;500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≤1000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800&lt;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≤1200}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等表示了不同的随机事件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又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如，明年宝钢股票的收益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为一随机变量。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一年期存款利率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为随机事件。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7058-A96B-477B-A4F3-D3EB02C7DB1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3333CC"/>
                </a:solidFill>
              </a:rPr>
              <a:t>1.1</a:t>
            </a:r>
            <a:r>
              <a:rPr lang="zh-CN" altLang="en-US" sz="3600" b="1" dirty="0" smtClean="0">
                <a:solidFill>
                  <a:srgbClr val="3333CC"/>
                </a:solidFill>
              </a:rPr>
              <a:t>  随机变量</a:t>
            </a:r>
            <a:endParaRPr lang="zh-CN" altLang="en-US" sz="36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23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rgbClr val="3333CC"/>
                </a:solidFill>
              </a:rPr>
              <a:t>1.2 </a:t>
            </a:r>
            <a:r>
              <a:rPr lang="zh-CN" altLang="en-US" sz="3600" b="1" dirty="0" smtClean="0">
                <a:solidFill>
                  <a:srgbClr val="3333CC"/>
                </a:solidFill>
              </a:rPr>
              <a:t>分布函数 </a:t>
            </a:r>
            <a:endParaRPr lang="zh-CN" altLang="en-US" sz="3600" b="1" dirty="0">
              <a:solidFill>
                <a:srgbClr val="3333CC"/>
              </a:solidFill>
            </a:endParaRPr>
          </a:p>
        </p:txBody>
      </p:sp>
      <p:sp>
        <p:nvSpPr>
          <p:cNvPr id="122470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285860"/>
            <a:ext cx="8072494" cy="435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是一随机变量，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是任意实数，称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                         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的分布函数。显然，对任意实数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，有 </a:t>
            </a:r>
          </a:p>
          <a:p>
            <a:pPr marL="190500" lvl="1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aseline="-25000" dirty="0">
                <a:latin typeface="Times New Roman" pitchFamily="18" charset="0"/>
                <a:cs typeface="Times New Roman" pitchFamily="18" charset="0"/>
              </a:rPr>
              <a:t>１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400" i="1" dirty="0">
                <a:latin typeface="Times New Roman" pitchFamily="18" charset="0"/>
                <a:cs typeface="Times New Roman" pitchFamily="18" charset="0"/>
              </a:rPr>
              <a:t>Ｘ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}=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－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190500" lvl="1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            =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－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      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分布函数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的性质</a:t>
            </a:r>
          </a:p>
          <a:p>
            <a:pPr marL="190500" lvl="1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0 ≤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≤ 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；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∈(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－∞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＋∞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90500" lvl="1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任意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190500" lvl="1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(3)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A6D-DD92-4AA9-9C23-24BCE6F7C755}" type="slidenum">
              <a:rPr lang="en-US" altLang="zh-CN"/>
              <a:pPr/>
              <a:t>5</a:t>
            </a:fld>
            <a:endParaRPr lang="en-US" altLang="zh-CN" dirty="0"/>
          </a:p>
        </p:txBody>
      </p:sp>
      <p:graphicFrame>
        <p:nvGraphicFramePr>
          <p:cNvPr id="1224708" name="Object 4"/>
          <p:cNvGraphicFramePr>
            <a:graphicFrameLocks noChangeAspect="1"/>
          </p:cNvGraphicFramePr>
          <p:nvPr/>
        </p:nvGraphicFramePr>
        <p:xfrm>
          <a:off x="1500166" y="5000636"/>
          <a:ext cx="2928958" cy="65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4" imgW="1422360" imgH="317160" progId="Equation.3">
                  <p:embed/>
                </p:oleObj>
              </mc:Choice>
              <mc:Fallback>
                <p:oleObj name="公式" r:id="rId4" imgW="1422360" imgH="317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000636"/>
                        <a:ext cx="2928958" cy="65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09" name="Object 5"/>
          <p:cNvGraphicFramePr>
            <a:graphicFrameLocks noChangeAspect="1"/>
          </p:cNvGraphicFramePr>
          <p:nvPr/>
        </p:nvGraphicFramePr>
        <p:xfrm>
          <a:off x="1500166" y="5572139"/>
          <a:ext cx="2857520" cy="59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6" imgW="1396800" imgH="291960" progId="Equation.3">
                  <p:embed/>
                </p:oleObj>
              </mc:Choice>
              <mc:Fallback>
                <p:oleObj name="公式" r:id="rId6" imgW="139680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572139"/>
                        <a:ext cx="2857520" cy="593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2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2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22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22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22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24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6" grpId="0" build="p" autoUpdateAnimBg="0" advAuto="0"/>
      <p:bldP spid="12247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正态分布示例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171575"/>
            <a:ext cx="88201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2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1.2.1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离散型随机变量的概率分布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0" y="1196752"/>
            <a:ext cx="84963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2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1.2.1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离散型随机变量的概率分布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302063" cy="437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1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179512"/>
            <a:ext cx="7994679" cy="48212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离散型随机变量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的所有可能取值为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}=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称上式为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的概率分布或分布律，简称分布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离散分布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的性质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 ≤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≤1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(2)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(3)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4F-008D-42A9-B391-BEE6F4A9EBEC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1225732" name="Object 4"/>
          <p:cNvGraphicFramePr>
            <a:graphicFrameLocks noChangeAspect="1"/>
          </p:cNvGraphicFramePr>
          <p:nvPr/>
        </p:nvGraphicFramePr>
        <p:xfrm>
          <a:off x="1500166" y="5286388"/>
          <a:ext cx="20907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4" imgW="863280" imgH="368280" progId="Equation.3">
                  <p:embed/>
                </p:oleObj>
              </mc:Choice>
              <mc:Fallback>
                <p:oleObj name="公式" r:id="rId4" imgW="86328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5286388"/>
                        <a:ext cx="20907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472" y="785794"/>
            <a:ext cx="6383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1.2.1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．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离散型随机变量的概率分布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2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2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2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2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2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25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1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1072</Words>
  <Application>Microsoft Office PowerPoint</Application>
  <PresentationFormat>全屏显示(4:3)</PresentationFormat>
  <Paragraphs>163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Office 主题</vt:lpstr>
      <vt:lpstr>公式</vt:lpstr>
      <vt:lpstr>Equation</vt:lpstr>
      <vt:lpstr>第一篇  第2讲  概率论 基础</vt:lpstr>
      <vt:lpstr>PowerPoint 演示文稿</vt:lpstr>
      <vt:lpstr>PowerPoint 演示文稿</vt:lpstr>
      <vt:lpstr>1.1  随机变量</vt:lpstr>
      <vt:lpstr>1.2 分布函数 </vt:lpstr>
      <vt:lpstr>正态分布示例</vt:lpstr>
      <vt:lpstr>1.2.1．离散型随机变量的概率分布 </vt:lpstr>
      <vt:lpstr>1.2.1．离散型随机变量的概率分布 </vt:lpstr>
      <vt:lpstr>PowerPoint 演示文稿</vt:lpstr>
      <vt:lpstr>1.2.2 连续型随机变量的概率密度</vt:lpstr>
      <vt:lpstr>概率密度的性质</vt:lpstr>
      <vt:lpstr>PowerPoint 演示文稿</vt:lpstr>
      <vt:lpstr>1.2.3 正态分布</vt:lpstr>
      <vt:lpstr>正态分布密度函数的图形</vt:lpstr>
      <vt:lpstr>标准正态分布</vt:lpstr>
      <vt:lpstr>标准与非标准正态分布之间的转换</vt:lpstr>
      <vt:lpstr>PowerPoint 演示文稿</vt:lpstr>
      <vt:lpstr>2.1 数学期望</vt:lpstr>
      <vt:lpstr>PowerPoint 演示文稿</vt:lpstr>
      <vt:lpstr>PowerPoint 演示文稿</vt:lpstr>
      <vt:lpstr>2.2 方差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概率论基础回顾</dc:title>
  <dc:creator>lizf</dc:creator>
  <cp:lastModifiedBy>C</cp:lastModifiedBy>
  <cp:revision>23</cp:revision>
  <dcterms:created xsi:type="dcterms:W3CDTF">2013-08-28T11:49:30Z</dcterms:created>
  <dcterms:modified xsi:type="dcterms:W3CDTF">2016-09-12T13:49:24Z</dcterms:modified>
</cp:coreProperties>
</file>