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303" r:id="rId4"/>
    <p:sldId id="28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90" r:id="rId17"/>
    <p:sldId id="283" r:id="rId18"/>
    <p:sldId id="284" r:id="rId19"/>
    <p:sldId id="285" r:id="rId20"/>
    <p:sldId id="286" r:id="rId21"/>
    <p:sldId id="288" r:id="rId22"/>
    <p:sldId id="293" r:id="rId23"/>
    <p:sldId id="295" r:id="rId24"/>
    <p:sldId id="296" r:id="rId25"/>
    <p:sldId id="298" r:id="rId26"/>
    <p:sldId id="299" r:id="rId27"/>
    <p:sldId id="297" r:id="rId28"/>
    <p:sldId id="294" r:id="rId29"/>
    <p:sldId id="300" r:id="rId30"/>
    <p:sldId id="304" r:id="rId31"/>
    <p:sldId id="301" r:id="rId32"/>
    <p:sldId id="30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7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ECFB8C-FF19-4BD6-ACA3-99978D14B8FB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21ACD5-F4A8-4A2E-97BD-F11811340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3" Type="http://schemas.openxmlformats.org/officeDocument/2006/relationships/image" Target="../media/image22.jpe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216FC"/>
                </a:solidFill>
              </a:rPr>
              <a:t>主讲人 韦立坚 博士</a:t>
            </a:r>
            <a:endParaRPr lang="zh-CN" altLang="en-US" dirty="0">
              <a:solidFill>
                <a:srgbClr val="4216F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连续竞价市场微观结构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Market sell order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内容占位符 5" descr="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700808"/>
            <a:ext cx="6678885" cy="4218243"/>
          </a:xfrm>
        </p:spPr>
      </p:pic>
      <p:cxnSp>
        <p:nvCxnSpPr>
          <p:cNvPr id="8" name="直接箭头连接符 7"/>
          <p:cNvCxnSpPr/>
          <p:nvPr/>
        </p:nvCxnSpPr>
        <p:spPr>
          <a:xfrm flipV="1">
            <a:off x="3995936" y="3861048"/>
            <a:ext cx="216024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4221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Order size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38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Schematic </a:t>
            </a:r>
            <a:r>
              <a:rPr lang="en-US" altLang="zh-CN" dirty="0" smtClean="0"/>
              <a:t> of limit order book</a:t>
            </a:r>
            <a:endParaRPr lang="zh-CN" altLang="en-US" dirty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1025" name="Picture 1" descr="C:\Users\Administrator\AppData\Roaming\Tencent\Users\27557575\QQ\WinTemp\RichOle\5O%P0IN1`YLWYP5D%0W5Z$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064896" cy="46691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716016" y="3284984"/>
            <a:ext cx="57606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ALO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7848309">
            <a:off x="4251962" y="4559802"/>
            <a:ext cx="625753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MO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234888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LOA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2636912"/>
            <a:ext cx="57606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</a:t>
            </a:r>
            <a:r>
              <a:rPr lang="en-US" altLang="zh-CN" sz="1400" dirty="0" smtClean="0"/>
              <a:t>LO</a:t>
            </a:r>
            <a:endParaRPr lang="zh-CN" altLang="en-US" sz="14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046560" y="350100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028384" y="2996952"/>
            <a:ext cx="0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17728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ALO:  aggressive limit order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47664" y="21328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LOA:  limit order at  the quote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ULO:  unaggressive limit order  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9" idx="0"/>
          </p:cNvCxnSpPr>
          <p:nvPr/>
        </p:nvCxnSpPr>
        <p:spPr>
          <a:xfrm flipH="1" flipV="1">
            <a:off x="3851920" y="4005064"/>
            <a:ext cx="576383" cy="637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7664" y="29969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MO:   market order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Indicators of limit order book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best bid</a:t>
            </a:r>
          </a:p>
          <a:p>
            <a:r>
              <a:rPr lang="en-US" altLang="zh-CN" dirty="0" smtClean="0"/>
              <a:t> The best ask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minimize tick size </a:t>
            </a:r>
          </a:p>
          <a:p>
            <a:r>
              <a:rPr lang="en-US" altLang="zh-CN" dirty="0" smtClean="0"/>
              <a:t>The mid-price</a:t>
            </a:r>
          </a:p>
          <a:p>
            <a:r>
              <a:rPr lang="en-US" altLang="zh-CN" dirty="0" smtClean="0"/>
              <a:t>The bid-ask spread</a:t>
            </a:r>
          </a:p>
          <a:p>
            <a:r>
              <a:rPr lang="en-US" altLang="zh-CN" dirty="0" smtClean="0"/>
              <a:t>The relative bid-ask spread 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1" descr="C:\Users\Administrator\AppData\Roaming\Tencent\Users\27557575\QQ\WinTemp\RichOle\K0P~UCR9%DQX]X4Q3U)B@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504" y="1196752"/>
            <a:ext cx="4464496" cy="2210988"/>
          </a:xfrm>
          <a:prstGeom prst="rect">
            <a:avLst/>
          </a:prstGeom>
          <a:noFill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56" y="1628800"/>
          <a:ext cx="119381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628800"/>
                        <a:ext cx="119381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47864" y="2204864"/>
          <a:ext cx="1152128" cy="48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6" imgW="571320" imgH="241200" progId="Equation.DSMT4">
                  <p:embed/>
                </p:oleObj>
              </mc:Choice>
              <mc:Fallback>
                <p:oleObj name="Equation" r:id="rId6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04864"/>
                        <a:ext cx="1152128" cy="486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13806"/>
              </p:ext>
            </p:extLst>
          </p:nvPr>
        </p:nvGraphicFramePr>
        <p:xfrm>
          <a:off x="3059832" y="3407740"/>
          <a:ext cx="5465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8" imgW="2616120" imgH="241200" progId="Equation.DSMT4">
                  <p:embed/>
                </p:oleObj>
              </mc:Choice>
              <mc:Fallback>
                <p:oleObj name="Equation" r:id="rId8" imgW="2616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07740"/>
                        <a:ext cx="54657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80483"/>
              </p:ext>
            </p:extLst>
          </p:nvPr>
        </p:nvGraphicFramePr>
        <p:xfrm>
          <a:off x="3563888" y="3789040"/>
          <a:ext cx="4620008" cy="44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10" imgW="2489040" imgH="241200" progId="Equation.DSMT4">
                  <p:embed/>
                </p:oleObj>
              </mc:Choice>
              <mc:Fallback>
                <p:oleObj name="Equation" r:id="rId10" imgW="248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89040"/>
                        <a:ext cx="4620008" cy="447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96643"/>
              </p:ext>
            </p:extLst>
          </p:nvPr>
        </p:nvGraphicFramePr>
        <p:xfrm>
          <a:off x="1259632" y="4797152"/>
          <a:ext cx="7128792" cy="55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12" imgW="3606480" imgH="241200" progId="Equation.DSMT4">
                  <p:embed/>
                </p:oleObj>
              </mc:Choice>
              <mc:Fallback>
                <p:oleObj name="Equation" r:id="rId12" imgW="360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7128792" cy="559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42700"/>
              </p:ext>
            </p:extLst>
          </p:nvPr>
        </p:nvGraphicFramePr>
        <p:xfrm>
          <a:off x="4067944" y="2852936"/>
          <a:ext cx="16047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14" imgW="545760" imgH="177480" progId="Equation.DSMT4">
                  <p:embed/>
                </p:oleObj>
              </mc:Choice>
              <mc:Fallback>
                <p:oleObj name="Equation" r:id="rId14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852936"/>
                        <a:ext cx="160475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5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Indicators of order book</a:t>
            </a:r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Depth of buy side:</a:t>
            </a:r>
          </a:p>
          <a:p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 where        is the order size of limit buy at price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Depth of  sell side:</a:t>
            </a:r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</a:p>
          <a:p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08504"/>
              </p:ext>
            </p:extLst>
          </p:nvPr>
        </p:nvGraphicFramePr>
        <p:xfrm>
          <a:off x="4139952" y="1412776"/>
          <a:ext cx="1728192" cy="101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412776"/>
                        <a:ext cx="1728192" cy="1012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4499992" y="4581128"/>
          <a:ext cx="19669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5" imgW="736560" imgH="431640" progId="Equation.DSMT4">
                  <p:embed/>
                </p:oleObj>
              </mc:Choice>
              <mc:Fallback>
                <p:oleObj name="Equation" r:id="rId5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581128"/>
                        <a:ext cx="196691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331640" y="3284984"/>
          <a:ext cx="1724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84984"/>
                        <a:ext cx="1724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53984"/>
              </p:ext>
            </p:extLst>
          </p:nvPr>
        </p:nvGraphicFramePr>
        <p:xfrm>
          <a:off x="2123728" y="2348880"/>
          <a:ext cx="504056" cy="62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9" imgW="215640" imgH="266400" progId="Equation.DSMT4">
                  <p:embed/>
                </p:oleObj>
              </mc:Choice>
              <mc:Fallback>
                <p:oleObj name="Equation" r:id="rId9" imgW="215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348880"/>
                        <a:ext cx="504056" cy="622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28408"/>
              </p:ext>
            </p:extLst>
          </p:nvPr>
        </p:nvGraphicFramePr>
        <p:xfrm>
          <a:off x="1331640" y="4725144"/>
          <a:ext cx="2682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1" imgW="1257120" imgH="241200" progId="Equation.DSMT4">
                  <p:embed/>
                </p:oleObj>
              </mc:Choice>
              <mc:Fallback>
                <p:oleObj name="Equation" r:id="rId11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26828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403648" y="5517232"/>
          <a:ext cx="283105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13" imgW="1054080" imgH="241200" progId="Equation.DSMT4">
                  <p:embed/>
                </p:oleObj>
              </mc:Choice>
              <mc:Fallback>
                <p:oleObj name="Equation" r:id="rId13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517232"/>
                        <a:ext cx="283105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7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Price-time priority</a:t>
            </a:r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Think. Change. Do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9457" name="Picture 1" descr="C:\Users\Administrator\AppData\Roaming\Tencent\Users\27557575\QQ\WinTemp\RichOle\K0P~UCR9%DQX]X4Q3U)B@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488832" cy="356611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99992" y="3068960"/>
            <a:ext cx="38164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X2: 2 shares submitted at 10:02am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5589240"/>
            <a:ext cx="417646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X1: 1 share submitted at 10:00am 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444208" y="436510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6408204" y="3438292"/>
            <a:ext cx="396044" cy="56677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0"/>
          </p:cNvCxnSpPr>
          <p:nvPr/>
        </p:nvCxnSpPr>
        <p:spPr>
          <a:xfrm flipV="1">
            <a:off x="5436096" y="4509120"/>
            <a:ext cx="1368152" cy="108012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3645024"/>
            <a:ext cx="38164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X3: 2 shares submitted at 10:03am 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88024" y="4005064"/>
            <a:ext cx="136815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7008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Most markets use price-time priority, such as Shanghai and Shenzhen stock markets.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56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11138"/>
            <a:ext cx="8820472" cy="1143000"/>
          </a:xfrm>
        </p:spPr>
        <p:txBody>
          <a:bodyPr/>
          <a:lstStyle/>
          <a:p>
            <a:r>
              <a:rPr lang="en-US" altLang="zh-CN" sz="3600" dirty="0" smtClean="0"/>
              <a:t>Transaction initiated by a market order</a:t>
            </a:r>
            <a:endParaRPr lang="zh-CN" altLang="en-US" sz="3600" dirty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Market orders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27557575\QQ\WinTemp\RichOle\K0P~UCR9%DQX]X4Q3U)B@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560840" cy="37444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636912"/>
            <a:ext cx="36724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X1: market buy with 1 share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732240" y="41490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12160" y="41490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4608004" y="3006244"/>
            <a:ext cx="1260140" cy="135886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5373216"/>
            <a:ext cx="36004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X2: market buy with 3 shares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5724128" y="3717032"/>
            <a:ext cx="1713690" cy="1170347"/>
          </a:xfrm>
          <a:custGeom>
            <a:avLst/>
            <a:gdLst>
              <a:gd name="connsiteX0" fmla="*/ 931986 w 1731062"/>
              <a:gd name="connsiteY0" fmla="*/ 87398 h 1199190"/>
              <a:gd name="connsiteX1" fmla="*/ 622270 w 1731062"/>
              <a:gd name="connsiteY1" fmla="*/ 57901 h 1199190"/>
              <a:gd name="connsiteX2" fmla="*/ 504283 w 1731062"/>
              <a:gd name="connsiteY2" fmla="*/ 43153 h 1199190"/>
              <a:gd name="connsiteX3" fmla="*/ 312553 w 1731062"/>
              <a:gd name="connsiteY3" fmla="*/ 28405 h 1199190"/>
              <a:gd name="connsiteX4" fmla="*/ 253560 w 1731062"/>
              <a:gd name="connsiteY4" fmla="*/ 13656 h 1199190"/>
              <a:gd name="connsiteX5" fmla="*/ 91328 w 1731062"/>
              <a:gd name="connsiteY5" fmla="*/ 279127 h 1199190"/>
              <a:gd name="connsiteX6" fmla="*/ 106076 w 1731062"/>
              <a:gd name="connsiteY6" fmla="*/ 323372 h 1199190"/>
              <a:gd name="connsiteX7" fmla="*/ 120824 w 1731062"/>
              <a:gd name="connsiteY7" fmla="*/ 736327 h 1199190"/>
              <a:gd name="connsiteX8" fmla="*/ 165070 w 1731062"/>
              <a:gd name="connsiteY8" fmla="*/ 898559 h 1199190"/>
              <a:gd name="connsiteX9" fmla="*/ 194566 w 1731062"/>
              <a:gd name="connsiteY9" fmla="*/ 942805 h 1199190"/>
              <a:gd name="connsiteX10" fmla="*/ 238812 w 1731062"/>
              <a:gd name="connsiteY10" fmla="*/ 1031295 h 1199190"/>
              <a:gd name="connsiteX11" fmla="*/ 327302 w 1731062"/>
              <a:gd name="connsiteY11" fmla="*/ 1060792 h 1199190"/>
              <a:gd name="connsiteX12" fmla="*/ 415792 w 1731062"/>
              <a:gd name="connsiteY12" fmla="*/ 1090288 h 1199190"/>
              <a:gd name="connsiteX13" fmla="*/ 460037 w 1731062"/>
              <a:gd name="connsiteY13" fmla="*/ 1105037 h 1199190"/>
              <a:gd name="connsiteX14" fmla="*/ 651766 w 1731062"/>
              <a:gd name="connsiteY14" fmla="*/ 1119785 h 1199190"/>
              <a:gd name="connsiteX15" fmla="*/ 1064721 w 1731062"/>
              <a:gd name="connsiteY15" fmla="*/ 1149282 h 1199190"/>
              <a:gd name="connsiteX16" fmla="*/ 1462928 w 1731062"/>
              <a:gd name="connsiteY16" fmla="*/ 1149282 h 1199190"/>
              <a:gd name="connsiteX17" fmla="*/ 1595663 w 1731062"/>
              <a:gd name="connsiteY17" fmla="*/ 1090288 h 1199190"/>
              <a:gd name="connsiteX18" fmla="*/ 1654657 w 1731062"/>
              <a:gd name="connsiteY18" fmla="*/ 1001798 h 1199190"/>
              <a:gd name="connsiteX19" fmla="*/ 1639908 w 1731062"/>
              <a:gd name="connsiteY19" fmla="*/ 588843 h 1199190"/>
              <a:gd name="connsiteX20" fmla="*/ 1138463 w 1731062"/>
              <a:gd name="connsiteY20" fmla="*/ 485605 h 1199190"/>
              <a:gd name="connsiteX21" fmla="*/ 1049973 w 1731062"/>
              <a:gd name="connsiteY21" fmla="*/ 441359 h 1199190"/>
              <a:gd name="connsiteX22" fmla="*/ 1020476 w 1731062"/>
              <a:gd name="connsiteY22" fmla="*/ 352869 h 1199190"/>
              <a:gd name="connsiteX23" fmla="*/ 990979 w 1731062"/>
              <a:gd name="connsiteY23" fmla="*/ 308624 h 1199190"/>
              <a:gd name="connsiteX24" fmla="*/ 946734 w 1731062"/>
              <a:gd name="connsiteY24" fmla="*/ 161140 h 1199190"/>
              <a:gd name="connsiteX25" fmla="*/ 931986 w 1731062"/>
              <a:gd name="connsiteY25" fmla="*/ 87398 h 1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31062" h="1199190">
                <a:moveTo>
                  <a:pt x="931986" y="87398"/>
                </a:moveTo>
                <a:cubicBezTo>
                  <a:pt x="877909" y="70192"/>
                  <a:pt x="725509" y="67733"/>
                  <a:pt x="622270" y="57901"/>
                </a:cubicBezTo>
                <a:cubicBezTo>
                  <a:pt x="582813" y="54143"/>
                  <a:pt x="543740" y="46911"/>
                  <a:pt x="504283" y="43153"/>
                </a:cubicBezTo>
                <a:cubicBezTo>
                  <a:pt x="440473" y="37076"/>
                  <a:pt x="376463" y="33321"/>
                  <a:pt x="312553" y="28405"/>
                </a:cubicBezTo>
                <a:cubicBezTo>
                  <a:pt x="292889" y="23489"/>
                  <a:pt x="273830" y="13656"/>
                  <a:pt x="253560" y="13656"/>
                </a:cubicBezTo>
                <a:cubicBezTo>
                  <a:pt x="0" y="13656"/>
                  <a:pt x="63415" y="0"/>
                  <a:pt x="91328" y="279127"/>
                </a:cubicBezTo>
                <a:cubicBezTo>
                  <a:pt x="92875" y="294596"/>
                  <a:pt x="101160" y="308624"/>
                  <a:pt x="106076" y="323372"/>
                </a:cubicBezTo>
                <a:cubicBezTo>
                  <a:pt x="110992" y="461024"/>
                  <a:pt x="112491" y="598840"/>
                  <a:pt x="120824" y="736327"/>
                </a:cubicBezTo>
                <a:cubicBezTo>
                  <a:pt x="123912" y="787282"/>
                  <a:pt x="149673" y="852368"/>
                  <a:pt x="165070" y="898559"/>
                </a:cubicBezTo>
                <a:cubicBezTo>
                  <a:pt x="170675" y="915375"/>
                  <a:pt x="186639" y="926951"/>
                  <a:pt x="194566" y="942805"/>
                </a:cubicBezTo>
                <a:cubicBezTo>
                  <a:pt x="208446" y="970565"/>
                  <a:pt x="208074" y="1012084"/>
                  <a:pt x="238812" y="1031295"/>
                </a:cubicBezTo>
                <a:cubicBezTo>
                  <a:pt x="265178" y="1047774"/>
                  <a:pt x="297805" y="1050960"/>
                  <a:pt x="327302" y="1060792"/>
                </a:cubicBezTo>
                <a:lnTo>
                  <a:pt x="415792" y="1090288"/>
                </a:lnTo>
                <a:cubicBezTo>
                  <a:pt x="430540" y="1095204"/>
                  <a:pt x="444537" y="1103845"/>
                  <a:pt x="460037" y="1105037"/>
                </a:cubicBezTo>
                <a:lnTo>
                  <a:pt x="651766" y="1119785"/>
                </a:lnTo>
                <a:cubicBezTo>
                  <a:pt x="985350" y="1148793"/>
                  <a:pt x="574280" y="1122036"/>
                  <a:pt x="1064721" y="1149282"/>
                </a:cubicBezTo>
                <a:cubicBezTo>
                  <a:pt x="1214448" y="1199190"/>
                  <a:pt x="1143175" y="1181257"/>
                  <a:pt x="1462928" y="1149282"/>
                </a:cubicBezTo>
                <a:cubicBezTo>
                  <a:pt x="1524872" y="1143088"/>
                  <a:pt x="1550268" y="1120552"/>
                  <a:pt x="1595663" y="1090288"/>
                </a:cubicBezTo>
                <a:lnTo>
                  <a:pt x="1654657" y="1001798"/>
                </a:lnTo>
                <a:cubicBezTo>
                  <a:pt x="1731062" y="887192"/>
                  <a:pt x="1652014" y="726049"/>
                  <a:pt x="1639908" y="588843"/>
                </a:cubicBezTo>
                <a:cubicBezTo>
                  <a:pt x="1619086" y="352863"/>
                  <a:pt x="1345630" y="492079"/>
                  <a:pt x="1138463" y="485605"/>
                </a:cubicBezTo>
                <a:cubicBezTo>
                  <a:pt x="1114355" y="477569"/>
                  <a:pt x="1065020" y="465435"/>
                  <a:pt x="1049973" y="441359"/>
                </a:cubicBezTo>
                <a:cubicBezTo>
                  <a:pt x="1033494" y="414993"/>
                  <a:pt x="1030308" y="382366"/>
                  <a:pt x="1020476" y="352869"/>
                </a:cubicBezTo>
                <a:cubicBezTo>
                  <a:pt x="1014871" y="336053"/>
                  <a:pt x="1000811" y="323372"/>
                  <a:pt x="990979" y="308624"/>
                </a:cubicBezTo>
                <a:cubicBezTo>
                  <a:pt x="920884" y="98336"/>
                  <a:pt x="991313" y="317165"/>
                  <a:pt x="946734" y="161140"/>
                </a:cubicBezTo>
                <a:cubicBezTo>
                  <a:pt x="930431" y="104081"/>
                  <a:pt x="986063" y="104604"/>
                  <a:pt x="931986" y="87398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4" idx="0"/>
            <a:endCxn id="15" idx="15"/>
          </p:cNvCxnSpPr>
          <p:nvPr/>
        </p:nvCxnSpPr>
        <p:spPr>
          <a:xfrm flipV="1">
            <a:off x="5148064" y="4838671"/>
            <a:ext cx="1630100" cy="53454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2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沪</a:t>
            </a:r>
            <a:r>
              <a:rPr lang="zh-CN" altLang="en-US" sz="3200" dirty="0" smtClean="0"/>
              <a:t>深</a:t>
            </a:r>
            <a:r>
              <a:rPr lang="en-US" altLang="zh-CN" sz="3200" dirty="0" smtClean="0"/>
              <a:t>300</a:t>
            </a:r>
            <a:r>
              <a:rPr lang="zh-CN" altLang="en-US" sz="3200" dirty="0" smtClean="0"/>
              <a:t>股指期货</a:t>
            </a:r>
            <a:r>
              <a:rPr lang="en-US" altLang="zh-CN" sz="3200" dirty="0" smtClean="0"/>
              <a:t>IF1509</a:t>
            </a:r>
            <a:r>
              <a:rPr lang="zh-CN" altLang="en-US" sz="3200" dirty="0" smtClean="0"/>
              <a:t>合约的交易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bid-ask spread=4.4 CNY=</a:t>
            </a:r>
            <a:r>
              <a:rPr lang="en-US" altLang="zh-CN" dirty="0" smtClean="0">
                <a:solidFill>
                  <a:srgbClr val="4216FC"/>
                </a:solidFill>
              </a:rPr>
              <a:t>22</a:t>
            </a:r>
            <a:r>
              <a:rPr lang="en-US" altLang="zh-CN" dirty="0" smtClean="0"/>
              <a:t> ticks!</a:t>
            </a:r>
          </a:p>
          <a:p>
            <a:r>
              <a:rPr lang="en-US" altLang="zh-CN" sz="2400" dirty="0" smtClean="0"/>
              <a:t>Relative bid-ask spread=4.4/3273.4=</a:t>
            </a:r>
            <a:r>
              <a:rPr lang="en-US" altLang="zh-CN" sz="2400" dirty="0" smtClean="0">
                <a:solidFill>
                  <a:srgbClr val="4216FC"/>
                </a:solidFill>
              </a:rPr>
              <a:t>13.4</a:t>
            </a:r>
            <a:r>
              <a:rPr lang="en-US" altLang="zh-CN" sz="2400" dirty="0" smtClean="0"/>
              <a:t>bps.</a:t>
            </a:r>
          </a:p>
          <a:p>
            <a:r>
              <a:rPr lang="en-US" altLang="zh-CN" sz="2400" dirty="0" smtClean="0"/>
              <a:t>Depth of buy side=4</a:t>
            </a:r>
          </a:p>
          <a:p>
            <a:r>
              <a:rPr lang="en-US" altLang="zh-CN" sz="2400" dirty="0" smtClean="0"/>
              <a:t>Depth of sell side=1</a:t>
            </a:r>
          </a:p>
        </p:txBody>
      </p:sp>
      <p:pic>
        <p:nvPicPr>
          <p:cNvPr id="10" name="Picture 1" descr="C:\Users\C\AppData\Roaming\Tencent\Users\27557575\QQ\WinTemp\RichOle\EXIK]XC$$3$0E6E~1~Q1O8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96952"/>
            <a:ext cx="3312368" cy="31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The risk of market orders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“2.28” Fishing Order Incident</a:t>
            </a:r>
            <a:endParaRPr lang="zh-CN" altLang="en-US" dirty="0"/>
          </a:p>
        </p:txBody>
      </p:sp>
      <p:pic>
        <p:nvPicPr>
          <p:cNvPr id="73729" name="Picture 1" descr="C:\Users\Administrator\AppData\Roaming\Tencent\Users\27557575\QQ\WinTemp\RichOle\AF_)_HFX@4Q4`5A~@EQ]L3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975" y="2276872"/>
            <a:ext cx="6296025" cy="4333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520" y="2132856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On Feb. 28, 2007, </a:t>
            </a:r>
            <a:r>
              <a:rPr lang="en-US" altLang="zh-CN" dirty="0" err="1" smtClean="0"/>
              <a:t>Haier</a:t>
            </a:r>
            <a:r>
              <a:rPr lang="en-US" altLang="zh-CN" dirty="0" smtClean="0"/>
              <a:t> Warrant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At 9:15:01 am, a buyer submitted a large limit buy with 1 million shares with price 0.001 (Fishing order).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 At 9:30:01 am, a seller submitted a large market sell executed with the Fishing Order for 820 thousands shares! 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The fishing order earned about 700-times profit!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29249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Ask side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Bid side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515719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Opening price: 0.650</a:t>
            </a:r>
          </a:p>
          <a:p>
            <a:r>
              <a:rPr lang="en-US" altLang="zh-CN" dirty="0" smtClean="0"/>
              <a:t>Closing price: 0.669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1138"/>
            <a:ext cx="8964488" cy="1143000"/>
          </a:xfrm>
        </p:spPr>
        <p:txBody>
          <a:bodyPr/>
          <a:lstStyle/>
          <a:p>
            <a:r>
              <a:rPr lang="en-US" altLang="zh-CN" sz="2800" dirty="0" smtClean="0"/>
              <a:t>Transactions initiated by a marketable limit order</a:t>
            </a:r>
            <a:endParaRPr lang="zh-CN" altLang="en-US" sz="2800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Marketable limit orders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Most  traders  prefer to use marketable limit orders in Chinese security markets.</a:t>
            </a:r>
            <a:endParaRPr lang="zh-CN" altLang="en-US" dirty="0"/>
          </a:p>
        </p:txBody>
      </p:sp>
      <p:pic>
        <p:nvPicPr>
          <p:cNvPr id="4" name="Picture 1" descr="C:\Users\Administrator\AppData\Roaming\Tencent\Users\27557575\QQ\WinTemp\RichOle\K0P~UCR9%DQX]X4Q3U)B@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5760640" cy="28528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492896"/>
            <a:ext cx="36724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X1: limit buy,  price 1.54,  8 shares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5004048" y="2964426"/>
            <a:ext cx="1296144" cy="2048750"/>
          </a:xfrm>
          <a:custGeom>
            <a:avLst/>
            <a:gdLst>
              <a:gd name="connsiteX0" fmla="*/ 1293900 w 1363682"/>
              <a:gd name="connsiteY0" fmla="*/ 117987 h 1032387"/>
              <a:gd name="connsiteX1" fmla="*/ 1220158 w 1363682"/>
              <a:gd name="connsiteY1" fmla="*/ 73742 h 1032387"/>
              <a:gd name="connsiteX2" fmla="*/ 1116919 w 1363682"/>
              <a:gd name="connsiteY2" fmla="*/ 58993 h 1032387"/>
              <a:gd name="connsiteX3" fmla="*/ 1057925 w 1363682"/>
              <a:gd name="connsiteY3" fmla="*/ 44245 h 1032387"/>
              <a:gd name="connsiteX4" fmla="*/ 880945 w 1363682"/>
              <a:gd name="connsiteY4" fmla="*/ 29497 h 1032387"/>
              <a:gd name="connsiteX5" fmla="*/ 748209 w 1363682"/>
              <a:gd name="connsiteY5" fmla="*/ 0 h 1032387"/>
              <a:gd name="connsiteX6" fmla="*/ 541732 w 1363682"/>
              <a:gd name="connsiteY6" fmla="*/ 14748 h 1032387"/>
              <a:gd name="connsiteX7" fmla="*/ 497487 w 1363682"/>
              <a:gd name="connsiteY7" fmla="*/ 29497 h 1032387"/>
              <a:gd name="connsiteX8" fmla="*/ 438493 w 1363682"/>
              <a:gd name="connsiteY8" fmla="*/ 44245 h 1032387"/>
              <a:gd name="connsiteX9" fmla="*/ 394248 w 1363682"/>
              <a:gd name="connsiteY9" fmla="*/ 73742 h 1032387"/>
              <a:gd name="connsiteX10" fmla="*/ 335254 w 1363682"/>
              <a:gd name="connsiteY10" fmla="*/ 103239 h 1032387"/>
              <a:gd name="connsiteX11" fmla="*/ 291009 w 1363682"/>
              <a:gd name="connsiteY11" fmla="*/ 132735 h 1032387"/>
              <a:gd name="connsiteX12" fmla="*/ 187770 w 1363682"/>
              <a:gd name="connsiteY12" fmla="*/ 162232 h 1032387"/>
              <a:gd name="connsiteX13" fmla="*/ 40287 w 1363682"/>
              <a:gd name="connsiteY13" fmla="*/ 206477 h 1032387"/>
              <a:gd name="connsiteX14" fmla="*/ 40287 w 1363682"/>
              <a:gd name="connsiteY14" fmla="*/ 516193 h 1032387"/>
              <a:gd name="connsiteX15" fmla="*/ 69783 w 1363682"/>
              <a:gd name="connsiteY15" fmla="*/ 604684 h 1032387"/>
              <a:gd name="connsiteX16" fmla="*/ 84532 w 1363682"/>
              <a:gd name="connsiteY16" fmla="*/ 663677 h 1032387"/>
              <a:gd name="connsiteX17" fmla="*/ 128777 w 1363682"/>
              <a:gd name="connsiteY17" fmla="*/ 855406 h 1032387"/>
              <a:gd name="connsiteX18" fmla="*/ 143525 w 1363682"/>
              <a:gd name="connsiteY18" fmla="*/ 899651 h 1032387"/>
              <a:gd name="connsiteX19" fmla="*/ 158274 w 1363682"/>
              <a:gd name="connsiteY19" fmla="*/ 958645 h 1032387"/>
              <a:gd name="connsiteX20" fmla="*/ 291009 w 1363682"/>
              <a:gd name="connsiteY20" fmla="*/ 1017639 h 1032387"/>
              <a:gd name="connsiteX21" fmla="*/ 335254 w 1363682"/>
              <a:gd name="connsiteY21" fmla="*/ 1032387 h 1032387"/>
              <a:gd name="connsiteX22" fmla="*/ 1161164 w 1363682"/>
              <a:gd name="connsiteY22" fmla="*/ 1017639 h 1032387"/>
              <a:gd name="connsiteX23" fmla="*/ 1293900 w 1363682"/>
              <a:gd name="connsiteY23" fmla="*/ 1002890 h 1032387"/>
              <a:gd name="connsiteX24" fmla="*/ 1338145 w 1363682"/>
              <a:gd name="connsiteY24" fmla="*/ 988142 h 1032387"/>
              <a:gd name="connsiteX25" fmla="*/ 1352893 w 1363682"/>
              <a:gd name="connsiteY25" fmla="*/ 943897 h 1032387"/>
              <a:gd name="connsiteX26" fmla="*/ 1323396 w 1363682"/>
              <a:gd name="connsiteY26" fmla="*/ 899651 h 1032387"/>
              <a:gd name="connsiteX27" fmla="*/ 1279151 w 1363682"/>
              <a:gd name="connsiteY27" fmla="*/ 811161 h 1032387"/>
              <a:gd name="connsiteX28" fmla="*/ 1249654 w 1363682"/>
              <a:gd name="connsiteY28" fmla="*/ 722671 h 1032387"/>
              <a:gd name="connsiteX29" fmla="*/ 1279151 w 1363682"/>
              <a:gd name="connsiteY29" fmla="*/ 545690 h 1032387"/>
              <a:gd name="connsiteX30" fmla="*/ 1323396 w 1363682"/>
              <a:gd name="connsiteY30" fmla="*/ 324464 h 1032387"/>
              <a:gd name="connsiteX31" fmla="*/ 1308648 w 1363682"/>
              <a:gd name="connsiteY31" fmla="*/ 191729 h 103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63682" h="1032387">
                <a:moveTo>
                  <a:pt x="1293900" y="117987"/>
                </a:moveTo>
                <a:cubicBezTo>
                  <a:pt x="1269319" y="103239"/>
                  <a:pt x="1247353" y="82807"/>
                  <a:pt x="1220158" y="73742"/>
                </a:cubicBezTo>
                <a:cubicBezTo>
                  <a:pt x="1187180" y="62749"/>
                  <a:pt x="1151121" y="65212"/>
                  <a:pt x="1116919" y="58993"/>
                </a:cubicBezTo>
                <a:cubicBezTo>
                  <a:pt x="1096976" y="55367"/>
                  <a:pt x="1078038" y="46759"/>
                  <a:pt x="1057925" y="44245"/>
                </a:cubicBezTo>
                <a:cubicBezTo>
                  <a:pt x="999184" y="36903"/>
                  <a:pt x="939938" y="34413"/>
                  <a:pt x="880945" y="29497"/>
                </a:cubicBezTo>
                <a:cubicBezTo>
                  <a:pt x="858189" y="23808"/>
                  <a:pt x="766937" y="0"/>
                  <a:pt x="748209" y="0"/>
                </a:cubicBezTo>
                <a:cubicBezTo>
                  <a:pt x="679208" y="0"/>
                  <a:pt x="610558" y="9832"/>
                  <a:pt x="541732" y="14748"/>
                </a:cubicBezTo>
                <a:cubicBezTo>
                  <a:pt x="526984" y="19664"/>
                  <a:pt x="512435" y="25226"/>
                  <a:pt x="497487" y="29497"/>
                </a:cubicBezTo>
                <a:cubicBezTo>
                  <a:pt x="477997" y="35066"/>
                  <a:pt x="457124" y="36260"/>
                  <a:pt x="438493" y="44245"/>
                </a:cubicBezTo>
                <a:cubicBezTo>
                  <a:pt x="422201" y="51227"/>
                  <a:pt x="409638" y="64948"/>
                  <a:pt x="394248" y="73742"/>
                </a:cubicBezTo>
                <a:cubicBezTo>
                  <a:pt x="375159" y="84650"/>
                  <a:pt x="354343" y="92331"/>
                  <a:pt x="335254" y="103239"/>
                </a:cubicBezTo>
                <a:cubicBezTo>
                  <a:pt x="319864" y="112033"/>
                  <a:pt x="306863" y="124808"/>
                  <a:pt x="291009" y="132735"/>
                </a:cubicBezTo>
                <a:cubicBezTo>
                  <a:pt x="266219" y="145130"/>
                  <a:pt x="211407" y="155141"/>
                  <a:pt x="187770" y="162232"/>
                </a:cubicBezTo>
                <a:cubicBezTo>
                  <a:pt x="8231" y="216093"/>
                  <a:pt x="176264" y="172483"/>
                  <a:pt x="40287" y="206477"/>
                </a:cubicBezTo>
                <a:cubicBezTo>
                  <a:pt x="0" y="327333"/>
                  <a:pt x="10484" y="277771"/>
                  <a:pt x="40287" y="516193"/>
                </a:cubicBezTo>
                <a:cubicBezTo>
                  <a:pt x="44144" y="547045"/>
                  <a:pt x="59951" y="575187"/>
                  <a:pt x="69783" y="604684"/>
                </a:cubicBezTo>
                <a:cubicBezTo>
                  <a:pt x="76193" y="623913"/>
                  <a:pt x="80557" y="643801"/>
                  <a:pt x="84532" y="663677"/>
                </a:cubicBezTo>
                <a:cubicBezTo>
                  <a:pt x="114395" y="812993"/>
                  <a:pt x="80016" y="692869"/>
                  <a:pt x="128777" y="855406"/>
                </a:cubicBezTo>
                <a:cubicBezTo>
                  <a:pt x="133244" y="870296"/>
                  <a:pt x="139254" y="884703"/>
                  <a:pt x="143525" y="899651"/>
                </a:cubicBezTo>
                <a:cubicBezTo>
                  <a:pt x="149094" y="919141"/>
                  <a:pt x="147030" y="941779"/>
                  <a:pt x="158274" y="958645"/>
                </a:cubicBezTo>
                <a:cubicBezTo>
                  <a:pt x="178307" y="988695"/>
                  <a:pt x="273553" y="1011820"/>
                  <a:pt x="291009" y="1017639"/>
                </a:cubicBezTo>
                <a:lnTo>
                  <a:pt x="335254" y="1032387"/>
                </a:lnTo>
                <a:lnTo>
                  <a:pt x="1161164" y="1017639"/>
                </a:lnTo>
                <a:cubicBezTo>
                  <a:pt x="1205661" y="1016270"/>
                  <a:pt x="1249988" y="1010209"/>
                  <a:pt x="1293900" y="1002890"/>
                </a:cubicBezTo>
                <a:cubicBezTo>
                  <a:pt x="1309235" y="1000334"/>
                  <a:pt x="1323397" y="993058"/>
                  <a:pt x="1338145" y="988142"/>
                </a:cubicBezTo>
                <a:cubicBezTo>
                  <a:pt x="1343061" y="973394"/>
                  <a:pt x="1355449" y="959232"/>
                  <a:pt x="1352893" y="943897"/>
                </a:cubicBezTo>
                <a:cubicBezTo>
                  <a:pt x="1349979" y="926413"/>
                  <a:pt x="1331323" y="915505"/>
                  <a:pt x="1323396" y="899651"/>
                </a:cubicBezTo>
                <a:cubicBezTo>
                  <a:pt x="1262338" y="777534"/>
                  <a:pt x="1363682" y="937957"/>
                  <a:pt x="1279151" y="811161"/>
                </a:cubicBezTo>
                <a:lnTo>
                  <a:pt x="1249654" y="722671"/>
                </a:lnTo>
                <a:cubicBezTo>
                  <a:pt x="1220786" y="636068"/>
                  <a:pt x="1266157" y="610662"/>
                  <a:pt x="1279151" y="545690"/>
                </a:cubicBezTo>
                <a:cubicBezTo>
                  <a:pt x="1327230" y="305296"/>
                  <a:pt x="1285570" y="437945"/>
                  <a:pt x="1323396" y="324464"/>
                </a:cubicBezTo>
                <a:lnTo>
                  <a:pt x="1308648" y="191729"/>
                </a:ln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  <a:endCxn id="6" idx="5"/>
          </p:cNvCxnSpPr>
          <p:nvPr/>
        </p:nvCxnSpPr>
        <p:spPr>
          <a:xfrm>
            <a:off x="4608004" y="2862228"/>
            <a:ext cx="1107197" cy="10219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24128" y="4293096"/>
            <a:ext cx="432048" cy="6923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925404" y="4005064"/>
            <a:ext cx="0" cy="28803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5896" y="5013176"/>
            <a:ext cx="3816424" cy="3693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ew limit buy: price 1.54, 3 shares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32849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0072" y="33569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3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Price-size pro-rata priority</a:t>
            </a:r>
            <a:endParaRPr lang="zh-CN" altLang="en-US" dirty="0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 smtClean="0"/>
              <a:t>In some futures markets:  such as Chicago Mercantile Exchange , </a:t>
            </a:r>
            <a:r>
              <a:rPr lang="en-US" altLang="zh-CN" sz="2400" dirty="0" err="1" smtClean="0"/>
              <a:t>EurExchange</a:t>
            </a:r>
            <a:r>
              <a:rPr lang="en-US" altLang="zh-CN" sz="2400" dirty="0" smtClean="0"/>
              <a:t> money market futures.</a:t>
            </a:r>
            <a:endParaRPr lang="zh-CN" altLang="en-US" sz="2400" dirty="0"/>
          </a:p>
        </p:txBody>
      </p:sp>
      <p:pic>
        <p:nvPicPr>
          <p:cNvPr id="20481" name="Picture 1" descr="C:\Users\Administrator\AppData\Roaming\Tencent\Users\27557575\QQ\WinTemp\RichOle\R@5UH`_N9YQXGCN76]LD`}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344816" cy="36724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88224" y="2780928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shares submitted at 10: 02 am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35730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shares submitted at 10: 00 am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716016" y="45811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16016" y="35730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680" y="2852936"/>
            <a:ext cx="29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market buy with </a:t>
            </a:r>
            <a:r>
              <a:rPr lang="en-US" altLang="zh-CN" b="1" dirty="0" smtClean="0"/>
              <a:t>3</a:t>
            </a:r>
            <a:r>
              <a:rPr lang="en-US" altLang="zh-CN" dirty="0" smtClean="0"/>
              <a:t> shares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3167844" y="3222268"/>
            <a:ext cx="1692188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>
            <a:off x="3167844" y="3222268"/>
            <a:ext cx="1692188" cy="17189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6" y="4077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</a:t>
            </a:r>
            <a:r>
              <a:rPr lang="en-US" altLang="zh-CN" sz="1600" b="1" dirty="0" smtClean="0"/>
              <a:t>1</a:t>
            </a:r>
            <a:r>
              <a:rPr lang="en-US" altLang="zh-CN" b="1" dirty="0" smtClean="0"/>
              <a:t>=X</a:t>
            </a:r>
            <a:r>
              <a:rPr lang="en-US" altLang="zh-CN" sz="1600" b="1" dirty="0" smtClean="0"/>
              <a:t>1/(X</a:t>
            </a:r>
            <a:r>
              <a:rPr lang="en-US" altLang="zh-CN" sz="1400" b="1" dirty="0" smtClean="0"/>
              <a:t>1</a:t>
            </a:r>
            <a:r>
              <a:rPr lang="en-US" altLang="zh-CN" sz="1600" b="1" dirty="0" smtClean="0"/>
              <a:t>+X</a:t>
            </a:r>
            <a:r>
              <a:rPr lang="en-US" altLang="zh-CN" sz="1400" b="1" dirty="0" smtClean="0"/>
              <a:t>2)=1/3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45091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f2=X</a:t>
            </a:r>
            <a:r>
              <a:rPr lang="en-US" altLang="zh-CN" sz="1600" b="1" dirty="0" smtClean="0"/>
              <a:t>2/(X</a:t>
            </a:r>
            <a:r>
              <a:rPr lang="en-US" altLang="zh-CN" sz="1400" b="1" dirty="0" smtClean="0"/>
              <a:t>1</a:t>
            </a:r>
            <a:r>
              <a:rPr lang="en-US" altLang="zh-CN" sz="1600" b="1" dirty="0" smtClean="0"/>
              <a:t>+X</a:t>
            </a:r>
            <a:r>
              <a:rPr lang="en-US" altLang="zh-CN" sz="1400" b="1" dirty="0" smtClean="0"/>
              <a:t>2)=2/3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3356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29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了解连续竞价市场微观结构</a:t>
            </a:r>
            <a:endParaRPr lang="en-US" altLang="zh-CN" dirty="0" smtClean="0"/>
          </a:p>
          <a:p>
            <a:r>
              <a:rPr lang="zh-CN" altLang="en-US" dirty="0" smtClean="0"/>
              <a:t>掌握市场质量的衡量指标</a:t>
            </a:r>
            <a:endParaRPr lang="en-US" altLang="zh-CN" dirty="0" smtClean="0"/>
          </a:p>
          <a:p>
            <a:r>
              <a:rPr lang="zh-CN" altLang="en-US" dirty="0" smtClean="0"/>
              <a:t>了解资产短期价格的形成机制</a:t>
            </a:r>
            <a:endParaRPr lang="en-US" altLang="zh-CN" dirty="0" smtClean="0"/>
          </a:p>
          <a:p>
            <a:r>
              <a:rPr lang="zh-CN" altLang="en-US" dirty="0" smtClean="0"/>
              <a:t>掌握连续竞价市场的建模思想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8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Transaction cost of market order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Limit orders supply liquidity.</a:t>
            </a:r>
          </a:p>
          <a:p>
            <a:r>
              <a:rPr lang="en-US" altLang="zh-CN" dirty="0" smtClean="0"/>
              <a:t>Market orders consume liquidity,  they pay the bid-ask spread to obtain the trade immediacy.</a:t>
            </a:r>
          </a:p>
          <a:p>
            <a:r>
              <a:rPr lang="en-US" altLang="zh-CN" dirty="0" smtClean="0"/>
              <a:t>Effective bid-ask spread: two times of the distance of  the trade price       to the mid-price         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Relatively effective bid-ask spread:  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effective bid-ask spread measures the transaction cost of market orders.  A larger effective bid-ask spread indicates a larger transaction cost.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62370"/>
              </p:ext>
            </p:extLst>
          </p:nvPr>
        </p:nvGraphicFramePr>
        <p:xfrm>
          <a:off x="1907704" y="2780928"/>
          <a:ext cx="409826" cy="52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780928"/>
                        <a:ext cx="409826" cy="526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07485"/>
              </p:ext>
            </p:extLst>
          </p:nvPr>
        </p:nvGraphicFramePr>
        <p:xfrm>
          <a:off x="4283968" y="2708920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708920"/>
                        <a:ext cx="43204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909044"/>
              </p:ext>
            </p:extLst>
          </p:nvPr>
        </p:nvGraphicFramePr>
        <p:xfrm>
          <a:off x="2555776" y="3140968"/>
          <a:ext cx="2176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7" imgW="1041120" imgH="241200" progId="Equation.DSMT4">
                  <p:embed/>
                </p:oleObj>
              </mc:Choice>
              <mc:Fallback>
                <p:oleObj name="Equation" r:id="rId7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140968"/>
                        <a:ext cx="2176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72645"/>
              </p:ext>
            </p:extLst>
          </p:nvPr>
        </p:nvGraphicFramePr>
        <p:xfrm>
          <a:off x="5220072" y="3861048"/>
          <a:ext cx="247859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861048"/>
                        <a:ext cx="2478591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2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Order choice is a key issue in limit order markets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Order types: market order, aggressive limit order, limit order at the quote, unaggressive limit order.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Market order gets the trade immediacy but pays more transaction cost;  limit order gains price improvement but faces unexecuted risk and has waiting cost.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key issue is that how traders determine their </a:t>
            </a:r>
            <a:r>
              <a:rPr lang="en-US" altLang="zh-CN" b="1" i="1" dirty="0" smtClean="0"/>
              <a:t>order choice</a:t>
            </a:r>
            <a:r>
              <a:rPr lang="en-US" altLang="zh-CN" dirty="0" smtClean="0"/>
              <a:t> according to the conditions of limit order book. </a:t>
            </a:r>
          </a:p>
          <a:p>
            <a:pPr lvl="1"/>
            <a:r>
              <a:rPr lang="en-US" altLang="zh-CN" dirty="0" smtClean="0"/>
              <a:t>If you have private information, how do you maximize your trading profit?</a:t>
            </a:r>
          </a:p>
          <a:p>
            <a:pPr lvl="1"/>
            <a:r>
              <a:rPr lang="en-US" altLang="zh-CN" dirty="0" smtClean="0"/>
              <a:t>If you need to trade (buy or sell) large amount shares, how do you minimize your transaction cost?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39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连续竞价市场流动性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流动性（</a:t>
            </a:r>
            <a:r>
              <a:rPr lang="en-US" altLang="zh-CN" dirty="0" smtClean="0"/>
              <a:t>Liquidity)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流动性就是市场的一切（</a:t>
            </a:r>
            <a:r>
              <a:rPr lang="en-US" altLang="zh-CN" dirty="0" smtClean="0"/>
              <a:t>O’Hara, 1995)</a:t>
            </a:r>
          </a:p>
          <a:p>
            <a:pPr lvl="1"/>
            <a:r>
              <a:rPr lang="zh-CN" altLang="en-US" dirty="0" smtClean="0"/>
              <a:t>价格冲击指数：</a:t>
            </a:r>
            <a:r>
              <a:rPr lang="zh-CN" altLang="en-US" dirty="0"/>
              <a:t>即买卖一定金额股票所产生的反向价格变化的</a:t>
            </a:r>
            <a:r>
              <a:rPr lang="zh-CN" altLang="en-US" dirty="0" smtClean="0"/>
              <a:t>平均成本</a:t>
            </a:r>
            <a:endParaRPr lang="en-US" altLang="zh-CN" dirty="0" smtClean="0"/>
          </a:p>
          <a:p>
            <a:pPr lvl="1"/>
            <a:r>
              <a:rPr lang="zh-CN" altLang="en-US" dirty="0"/>
              <a:t>流动</a:t>
            </a:r>
            <a:r>
              <a:rPr lang="zh-CN" altLang="en-US" dirty="0" smtClean="0"/>
              <a:t>性指数：指使</a:t>
            </a:r>
            <a:r>
              <a:rPr lang="zh-CN" altLang="en-US" dirty="0"/>
              <a:t>价格上涨 </a:t>
            </a:r>
            <a:r>
              <a:rPr lang="en-US" altLang="zh-CN" dirty="0"/>
              <a:t>1%</a:t>
            </a:r>
            <a:r>
              <a:rPr lang="zh-CN" altLang="en-US" dirty="0"/>
              <a:t>所需要的买入金额</a:t>
            </a:r>
            <a:r>
              <a:rPr lang="zh-CN" altLang="en-US" dirty="0" smtClean="0"/>
              <a:t>和使</a:t>
            </a:r>
            <a:r>
              <a:rPr lang="zh-CN" altLang="en-US" dirty="0"/>
              <a:t>价格下跌</a:t>
            </a:r>
            <a:r>
              <a:rPr lang="en-US" altLang="zh-CN" dirty="0"/>
              <a:t>1%</a:t>
            </a:r>
            <a:r>
              <a:rPr lang="zh-CN" altLang="en-US" dirty="0"/>
              <a:t>所需要的卖出金额的均值</a:t>
            </a:r>
            <a:endParaRPr lang="en-US" altLang="zh-CN" dirty="0" smtClean="0"/>
          </a:p>
          <a:p>
            <a:pPr lvl="1"/>
            <a:r>
              <a:rPr lang="zh-CN" altLang="en-US" dirty="0"/>
              <a:t>买</a:t>
            </a:r>
            <a:r>
              <a:rPr lang="zh-CN" altLang="en-US" dirty="0" smtClean="0"/>
              <a:t>卖价差</a:t>
            </a:r>
            <a:endParaRPr lang="en-US" altLang="zh-CN" dirty="0" smtClean="0"/>
          </a:p>
          <a:p>
            <a:pPr lvl="1"/>
            <a:r>
              <a:rPr lang="zh-CN" altLang="en-US" dirty="0"/>
              <a:t>订单</a:t>
            </a:r>
            <a:r>
              <a:rPr lang="zh-CN" altLang="en-US" dirty="0" smtClean="0"/>
              <a:t>簿深度 </a:t>
            </a:r>
            <a:r>
              <a:rPr lang="en-US" altLang="zh-CN" dirty="0" smtClean="0"/>
              <a:t>(order book depth)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50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市场价格冲击指数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1" name="Picture 1" descr="C:\Users\C\AppData\Roaming\Tencent\Users\27557575\QQ\WinTemp\RichOle\K[EG~ZI{CG277`RPK@4M9`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6" y="1556792"/>
            <a:ext cx="7737748" cy="296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\AppData\Roaming\Tencent\Users\27557575\QQ\WinTemp\RichOle\BTUNM$Q~0RW$O@9KL@)Q0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30" y="4653136"/>
            <a:ext cx="561592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价格冲击指数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卖出价格冲击指数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市场价格冲击指数等于买入和卖出冲击指数的均值。</a:t>
            </a:r>
            <a:endParaRPr lang="zh-CN" altLang="en-US" dirty="0"/>
          </a:p>
        </p:txBody>
      </p:sp>
      <p:sp>
        <p:nvSpPr>
          <p:cNvPr id="4" name="AutoShape 1" descr="C:\Users\C\AppData\Roaming\Tencent\Users\27557575\QQ\WinTemp\RichOle\$PY{2AG])7@I`9PS7ZSEC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2" descr="C:\Users\C\AppData\Roaming\Tencent\Users\27557575\QQ\WinTemp\RichOle\$PY{2AG])7@I`9PS7ZSEC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C:\Users\C\AppData\Roaming\Tencent\Users\27557575\QQ\WinTemp\RichOle\$PY{2AG])7@I`9PS7ZSEC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268" name="Picture 4" descr="C:\Users\C\AppData\Roaming\Tencent\Users\27557575\QQ\WinTemp\RichOle\4$Q[X4VU`QS{[6]3BEF4QZ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04864"/>
            <a:ext cx="7232501" cy="23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上海证券交易所的价格冲击指数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zh-CN" altLang="en-US" dirty="0" smtClean="0"/>
              <a:t>购买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万金额</a:t>
            </a:r>
            <a:endParaRPr lang="zh-CN" altLang="en-US" dirty="0"/>
          </a:p>
        </p:txBody>
      </p:sp>
      <p:pic>
        <p:nvPicPr>
          <p:cNvPr id="9217" name="Picture 1" descr="C:\Users\C\AppData\Roaming\Tencent\Users\27557575\QQ\WinTemp\RichOle\O)X5[BSF~SJ8HZTMG2}X)N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2776"/>
            <a:ext cx="51720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上交所的流动性指数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价格变动</a:t>
            </a:r>
            <a:r>
              <a:rPr lang="en-US" altLang="zh-CN" sz="2800" dirty="0" smtClean="0"/>
              <a:t>1%</a:t>
            </a:r>
            <a:r>
              <a:rPr lang="zh-CN" altLang="en-US" sz="2800" dirty="0" smtClean="0"/>
              <a:t>所需要的金额</a:t>
            </a:r>
            <a:endParaRPr lang="zh-CN" altLang="en-US" sz="2800" dirty="0"/>
          </a:p>
        </p:txBody>
      </p:sp>
      <p:pic>
        <p:nvPicPr>
          <p:cNvPr id="10241" name="Picture 1" descr="C:\Users\C\AppData\Roaming\Tencent\Users\27557575\QQ\WinTemp\RichOle\@$G]T78PT5UVRK7O`IAP%W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27760"/>
            <a:ext cx="5467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\AppData\Roaming\Tencent\Users\27557575\QQ\WinTemp\RichOle\NMY}0_736I4YI(}CQ]SI2)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29683"/>
            <a:ext cx="4714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C\AppData\Roaming\Tencent\Users\27557575\QQ\WinTemp\RichOle\Y__J~)E_@PE(NRD6%ZD}EN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95" y="4365104"/>
            <a:ext cx="3859163" cy="1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市场流动性指数是上升和下降指数的平均值</a:t>
            </a:r>
            <a:endParaRPr lang="zh-CN" altLang="en-US" dirty="0"/>
          </a:p>
        </p:txBody>
      </p:sp>
      <p:pic>
        <p:nvPicPr>
          <p:cNvPr id="12289" name="Picture 1" descr="C:\Users\C\AppData\Roaming\Tencent\Users\27557575\QQ\WinTemp\RichOle\_S}H0GFMO[4I}U$BWRSAV7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008640" cy="26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\AppData\Roaming\Tencent\Users\27557575\QQ\WinTemp\RichOle\497T{4@X(ATCP$O_8VWR%[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1088"/>
            <a:ext cx="3853366" cy="158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市场波动性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波动性指标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方差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标准差（一般采用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分钟收益率的标准差）</a:t>
            </a:r>
            <a:endParaRPr lang="en-US" altLang="zh-CN" dirty="0" smtClean="0"/>
          </a:p>
          <a:p>
            <a:pPr lvl="1"/>
            <a:r>
              <a:rPr lang="zh-CN" altLang="en-US" dirty="0"/>
              <a:t>日内波动率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7" name="Picture 1" descr="C:\Users\C\AppData\Roaming\Tencent\Users\27557575\QQ\WinTemp\RichOle\A62EP3Q_B9@H6}I4OQ54(F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24003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C\AppData\Roaming\Tencent\Users\27557575\QQ\WinTemp\RichOle\UY_%[E)7VCWJZ@XTSB8L~R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661321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9" name="Picture 1" descr="C:\Users\C\AppData\Roaming\Tencent\Users\27557575\QQ\WinTemp\RichOle\}H29UH(Y8AY3UFJ8D5]FH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9984"/>
            <a:ext cx="4186747" cy="24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C\AppData\Roaming\Tencent\Users\27557575\QQ\WinTemp\RichOle\FJ]0ZA8V@M$M`]2GAZTM`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" y="4077071"/>
            <a:ext cx="4564962" cy="25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C\AppData\Roaming\Tencent\Users\27557575\QQ\WinTemp\RichOle\Y~G$Y9}Q9Q]__TAWRU3XU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12459"/>
            <a:ext cx="4067944" cy="23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第一部分：基础知识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第二部分：理论分析基础与实践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364502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请自行学习有关文献和上交所、深交所的市场质量报告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2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资产价格短期形成机制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77963"/>
              </p:ext>
            </p:extLst>
          </p:nvPr>
        </p:nvGraphicFramePr>
        <p:xfrm>
          <a:off x="899592" y="1340768"/>
          <a:ext cx="7128792" cy="48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6424593" imgH="4454984" progId="Visio.Drawing.11">
                  <p:embed/>
                </p:oleObj>
              </mc:Choice>
              <mc:Fallback>
                <p:oleObj r:id="rId3" imgW="6424593" imgH="44549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7128792" cy="4896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52536" y="65253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图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1-1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资产短期价格形成逻辑过程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Information, Trading &amp; Learning in Limit Order Markets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b="1" dirty="0" err="1"/>
              <a:t>Goettler</a:t>
            </a:r>
            <a:r>
              <a:rPr lang="en-US" altLang="zh-CN" b="1" dirty="0"/>
              <a:t> R. L. ,</a:t>
            </a:r>
            <a:r>
              <a:rPr lang="en-US" altLang="zh-CN" b="1" dirty="0" err="1"/>
              <a:t>Parlour</a:t>
            </a:r>
            <a:r>
              <a:rPr lang="en-US" altLang="zh-CN" b="1" dirty="0"/>
              <a:t>, C. </a:t>
            </a:r>
            <a:r>
              <a:rPr lang="en-US" altLang="zh-CN" b="1" dirty="0" err="1"/>
              <a:t>A.andRajan</a:t>
            </a:r>
            <a:r>
              <a:rPr lang="en-US" altLang="zh-CN" b="1" dirty="0"/>
              <a:t> U. Informed traders and limit order markets. </a:t>
            </a:r>
            <a:r>
              <a:rPr lang="en-US" altLang="zh-CN" b="1" i="1" dirty="0"/>
              <a:t>Journal of Financial Economics</a:t>
            </a:r>
            <a:r>
              <a:rPr lang="en-US" altLang="zh-CN" b="1" dirty="0"/>
              <a:t>. 2009.93 (1). 67–87.</a:t>
            </a:r>
          </a:p>
          <a:p>
            <a:r>
              <a:rPr lang="en-US" altLang="zh-CN" b="1" dirty="0" err="1"/>
              <a:t>Chiarella</a:t>
            </a:r>
            <a:r>
              <a:rPr lang="en-US" altLang="zh-CN" b="1" dirty="0"/>
              <a:t> C., He, X. and Wei, L. Learning, information processing and order submission in limit order Markets</a:t>
            </a:r>
            <a:r>
              <a:rPr lang="zh-CN" altLang="zh-CN" b="1" dirty="0"/>
              <a:t>，</a:t>
            </a:r>
            <a:r>
              <a:rPr lang="en-US" altLang="zh-CN" b="1" i="1" dirty="0"/>
              <a:t>Journal of  Economic Dynamics and Control. </a:t>
            </a:r>
            <a:r>
              <a:rPr lang="en-US" altLang="zh-CN" b="1" dirty="0"/>
              <a:t>2015. 61</a:t>
            </a:r>
            <a:r>
              <a:rPr lang="zh-CN" altLang="zh-CN" b="1" dirty="0"/>
              <a:t>，</a:t>
            </a:r>
            <a:r>
              <a:rPr lang="en-US" altLang="zh-CN" b="1" dirty="0"/>
              <a:t>245-268</a:t>
            </a:r>
          </a:p>
          <a:p>
            <a:r>
              <a:rPr lang="en-US" altLang="zh-CN" dirty="0" smtClean="0"/>
              <a:t>Gould</a:t>
            </a:r>
            <a:r>
              <a:rPr lang="en-US" altLang="zh-CN" dirty="0"/>
              <a:t>, M., Porter, M., Williams, S., </a:t>
            </a:r>
            <a:r>
              <a:rPr lang="en-US" altLang="zh-CN" dirty="0" err="1"/>
              <a:t>Fenn</a:t>
            </a:r>
            <a:r>
              <a:rPr lang="en-US" altLang="zh-CN" dirty="0"/>
              <a:t>, D. and </a:t>
            </a:r>
            <a:r>
              <a:rPr lang="en-US" altLang="zh-CN" dirty="0" err="1"/>
              <a:t>Howison</a:t>
            </a:r>
            <a:r>
              <a:rPr lang="en-US" altLang="zh-CN" dirty="0"/>
              <a:t>, S. D.  Limit order books. </a:t>
            </a:r>
            <a:r>
              <a:rPr lang="en-US" altLang="zh-CN" i="1" dirty="0"/>
              <a:t>Quantitative Finance.</a:t>
            </a:r>
            <a:r>
              <a:rPr lang="en-US" altLang="zh-CN" dirty="0"/>
              <a:t>  2013.13(11), 1709-1742.</a:t>
            </a:r>
            <a:endParaRPr lang="zh-CN" altLang="zh-CN" dirty="0"/>
          </a:p>
          <a:p>
            <a:r>
              <a:rPr lang="en-US" altLang="zh-CN" dirty="0" err="1"/>
              <a:t>Rosu</a:t>
            </a:r>
            <a:r>
              <a:rPr lang="en-US" altLang="zh-CN" dirty="0"/>
              <a:t>, I. Order Choice and Information in Limit Order Markets. </a:t>
            </a:r>
            <a:r>
              <a:rPr lang="en-US" altLang="zh-CN" dirty="0" err="1"/>
              <a:t>in</a:t>
            </a:r>
            <a:r>
              <a:rPr lang="en-US" altLang="zh-CN" i="1" dirty="0" err="1"/>
              <a:t>Market</a:t>
            </a:r>
            <a:r>
              <a:rPr lang="en-US" altLang="zh-CN" i="1" dirty="0"/>
              <a:t> Microstructure: Confronting Many Viewpoints</a:t>
            </a:r>
            <a:r>
              <a:rPr lang="en-US" altLang="zh-CN" dirty="0"/>
              <a:t>, Eds. </a:t>
            </a:r>
            <a:r>
              <a:rPr lang="en-US" altLang="zh-CN" dirty="0" err="1"/>
              <a:t>Abergel</a:t>
            </a:r>
            <a:r>
              <a:rPr lang="en-US" altLang="zh-CN" dirty="0"/>
              <a:t>, F. and </a:t>
            </a:r>
            <a:r>
              <a:rPr lang="en-US" altLang="zh-CN" dirty="0" err="1"/>
              <a:t>Bouchaud</a:t>
            </a:r>
            <a:r>
              <a:rPr lang="en-US" altLang="zh-CN" dirty="0"/>
              <a:t>, J. and Foucault, T. and </a:t>
            </a:r>
            <a:r>
              <a:rPr lang="en-US" altLang="zh-CN" dirty="0" err="1"/>
              <a:t>Lehalle</a:t>
            </a:r>
            <a:r>
              <a:rPr lang="en-US" altLang="zh-CN" dirty="0"/>
              <a:t>, C.A. and Rosenbaum, M., Wiley. 2012. 41–60</a:t>
            </a:r>
            <a:r>
              <a:rPr lang="en-US" altLang="zh-CN" dirty="0" smtClean="0"/>
              <a:t>.</a:t>
            </a:r>
          </a:p>
          <a:p>
            <a:pPr lvl="0"/>
            <a:r>
              <a:rPr lang="en-US" altLang="zh-CN" dirty="0" err="1" smtClean="0"/>
              <a:t>Chiarella</a:t>
            </a:r>
            <a:r>
              <a:rPr lang="en-US" altLang="zh-CN" dirty="0"/>
              <a:t>, C., </a:t>
            </a:r>
            <a:r>
              <a:rPr lang="en-US" altLang="zh-CN" dirty="0" err="1"/>
              <a:t>Iori</a:t>
            </a:r>
            <a:r>
              <a:rPr lang="en-US" altLang="zh-CN" dirty="0"/>
              <a:t>, G. and </a:t>
            </a:r>
            <a:r>
              <a:rPr lang="en-US" altLang="zh-CN" dirty="0" err="1"/>
              <a:t>Perello</a:t>
            </a:r>
            <a:r>
              <a:rPr lang="en-US" altLang="zh-CN" dirty="0"/>
              <a:t>, J. The impact of heterogeneous trading rules on the limit order book and order flows. </a:t>
            </a:r>
            <a:r>
              <a:rPr lang="en-US" altLang="zh-CN" i="1" dirty="0"/>
              <a:t>Journal of Economic Dynamics and Control</a:t>
            </a:r>
            <a:r>
              <a:rPr lang="en-US" altLang="zh-CN" dirty="0"/>
              <a:t>. 2009. 33(3), 525 –537.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连续竞价市场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连续竞价市场与做市商市场</a:t>
            </a:r>
            <a:endParaRPr lang="zh-CN" altLang="en-US" dirty="0"/>
          </a:p>
        </p:txBody>
      </p:sp>
      <p:pic>
        <p:nvPicPr>
          <p:cNvPr id="9217" name="Picture 1" descr="C:\Users\C\AppData\Roaming\Tencent\Users\27557575\QQ\WinTemp\RichOle\{V17G_CSMWS9L1X_OZ_GV`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866803" cy="21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C\AppData\Roaming\Tencent\Users\27557575\QQ\WinTemp\RichOle\Q4BVM((TIUNAP75)U5XN4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478179" cy="24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35730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216FC"/>
                </a:solidFill>
              </a:rPr>
              <a:t>混合市场</a:t>
            </a:r>
            <a:endParaRPr lang="en-US" altLang="zh-CN" dirty="0" smtClean="0">
              <a:solidFill>
                <a:srgbClr val="4216FC"/>
              </a:solidFill>
            </a:endParaRPr>
          </a:p>
          <a:p>
            <a:r>
              <a:rPr lang="zh-CN" altLang="en-US" dirty="0"/>
              <a:t>纽交</a:t>
            </a:r>
            <a:r>
              <a:rPr lang="zh-CN" altLang="en-US" dirty="0" smtClean="0"/>
              <a:t>所、纳斯达克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4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Trading in security markets </a:t>
            </a:r>
            <a:endParaRPr lang="zh-CN" alt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844824"/>
            <a:ext cx="8229600" cy="4525963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1745" name="Picture 1" descr="C:\Users\Administrator\AppData\Roaming\Tencent\Users\27557575\QQ\WinTemp\RichOle\4TC9]~BUPQEALBBCFP38@S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916832"/>
            <a:ext cx="1895029" cy="1368946"/>
          </a:xfrm>
          <a:prstGeom prst="rect">
            <a:avLst/>
          </a:prstGeom>
          <a:noFill/>
        </p:spPr>
      </p:pic>
      <p:pic>
        <p:nvPicPr>
          <p:cNvPr id="31746" name="Picture 2" descr="C:\Users\Administrator\AppData\Roaming\Tencent\Users\27557575\QQ\WinTemp\RichOle\[~BW5}$ZAPNY6]QZ9VP`PH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3861048"/>
            <a:ext cx="1558305" cy="1310776"/>
          </a:xfrm>
          <a:prstGeom prst="rect">
            <a:avLst/>
          </a:prstGeom>
          <a:noFill/>
        </p:spPr>
      </p:pic>
      <p:pic>
        <p:nvPicPr>
          <p:cNvPr id="31747" name="Picture 3" descr="C:\Users\Administrator\AppData\Roaming\Tencent\Users\27557575\QQ\WinTemp\RichOle\X{{AJ24TU30133JWL_QI@0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556792"/>
            <a:ext cx="3152775" cy="2095500"/>
          </a:xfrm>
          <a:prstGeom prst="rect">
            <a:avLst/>
          </a:prstGeom>
          <a:noFill/>
        </p:spPr>
      </p:pic>
      <p:pic>
        <p:nvPicPr>
          <p:cNvPr id="31748" name="Picture 4" descr="C:\Users\Administrator\AppData\Roaming\Tencent\Users\27557575\QQ\WinTemp\RichOle\IWPVCG9{~2K]RTCMS$OM[J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869160"/>
            <a:ext cx="2722587" cy="1427769"/>
          </a:xfrm>
          <a:prstGeom prst="rect">
            <a:avLst/>
          </a:prstGeom>
          <a:noFill/>
        </p:spPr>
      </p:pic>
      <p:pic>
        <p:nvPicPr>
          <p:cNvPr id="31749" name="Picture 5" descr="C:\Users\Administrator\AppData\Roaming\Tencent\Users\27557575\QQ\WinTemp\RichOle\5UESPJQN0LRDXW(~53DPEA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501008"/>
            <a:ext cx="2366540" cy="884312"/>
          </a:xfrm>
          <a:prstGeom prst="rect">
            <a:avLst/>
          </a:prstGeom>
          <a:noFill/>
        </p:spPr>
      </p:pic>
      <p:pic>
        <p:nvPicPr>
          <p:cNvPr id="31750" name="Picture 6" descr="C:\Users\Administrator\AppData\Roaming\Tencent\Users\27557575\QQ\WinTemp\RichOle\[{R51SU{W_(FR26FOE81O)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3573016"/>
            <a:ext cx="3168352" cy="1920213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>
            <a:stCxn id="31748" idx="0"/>
            <a:endCxn id="31749" idx="2"/>
          </p:cNvCxnSpPr>
          <p:nvPr/>
        </p:nvCxnSpPr>
        <p:spPr>
          <a:xfrm flipH="1" flipV="1">
            <a:off x="1650814" y="4385320"/>
            <a:ext cx="34008" cy="483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71800" y="4005064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1745" idx="2"/>
            <a:endCxn id="31746" idx="0"/>
          </p:cNvCxnSpPr>
          <p:nvPr/>
        </p:nvCxnSpPr>
        <p:spPr>
          <a:xfrm>
            <a:off x="7967787" y="3285778"/>
            <a:ext cx="47662" cy="5752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444208" y="4437112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1747" idx="1"/>
            <a:endCxn id="31748" idx="1"/>
          </p:cNvCxnSpPr>
          <p:nvPr/>
        </p:nvCxnSpPr>
        <p:spPr>
          <a:xfrm rot="10800000" flipV="1">
            <a:off x="323528" y="2604541"/>
            <a:ext cx="2952328" cy="2978503"/>
          </a:xfrm>
          <a:prstGeom prst="bentConnector3">
            <a:avLst>
              <a:gd name="adj1" fmla="val 10774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1747" idx="3"/>
            <a:endCxn id="31745" idx="1"/>
          </p:cNvCxnSpPr>
          <p:nvPr/>
        </p:nvCxnSpPr>
        <p:spPr>
          <a:xfrm flipV="1">
            <a:off x="6428631" y="2601305"/>
            <a:ext cx="591641" cy="323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576" y="22768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16216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164288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5576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39752" y="422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orders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1747" idx="1"/>
          </p:cNvCxnSpPr>
          <p:nvPr/>
        </p:nvCxnSpPr>
        <p:spPr>
          <a:xfrm flipH="1">
            <a:off x="1763688" y="2604542"/>
            <a:ext cx="1512168" cy="11124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907704" y="4365104"/>
            <a:ext cx="400906" cy="4838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1747" idx="3"/>
          </p:cNvCxnSpPr>
          <p:nvPr/>
        </p:nvCxnSpPr>
        <p:spPr>
          <a:xfrm>
            <a:off x="6428631" y="2604542"/>
            <a:ext cx="1167705" cy="161654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8244408" y="3356992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7624" y="29249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Trade information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47864" y="414908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Limit Order Book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7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r>
              <a:rPr lang="en-US" altLang="zh-CN" dirty="0" smtClean="0"/>
              <a:t>An example of limit order book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内容占位符 5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319464" y="1412776"/>
            <a:ext cx="4824536" cy="4869104"/>
          </a:xfrm>
        </p:spPr>
      </p:pic>
      <p:sp>
        <p:nvSpPr>
          <p:cNvPr id="7" name="TextBox 6"/>
          <p:cNvSpPr txBox="1"/>
          <p:nvPr/>
        </p:nvSpPr>
        <p:spPr>
          <a:xfrm>
            <a:off x="251520" y="2636912"/>
            <a:ext cx="363691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limit order book reports the best 5 asks and the best 5 bids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509120"/>
            <a:ext cx="3888432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bottom reports the transaction happened at 13:38 pm.  The trade price is 27.77,  the transaction was initiated by a market sell order, the trading volume is  44 .</a:t>
            </a:r>
          </a:p>
        </p:txBody>
      </p:sp>
      <p:cxnSp>
        <p:nvCxnSpPr>
          <p:cNvPr id="10" name="直接箭头连接符 9"/>
          <p:cNvCxnSpPr>
            <a:stCxn id="8" idx="3"/>
            <a:endCxn id="13" idx="1"/>
          </p:cNvCxnSpPr>
          <p:nvPr/>
        </p:nvCxnSpPr>
        <p:spPr>
          <a:xfrm>
            <a:off x="4211960" y="5247784"/>
            <a:ext cx="2664296" cy="70149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876256" y="5805264"/>
            <a:ext cx="2267744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7" idx="3"/>
          </p:cNvCxnSpPr>
          <p:nvPr/>
        </p:nvCxnSpPr>
        <p:spPr>
          <a:xfrm>
            <a:off x="3888432" y="2960078"/>
            <a:ext cx="2987824" cy="3687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 buy order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内容占位符 5" descr="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1700808"/>
            <a:ext cx="5751081" cy="3600400"/>
          </a:xfrm>
        </p:spPr>
      </p:pic>
      <p:cxnSp>
        <p:nvCxnSpPr>
          <p:cNvPr id="9" name="直接箭头连接符 8"/>
          <p:cNvCxnSpPr/>
          <p:nvPr/>
        </p:nvCxnSpPr>
        <p:spPr>
          <a:xfrm>
            <a:off x="4572000" y="3140968"/>
            <a:ext cx="1728192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5301208"/>
            <a:ext cx="79928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 limit  order  gains </a:t>
            </a:r>
            <a:r>
              <a:rPr lang="en-US" altLang="zh-CN" sz="2000" b="1" i="1" dirty="0" smtClean="0"/>
              <a:t>price-improvement </a:t>
            </a:r>
            <a:r>
              <a:rPr lang="en-US" altLang="zh-CN" sz="2000" dirty="0" smtClean="0"/>
              <a:t>but does </a:t>
            </a:r>
            <a:r>
              <a:rPr lang="en-US" altLang="zh-CN" sz="2000" b="1" dirty="0" smtClean="0"/>
              <a:t>NOT</a:t>
            </a:r>
            <a:r>
              <a:rPr lang="en-US" altLang="zh-CN" sz="2000" dirty="0" smtClean="0"/>
              <a:t> result in an immediate matching upon submission, it faces </a:t>
            </a:r>
            <a:r>
              <a:rPr lang="en-US" altLang="zh-CN" sz="2000" b="1" i="1" dirty="0" smtClean="0"/>
              <a:t>unexecuted risk </a:t>
            </a:r>
            <a:r>
              <a:rPr lang="en-US" altLang="zh-CN" sz="2000" dirty="0" smtClean="0"/>
              <a:t>and has </a:t>
            </a:r>
            <a:r>
              <a:rPr lang="en-US" altLang="zh-CN" sz="2000" b="1" i="1" dirty="0" smtClean="0"/>
              <a:t>waiting cost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28529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Buy price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91680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Order size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Market buy order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Think. Change. Do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内容占位符 5" descr="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91225" y="1412776"/>
            <a:ext cx="6652775" cy="4176464"/>
          </a:xfrm>
        </p:spPr>
      </p:pic>
      <p:sp>
        <p:nvSpPr>
          <p:cNvPr id="7" name="TextBox 6"/>
          <p:cNvSpPr txBox="1"/>
          <p:nvPr/>
        </p:nvSpPr>
        <p:spPr>
          <a:xfrm>
            <a:off x="1259632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Order size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283968" y="3140968"/>
            <a:ext cx="208823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551723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market order that results in an </a:t>
            </a:r>
            <a:r>
              <a:rPr lang="en-US" altLang="zh-CN" b="1" i="1" dirty="0" smtClean="0"/>
              <a:t>immediate matching </a:t>
            </a:r>
            <a:r>
              <a:rPr lang="en-US" altLang="zh-CN" dirty="0" smtClean="0"/>
              <a:t>upon submission</a:t>
            </a:r>
            <a:endParaRPr lang="zh-CN" altLang="en-US" dirty="0" smtClean="0"/>
          </a:p>
          <a:p>
            <a:r>
              <a:rPr lang="en-US" altLang="zh-CN" dirty="0" smtClean="0"/>
              <a:t>but has </a:t>
            </a:r>
            <a:r>
              <a:rPr lang="en-US" altLang="zh-CN" b="1" i="1" dirty="0" smtClean="0"/>
              <a:t>more</a:t>
            </a:r>
            <a:r>
              <a:rPr lang="en-US" altLang="zh-CN" dirty="0" smtClean="0"/>
              <a:t> </a:t>
            </a:r>
            <a:r>
              <a:rPr lang="en-US" altLang="zh-CN" b="1" i="1" dirty="0" smtClean="0"/>
              <a:t>transaction cost  </a:t>
            </a:r>
            <a:r>
              <a:rPr lang="en-US" altLang="zh-CN" dirty="0" smtClean="0"/>
              <a:t>than a limit order</a:t>
            </a:r>
            <a:r>
              <a:rPr lang="en-US" altLang="zh-CN" b="1" i="1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 sell order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Think. Change. Do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F3AB-84CC-43BC-8C7B-3744F9436BAD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内容占位符 5" descr="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700808"/>
            <a:ext cx="6089317" cy="3816424"/>
          </a:xfrm>
        </p:spPr>
      </p:pic>
      <p:sp>
        <p:nvSpPr>
          <p:cNvPr id="8" name="TextBox 7"/>
          <p:cNvSpPr txBox="1"/>
          <p:nvPr/>
        </p:nvSpPr>
        <p:spPr>
          <a:xfrm>
            <a:off x="1259632" y="29969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Sell price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39330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Order size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11960" y="3140968"/>
            <a:ext cx="1728192" cy="1440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566</TotalTime>
  <Words>1225</Words>
  <Application>Microsoft Office PowerPoint</Application>
  <PresentationFormat>全屏显示(4:3)</PresentationFormat>
  <Paragraphs>219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平衡</vt:lpstr>
      <vt:lpstr>Equation</vt:lpstr>
      <vt:lpstr>Visio.Drawing.11</vt:lpstr>
      <vt:lpstr> 连续竞价市场微观结构</vt:lpstr>
      <vt:lpstr>要点</vt:lpstr>
      <vt:lpstr> 第一部分：基础知识</vt:lpstr>
      <vt:lpstr>连续竞价市场</vt:lpstr>
      <vt:lpstr>Trading in security markets </vt:lpstr>
      <vt:lpstr>An example of limit order book</vt:lpstr>
      <vt:lpstr>Limit buy order</vt:lpstr>
      <vt:lpstr>Market buy order</vt:lpstr>
      <vt:lpstr>Limit sell order</vt:lpstr>
      <vt:lpstr>Market sell order</vt:lpstr>
      <vt:lpstr>Schematic  of limit order book</vt:lpstr>
      <vt:lpstr>Indicators of limit order book</vt:lpstr>
      <vt:lpstr>Indicators of order book</vt:lpstr>
      <vt:lpstr>Price-time priority</vt:lpstr>
      <vt:lpstr>Transaction initiated by a market order</vt:lpstr>
      <vt:lpstr>沪深300股指期货IF1509合约的交易</vt:lpstr>
      <vt:lpstr>The risk of market orders</vt:lpstr>
      <vt:lpstr>Transactions initiated by a marketable limit order</vt:lpstr>
      <vt:lpstr>Price-size pro-rata priority</vt:lpstr>
      <vt:lpstr>Transaction cost of market order</vt:lpstr>
      <vt:lpstr>Order choice is a key issue in limit order markets</vt:lpstr>
      <vt:lpstr>连续竞价市场流动性</vt:lpstr>
      <vt:lpstr>市场价格冲击指数</vt:lpstr>
      <vt:lpstr>价格冲击指数</vt:lpstr>
      <vt:lpstr>上海证券交易所的价格冲击指数</vt:lpstr>
      <vt:lpstr>上交所的流动性指数</vt:lpstr>
      <vt:lpstr>流动性指数</vt:lpstr>
      <vt:lpstr>市场波动性</vt:lpstr>
      <vt:lpstr>PowerPoint 演示文稿</vt:lpstr>
      <vt:lpstr> 第二部分：理论分析基础与实践 </vt:lpstr>
      <vt:lpstr>资产价格短期形成机制</vt:lpstr>
      <vt:lpstr>Information, Trading &amp; Learning in Limit Order Markets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股指期货市场微观结构</dc:title>
  <dc:creator>a</dc:creator>
  <cp:lastModifiedBy>jxl</cp:lastModifiedBy>
  <cp:revision>47</cp:revision>
  <dcterms:created xsi:type="dcterms:W3CDTF">2015-09-17T14:38:08Z</dcterms:created>
  <dcterms:modified xsi:type="dcterms:W3CDTF">2016-09-30T12:59:01Z</dcterms:modified>
</cp:coreProperties>
</file>