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handoutMasterIdLst>
    <p:handoutMasterId r:id="rId77"/>
  </p:handoutMasterIdLst>
  <p:sldIdLst>
    <p:sldId id="586" r:id="rId3"/>
    <p:sldId id="587" r:id="rId4"/>
    <p:sldId id="588" r:id="rId5"/>
    <p:sldId id="386" r:id="rId6"/>
    <p:sldId id="388" r:id="rId7"/>
    <p:sldId id="392" r:id="rId8"/>
    <p:sldId id="394" r:id="rId9"/>
    <p:sldId id="396" r:id="rId10"/>
    <p:sldId id="390" r:id="rId11"/>
    <p:sldId id="400" r:id="rId12"/>
    <p:sldId id="433" r:id="rId13"/>
    <p:sldId id="403" r:id="rId15"/>
    <p:sldId id="589" r:id="rId16"/>
    <p:sldId id="410" r:id="rId17"/>
    <p:sldId id="411" r:id="rId18"/>
    <p:sldId id="409" r:id="rId19"/>
    <p:sldId id="412" r:id="rId20"/>
    <p:sldId id="414" r:id="rId21"/>
    <p:sldId id="415" r:id="rId22"/>
    <p:sldId id="417" r:id="rId23"/>
    <p:sldId id="418" r:id="rId24"/>
    <p:sldId id="419" r:id="rId25"/>
    <p:sldId id="420" r:id="rId26"/>
    <p:sldId id="421" r:id="rId27"/>
    <p:sldId id="422" r:id="rId28"/>
    <p:sldId id="423" r:id="rId29"/>
    <p:sldId id="424" r:id="rId30"/>
    <p:sldId id="425" r:id="rId31"/>
    <p:sldId id="594" r:id="rId32"/>
    <p:sldId id="595" r:id="rId33"/>
    <p:sldId id="590" r:id="rId34"/>
    <p:sldId id="435" r:id="rId35"/>
    <p:sldId id="436" r:id="rId36"/>
    <p:sldId id="437" r:id="rId37"/>
    <p:sldId id="583" r:id="rId38"/>
    <p:sldId id="584" r:id="rId39"/>
    <p:sldId id="441" r:id="rId40"/>
    <p:sldId id="443" r:id="rId41"/>
    <p:sldId id="445" r:id="rId42"/>
    <p:sldId id="446" r:id="rId43"/>
    <p:sldId id="447" r:id="rId44"/>
    <p:sldId id="449" r:id="rId45"/>
    <p:sldId id="450" r:id="rId46"/>
    <p:sldId id="451" r:id="rId47"/>
    <p:sldId id="452" r:id="rId48"/>
    <p:sldId id="570" r:id="rId49"/>
    <p:sldId id="465" r:id="rId50"/>
    <p:sldId id="466" r:id="rId51"/>
    <p:sldId id="467" r:id="rId52"/>
    <p:sldId id="468" r:id="rId53"/>
    <p:sldId id="592" r:id="rId54"/>
    <p:sldId id="469" r:id="rId55"/>
    <p:sldId id="571" r:id="rId56"/>
    <p:sldId id="572" r:id="rId57"/>
    <p:sldId id="472" r:id="rId58"/>
    <p:sldId id="473" r:id="rId59"/>
    <p:sldId id="474" r:id="rId60"/>
    <p:sldId id="475" r:id="rId61"/>
    <p:sldId id="582" r:id="rId62"/>
    <p:sldId id="580" r:id="rId63"/>
    <p:sldId id="573" r:id="rId64"/>
    <p:sldId id="577" r:id="rId65"/>
    <p:sldId id="593" r:id="rId66"/>
    <p:sldId id="554" r:id="rId67"/>
    <p:sldId id="555" r:id="rId68"/>
    <p:sldId id="556" r:id="rId69"/>
    <p:sldId id="557" r:id="rId70"/>
    <p:sldId id="539" r:id="rId71"/>
    <p:sldId id="540" r:id="rId72"/>
    <p:sldId id="542" r:id="rId73"/>
    <p:sldId id="543" r:id="rId74"/>
    <p:sldId id="567" r:id="rId75"/>
    <p:sldId id="568" r:id="rId76"/>
  </p:sldIdLst>
  <p:sldSz cx="9144000" cy="6858000" type="screen4x3"/>
  <p:notesSz cx="7099300" cy="102342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69841" autoAdjust="0"/>
  </p:normalViewPr>
  <p:slideViewPr>
    <p:cSldViewPr>
      <p:cViewPr varScale="1">
        <p:scale>
          <a:sx n="169" d="100"/>
          <a:sy n="169" d="100"/>
        </p:scale>
        <p:origin x="1752" y="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a:lvl1pPr>
          </a:lstStyle>
          <a:p>
            <a:pPr>
              <a:defRPr/>
            </a:pPr>
            <a:endParaRPr lang="en-US" altLang="zh-CN"/>
          </a:p>
        </p:txBody>
      </p:sp>
      <p:sp>
        <p:nvSpPr>
          <p:cNvPr id="97283"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97284"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97285"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sz="1300"/>
            </a:lvl1pPr>
          </a:lstStyle>
          <a:p>
            <a:pPr>
              <a:defRPr/>
            </a:pPr>
            <a:fld id="{31C016D9-55AB-4C3B-ACF1-6A1B864E4DCA}"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a:lvl1pPr>
          </a:lstStyle>
          <a:p>
            <a:pPr>
              <a:defRPr/>
            </a:pPr>
            <a:endParaRPr lang="en-US" altLang="zh-CN"/>
          </a:p>
        </p:txBody>
      </p:sp>
      <p:sp>
        <p:nvSpPr>
          <p:cNvPr id="6451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p:spPr>
      </p:sp>
      <p:sp>
        <p:nvSpPr>
          <p:cNvPr id="64517"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451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6451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sz="1300"/>
            </a:lvl1pPr>
          </a:lstStyle>
          <a:p>
            <a:pPr>
              <a:defRPr/>
            </a:pPr>
            <a:fld id="{CD7C5BDF-E693-4773-BE2B-893B0FA419E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9CC1966-5273-4C6A-BB3F-2BB6DC7504BF}" type="slidenum">
              <a:rPr lang="en-US" altLang="zh-CN" smtClean="0"/>
            </a:fld>
            <a:endParaRPr lang="en-US" altLang="zh-CN" smtClean="0"/>
          </a:p>
        </p:txBody>
      </p:sp>
      <p:sp>
        <p:nvSpPr>
          <p:cNvPr id="72707" name="Slide Image Placeholder 1"/>
          <p:cNvSpPr>
            <a:spLocks noGrp="1" noRot="1" noChangeAspect="1" noTextEdit="1"/>
          </p:cNvSpPr>
          <p:nvPr>
            <p:ph type="sldImg"/>
          </p:nvPr>
        </p:nvSpPr>
        <p:spPr>
          <a:xfrm>
            <a:off x="992188" y="768350"/>
            <a:ext cx="5114925" cy="3836988"/>
          </a:xfrm>
        </p:spPr>
      </p:sp>
      <p:sp>
        <p:nvSpPr>
          <p:cNvPr id="72708" name="Notes Placeholder 2"/>
          <p:cNvSpPr>
            <a:spLocks noGrp="1"/>
          </p:cNvSpPr>
          <p:nvPr>
            <p:ph type="body" idx="1"/>
          </p:nvPr>
        </p:nvSpPr>
        <p:spPr>
          <a:noFill/>
        </p:spPr>
        <p:txBody>
          <a:bodyPr/>
          <a:lstStyle/>
          <a:p>
            <a:pPr eaLnBrk="1" hangingPunct="1">
              <a:spcBef>
                <a:spcPct val="0"/>
              </a:spcBef>
            </a:pPr>
            <a:endParaRPr lang="zh-CN" altLang="zh-CN" smtClean="0"/>
          </a:p>
        </p:txBody>
      </p:sp>
      <p:sp>
        <p:nvSpPr>
          <p:cNvPr id="72709" name="Slide Number Placeholder 3"/>
          <p:cNvSpPr txBox="1">
            <a:spLocks noGrp="1"/>
          </p:cNvSpPr>
          <p:nvPr/>
        </p:nvSpPr>
        <p:spPr bwMode="auto">
          <a:xfrm>
            <a:off x="4021138" y="9721850"/>
            <a:ext cx="3076575" cy="511175"/>
          </a:xfrm>
          <a:prstGeom prst="rect">
            <a:avLst/>
          </a:prstGeom>
          <a:noFill/>
          <a:ln w="9525">
            <a:noFill/>
            <a:miter lim="800000"/>
          </a:ln>
        </p:spPr>
        <p:txBody>
          <a:bodyPr lIns="99048" tIns="49524" rIns="99048" bIns="49524" anchor="b"/>
          <a:lstStyle/>
          <a:p>
            <a:pPr algn="r" defTabSz="990600"/>
            <a:fld id="{6609E4EE-3C9F-4467-BBB7-4F1804ACFD93}" type="slidenum">
              <a:rPr lang="en-US" altLang="zh-CN" sz="1300"/>
            </a:fld>
            <a:endParaRPr lang="en-US" altLang="zh-CN"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5994B17-A60D-4ECA-86BD-04E551D72F04}" type="slidenum">
              <a:rPr lang="en-US" altLang="zh-CN" smtClean="0"/>
            </a:fld>
            <a:endParaRPr lang="en-US" altLang="zh-CN" smtClean="0"/>
          </a:p>
        </p:txBody>
      </p:sp>
      <p:sp>
        <p:nvSpPr>
          <p:cNvPr id="80899" name="Rectangle 2"/>
          <p:cNvSpPr>
            <a:spLocks noGrp="1" noRot="1" noChangeAspect="1" noChangeArrowheads="1" noTextEdit="1"/>
          </p:cNvSpPr>
          <p:nvPr>
            <p:ph type="sldImg"/>
          </p:nvPr>
        </p:nvSpPr>
        <p:spPr>
          <a:xfrm>
            <a:off x="992188" y="768350"/>
            <a:ext cx="5114925" cy="3836988"/>
          </a:xfrm>
        </p:spPr>
      </p:sp>
      <p:sp>
        <p:nvSpPr>
          <p:cNvPr id="80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0F14BC1-F573-403B-924F-D7F1326B7F50}" type="slidenum">
              <a:rPr lang="en-US" altLang="zh-CN" smtClean="0"/>
            </a:fld>
            <a:endParaRPr lang="en-US" altLang="zh-CN" smtClean="0"/>
          </a:p>
        </p:txBody>
      </p:sp>
      <p:sp>
        <p:nvSpPr>
          <p:cNvPr id="81923" name="Rectangle 2"/>
          <p:cNvSpPr>
            <a:spLocks noGrp="1" noRot="1" noChangeAspect="1" noChangeArrowheads="1" noTextEdit="1"/>
          </p:cNvSpPr>
          <p:nvPr>
            <p:ph type="sldImg"/>
          </p:nvPr>
        </p:nvSpPr>
        <p:spPr>
          <a:xfrm>
            <a:off x="992188" y="768350"/>
            <a:ext cx="5114925" cy="3836988"/>
          </a:xfrm>
        </p:spPr>
      </p:sp>
      <p:sp>
        <p:nvSpPr>
          <p:cNvPr id="819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992188" y="768350"/>
            <a:ext cx="5114925" cy="3836988"/>
          </a:xfrm>
        </p:spPr>
      </p:sp>
      <p:sp>
        <p:nvSpPr>
          <p:cNvPr id="73731" name="备注占位符 2"/>
          <p:cNvSpPr>
            <a:spLocks noGrp="1"/>
          </p:cNvSpPr>
          <p:nvPr>
            <p:ph type="body" idx="1"/>
          </p:nvPr>
        </p:nvSpPr>
        <p:spPr>
          <a:noFill/>
        </p:spPr>
        <p:txBody>
          <a:bodyPr/>
          <a:lstStyle/>
          <a:p>
            <a:endParaRPr lang="zh-CN" altLang="en-US" smtClean="0"/>
          </a:p>
        </p:txBody>
      </p:sp>
      <p:sp>
        <p:nvSpPr>
          <p:cNvPr id="73732" name="灯片编号占位符 3"/>
          <p:cNvSpPr>
            <a:spLocks noGrp="1"/>
          </p:cNvSpPr>
          <p:nvPr>
            <p:ph type="sldNum" sz="quarter" idx="5"/>
          </p:nvPr>
        </p:nvSpPr>
        <p:spPr>
          <a:noFill/>
        </p:spPr>
        <p:txBody>
          <a:bodyPr/>
          <a:lstStyle/>
          <a:p>
            <a:fld id="{64F41C00-1B7C-476B-BE89-CC7C4A67D4F7}" type="slidenum">
              <a:rPr lang="en-US" altLang="zh-CN"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F08B1B7-89BE-44E1-A803-7AB09486820E}" type="slidenum">
              <a:rPr lang="en-US" altLang="zh-CN" smtClean="0"/>
            </a:fld>
            <a:endParaRPr lang="en-US" altLang="zh-CN" smtClean="0"/>
          </a:p>
        </p:txBody>
      </p:sp>
      <p:sp>
        <p:nvSpPr>
          <p:cNvPr id="74755" name="幻灯片图像占位符 1"/>
          <p:cNvSpPr>
            <a:spLocks noGrp="1" noRot="1" noChangeAspect="1" noTextEdit="1"/>
          </p:cNvSpPr>
          <p:nvPr>
            <p:ph type="sldImg"/>
          </p:nvPr>
        </p:nvSpPr>
        <p:spPr>
          <a:xfrm>
            <a:off x="992188" y="768350"/>
            <a:ext cx="5114925" cy="3836988"/>
          </a:xfrm>
        </p:spPr>
      </p:sp>
      <p:sp>
        <p:nvSpPr>
          <p:cNvPr id="74756" name="备注占位符 2"/>
          <p:cNvSpPr>
            <a:spLocks noGrp="1"/>
          </p:cNvSpPr>
          <p:nvPr>
            <p:ph type="body" idx="1"/>
          </p:nvPr>
        </p:nvSpPr>
        <p:spPr>
          <a:noFill/>
        </p:spPr>
        <p:txBody>
          <a:bodyPr/>
          <a:lstStyle/>
          <a:p>
            <a:pPr eaLnBrk="1" hangingPunct="1"/>
            <a:endParaRPr lang="zh-CN" altLang="zh-CN" smtClean="0"/>
          </a:p>
        </p:txBody>
      </p:sp>
      <p:sp>
        <p:nvSpPr>
          <p:cNvPr id="74757" name="灯片编号占位符 3"/>
          <p:cNvSpPr txBox="1">
            <a:spLocks noGrp="1"/>
          </p:cNvSpPr>
          <p:nvPr/>
        </p:nvSpPr>
        <p:spPr bwMode="auto">
          <a:xfrm>
            <a:off x="4021138" y="9721850"/>
            <a:ext cx="3076575" cy="511175"/>
          </a:xfrm>
          <a:prstGeom prst="rect">
            <a:avLst/>
          </a:prstGeom>
          <a:noFill/>
          <a:ln w="9525">
            <a:noFill/>
            <a:miter lim="800000"/>
          </a:ln>
        </p:spPr>
        <p:txBody>
          <a:bodyPr lIns="99048" tIns="49524" rIns="99048" bIns="49524" anchor="b"/>
          <a:lstStyle/>
          <a:p>
            <a:pPr algn="r" defTabSz="990600"/>
            <a:fld id="{C60EFD63-8394-4F67-BE00-4777CB5158EC}" type="slidenum">
              <a:rPr lang="en-US" altLang="zh-CN" sz="1300"/>
            </a:fld>
            <a:endParaRPr lang="en-US" altLang="zh-CN" sz="1300"/>
          </a:p>
        </p:txBody>
      </p:sp>
      <p:sp>
        <p:nvSpPr>
          <p:cNvPr id="74758" name="页脚占位符 4"/>
          <p:cNvSpPr txBox="1">
            <a:spLocks noGrp="1"/>
          </p:cNvSpPr>
          <p:nvPr/>
        </p:nvSpPr>
        <p:spPr bwMode="auto">
          <a:xfrm>
            <a:off x="0" y="9721850"/>
            <a:ext cx="3076575" cy="511175"/>
          </a:xfrm>
          <a:prstGeom prst="rect">
            <a:avLst/>
          </a:prstGeom>
          <a:noFill/>
          <a:ln w="9525">
            <a:noFill/>
            <a:miter lim="800000"/>
          </a:ln>
        </p:spPr>
        <p:txBody>
          <a:bodyPr lIns="99048" tIns="49524" rIns="99048" bIns="49524" anchor="b"/>
          <a:lstStyle/>
          <a:p>
            <a:pPr defTabSz="990600"/>
            <a:endParaRPr lang="zh-CN"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8AD6CF4-87C6-4B0F-8CC6-6BF3EB67ED8E}" type="slidenum">
              <a:rPr lang="en-US" altLang="zh-CN" smtClean="0"/>
            </a:fld>
            <a:endParaRPr lang="en-US" altLang="zh-CN" smtClean="0"/>
          </a:p>
        </p:txBody>
      </p:sp>
      <p:sp>
        <p:nvSpPr>
          <p:cNvPr id="75779" name="Rectangle 2"/>
          <p:cNvSpPr>
            <a:spLocks noGrp="1" noRot="1" noChangeAspect="1" noChangeArrowheads="1" noTextEdit="1"/>
          </p:cNvSpPr>
          <p:nvPr>
            <p:ph type="sldImg"/>
          </p:nvPr>
        </p:nvSpPr>
        <p:spPr>
          <a:xfrm>
            <a:off x="992188" y="768350"/>
            <a:ext cx="5114925" cy="3836988"/>
          </a:xfrm>
        </p:spPr>
      </p:sp>
      <p:sp>
        <p:nvSpPr>
          <p:cNvPr id="757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25158FF-4045-4A28-B2F7-90C49E2FCF13}" type="slidenum">
              <a:rPr lang="en-US" altLang="zh-CN" smtClean="0"/>
            </a:fld>
            <a:endParaRPr lang="en-US" altLang="zh-CN" smtClean="0"/>
          </a:p>
        </p:txBody>
      </p:sp>
      <p:sp>
        <p:nvSpPr>
          <p:cNvPr id="76803" name="Rectangle 2"/>
          <p:cNvSpPr>
            <a:spLocks noGrp="1" noRot="1" noChangeAspect="1" noChangeArrowheads="1" noTextEdit="1"/>
          </p:cNvSpPr>
          <p:nvPr>
            <p:ph type="sldImg"/>
          </p:nvPr>
        </p:nvSpPr>
        <p:spPr>
          <a:xfrm>
            <a:off x="992188" y="768350"/>
            <a:ext cx="5114925" cy="3836988"/>
          </a:xfrm>
        </p:spPr>
      </p:sp>
      <p:sp>
        <p:nvSpPr>
          <p:cNvPr id="768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922B3F5-58AD-443B-98FB-2E6FC95D0FE3}" type="slidenum">
              <a:rPr lang="en-US" altLang="zh-CN" smtClean="0"/>
            </a:fld>
            <a:endParaRPr lang="en-US" altLang="zh-CN" smtClean="0"/>
          </a:p>
        </p:txBody>
      </p:sp>
      <p:sp>
        <p:nvSpPr>
          <p:cNvPr id="77827" name="Rectangle 2"/>
          <p:cNvSpPr>
            <a:spLocks noGrp="1" noRot="1" noChangeAspect="1" noChangeArrowheads="1" noTextEdit="1"/>
          </p:cNvSpPr>
          <p:nvPr>
            <p:ph type="sldImg"/>
          </p:nvPr>
        </p:nvSpPr>
        <p:spPr>
          <a:xfrm>
            <a:off x="992188" y="768350"/>
            <a:ext cx="5114925" cy="3836988"/>
          </a:xfrm>
        </p:spPr>
      </p:sp>
      <p:sp>
        <p:nvSpPr>
          <p:cNvPr id="77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9EA8F21-477E-49A4-82A2-33B36AFC3AA9}" type="slidenum">
              <a:rPr lang="en-US" altLang="zh-CN" smtClean="0"/>
            </a:fld>
            <a:endParaRPr lang="en-US" altLang="zh-CN" smtClean="0"/>
          </a:p>
        </p:txBody>
      </p:sp>
      <p:sp>
        <p:nvSpPr>
          <p:cNvPr id="78851" name="Rectangle 2"/>
          <p:cNvSpPr>
            <a:spLocks noGrp="1" noRot="1" noChangeAspect="1" noChangeArrowheads="1" noTextEdit="1"/>
          </p:cNvSpPr>
          <p:nvPr>
            <p:ph type="sldImg"/>
          </p:nvPr>
        </p:nvSpPr>
        <p:spPr>
          <a:xfrm>
            <a:off x="992188" y="768350"/>
            <a:ext cx="5114925" cy="3836988"/>
          </a:xfrm>
        </p:spPr>
      </p:sp>
      <p:sp>
        <p:nvSpPr>
          <p:cNvPr id="78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992188" y="768350"/>
            <a:ext cx="5114925" cy="3836988"/>
          </a:xfrm>
        </p:spPr>
      </p:sp>
      <p:sp>
        <p:nvSpPr>
          <p:cNvPr id="79875" name="备注占位符 2"/>
          <p:cNvSpPr>
            <a:spLocks noGrp="1"/>
          </p:cNvSpPr>
          <p:nvPr>
            <p:ph type="body" idx="1"/>
          </p:nvPr>
        </p:nvSpPr>
        <p:spPr>
          <a:noFill/>
        </p:spPr>
        <p:txBody>
          <a:bodyPr/>
          <a:lstStyle/>
          <a:p>
            <a:pPr eaLnBrk="1" hangingPunct="1"/>
            <a:endParaRPr lang="zh-CN" altLang="en-US" smtClean="0"/>
          </a:p>
        </p:txBody>
      </p:sp>
      <p:sp>
        <p:nvSpPr>
          <p:cNvPr id="79876" name="灯片编号占位符 3"/>
          <p:cNvSpPr>
            <a:spLocks noGrp="1"/>
          </p:cNvSpPr>
          <p:nvPr>
            <p:ph type="sldNum" sz="quarter" idx="5"/>
          </p:nvPr>
        </p:nvSpPr>
        <p:spPr>
          <a:noFill/>
        </p:spPr>
        <p:txBody>
          <a:bodyPr/>
          <a:lstStyle/>
          <a:p>
            <a:fld id="{E074751F-D4A3-41D8-90BD-96C17FD3AAF7}" type="slidenum">
              <a:rPr lang="en-US" altLang="zh-CN"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D7C5BDF-E693-4773-BE2B-893B0FA419E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3ED8B5BF-CED6-4AF4-81BE-EEA5E24BD332}"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1978521F-6A62-4556-8BF2-312E4D1749D3}"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E2D9AAE7-5DF2-4505-AA8A-2EA63B075C5A}"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0"/>
          <p:cNvSpPr>
            <a:spLocks noGrp="1" noChangeArrowheads="1"/>
          </p:cNvSpPr>
          <p:nvPr>
            <p:ph type="dt" sz="half" idx="10"/>
          </p:nvPr>
        </p:nvSpPr>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p:txBody>
          <a:bodyPr/>
          <a:lstStyle>
            <a:lvl1pPr>
              <a:defRPr/>
            </a:lvl1pPr>
          </a:lstStyle>
          <a:p>
            <a:pPr>
              <a:defRPr/>
            </a:pPr>
            <a:r>
              <a:rPr lang="zh-CN" altLang="en-US"/>
              <a:t>青岛大学经济学院               张宗强                 </a:t>
            </a:r>
            <a:r>
              <a:rPr lang="en-US" altLang="zh-CN"/>
              <a:t>2009</a:t>
            </a:r>
            <a:r>
              <a:rPr lang="zh-CN" altLang="en-US"/>
              <a:t>年</a:t>
            </a:r>
            <a:r>
              <a:rPr lang="en-US" altLang="zh-CN"/>
              <a:t>9</a:t>
            </a:r>
            <a:r>
              <a:rPr lang="zh-CN" altLang="en-US"/>
              <a:t>月</a:t>
            </a:r>
            <a:endParaRPr lang="zh-CN" altLang="en-US"/>
          </a:p>
        </p:txBody>
      </p:sp>
      <p:sp>
        <p:nvSpPr>
          <p:cNvPr id="7" name="Rectangle 252"/>
          <p:cNvSpPr>
            <a:spLocks noGrp="1" noChangeArrowheads="1"/>
          </p:cNvSpPr>
          <p:nvPr>
            <p:ph type="sldNum" sz="quarter" idx="12"/>
          </p:nvPr>
        </p:nvSpPr>
        <p:spPr/>
        <p:txBody>
          <a:bodyPr/>
          <a:lstStyle>
            <a:lvl1pPr>
              <a:defRPr/>
            </a:lvl1pPr>
          </a:lstStyle>
          <a:p>
            <a:pPr>
              <a:defRPr/>
            </a:pPr>
            <a:fld id="{D9587298-34AB-4F84-84DC-2A6B710C0294}"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250"/>
          <p:cNvSpPr>
            <a:spLocks noGrp="1" noChangeArrowheads="1"/>
          </p:cNvSpPr>
          <p:nvPr>
            <p:ph type="dt" sz="half" idx="10"/>
          </p:nvPr>
        </p:nvSpPr>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p:txBody>
          <a:bodyPr/>
          <a:lstStyle>
            <a:lvl1pPr>
              <a:defRPr/>
            </a:lvl1pPr>
          </a:lstStyle>
          <a:p>
            <a:pPr>
              <a:defRPr/>
            </a:pPr>
            <a:r>
              <a:rPr lang="zh-CN" altLang="en-US"/>
              <a:t>青岛大学经济学院               张宗强                 </a:t>
            </a:r>
            <a:r>
              <a:rPr lang="en-US" altLang="zh-CN"/>
              <a:t>2009</a:t>
            </a:r>
            <a:r>
              <a:rPr lang="zh-CN" altLang="en-US"/>
              <a:t>年</a:t>
            </a:r>
            <a:r>
              <a:rPr lang="en-US" altLang="zh-CN"/>
              <a:t>9</a:t>
            </a:r>
            <a:r>
              <a:rPr lang="zh-CN" altLang="en-US"/>
              <a:t>月</a:t>
            </a:r>
            <a:endParaRPr lang="zh-CN" altLang="en-US"/>
          </a:p>
        </p:txBody>
      </p:sp>
      <p:sp>
        <p:nvSpPr>
          <p:cNvPr id="5" name="Rectangle 252"/>
          <p:cNvSpPr>
            <a:spLocks noGrp="1" noChangeArrowheads="1"/>
          </p:cNvSpPr>
          <p:nvPr>
            <p:ph type="sldNum" sz="quarter" idx="12"/>
          </p:nvPr>
        </p:nvSpPr>
        <p:spPr/>
        <p:txBody>
          <a:bodyPr/>
          <a:lstStyle>
            <a:lvl1pPr>
              <a:defRPr/>
            </a:lvl1pPr>
          </a:lstStyle>
          <a:p>
            <a:pPr>
              <a:defRPr/>
            </a:pPr>
            <a:fld id="{18996D9C-A395-4BA4-8B25-C6A7ED4F0E46}"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762500" y="1600200"/>
            <a:ext cx="4000500" cy="2173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762500" y="3925888"/>
            <a:ext cx="4000500" cy="217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250"/>
          <p:cNvSpPr>
            <a:spLocks noGrp="1" noChangeArrowheads="1"/>
          </p:cNvSpPr>
          <p:nvPr>
            <p:ph type="dt" sz="half" idx="10"/>
          </p:nvPr>
        </p:nvSpPr>
        <p:spPr/>
        <p:txBody>
          <a:bodyPr/>
          <a:lstStyle>
            <a:lvl1pPr>
              <a:defRPr/>
            </a:lvl1pPr>
          </a:lstStyle>
          <a:p>
            <a:pPr>
              <a:defRPr/>
            </a:pPr>
            <a:endParaRPr lang="en-US" altLang="zh-CN"/>
          </a:p>
        </p:txBody>
      </p:sp>
      <p:sp>
        <p:nvSpPr>
          <p:cNvPr id="7" name="Rectangle 251"/>
          <p:cNvSpPr>
            <a:spLocks noGrp="1" noChangeArrowheads="1"/>
          </p:cNvSpPr>
          <p:nvPr>
            <p:ph type="ftr" sz="quarter" idx="11"/>
          </p:nvPr>
        </p:nvSpPr>
        <p:spPr/>
        <p:txBody>
          <a:bodyPr/>
          <a:lstStyle>
            <a:lvl1pPr>
              <a:defRPr/>
            </a:lvl1pPr>
          </a:lstStyle>
          <a:p>
            <a:pPr>
              <a:defRPr/>
            </a:pPr>
            <a:r>
              <a:rPr lang="zh-CN" altLang="en-US"/>
              <a:t>青岛大学经济学院               张宗强                 </a:t>
            </a:r>
            <a:r>
              <a:rPr lang="en-US" altLang="zh-CN"/>
              <a:t>2009</a:t>
            </a:r>
            <a:r>
              <a:rPr lang="zh-CN" altLang="en-US"/>
              <a:t>年</a:t>
            </a:r>
            <a:r>
              <a:rPr lang="en-US" altLang="zh-CN"/>
              <a:t>9</a:t>
            </a:r>
            <a:r>
              <a:rPr lang="zh-CN" altLang="en-US"/>
              <a:t>月</a:t>
            </a:r>
            <a:endParaRPr lang="zh-CN" altLang="en-US"/>
          </a:p>
        </p:txBody>
      </p:sp>
      <p:sp>
        <p:nvSpPr>
          <p:cNvPr id="8" name="Rectangle 252"/>
          <p:cNvSpPr>
            <a:spLocks noGrp="1" noChangeArrowheads="1"/>
          </p:cNvSpPr>
          <p:nvPr>
            <p:ph type="sldNum" sz="quarter" idx="12"/>
          </p:nvPr>
        </p:nvSpPr>
        <p:spPr/>
        <p:txBody>
          <a:bodyPr/>
          <a:lstStyle>
            <a:lvl1pPr>
              <a:defRPr/>
            </a:lvl1pPr>
          </a:lstStyle>
          <a:p>
            <a:pPr>
              <a:defRPr/>
            </a:pPr>
            <a:fld id="{BB93120B-BFB5-4B9F-B484-19BFA4F66AE2}"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302765E8-BDC0-4EC7-AB30-F7A4F167B7D4}"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A215B0FD-CC9A-4816-8797-CE287DF43FC7}"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2F6D32D9-4C28-4D63-99D9-4E01E51D545D}"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9" name="灯片编号占位符 8"/>
          <p:cNvSpPr>
            <a:spLocks noGrp="1"/>
          </p:cNvSpPr>
          <p:nvPr>
            <p:ph type="sldNum" sz="quarter" idx="12"/>
          </p:nvPr>
        </p:nvSpPr>
        <p:spPr/>
        <p:txBody>
          <a:bodyPr/>
          <a:lstStyle/>
          <a:p>
            <a:pPr>
              <a:defRPr/>
            </a:pPr>
            <a:fld id="{DE789E76-4658-45A5-9645-40CB5C65A28D}"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5" name="灯片编号占位符 4"/>
          <p:cNvSpPr>
            <a:spLocks noGrp="1"/>
          </p:cNvSpPr>
          <p:nvPr>
            <p:ph type="sldNum" sz="quarter" idx="12"/>
          </p:nvPr>
        </p:nvSpPr>
        <p:spPr/>
        <p:txBody>
          <a:bodyPr/>
          <a:lstStyle/>
          <a:p>
            <a:pPr>
              <a:defRPr/>
            </a:pPr>
            <a:fld id="{BE8563A4-43FA-4AF4-BC18-78E2C0DEABFC}"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4" name="灯片编号占位符 3"/>
          <p:cNvSpPr>
            <a:spLocks noGrp="1"/>
          </p:cNvSpPr>
          <p:nvPr>
            <p:ph type="sldNum" sz="quarter" idx="12"/>
          </p:nvPr>
        </p:nvSpPr>
        <p:spPr/>
        <p:txBody>
          <a:bodyPr/>
          <a:lstStyle/>
          <a:p>
            <a:pPr>
              <a:defRPr/>
            </a:pPr>
            <a:fld id="{E89C2149-536E-40CC-AD30-22B548EF4281}"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8CFB0716-C0E4-4DD4-BC11-0F58665A9ED2}"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A32339D6-04DD-4F6B-BD6A-1E3DE915E1B0}"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DCEB125-154B-4C65-BD40-AB790C3424A8}"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14.w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15.wmf"/><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27.wmf"/><Relationship Id="rId3" Type="http://schemas.openxmlformats.org/officeDocument/2006/relationships/oleObject" Target="../embeddings/oleObject12.bin"/><Relationship Id="rId2" Type="http://schemas.openxmlformats.org/officeDocument/2006/relationships/image" Target="../media/image26.wmf"/><Relationship Id="rId1"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13.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9.wmf"/><Relationship Id="rId1"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15.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13.xml"/><Relationship Id="rId6" Type="http://schemas.openxmlformats.org/officeDocument/2006/relationships/image" Target="../media/image37.wmf"/><Relationship Id="rId5" Type="http://schemas.openxmlformats.org/officeDocument/2006/relationships/oleObject" Target="../embeddings/oleObject18.bin"/><Relationship Id="rId4" Type="http://schemas.openxmlformats.org/officeDocument/2006/relationships/image" Target="../media/image36.wmf"/><Relationship Id="rId3" Type="http://schemas.openxmlformats.org/officeDocument/2006/relationships/oleObject" Target="../embeddings/oleObject17.bin"/><Relationship Id="rId2" Type="http://schemas.openxmlformats.org/officeDocument/2006/relationships/image" Target="../media/image35.wmf"/><Relationship Id="rId1"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4.xml"/><Relationship Id="rId2" Type="http://schemas.openxmlformats.org/officeDocument/2006/relationships/image" Target="../media/image38.wmf"/><Relationship Id="rId1"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39.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40.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20.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2.xml"/><Relationship Id="rId2" Type="http://schemas.openxmlformats.org/officeDocument/2006/relationships/image" Target="../media/image42.wmf"/><Relationship Id="rId1" Type="http://schemas.openxmlformats.org/officeDocument/2006/relationships/oleObject" Target="../embeddings/oleObject21.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12.xml"/><Relationship Id="rId2" Type="http://schemas.openxmlformats.org/officeDocument/2006/relationships/image" Target="../media/image43.wmf"/><Relationship Id="rId1" Type="http://schemas.openxmlformats.org/officeDocument/2006/relationships/oleObject" Target="../embeddings/oleObject22.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4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23.bin"/></Relationships>
</file>

<file path=ppt/slides/_rels/slide61.xml.rels><?xml version="1.0" encoding="UTF-8" standalone="yes"?>
<Relationships xmlns="http://schemas.openxmlformats.org/package/2006/relationships"><Relationship Id="rId9" Type="http://schemas.openxmlformats.org/officeDocument/2006/relationships/vmlDrawing" Target="../drawings/vmlDrawing20.vml"/><Relationship Id="rId8" Type="http://schemas.openxmlformats.org/officeDocument/2006/relationships/slideLayout" Target="../slideLayouts/slideLayout14.xml"/><Relationship Id="rId7" Type="http://schemas.openxmlformats.org/officeDocument/2006/relationships/image" Target="../media/image49.jpeg"/><Relationship Id="rId6" Type="http://schemas.openxmlformats.org/officeDocument/2006/relationships/image" Target="../media/image48.wmf"/><Relationship Id="rId5" Type="http://schemas.openxmlformats.org/officeDocument/2006/relationships/oleObject" Target="../embeddings/oleObject26.bin"/><Relationship Id="rId4" Type="http://schemas.openxmlformats.org/officeDocument/2006/relationships/image" Target="../media/image47.wmf"/><Relationship Id="rId3" Type="http://schemas.openxmlformats.org/officeDocument/2006/relationships/oleObject" Target="../embeddings/oleObject25.bin"/><Relationship Id="rId2" Type="http://schemas.openxmlformats.org/officeDocument/2006/relationships/image" Target="../media/image46.wmf"/><Relationship Id="rId10" Type="http://schemas.openxmlformats.org/officeDocument/2006/relationships/notesSlide" Target="../notesSlides/notesSlide7.xml"/><Relationship Id="rId1"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50.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51.jpe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rrowheads="1"/>
          </p:cNvSpPr>
          <p:nvPr>
            <p:ph type="title"/>
          </p:nvPr>
        </p:nvSpPr>
        <p:spPr>
          <a:xfrm>
            <a:off x="0" y="1714488"/>
            <a:ext cx="9144000" cy="2214576"/>
          </a:xfrm>
        </p:spPr>
        <p:txBody>
          <a:bodyPr>
            <a:noAutofit/>
          </a:bodyPr>
          <a:lstStyle/>
          <a:p>
            <a:r>
              <a:rPr lang="zh-CN" altLang="en-US" sz="6600" b="1" dirty="0" smtClean="0">
                <a:solidFill>
                  <a:srgbClr val="FF0000"/>
                </a:solidFill>
              </a:rPr>
              <a:t>第二篇</a:t>
            </a:r>
            <a:br>
              <a:rPr lang="en-US" altLang="zh-CN" sz="6600" b="1" dirty="0" smtClean="0"/>
            </a:br>
            <a:br>
              <a:rPr lang="en-US" altLang="zh-CN" sz="6600" b="1" dirty="0" smtClean="0"/>
            </a:br>
            <a:r>
              <a:rPr lang="zh-CN" altLang="en-US" sz="6000" b="1" dirty="0" smtClean="0">
                <a:solidFill>
                  <a:srgbClr val="0000CC"/>
                </a:solidFill>
              </a:rPr>
              <a:t>第</a:t>
            </a:r>
            <a:r>
              <a:rPr lang="en-US" altLang="zh-CN" sz="6000" b="1" dirty="0" smtClean="0">
                <a:solidFill>
                  <a:srgbClr val="0000CC"/>
                </a:solidFill>
              </a:rPr>
              <a:t>2</a:t>
            </a:r>
            <a:r>
              <a:rPr lang="zh-CN" altLang="en-US" sz="6000" b="1" dirty="0" smtClean="0">
                <a:solidFill>
                  <a:srgbClr val="0000CC"/>
                </a:solidFill>
              </a:rPr>
              <a:t>讲  投资组合理论</a:t>
            </a:r>
            <a:endParaRPr lang="zh-CN" altLang="en-US" sz="6000" b="1" dirty="0" smtClean="0">
              <a:solidFill>
                <a:srgbClr val="0000CC"/>
              </a:solidFill>
            </a:endParaRPr>
          </a:p>
        </p:txBody>
      </p:sp>
      <p:sp>
        <p:nvSpPr>
          <p:cNvPr id="15362" name="灯片编号占位符 5"/>
          <p:cNvSpPr>
            <a:spLocks noGrp="1"/>
          </p:cNvSpPr>
          <p:nvPr>
            <p:ph type="sldNum" sz="quarter" idx="12"/>
          </p:nvPr>
        </p:nvSpPr>
        <p:spPr>
          <a:noFill/>
        </p:spPr>
        <p:txBody>
          <a:bodyPr/>
          <a:lstStyle/>
          <a:p>
            <a:fld id="{FA38BF61-B0EF-4766-BF20-3CE052789414}"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p:spPr>
        <p:txBody>
          <a:bodyPr/>
          <a:lstStyle/>
          <a:p>
            <a:fld id="{B409017B-08B7-42C9-A8CC-8439C6EBFF79}" type="slidenum">
              <a:rPr lang="en-US" altLang="zh-CN" smtClean="0"/>
            </a:fld>
            <a:endParaRPr lang="en-US" altLang="zh-CN" smtClean="0"/>
          </a:p>
        </p:txBody>
      </p:sp>
      <p:pic>
        <p:nvPicPr>
          <p:cNvPr id="247811" name="Picture 3" descr="bod8237x_0601"/>
          <p:cNvPicPr>
            <a:picLocks noChangeAspect="1" noChangeArrowheads="1"/>
          </p:cNvPicPr>
          <p:nvPr/>
        </p:nvPicPr>
        <p:blipFill>
          <a:blip r:embed="rId1"/>
          <a:srcRect/>
          <a:stretch>
            <a:fillRect/>
          </a:stretch>
        </p:blipFill>
        <p:spPr bwMode="auto">
          <a:xfrm>
            <a:off x="500034" y="0"/>
            <a:ext cx="8064500" cy="5373688"/>
          </a:xfrm>
          <a:prstGeom prst="rect">
            <a:avLst/>
          </a:prstGeom>
          <a:noFill/>
          <a:ln w="9525">
            <a:noFill/>
            <a:miter lim="800000"/>
            <a:headEnd/>
            <a:tailEnd/>
          </a:ln>
        </p:spPr>
      </p:pic>
      <p:sp>
        <p:nvSpPr>
          <p:cNvPr id="29700" name="Rectangle 4"/>
          <p:cNvSpPr>
            <a:spLocks noChangeArrowheads="1"/>
          </p:cNvSpPr>
          <p:nvPr/>
        </p:nvSpPr>
        <p:spPr bwMode="auto">
          <a:xfrm>
            <a:off x="0" y="5213350"/>
            <a:ext cx="8991600" cy="1644650"/>
          </a:xfrm>
          <a:prstGeom prst="rect">
            <a:avLst/>
          </a:prstGeom>
          <a:noFill/>
          <a:ln w="9525">
            <a:noFill/>
            <a:miter lim="800000"/>
          </a:ln>
        </p:spPr>
        <p:txBody>
          <a:bodyPr lIns="90488" tIns="44450" rIns="90488" bIns="44450" anchor="ctr" anchorCtr="1"/>
          <a:lstStyle/>
          <a:p>
            <a:pPr algn="ctr">
              <a:lnSpc>
                <a:spcPct val="90000"/>
              </a:lnSpc>
            </a:pPr>
            <a:r>
              <a:rPr lang="zh-CN" altLang="en-US" sz="3800" b="1" dirty="0" smtClean="0">
                <a:solidFill>
                  <a:srgbClr val="FF0000"/>
                </a:solidFill>
                <a:latin typeface="+mn-lt"/>
              </a:rPr>
              <a:t>投资</a:t>
            </a:r>
            <a:r>
              <a:rPr lang="zh-CN" altLang="en-US" sz="3800" b="1" dirty="0">
                <a:solidFill>
                  <a:srgbClr val="FF0000"/>
                </a:solidFill>
                <a:latin typeface="+mn-lt"/>
              </a:rPr>
              <a:t>组合</a:t>
            </a:r>
            <a:r>
              <a:rPr lang="en-US" altLang="zh-CN" sz="3800" b="1" i="1" dirty="0">
                <a:solidFill>
                  <a:srgbClr val="FF0000"/>
                </a:solidFill>
                <a:latin typeface="+mn-lt"/>
              </a:rPr>
              <a:t>P</a:t>
            </a:r>
            <a:r>
              <a:rPr lang="zh-CN" altLang="en-US" sz="3800" b="1" dirty="0">
                <a:solidFill>
                  <a:srgbClr val="FF0000"/>
                </a:solidFill>
                <a:latin typeface="+mn-lt"/>
              </a:rPr>
              <a:t>的收益与风险权衡</a:t>
            </a:r>
            <a:endParaRPr lang="zh-CN" altLang="en-US" sz="3800" b="1" i="1" dirty="0">
              <a:solidFill>
                <a:srgbClr val="FF0000"/>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blinds(horizontal)">
                                      <p:cBhvr>
                                        <p:cTn id="7" dur="500"/>
                                        <p:tgtEl>
                                          <p:spTgt spid="247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p>
            <a:fld id="{BA6C0155-3B24-4026-9DFB-E762E082AAAC}" type="slidenum">
              <a:rPr lang="en-US" altLang="zh-CN" smtClean="0"/>
            </a:fld>
            <a:endParaRPr lang="en-US" altLang="zh-CN" smtClean="0"/>
          </a:p>
        </p:txBody>
      </p:sp>
      <p:pic>
        <p:nvPicPr>
          <p:cNvPr id="283650" name="Picture 2" descr="bod8237x_0602"/>
          <p:cNvPicPr>
            <a:picLocks noChangeAspect="1" noChangeArrowheads="1"/>
          </p:cNvPicPr>
          <p:nvPr/>
        </p:nvPicPr>
        <p:blipFill>
          <a:blip r:embed="rId1"/>
          <a:srcRect/>
          <a:stretch>
            <a:fillRect/>
          </a:stretch>
        </p:blipFill>
        <p:spPr bwMode="auto">
          <a:xfrm>
            <a:off x="1187450" y="0"/>
            <a:ext cx="6842125" cy="5975350"/>
          </a:xfrm>
          <a:prstGeom prst="rect">
            <a:avLst/>
          </a:prstGeom>
          <a:noFill/>
          <a:ln w="9525">
            <a:noFill/>
            <a:miter lim="800000"/>
            <a:headEnd/>
            <a:tailEnd/>
          </a:ln>
        </p:spPr>
      </p:pic>
      <p:sp>
        <p:nvSpPr>
          <p:cNvPr id="30724" name="Rectangle 4"/>
          <p:cNvSpPr>
            <a:spLocks noChangeArrowheads="1"/>
          </p:cNvSpPr>
          <p:nvPr/>
        </p:nvSpPr>
        <p:spPr bwMode="auto">
          <a:xfrm>
            <a:off x="250825" y="5943600"/>
            <a:ext cx="8397875" cy="914400"/>
          </a:xfrm>
          <a:prstGeom prst="rect">
            <a:avLst/>
          </a:prstGeom>
          <a:noFill/>
          <a:ln w="9525">
            <a:noFill/>
            <a:miter lim="800000"/>
          </a:ln>
        </p:spPr>
        <p:txBody>
          <a:bodyPr lIns="90488" tIns="44450" rIns="90488" bIns="44450" anchor="ctr" anchorCtr="1"/>
          <a:lstStyle/>
          <a:p>
            <a:pPr algn="ctr"/>
            <a:r>
              <a:rPr lang="zh-CN" altLang="en-US" sz="2800" b="1" dirty="0" smtClean="0">
                <a:solidFill>
                  <a:srgbClr val="FF0000"/>
                </a:solidFill>
                <a:latin typeface="Times New Roman" panose="02020603050405020304" pitchFamily="18" charset="0"/>
              </a:rPr>
              <a:t>无</a:t>
            </a:r>
            <a:r>
              <a:rPr lang="zh-CN" altLang="en-US" sz="2800" b="1" dirty="0">
                <a:solidFill>
                  <a:srgbClr val="FF0000"/>
                </a:solidFill>
                <a:latin typeface="Times New Roman" panose="02020603050405020304" pitchFamily="18" charset="0"/>
              </a:rPr>
              <a:t>差异曲线</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3650"/>
                                        </p:tgtEl>
                                        <p:attrNameLst>
                                          <p:attrName>style.visibility</p:attrName>
                                        </p:attrNameLst>
                                      </p:cBhvr>
                                      <p:to>
                                        <p:strVal val="visible"/>
                                      </p:to>
                                    </p:set>
                                    <p:animEffect transition="in" filter="blinds(horizontal)">
                                      <p:cBhvr>
                                        <p:cTn id="7" dur="500"/>
                                        <p:tgtEl>
                                          <p:spTgt spid="283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rrowheads="1"/>
          </p:cNvSpPr>
          <p:nvPr>
            <p:ph idx="1"/>
          </p:nvPr>
        </p:nvSpPr>
        <p:spPr>
          <a:xfrm>
            <a:off x="166255" y="333374"/>
            <a:ext cx="8977745" cy="2452684"/>
          </a:xfrm>
        </p:spPr>
        <p:txBody>
          <a:bodyPr>
            <a:normAutofit fontScale="85000" lnSpcReduction="20000"/>
          </a:bodyPr>
          <a:lstStyle/>
          <a:p>
            <a:pPr algn="ctr" eaLnBrk="1" hangingPunct="1">
              <a:lnSpc>
                <a:spcPct val="170000"/>
              </a:lnSpc>
              <a:buFont typeface="Wingdings" panose="05000000000000000000" pitchFamily="2" charset="2"/>
              <a:buNone/>
            </a:pPr>
            <a:r>
              <a:rPr lang="zh-CN" altLang="en-US" sz="4000" b="1" dirty="0" smtClean="0">
                <a:solidFill>
                  <a:srgbClr val="FF0000"/>
                </a:solidFill>
              </a:rPr>
              <a:t>均值</a:t>
            </a:r>
            <a:r>
              <a:rPr lang="en-US" altLang="zh-CN" sz="4000" b="1" dirty="0" smtClean="0">
                <a:solidFill>
                  <a:srgbClr val="FF0000"/>
                </a:solidFill>
              </a:rPr>
              <a:t>-</a:t>
            </a:r>
            <a:r>
              <a:rPr lang="zh-CN" altLang="en-US" sz="4000" b="1" dirty="0" smtClean="0">
                <a:solidFill>
                  <a:srgbClr val="FF0000"/>
                </a:solidFill>
              </a:rPr>
              <a:t>方差准则</a:t>
            </a:r>
            <a:r>
              <a:rPr lang="zh-CN" altLang="en-US" sz="3600" b="1" dirty="0" smtClean="0">
                <a:solidFill>
                  <a:srgbClr val="FF0000"/>
                </a:solidFill>
              </a:rPr>
              <a:t>（</a:t>
            </a:r>
            <a:r>
              <a:rPr lang="en-US" altLang="zh-CN" sz="3600" b="1" dirty="0" smtClean="0">
                <a:solidFill>
                  <a:srgbClr val="FF0000"/>
                </a:solidFill>
              </a:rPr>
              <a:t>Mean-variance criterion</a:t>
            </a:r>
            <a:r>
              <a:rPr lang="zh-CN" altLang="en-US" sz="3600" b="1" dirty="0" smtClean="0">
                <a:solidFill>
                  <a:srgbClr val="FF0000"/>
                </a:solidFill>
              </a:rPr>
              <a:t>）</a:t>
            </a:r>
            <a:endParaRPr lang="en-US" altLang="zh-CN" sz="3600" b="1" dirty="0" smtClean="0">
              <a:solidFill>
                <a:srgbClr val="FF0000"/>
              </a:solidFill>
            </a:endParaRPr>
          </a:p>
          <a:p>
            <a:pPr eaLnBrk="1" hangingPunct="1">
              <a:lnSpc>
                <a:spcPct val="170000"/>
              </a:lnSpc>
              <a:buNone/>
            </a:pPr>
            <a:r>
              <a:rPr lang="zh-CN" altLang="en-US" dirty="0" smtClean="0"/>
              <a:t>     </a:t>
            </a:r>
            <a:r>
              <a:rPr lang="zh-CN" altLang="en-US" sz="3300" dirty="0" smtClean="0"/>
              <a:t>若投资者是风险厌恶的，则对于证券</a:t>
            </a:r>
            <a:r>
              <a:rPr lang="en-US" altLang="zh-CN" sz="3300" dirty="0" smtClean="0"/>
              <a:t>A</a:t>
            </a:r>
            <a:r>
              <a:rPr lang="zh-CN" altLang="en-US" sz="3300" dirty="0" smtClean="0"/>
              <a:t>和证券</a:t>
            </a:r>
            <a:r>
              <a:rPr lang="en-US" altLang="zh-CN" sz="3300" dirty="0" smtClean="0"/>
              <a:t>B</a:t>
            </a:r>
            <a:r>
              <a:rPr lang="zh-CN" altLang="en-US" sz="3300" dirty="0" smtClean="0"/>
              <a:t>，</a:t>
            </a:r>
            <a:endParaRPr lang="en-US" altLang="zh-CN" sz="3300" dirty="0" smtClean="0"/>
          </a:p>
          <a:p>
            <a:pPr eaLnBrk="1" hangingPunct="1">
              <a:lnSpc>
                <a:spcPct val="170000"/>
              </a:lnSpc>
              <a:buNone/>
            </a:pPr>
            <a:r>
              <a:rPr lang="zh-CN" altLang="en-US" sz="3300" dirty="0"/>
              <a:t> </a:t>
            </a:r>
            <a:r>
              <a:rPr lang="zh-CN" altLang="en-US" sz="3300" dirty="0" smtClean="0"/>
              <a:t>    如果：</a:t>
            </a:r>
            <a:endParaRPr lang="zh-CN" altLang="en-US" sz="3300" dirty="0" smtClean="0"/>
          </a:p>
        </p:txBody>
      </p:sp>
      <p:sp>
        <p:nvSpPr>
          <p:cNvPr id="2052" name="灯片编号占位符 5"/>
          <p:cNvSpPr>
            <a:spLocks noGrp="1"/>
          </p:cNvSpPr>
          <p:nvPr>
            <p:ph type="sldNum" sz="quarter" idx="12"/>
          </p:nvPr>
        </p:nvSpPr>
        <p:spPr>
          <a:noFill/>
        </p:spPr>
        <p:txBody>
          <a:bodyPr/>
          <a:lstStyle/>
          <a:p>
            <a:fld id="{81D19C73-E680-4137-A24E-4D90AF7FDA0C}" type="slidenum">
              <a:rPr lang="en-US" altLang="zh-CN" smtClean="0"/>
            </a:fld>
            <a:endParaRPr lang="en-US" altLang="zh-CN" dirty="0" smtClean="0"/>
          </a:p>
        </p:txBody>
      </p:sp>
      <p:graphicFrame>
        <p:nvGraphicFramePr>
          <p:cNvPr id="250883" name="Object 3"/>
          <p:cNvGraphicFramePr>
            <a:graphicFrameLocks noChangeAspect="1"/>
          </p:cNvGraphicFramePr>
          <p:nvPr/>
        </p:nvGraphicFramePr>
        <p:xfrm>
          <a:off x="3635375" y="3644900"/>
          <a:ext cx="1871663" cy="796925"/>
        </p:xfrm>
        <a:graphic>
          <a:graphicData uri="http://schemas.openxmlformats.org/presentationml/2006/ole">
            <mc:AlternateContent xmlns:mc="http://schemas.openxmlformats.org/markup-compatibility/2006">
              <mc:Choice xmlns:v="urn:schemas-microsoft-com:vml" Requires="v">
                <p:oleObj spid="_x0000_s2066" name="Equation" r:id="rId1" imgW="533400" imgH="241300" progId="Equation.DSMT4">
                  <p:embed/>
                </p:oleObj>
              </mc:Choice>
              <mc:Fallback>
                <p:oleObj name="Equation" r:id="rId1" imgW="533400" imgH="2413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3644900"/>
                        <a:ext cx="1871663" cy="796925"/>
                      </a:xfrm>
                      <a:prstGeom prst="rect">
                        <a:avLst/>
                      </a:prstGeom>
                      <a:solidFill>
                        <a:schemeClr val="bg1"/>
                      </a:solidFill>
                    </p:spPr>
                  </p:pic>
                </p:oleObj>
              </mc:Fallback>
            </mc:AlternateContent>
          </a:graphicData>
        </a:graphic>
      </p:graphicFrame>
      <p:graphicFrame>
        <p:nvGraphicFramePr>
          <p:cNvPr id="250884" name="Object 4"/>
          <p:cNvGraphicFramePr>
            <a:graphicFrameLocks noChangeAspect="1"/>
          </p:cNvGraphicFramePr>
          <p:nvPr/>
        </p:nvGraphicFramePr>
        <p:xfrm>
          <a:off x="3419475" y="2349500"/>
          <a:ext cx="2233613" cy="647700"/>
        </p:xfrm>
        <a:graphic>
          <a:graphicData uri="http://schemas.openxmlformats.org/presentationml/2006/ole">
            <mc:AlternateContent xmlns:mc="http://schemas.openxmlformats.org/markup-compatibility/2006">
              <mc:Choice xmlns:v="urn:schemas-microsoft-com:vml" Requires="v">
                <p:oleObj spid="_x0000_s2067" name="Equation" r:id="rId3" imgW="862965" imgH="228600" progId="Equation.DSMT4">
                  <p:embed/>
                </p:oleObj>
              </mc:Choice>
              <mc:Fallback>
                <p:oleObj name="Equation" r:id="rId3" imgW="862965"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349500"/>
                        <a:ext cx="22336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5" name="Text Box 5"/>
          <p:cNvSpPr txBox="1">
            <a:spLocks noChangeArrowheads="1"/>
          </p:cNvSpPr>
          <p:nvPr/>
        </p:nvSpPr>
        <p:spPr bwMode="auto">
          <a:xfrm>
            <a:off x="539750" y="3213100"/>
            <a:ext cx="1368425" cy="523220"/>
          </a:xfrm>
          <a:prstGeom prst="rect">
            <a:avLst/>
          </a:prstGeom>
          <a:noFill/>
          <a:ln w="9525">
            <a:noFill/>
            <a:miter lim="800000"/>
          </a:ln>
        </p:spPr>
        <p:txBody>
          <a:bodyPr>
            <a:spAutoFit/>
          </a:bodyPr>
          <a:lstStyle/>
          <a:p>
            <a:pPr>
              <a:spcBef>
                <a:spcPct val="50000"/>
              </a:spcBef>
            </a:pPr>
            <a:r>
              <a:rPr lang="zh-CN" altLang="en-US" sz="2800" dirty="0"/>
              <a:t>并且</a:t>
            </a:r>
            <a:endParaRPr lang="zh-CN" altLang="en-US" sz="2800" dirty="0"/>
          </a:p>
        </p:txBody>
      </p:sp>
      <p:sp>
        <p:nvSpPr>
          <p:cNvPr id="250886" name="Text Box 6"/>
          <p:cNvSpPr txBox="1">
            <a:spLocks noChangeArrowheads="1"/>
          </p:cNvSpPr>
          <p:nvPr/>
        </p:nvSpPr>
        <p:spPr bwMode="auto">
          <a:xfrm>
            <a:off x="482138" y="4581525"/>
            <a:ext cx="8661861" cy="1169551"/>
          </a:xfrm>
          <a:prstGeom prst="rect">
            <a:avLst/>
          </a:prstGeom>
          <a:noFill/>
          <a:ln w="9525">
            <a:noFill/>
            <a:miter lim="800000"/>
          </a:ln>
        </p:spPr>
        <p:txBody>
          <a:bodyPr wrap="square">
            <a:spAutoFit/>
          </a:bodyPr>
          <a:lstStyle/>
          <a:p>
            <a:pPr>
              <a:spcBef>
                <a:spcPct val="50000"/>
              </a:spcBef>
            </a:pPr>
            <a:r>
              <a:rPr lang="zh-CN" altLang="en-US" sz="2800" dirty="0">
                <a:latin typeface="Times New Roman" panose="02020603050405020304" pitchFamily="18" charset="0"/>
              </a:rPr>
              <a:t>则该投资者认为“</a:t>
            </a:r>
            <a:r>
              <a:rPr lang="en-US" altLang="zh-CN" sz="2800" dirty="0">
                <a:latin typeface="Times New Roman" panose="02020603050405020304" pitchFamily="18" charset="0"/>
              </a:rPr>
              <a:t>A</a:t>
            </a:r>
            <a:r>
              <a:rPr lang="zh-CN" altLang="en-US" sz="2800" dirty="0">
                <a:latin typeface="Times New Roman" panose="02020603050405020304" pitchFamily="18" charset="0"/>
              </a:rPr>
              <a:t>占优于</a:t>
            </a:r>
            <a:r>
              <a:rPr lang="en-US" altLang="zh-CN" sz="2800" dirty="0">
                <a:latin typeface="Times New Roman" panose="02020603050405020304" pitchFamily="18" charset="0"/>
              </a:rPr>
              <a:t>B”</a:t>
            </a:r>
            <a:r>
              <a:rPr lang="zh-CN" altLang="en-US" sz="2800" dirty="0">
                <a:latin typeface="Times New Roman" panose="02020603050405020304" pitchFamily="18" charset="0"/>
              </a:rPr>
              <a:t>，或</a:t>
            </a:r>
            <a:r>
              <a:rPr lang="en-US" altLang="zh-CN" sz="2800" dirty="0">
                <a:latin typeface="Times New Roman" panose="02020603050405020304" pitchFamily="18" charset="0"/>
              </a:rPr>
              <a:t>A</a:t>
            </a:r>
            <a:r>
              <a:rPr lang="zh-CN" altLang="en-US" sz="2800" dirty="0">
                <a:latin typeface="Times New Roman" panose="02020603050405020304" pitchFamily="18" charset="0"/>
              </a:rPr>
              <a:t>比</a:t>
            </a:r>
            <a:r>
              <a:rPr lang="en-US" altLang="zh-CN" sz="2800" dirty="0">
                <a:latin typeface="Times New Roman" panose="02020603050405020304" pitchFamily="18" charset="0"/>
              </a:rPr>
              <a:t>B</a:t>
            </a:r>
            <a:r>
              <a:rPr lang="zh-CN" altLang="en-US" sz="2800" dirty="0">
                <a:latin typeface="Times New Roman" panose="02020603050405020304" pitchFamily="18" charset="0"/>
              </a:rPr>
              <a:t>有优势</a:t>
            </a:r>
            <a:endParaRPr lang="zh-CN" altLang="en-US" sz="2800" dirty="0">
              <a:latin typeface="Times New Roman" panose="02020603050405020304" pitchFamily="18" charset="0"/>
            </a:endParaRPr>
          </a:p>
          <a:p>
            <a:pPr>
              <a:spcBef>
                <a:spcPct val="50000"/>
              </a:spcBef>
            </a:pPr>
            <a:r>
              <a:rPr lang="zh-CN" altLang="en-US" sz="2800" dirty="0">
                <a:latin typeface="Times New Roman" panose="02020603050405020304" pitchFamily="18" charset="0"/>
              </a:rPr>
              <a:t>                      </a:t>
            </a:r>
            <a:r>
              <a:rPr lang="zh-CN" altLang="en-US" sz="2800" dirty="0" smtClean="0">
                <a:latin typeface="Times New Roman" panose="02020603050405020304" pitchFamily="18" charset="0"/>
              </a:rPr>
              <a:t>         </a:t>
            </a:r>
            <a:r>
              <a:rPr lang="en-US" altLang="zh-CN" sz="2800" dirty="0">
                <a:solidFill>
                  <a:srgbClr val="000099"/>
                </a:solidFill>
                <a:latin typeface="Times New Roman" panose="02020603050405020304" pitchFamily="18" charset="0"/>
              </a:rPr>
              <a:t>(A dominates B)</a:t>
            </a:r>
            <a:r>
              <a:rPr lang="zh-CN" altLang="en-US" sz="2800" dirty="0">
                <a:solidFill>
                  <a:srgbClr val="000099"/>
                </a:solidFill>
                <a:latin typeface="Times New Roman" panose="02020603050405020304" pitchFamily="18" charset="0"/>
              </a:rPr>
              <a:t>。</a:t>
            </a:r>
            <a:endParaRPr lang="zh-CN" altLang="en-US" sz="2800" dirty="0">
              <a:solidFill>
                <a:srgbClr val="00009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0882">
                                            <p:txEl>
                                              <p:pRg st="1" end="1"/>
                                            </p:txEl>
                                          </p:spTgt>
                                        </p:tgtEl>
                                        <p:attrNameLst>
                                          <p:attrName>style.visibility</p:attrName>
                                        </p:attrNameLst>
                                      </p:cBhvr>
                                      <p:to>
                                        <p:strVal val="visible"/>
                                      </p:to>
                                    </p:set>
                                    <p:animEffect transition="in" filter="blinds(horizontal)">
                                      <p:cBhvr>
                                        <p:cTn id="7" dur="500"/>
                                        <p:tgtEl>
                                          <p:spTgt spid="2508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0882">
                                            <p:txEl>
                                              <p:pRg st="2" end="2"/>
                                            </p:txEl>
                                          </p:spTgt>
                                        </p:tgtEl>
                                        <p:attrNameLst>
                                          <p:attrName>style.visibility</p:attrName>
                                        </p:attrNameLst>
                                      </p:cBhvr>
                                      <p:to>
                                        <p:strVal val="visible"/>
                                      </p:to>
                                    </p:set>
                                    <p:animEffect transition="in" filter="blinds(horizontal)">
                                      <p:cBhvr>
                                        <p:cTn id="12" dur="500"/>
                                        <p:tgtEl>
                                          <p:spTgt spid="2508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0884"/>
                                        </p:tgtEl>
                                        <p:attrNameLst>
                                          <p:attrName>style.visibility</p:attrName>
                                        </p:attrNameLst>
                                      </p:cBhvr>
                                      <p:to>
                                        <p:strVal val="visible"/>
                                      </p:to>
                                    </p:set>
                                    <p:animEffect transition="in" filter="blinds(horizontal)">
                                      <p:cBhvr>
                                        <p:cTn id="17" dur="500"/>
                                        <p:tgtEl>
                                          <p:spTgt spid="2508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0885"/>
                                        </p:tgtEl>
                                        <p:attrNameLst>
                                          <p:attrName>style.visibility</p:attrName>
                                        </p:attrNameLst>
                                      </p:cBhvr>
                                      <p:to>
                                        <p:strVal val="visible"/>
                                      </p:to>
                                    </p:set>
                                    <p:animEffect transition="in" filter="blinds(horizontal)">
                                      <p:cBhvr>
                                        <p:cTn id="22" dur="500"/>
                                        <p:tgtEl>
                                          <p:spTgt spid="2508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0883"/>
                                        </p:tgtEl>
                                        <p:attrNameLst>
                                          <p:attrName>style.visibility</p:attrName>
                                        </p:attrNameLst>
                                      </p:cBhvr>
                                      <p:to>
                                        <p:strVal val="visible"/>
                                      </p:to>
                                    </p:set>
                                    <p:animEffect transition="in" filter="blinds(horizontal)">
                                      <p:cBhvr>
                                        <p:cTn id="27" dur="500"/>
                                        <p:tgtEl>
                                          <p:spTgt spid="2508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0886"/>
                                        </p:tgtEl>
                                        <p:attrNameLst>
                                          <p:attrName>style.visibility</p:attrName>
                                        </p:attrNameLst>
                                      </p:cBhvr>
                                      <p:to>
                                        <p:strVal val="visible"/>
                                      </p:to>
                                    </p:set>
                                    <p:animEffect transition="in" filter="blinds(horizontal)">
                                      <p:cBhvr>
                                        <p:cTn id="32" dur="500"/>
                                        <p:tgtEl>
                                          <p:spTgt spid="250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2508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02765E8-BDC0-4EC7-AB30-F7A4F167B7D4}" type="slidenum">
              <a:rPr lang="en-US" altLang="zh-CN" smtClean="0"/>
            </a:fld>
            <a:endParaRPr lang="en-US" altLang="zh-CN"/>
          </a:p>
        </p:txBody>
      </p:sp>
      <p:sp>
        <p:nvSpPr>
          <p:cNvPr id="5" name="Rectangle 2"/>
          <p:cNvSpPr>
            <a:spLocks noGrp="1" noRot="1" noChangeArrowheads="1"/>
          </p:cNvSpPr>
          <p:nvPr>
            <p:ph type="title"/>
          </p:nvPr>
        </p:nvSpPr>
        <p:spPr>
          <a:xfrm>
            <a:off x="0" y="2571744"/>
            <a:ext cx="9144000" cy="1143000"/>
          </a:xfrm>
        </p:spPr>
        <p:txBody>
          <a:bodyPr>
            <a:normAutofit/>
          </a:bodyPr>
          <a:lstStyle/>
          <a:p>
            <a:r>
              <a:rPr lang="en-US" altLang="zh-CN" sz="4000" b="1" dirty="0" smtClean="0">
                <a:solidFill>
                  <a:srgbClr val="FF0000"/>
                </a:solidFill>
              </a:rPr>
              <a:t> 2.2 </a:t>
            </a:r>
            <a:r>
              <a:rPr lang="zh-CN" altLang="en-US" sz="4000" b="1" dirty="0" smtClean="0">
                <a:solidFill>
                  <a:srgbClr val="FF0000"/>
                </a:solidFill>
              </a:rPr>
              <a:t> 资产组合与资本配置</a:t>
            </a:r>
            <a:endParaRPr lang="zh-CN" altLang="en-US" sz="4000" b="1"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2"/>
          </p:nvPr>
        </p:nvSpPr>
        <p:spPr>
          <a:noFill/>
        </p:spPr>
        <p:txBody>
          <a:bodyPr/>
          <a:lstStyle/>
          <a:p>
            <a:fld id="{913DD5B1-5262-4DF9-859B-0199EC4054A3}" type="slidenum">
              <a:rPr lang="en-US" altLang="zh-CN" smtClean="0"/>
            </a:fld>
            <a:endParaRPr lang="en-US" altLang="zh-CN" smtClean="0"/>
          </a:p>
        </p:txBody>
      </p:sp>
      <p:sp>
        <p:nvSpPr>
          <p:cNvPr id="3076" name="Title 1"/>
          <p:cNvSpPr>
            <a:spLocks noGrp="1"/>
          </p:cNvSpPr>
          <p:nvPr>
            <p:ph type="title" idx="4294967295"/>
          </p:nvPr>
        </p:nvSpPr>
        <p:spPr>
          <a:xfrm>
            <a:off x="0" y="282575"/>
            <a:ext cx="8397875" cy="914400"/>
          </a:xfrm>
        </p:spPr>
        <p:txBody>
          <a:bodyPr lIns="90488" tIns="44450" rIns="90488" bIns="44450" anchorCtr="1"/>
          <a:lstStyle/>
          <a:p>
            <a:pPr eaLnBrk="1" hangingPunct="1"/>
            <a:r>
              <a:rPr lang="zh-CN" altLang="en-US" sz="4000" dirty="0" smtClean="0"/>
              <a:t>例：资产组合的构成</a:t>
            </a:r>
            <a:endParaRPr lang="zh-CN" altLang="en-US" sz="4000" dirty="0" smtClean="0"/>
          </a:p>
        </p:txBody>
      </p:sp>
      <p:sp>
        <p:nvSpPr>
          <p:cNvPr id="259075" name="Content Placeholder 2"/>
          <p:cNvSpPr>
            <a:spLocks noGrp="1"/>
          </p:cNvSpPr>
          <p:nvPr>
            <p:ph idx="4294967295"/>
          </p:nvPr>
        </p:nvSpPr>
        <p:spPr>
          <a:xfrm>
            <a:off x="0" y="1196975"/>
            <a:ext cx="9144000" cy="5661025"/>
          </a:xfrm>
        </p:spPr>
        <p:txBody>
          <a:bodyPr lIns="90488" tIns="44450" rIns="90488" bIns="44450"/>
          <a:lstStyle/>
          <a:p>
            <a:pPr eaLnBrk="1" hangingPunct="1">
              <a:buFont typeface="Wingdings" panose="05000000000000000000" pitchFamily="2" charset="2"/>
              <a:buNone/>
            </a:pPr>
            <a:r>
              <a:rPr lang="zh-CN" altLang="en-US" sz="3600" dirty="0" smtClean="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Total portfolio value</a:t>
            </a:r>
            <a:r>
              <a:rPr lang="zh-CN" altLang="en-US" sz="3600" dirty="0" smtClean="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 $</a:t>
            </a:r>
            <a:r>
              <a:rPr lang="zh-CN" altLang="en-US" sz="3600" dirty="0" smtClean="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300 000</a:t>
            </a:r>
            <a:endParaRPr lang="en-US" altLang="zh-CN" sz="36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3600" dirty="0" smtClean="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Risk-free value</a:t>
            </a:r>
            <a:r>
              <a:rPr lang="zh-CN" altLang="en-US" sz="3600" dirty="0" smtClean="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 $   90 000</a:t>
            </a:r>
            <a:endParaRPr lang="en-US" altLang="zh-CN" sz="3600" dirty="0" smtClean="0">
              <a:solidFill>
                <a:srgbClr val="FF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3600" dirty="0" smtClean="0">
                <a:latin typeface="Times New Roman" panose="02020603050405020304" pitchFamily="18" charset="0"/>
                <a:cs typeface="Times New Roman" panose="02020603050405020304" pitchFamily="18" charset="0"/>
              </a:rPr>
              <a:t>   </a:t>
            </a:r>
            <a:r>
              <a:rPr lang="en-US" altLang="zh-CN" sz="3600" dirty="0" smtClean="0">
                <a:solidFill>
                  <a:srgbClr val="0000CC"/>
                </a:solidFill>
                <a:latin typeface="Times New Roman" panose="02020603050405020304" pitchFamily="18" charset="0"/>
                <a:cs typeface="Times New Roman" panose="02020603050405020304" pitchFamily="18" charset="0"/>
              </a:rPr>
              <a:t>Risky (Equity &amp; Bonds)          </a:t>
            </a:r>
            <a:r>
              <a:rPr lang="zh-CN" altLang="en-US" sz="3600" dirty="0" smtClean="0">
                <a:solidFill>
                  <a:srgbClr val="0000CC"/>
                </a:solidFill>
                <a:latin typeface="Times New Roman" panose="02020603050405020304" pitchFamily="18" charset="0"/>
                <a:cs typeface="Times New Roman" panose="02020603050405020304" pitchFamily="18" charset="0"/>
              </a:rPr>
              <a:t> </a:t>
            </a:r>
            <a:r>
              <a:rPr lang="en-US" altLang="zh-CN" sz="3600" dirty="0" smtClean="0">
                <a:solidFill>
                  <a:srgbClr val="0000CC"/>
                </a:solidFill>
                <a:latin typeface="Times New Roman" panose="02020603050405020304" pitchFamily="18" charset="0"/>
                <a:cs typeface="Times New Roman" panose="02020603050405020304" pitchFamily="18" charset="0"/>
              </a:rPr>
              <a:t>= $ 210 000</a:t>
            </a:r>
            <a:endParaRPr lang="en-US" altLang="zh-CN" sz="3600" dirty="0" smtClean="0">
              <a:solidFill>
                <a:srgbClr val="0000CC"/>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3600" dirty="0" smtClean="0">
                <a:solidFill>
                  <a:srgbClr val="0000CC"/>
                </a:solidFill>
                <a:latin typeface="Times New Roman" panose="02020603050405020304" pitchFamily="18" charset="0"/>
                <a:cs typeface="Times New Roman" panose="02020603050405020304" pitchFamily="18" charset="0"/>
              </a:rPr>
              <a:t>       </a:t>
            </a:r>
            <a:r>
              <a:rPr lang="en-US" altLang="zh-CN" dirty="0" smtClean="0">
                <a:solidFill>
                  <a:srgbClr val="0000CC"/>
                </a:solidFill>
                <a:latin typeface="Times New Roman" panose="02020603050405020304" pitchFamily="18" charset="0"/>
                <a:cs typeface="Times New Roman" panose="02020603050405020304" pitchFamily="18" charset="0"/>
              </a:rPr>
              <a:t>Equity (E)                                  </a:t>
            </a:r>
            <a:r>
              <a:rPr lang="zh-CN" altLang="en-US" dirty="0" smtClean="0">
                <a:solidFill>
                  <a:srgbClr val="0000CC"/>
                </a:solidFill>
                <a:latin typeface="Times New Roman" panose="02020603050405020304" pitchFamily="18" charset="0"/>
                <a:cs typeface="Times New Roman" panose="02020603050405020304" pitchFamily="18" charset="0"/>
              </a:rPr>
              <a:t>  </a:t>
            </a:r>
            <a:r>
              <a:rPr lang="en-US" altLang="zh-CN" dirty="0" smtClean="0">
                <a:solidFill>
                  <a:srgbClr val="0000CC"/>
                </a:solidFill>
                <a:latin typeface="Times New Roman" panose="02020603050405020304" pitchFamily="18" charset="0"/>
                <a:cs typeface="Times New Roman" panose="02020603050405020304" pitchFamily="18" charset="0"/>
              </a:rPr>
              <a:t>= $  113 400            </a:t>
            </a:r>
            <a:endParaRPr lang="en-US" altLang="zh-CN" dirty="0" smtClean="0">
              <a:solidFill>
                <a:srgbClr val="0000CC"/>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dirty="0" smtClean="0">
                <a:solidFill>
                  <a:srgbClr val="0000CC"/>
                </a:solidFill>
                <a:latin typeface="Times New Roman" panose="02020603050405020304" pitchFamily="18" charset="0"/>
                <a:cs typeface="Times New Roman" panose="02020603050405020304" pitchFamily="18" charset="0"/>
              </a:rPr>
              <a:t>        Bonds (B)                                    = $    96 600</a:t>
            </a:r>
            <a:endParaRPr lang="en-US" altLang="zh-CN" dirty="0" smtClean="0">
              <a:solidFill>
                <a:srgbClr val="0000CC"/>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dirty="0" smtClean="0">
              <a:latin typeface="Times New Roman" panose="02020603050405020304" pitchFamily="18" charset="0"/>
              <a:cs typeface="Times New Roman" panose="02020603050405020304" pitchFamily="18" charset="0"/>
            </a:endParaRPr>
          </a:p>
        </p:txBody>
      </p:sp>
      <p:graphicFrame>
        <p:nvGraphicFramePr>
          <p:cNvPr id="259076" name="Object 4"/>
          <p:cNvGraphicFramePr>
            <a:graphicFrameLocks noChangeAspect="1"/>
          </p:cNvGraphicFramePr>
          <p:nvPr/>
        </p:nvGraphicFramePr>
        <p:xfrm>
          <a:off x="2268538" y="4365625"/>
          <a:ext cx="4032250" cy="2263775"/>
        </p:xfrm>
        <a:graphic>
          <a:graphicData uri="http://schemas.openxmlformats.org/presentationml/2006/ole">
            <mc:AlternateContent xmlns:mc="http://schemas.openxmlformats.org/markup-compatibility/2006">
              <mc:Choice xmlns:v="urn:schemas-microsoft-com:vml" Requires="v">
                <p:oleObj spid="_x0000_s3082" name="Equation" r:id="rId1" imgW="1447165" imgH="812165" progId="Equation.DSMT4">
                  <p:embed/>
                </p:oleObj>
              </mc:Choice>
              <mc:Fallback>
                <p:oleObj name="Equation" r:id="rId1" imgW="1447165" imgH="812165"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365625"/>
                        <a:ext cx="403225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blinds(horizontal)">
                                      <p:cBhvr>
                                        <p:cTn id="7" dur="500"/>
                                        <p:tgtEl>
                                          <p:spTgt spid="259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blinds(horizontal)">
                                      <p:cBhvr>
                                        <p:cTn id="12" dur="500"/>
                                        <p:tgtEl>
                                          <p:spTgt spid="259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17" dur="500"/>
                                        <p:tgtEl>
                                          <p:spTgt spid="259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9075">
                                            <p:txEl>
                                              <p:pRg st="3" end="3"/>
                                            </p:txEl>
                                          </p:spTgt>
                                        </p:tgtEl>
                                        <p:attrNameLst>
                                          <p:attrName>style.visibility</p:attrName>
                                        </p:attrNameLst>
                                      </p:cBhvr>
                                      <p:to>
                                        <p:strVal val="visible"/>
                                      </p:to>
                                    </p:set>
                                    <p:animEffect transition="in" filter="blinds(horizontal)">
                                      <p:cBhvr>
                                        <p:cTn id="22" dur="500"/>
                                        <p:tgtEl>
                                          <p:spTgt spid="259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9075">
                                            <p:txEl>
                                              <p:pRg st="4" end="4"/>
                                            </p:txEl>
                                          </p:spTgt>
                                        </p:tgtEl>
                                        <p:attrNameLst>
                                          <p:attrName>style.visibility</p:attrName>
                                        </p:attrNameLst>
                                      </p:cBhvr>
                                      <p:to>
                                        <p:strVal val="visible"/>
                                      </p:to>
                                    </p:set>
                                    <p:animEffect transition="in" filter="blinds(horizontal)">
                                      <p:cBhvr>
                                        <p:cTn id="27" dur="500"/>
                                        <p:tgtEl>
                                          <p:spTgt spid="259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9076"/>
                                        </p:tgtEl>
                                        <p:attrNameLst>
                                          <p:attrName>style.visibility</p:attrName>
                                        </p:attrNameLst>
                                      </p:cBhvr>
                                      <p:to>
                                        <p:strVal val="visible"/>
                                      </p:to>
                                    </p:set>
                                    <p:animEffect transition="in" filter="blinds(horizontal)">
                                      <p:cBhvr>
                                        <p:cTn id="32" dur="5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2"/>
          </p:nvPr>
        </p:nvSpPr>
        <p:spPr>
          <a:noFill/>
        </p:spPr>
        <p:txBody>
          <a:bodyPr/>
          <a:lstStyle/>
          <a:p>
            <a:fld id="{F38EFDB7-0BCC-4547-BA15-8733550677A0}" type="slidenum">
              <a:rPr lang="en-US" altLang="zh-CN" smtClean="0"/>
            </a:fld>
            <a:endParaRPr lang="en-US" altLang="zh-CN" smtClean="0"/>
          </a:p>
        </p:txBody>
      </p:sp>
      <p:sp>
        <p:nvSpPr>
          <p:cNvPr id="4100" name="Title 1"/>
          <p:cNvSpPr>
            <a:spLocks noGrp="1"/>
          </p:cNvSpPr>
          <p:nvPr>
            <p:ph type="title" idx="4294967295"/>
          </p:nvPr>
        </p:nvSpPr>
        <p:spPr>
          <a:xfrm>
            <a:off x="285720" y="214290"/>
            <a:ext cx="8397875" cy="914400"/>
          </a:xfrm>
        </p:spPr>
        <p:txBody>
          <a:bodyPr lIns="90488" tIns="44450" rIns="90488" bIns="44450" anchorCtr="1"/>
          <a:lstStyle/>
          <a:p>
            <a:pPr eaLnBrk="1" hangingPunct="1"/>
            <a:r>
              <a:rPr lang="zh-CN" altLang="en-US" dirty="0" smtClean="0"/>
              <a:t>资产组合的构成</a:t>
            </a:r>
            <a:r>
              <a:rPr lang="zh-CN" altLang="en-US" dirty="0"/>
              <a:t>（</a:t>
            </a:r>
            <a:r>
              <a:rPr lang="zh-CN" altLang="en-US" dirty="0" smtClean="0"/>
              <a:t>续）</a:t>
            </a:r>
            <a:endParaRPr lang="en-US" altLang="zh-CN" dirty="0" smtClean="0"/>
          </a:p>
        </p:txBody>
      </p:sp>
      <p:sp>
        <p:nvSpPr>
          <p:cNvPr id="260100" name="Content Placeholder 2"/>
          <p:cNvSpPr>
            <a:spLocks noGrp="1"/>
          </p:cNvSpPr>
          <p:nvPr>
            <p:ph idx="4294967295"/>
          </p:nvPr>
        </p:nvSpPr>
        <p:spPr>
          <a:xfrm>
            <a:off x="571472" y="2928934"/>
            <a:ext cx="8358214" cy="3659199"/>
          </a:xfrm>
        </p:spPr>
        <p:txBody>
          <a:bodyPr lIns="90488" tIns="44450" rIns="90488" bIns="44450"/>
          <a:lstStyle/>
          <a:p>
            <a:pPr eaLnBrk="1" hangingPunct="1">
              <a:spcBef>
                <a:spcPct val="50000"/>
              </a:spcBef>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E:		                  113,400/300,000  =  0.378</a:t>
            </a:r>
            <a:endParaRPr lang="en-US" altLang="zh-CN" dirty="0" smtClean="0">
              <a:latin typeface="Times New Roman" panose="02020603050405020304" pitchFamily="18" charset="0"/>
              <a:cs typeface="Times New Roman" panose="02020603050405020304" pitchFamily="18" charset="0"/>
            </a:endParaRPr>
          </a:p>
          <a:p>
            <a:pPr eaLnBrk="1" hangingPunct="1">
              <a:spcBef>
                <a:spcPct val="50000"/>
              </a:spcBef>
              <a:buFont typeface="Wingdings" panose="05000000000000000000" pitchFamily="2" charset="2"/>
              <a:buNone/>
            </a:pPr>
            <a:r>
              <a:rPr lang="en-US" altLang="zh-CN" u="sng" dirty="0" smtClean="0">
                <a:latin typeface="Times New Roman" panose="02020603050405020304" pitchFamily="18" charset="0"/>
                <a:cs typeface="Times New Roman" panose="02020603050405020304" pitchFamily="18" charset="0"/>
              </a:rPr>
              <a:t>B:	 	                    96,600/300,000  =   0.322</a:t>
            </a:r>
            <a:endParaRPr lang="en-US" altLang="zh-CN" u="sng" dirty="0" smtClean="0">
              <a:latin typeface="Times New Roman" panose="02020603050405020304" pitchFamily="18" charset="0"/>
              <a:cs typeface="Times New Roman" panose="02020603050405020304" pitchFamily="18" charset="0"/>
            </a:endParaRPr>
          </a:p>
          <a:p>
            <a:pPr eaLnBrk="1" hangingPunct="1">
              <a:spcBef>
                <a:spcPct val="50000"/>
              </a:spcBef>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Portfolio </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210,000/300,000  =   0.700</a:t>
            </a:r>
            <a:endParaRPr lang="en-US" altLang="zh-CN" dirty="0" smtClean="0">
              <a:latin typeface="Times New Roman" panose="02020603050405020304" pitchFamily="18" charset="0"/>
              <a:cs typeface="Times New Roman" panose="02020603050405020304" pitchFamily="18" charset="0"/>
            </a:endParaRPr>
          </a:p>
          <a:p>
            <a:pPr eaLnBrk="1" hangingPunct="1">
              <a:spcBef>
                <a:spcPct val="50000"/>
              </a:spcBef>
              <a:buFont typeface="Wingdings" panose="05000000000000000000" pitchFamily="2" charset="2"/>
              <a:buNone/>
            </a:pPr>
            <a:r>
              <a:rPr lang="en-US" altLang="zh-CN" u="sng" dirty="0" smtClean="0">
                <a:latin typeface="Times New Roman" panose="02020603050405020304" pitchFamily="18" charset="0"/>
                <a:cs typeface="Times New Roman" panose="02020603050405020304" pitchFamily="18" charset="0"/>
              </a:rPr>
              <a:t>Risk-Free Assets </a:t>
            </a:r>
            <a:r>
              <a:rPr lang="en-US" altLang="zh-CN" i="1" u="sng" dirty="0" smtClean="0">
                <a:latin typeface="Times New Roman" panose="02020603050405020304" pitchFamily="18" charset="0"/>
                <a:cs typeface="Times New Roman" panose="02020603050405020304" pitchFamily="18" charset="0"/>
              </a:rPr>
              <a:t>F     </a:t>
            </a:r>
            <a:r>
              <a:rPr lang="zh-CN" altLang="en-US" i="1" u="sng" dirty="0" smtClean="0">
                <a:latin typeface="Times New Roman" panose="02020603050405020304" pitchFamily="18" charset="0"/>
                <a:cs typeface="Times New Roman" panose="02020603050405020304" pitchFamily="18" charset="0"/>
              </a:rPr>
              <a:t> </a:t>
            </a:r>
            <a:r>
              <a:rPr lang="en-US" altLang="zh-CN" i="1" u="sng" dirty="0" smtClean="0">
                <a:latin typeface="Times New Roman" panose="02020603050405020304" pitchFamily="18" charset="0"/>
                <a:cs typeface="Times New Roman" panose="02020603050405020304" pitchFamily="18" charset="0"/>
              </a:rPr>
              <a:t> </a:t>
            </a:r>
            <a:r>
              <a:rPr lang="en-US" altLang="zh-CN" u="sng" dirty="0" smtClean="0">
                <a:latin typeface="Times New Roman" panose="02020603050405020304" pitchFamily="18" charset="0"/>
                <a:cs typeface="Times New Roman" panose="02020603050405020304" pitchFamily="18" charset="0"/>
              </a:rPr>
              <a:t>90,000/300,000  =   0.300</a:t>
            </a:r>
            <a:endParaRPr lang="en-US" altLang="zh-CN" u="sng" dirty="0" smtClean="0">
              <a:latin typeface="Times New Roman" panose="02020603050405020304" pitchFamily="18" charset="0"/>
              <a:cs typeface="Times New Roman" panose="02020603050405020304" pitchFamily="18" charset="0"/>
            </a:endParaRPr>
          </a:p>
          <a:p>
            <a:pPr eaLnBrk="1" hangingPunct="1">
              <a:spcBef>
                <a:spcPct val="50000"/>
              </a:spcBef>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Portfolio </a:t>
            </a:r>
            <a:r>
              <a:rPr lang="en-US" altLang="zh-CN" i="1" dirty="0" smtClean="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300,000/300,000  =   1.000</a:t>
            </a:r>
            <a:endParaRPr lang="en-US" altLang="zh-CN"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357158" y="1071546"/>
            <a:ext cx="8215370" cy="1569660"/>
          </a:xfrm>
          <a:prstGeom prst="rect">
            <a:avLst/>
          </a:prstGeom>
          <a:noFill/>
        </p:spPr>
        <p:txBody>
          <a:bodyPr wrap="square" rtlCol="0">
            <a:spAutoFit/>
          </a:bodyPr>
          <a:lstStyle/>
          <a:p>
            <a:pPr>
              <a:lnSpc>
                <a:spcPct val="150000"/>
              </a:lnSpc>
            </a:pPr>
            <a:r>
              <a:rPr lang="en-US" altLang="zh-CN" sz="3200" dirty="0" smtClean="0">
                <a:latin typeface="Times New Roman" panose="02020603050405020304" pitchFamily="18" charset="0"/>
                <a:cs typeface="Times New Roman" panose="02020603050405020304" pitchFamily="18" charset="0"/>
              </a:rPr>
              <a:t>    </a:t>
            </a:r>
            <a:r>
              <a:rPr lang="en-US" altLang="zh-CN" sz="3200" i="1" dirty="0" smtClean="0">
                <a:latin typeface="Times New Roman" panose="02020603050405020304" pitchFamily="18" charset="0"/>
                <a:cs typeface="Times New Roman" panose="02020603050405020304" pitchFamily="18" charset="0"/>
              </a:rPr>
              <a:t>y</a:t>
            </a:r>
            <a:r>
              <a:rPr lang="en-US" altLang="zh-CN" sz="3200" dirty="0" smtClean="0">
                <a:latin typeface="Times New Roman" panose="02020603050405020304" pitchFamily="18" charset="0"/>
                <a:cs typeface="Times New Roman" panose="02020603050405020304" pitchFamily="18" charset="0"/>
              </a:rPr>
              <a:t> = 210,000/3000,00 = 0.7 (risk portfolio </a:t>
            </a:r>
            <a:r>
              <a:rPr lang="en-US" altLang="zh-CN" sz="3200" i="1" dirty="0" smtClean="0">
                <a:latin typeface="Times New Roman" panose="02020603050405020304" pitchFamily="18" charset="0"/>
                <a:cs typeface="Times New Roman" panose="02020603050405020304" pitchFamily="18" charset="0"/>
              </a:rPr>
              <a:t>P</a:t>
            </a:r>
            <a:r>
              <a:rPr lang="en-US" altLang="zh-CN"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a:p>
            <a:pPr>
              <a:lnSpc>
                <a:spcPct val="150000"/>
              </a:lnSpc>
            </a:pPr>
            <a:r>
              <a:rPr lang="en-US" altLang="zh-CN" sz="3200" dirty="0" smtClean="0">
                <a:latin typeface="Times New Roman" panose="02020603050405020304" pitchFamily="18" charset="0"/>
                <a:cs typeface="Times New Roman" panose="02020603050405020304" pitchFamily="18" charset="0"/>
              </a:rPr>
              <a:t>1-</a:t>
            </a:r>
            <a:r>
              <a:rPr lang="en-US" altLang="zh-CN" sz="3200" i="1" dirty="0" smtClean="0">
                <a:latin typeface="Times New Roman" panose="02020603050405020304" pitchFamily="18" charset="0"/>
                <a:cs typeface="Times New Roman" panose="02020603050405020304" pitchFamily="18" charset="0"/>
              </a:rPr>
              <a:t>y</a:t>
            </a:r>
            <a:r>
              <a:rPr lang="en-US" altLang="zh-CN" sz="3200" dirty="0" smtClean="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90,000/300,000 = 0.3 (risk free asset)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100">
                                            <p:txEl>
                                              <p:pRg st="0" end="0"/>
                                            </p:txEl>
                                          </p:spTgt>
                                        </p:tgtEl>
                                        <p:attrNameLst>
                                          <p:attrName>style.visibility</p:attrName>
                                        </p:attrNameLst>
                                      </p:cBhvr>
                                      <p:to>
                                        <p:strVal val="visible"/>
                                      </p:to>
                                    </p:set>
                                    <p:animEffect transition="in" filter="blinds(horizontal)">
                                      <p:cBhvr>
                                        <p:cTn id="7" dur="500"/>
                                        <p:tgtEl>
                                          <p:spTgt spid="260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100">
                                            <p:txEl>
                                              <p:pRg st="1" end="1"/>
                                            </p:txEl>
                                          </p:spTgt>
                                        </p:tgtEl>
                                        <p:attrNameLst>
                                          <p:attrName>style.visibility</p:attrName>
                                        </p:attrNameLst>
                                      </p:cBhvr>
                                      <p:to>
                                        <p:strVal val="visible"/>
                                      </p:to>
                                    </p:set>
                                    <p:animEffect transition="in" filter="blinds(horizontal)">
                                      <p:cBhvr>
                                        <p:cTn id="12" dur="500"/>
                                        <p:tgtEl>
                                          <p:spTgt spid="260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0100">
                                            <p:txEl>
                                              <p:pRg st="2" end="2"/>
                                            </p:txEl>
                                          </p:spTgt>
                                        </p:tgtEl>
                                        <p:attrNameLst>
                                          <p:attrName>style.visibility</p:attrName>
                                        </p:attrNameLst>
                                      </p:cBhvr>
                                      <p:to>
                                        <p:strVal val="visible"/>
                                      </p:to>
                                    </p:set>
                                    <p:animEffect transition="in" filter="blinds(horizontal)">
                                      <p:cBhvr>
                                        <p:cTn id="17" dur="500"/>
                                        <p:tgtEl>
                                          <p:spTgt spid="2601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0100">
                                            <p:txEl>
                                              <p:pRg st="3" end="3"/>
                                            </p:txEl>
                                          </p:spTgt>
                                        </p:tgtEl>
                                        <p:attrNameLst>
                                          <p:attrName>style.visibility</p:attrName>
                                        </p:attrNameLst>
                                      </p:cBhvr>
                                      <p:to>
                                        <p:strVal val="visible"/>
                                      </p:to>
                                    </p:set>
                                    <p:animEffect transition="in" filter="blinds(horizontal)">
                                      <p:cBhvr>
                                        <p:cTn id="22" dur="500"/>
                                        <p:tgtEl>
                                          <p:spTgt spid="2601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0100">
                                            <p:txEl>
                                              <p:pRg st="4" end="4"/>
                                            </p:txEl>
                                          </p:spTgt>
                                        </p:tgtEl>
                                        <p:attrNameLst>
                                          <p:attrName>style.visibility</p:attrName>
                                        </p:attrNameLst>
                                      </p:cBhvr>
                                      <p:to>
                                        <p:strVal val="visible"/>
                                      </p:to>
                                    </p:set>
                                    <p:animEffect transition="in" filter="blinds(horizontal)">
                                      <p:cBhvr>
                                        <p:cTn id="27" dur="500"/>
                                        <p:tgtEl>
                                          <p:spTgt spid="2601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Rot="1" noChangeArrowheads="1"/>
          </p:cNvSpPr>
          <p:nvPr>
            <p:ph idx="1"/>
          </p:nvPr>
        </p:nvSpPr>
        <p:spPr>
          <a:xfrm>
            <a:off x="0" y="1600200"/>
            <a:ext cx="9144000" cy="4498975"/>
          </a:xfrm>
        </p:spPr>
        <p:txBody>
          <a:bodyPr/>
          <a:lstStyle/>
          <a:p>
            <a:pPr eaLnBrk="1" hangingPunct="1">
              <a:lnSpc>
                <a:spcPct val="130000"/>
              </a:lnSpc>
              <a:buNone/>
            </a:pPr>
            <a:r>
              <a:rPr lang="zh-CN" altLang="en-US" dirty="0" smtClean="0"/>
              <a:t>     控制资产组合风险的方法：</a:t>
            </a:r>
            <a:endParaRPr lang="zh-CN" altLang="en-US" dirty="0" smtClean="0"/>
          </a:p>
          <a:p>
            <a:pPr lvl="1" eaLnBrk="1" hangingPunct="1">
              <a:lnSpc>
                <a:spcPct val="130000"/>
              </a:lnSpc>
            </a:pPr>
            <a:r>
              <a:rPr lang="zh-CN" altLang="en-US" dirty="0" smtClean="0"/>
              <a:t>部分投资于无风险资产，部分投资于风险资产</a:t>
            </a:r>
            <a:endParaRPr lang="zh-CN" altLang="en-US" dirty="0" smtClean="0"/>
          </a:p>
          <a:p>
            <a:pPr lvl="1" eaLnBrk="1" hangingPunct="1">
              <a:lnSpc>
                <a:spcPct val="130000"/>
              </a:lnSpc>
            </a:pPr>
            <a:r>
              <a:rPr lang="zh-CN" altLang="en-US" dirty="0" smtClean="0"/>
              <a:t>记风险资产组合为</a:t>
            </a:r>
            <a:r>
              <a:rPr lang="en-US" altLang="zh-CN" i="1" dirty="0" smtClean="0"/>
              <a:t>P</a:t>
            </a:r>
            <a:r>
              <a:rPr lang="zh-CN" altLang="en-US" dirty="0" smtClean="0"/>
              <a:t>，无风险资产组合为</a:t>
            </a:r>
            <a:r>
              <a:rPr lang="en-US" altLang="zh-CN" i="1" dirty="0" smtClean="0"/>
              <a:t>F</a:t>
            </a:r>
            <a:r>
              <a:rPr lang="zh-CN" altLang="en-US" dirty="0" smtClean="0"/>
              <a:t>，风险资产在整个组合中的比重为</a:t>
            </a:r>
            <a:r>
              <a:rPr lang="en-US" altLang="zh-CN" i="1"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则可通过</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y</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的调整来调整组合风险</a:t>
            </a:r>
            <a:r>
              <a:rPr lang="zh-CN" altLang="en-US"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n"/>
            </a:pPr>
            <a:endParaRPr lang="en-US" altLang="zh-CN" dirty="0" smtClean="0"/>
          </a:p>
        </p:txBody>
      </p:sp>
      <p:sp>
        <p:nvSpPr>
          <p:cNvPr id="31746" name="灯片编号占位符 5"/>
          <p:cNvSpPr>
            <a:spLocks noGrp="1"/>
          </p:cNvSpPr>
          <p:nvPr>
            <p:ph type="sldNum" sz="quarter" idx="12"/>
          </p:nvPr>
        </p:nvSpPr>
        <p:spPr>
          <a:noFill/>
        </p:spPr>
        <p:txBody>
          <a:bodyPr/>
          <a:lstStyle/>
          <a:p>
            <a:fld id="{88EB411D-FCB0-44A6-BC16-554355414BC5}" type="slidenum">
              <a:rPr lang="en-US" altLang="zh-CN" smtClean="0"/>
            </a:fld>
            <a:endParaRPr lang="en-US" altLang="zh-CN" smtClean="0"/>
          </a:p>
        </p:txBody>
      </p:sp>
      <p:sp>
        <p:nvSpPr>
          <p:cNvPr id="6" name="矩形 5"/>
          <p:cNvSpPr/>
          <p:nvPr/>
        </p:nvSpPr>
        <p:spPr>
          <a:xfrm>
            <a:off x="285720" y="642918"/>
            <a:ext cx="7286676" cy="646331"/>
          </a:xfrm>
          <a:prstGeom prst="rect">
            <a:avLst/>
          </a:prstGeom>
        </p:spPr>
        <p:txBody>
          <a:bodyPr wrap="square">
            <a:spAutoFit/>
          </a:bodyPr>
          <a:lstStyle/>
          <a:p>
            <a:r>
              <a:rPr lang="en-US" altLang="zh-CN" sz="3600" b="1" dirty="0" smtClean="0">
                <a:solidFill>
                  <a:srgbClr val="0000CC"/>
                </a:solidFill>
                <a:latin typeface="+mn-lt"/>
              </a:rPr>
              <a:t>2.2.1  </a:t>
            </a:r>
            <a:r>
              <a:rPr lang="zh-CN" altLang="en-US" sz="3600" b="1" dirty="0" smtClean="0">
                <a:solidFill>
                  <a:srgbClr val="0000CC"/>
                </a:solidFill>
                <a:latin typeface="+mn-lt"/>
              </a:rPr>
              <a:t>风险资产与无风险资产组合</a:t>
            </a:r>
            <a:endParaRPr lang="zh-CN" altLang="en-US" sz="3600" dirty="0">
              <a:solidFill>
                <a:srgbClr val="0000CC"/>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blinds(horizontal)">
                                      <p:cBhvr>
                                        <p:cTn id="7" dur="500"/>
                                        <p:tgtEl>
                                          <p:spTgt spid="258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blinds(horizontal)">
                                      <p:cBhvr>
                                        <p:cTn id="12" dur="500"/>
                                        <p:tgtEl>
                                          <p:spTgt spid="258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blinds(horizontal)">
                                      <p:cBhvr>
                                        <p:cTn id="17" dur="500"/>
                                        <p:tgtEl>
                                          <p:spTgt spid="258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rrowheads="1"/>
          </p:cNvSpPr>
          <p:nvPr>
            <p:ph type="title"/>
          </p:nvPr>
        </p:nvSpPr>
        <p:spPr>
          <a:xfrm>
            <a:off x="0" y="428604"/>
            <a:ext cx="8540750" cy="896938"/>
          </a:xfrm>
        </p:spPr>
        <p:txBody>
          <a:bodyPr/>
          <a:lstStyle/>
          <a:p>
            <a:pPr eaLnBrk="1" hangingPunct="1"/>
            <a:r>
              <a:rPr lang="en-US" altLang="zh-CN" sz="4000" b="1" dirty="0" smtClean="0">
                <a:solidFill>
                  <a:srgbClr val="FF0000"/>
                </a:solidFill>
              </a:rPr>
              <a:t>   </a:t>
            </a:r>
            <a:r>
              <a:rPr lang="zh-CN" altLang="en-US" sz="4000" b="1" dirty="0" smtClean="0">
                <a:solidFill>
                  <a:srgbClr val="FF0000"/>
                </a:solidFill>
              </a:rPr>
              <a:t>无风险资产</a:t>
            </a:r>
            <a:endParaRPr lang="zh-CN" altLang="en-US" sz="4000" b="1" dirty="0" smtClean="0">
              <a:solidFill>
                <a:srgbClr val="FF0000"/>
              </a:solidFill>
            </a:endParaRPr>
          </a:p>
        </p:txBody>
      </p:sp>
      <p:sp>
        <p:nvSpPr>
          <p:cNvPr id="261123" name="Rectangle 3"/>
          <p:cNvSpPr>
            <a:spLocks noGrp="1" noRot="1" noChangeArrowheads="1"/>
          </p:cNvSpPr>
          <p:nvPr>
            <p:ph idx="1"/>
          </p:nvPr>
        </p:nvSpPr>
        <p:spPr>
          <a:xfrm>
            <a:off x="0" y="1412875"/>
            <a:ext cx="8893175" cy="4968875"/>
          </a:xfrm>
        </p:spPr>
        <p:txBody>
          <a:bodyPr/>
          <a:lstStyle/>
          <a:p>
            <a:pPr>
              <a:lnSpc>
                <a:spcPct val="150000"/>
              </a:lnSpc>
            </a:pPr>
            <a:r>
              <a:rPr lang="zh-CN" altLang="en-US" dirty="0" smtClean="0"/>
              <a:t>无风险资产只是一种近似</a:t>
            </a:r>
            <a:endParaRPr lang="zh-CN" altLang="en-US" dirty="0" smtClean="0"/>
          </a:p>
          <a:p>
            <a:pPr>
              <a:lnSpc>
                <a:spcPct val="150000"/>
              </a:lnSpc>
            </a:pPr>
            <a:r>
              <a:rPr lang="zh-CN" altLang="en-US" dirty="0" smtClean="0">
                <a:solidFill>
                  <a:srgbClr val="0000CC"/>
                </a:solidFill>
              </a:rPr>
              <a:t>短期国库券</a:t>
            </a:r>
            <a:r>
              <a:rPr lang="zh-CN" altLang="en-US" dirty="0" smtClean="0"/>
              <a:t>可视为一种无风险资产</a:t>
            </a:r>
            <a:endParaRPr lang="zh-CN" altLang="en-US" dirty="0" smtClean="0">
              <a:solidFill>
                <a:schemeClr val="tx2"/>
              </a:solidFill>
            </a:endParaRPr>
          </a:p>
          <a:p>
            <a:pPr>
              <a:lnSpc>
                <a:spcPct val="150000"/>
              </a:lnSpc>
            </a:pPr>
            <a:r>
              <a:rPr lang="zh-CN" altLang="en-US" dirty="0" smtClean="0">
                <a:solidFill>
                  <a:srgbClr val="0000CC"/>
                </a:solidFill>
                <a:latin typeface="+mn-ea"/>
              </a:rPr>
              <a:t>货币市场基金</a:t>
            </a:r>
            <a:r>
              <a:rPr lang="zh-CN" altLang="en-US" dirty="0" smtClean="0">
                <a:latin typeface="+mn-ea"/>
              </a:rPr>
              <a:t>也可</a:t>
            </a:r>
            <a:r>
              <a:rPr lang="zh-CN" altLang="en-US" dirty="0" smtClean="0"/>
              <a:t>作为对绝大部分投资者易接受的无风险资产</a:t>
            </a:r>
            <a:endParaRPr lang="zh-CN" altLang="en-US" dirty="0" smtClean="0"/>
          </a:p>
        </p:txBody>
      </p:sp>
      <p:sp>
        <p:nvSpPr>
          <p:cNvPr id="32770" name="灯片编号占位符 5"/>
          <p:cNvSpPr>
            <a:spLocks noGrp="1"/>
          </p:cNvSpPr>
          <p:nvPr>
            <p:ph type="sldNum" sz="quarter" idx="12"/>
          </p:nvPr>
        </p:nvSpPr>
        <p:spPr>
          <a:noFill/>
        </p:spPr>
        <p:txBody>
          <a:bodyPr/>
          <a:lstStyle/>
          <a:p>
            <a:fld id="{F8F3D28B-6E24-4DD9-BA93-B5776033EDBF}"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blinds(horizontal)">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blinds(horizontal)">
                                      <p:cBhvr>
                                        <p:cTn id="12" dur="500"/>
                                        <p:tgtEl>
                                          <p:spTgt spid="261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blinds(horizontal)">
                                      <p:cBhvr>
                                        <p:cTn id="17" dur="500"/>
                                        <p:tgtEl>
                                          <p:spTgt spid="261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71" name="Object 3"/>
          <p:cNvGraphicFramePr>
            <a:graphicFrameLocks noGrp="1" noChangeAspect="1"/>
          </p:cNvGraphicFramePr>
          <p:nvPr>
            <p:ph sz="half" idx="2"/>
          </p:nvPr>
        </p:nvGraphicFramePr>
        <p:xfrm>
          <a:off x="473075" y="1500189"/>
          <a:ext cx="8456643" cy="4300328"/>
        </p:xfrm>
        <a:graphic>
          <a:graphicData uri="http://schemas.openxmlformats.org/presentationml/2006/ole">
            <mc:AlternateContent xmlns:mc="http://schemas.openxmlformats.org/markup-compatibility/2006">
              <mc:Choice xmlns:v="urn:schemas-microsoft-com:vml" Requires="v">
                <p:oleObj spid="_x0000_s5130" name="Equation" r:id="rId1" imgW="3721100" imgH="1892300" progId="Equation.DSMT4">
                  <p:embed/>
                </p:oleObj>
              </mc:Choice>
              <mc:Fallback>
                <p:oleObj name="Equation" r:id="rId1" imgW="3721100" imgH="18923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1500189"/>
                        <a:ext cx="8456643" cy="4300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灯片编号占位符 6"/>
          <p:cNvSpPr>
            <a:spLocks noGrp="1"/>
          </p:cNvSpPr>
          <p:nvPr>
            <p:ph type="sldNum" sz="quarter" idx="12"/>
          </p:nvPr>
        </p:nvSpPr>
        <p:spPr>
          <a:noFill/>
        </p:spPr>
        <p:txBody>
          <a:bodyPr/>
          <a:lstStyle/>
          <a:p>
            <a:fld id="{4007A40B-35B0-4151-98E8-315C4A5F6839}" type="slidenum">
              <a:rPr lang="en-US" altLang="zh-CN" smtClean="0"/>
            </a:fld>
            <a:endParaRPr lang="en-US" altLang="zh-CN" smtClean="0"/>
          </a:p>
        </p:txBody>
      </p:sp>
      <p:cxnSp>
        <p:nvCxnSpPr>
          <p:cNvPr id="6" name="直接连接符 5"/>
          <p:cNvCxnSpPr/>
          <p:nvPr/>
        </p:nvCxnSpPr>
        <p:spPr>
          <a:xfrm>
            <a:off x="1214414" y="3071810"/>
            <a:ext cx="1943100"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428992" y="3071810"/>
            <a:ext cx="30241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2"/>
          <p:cNvSpPr txBox="1">
            <a:spLocks noRot="1" noChangeArrowheads="1"/>
          </p:cNvSpPr>
          <p:nvPr/>
        </p:nvSpPr>
        <p:spPr>
          <a:xfrm>
            <a:off x="0" y="214290"/>
            <a:ext cx="91440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smtClean="0">
                <a:ln>
                  <a:noFill/>
                </a:ln>
                <a:solidFill>
                  <a:srgbClr val="0000CC"/>
                </a:solidFill>
                <a:effectLst/>
                <a:uLnTx/>
                <a:uFillTx/>
                <a:latin typeface="+mj-lt"/>
                <a:ea typeface="+mj-ea"/>
                <a:cs typeface="+mj-cs"/>
              </a:rPr>
              <a:t>2.2.2  </a:t>
            </a:r>
            <a:r>
              <a:rPr kumimoji="0" lang="zh-CN" altLang="en-US" sz="3600" b="1" i="0" u="none" strike="noStrike" kern="1200" cap="none" spc="0" normalizeH="0" baseline="0" noProof="0" dirty="0" smtClean="0">
                <a:ln>
                  <a:noFill/>
                </a:ln>
                <a:solidFill>
                  <a:srgbClr val="0000CC"/>
                </a:solidFill>
                <a:effectLst/>
                <a:uLnTx/>
                <a:uFillTx/>
                <a:latin typeface="+mj-lt"/>
                <a:ea typeface="+mj-ea"/>
                <a:cs typeface="+mj-cs"/>
              </a:rPr>
              <a:t>单一风险资产与无风险资产的资产组合 </a:t>
            </a:r>
            <a:endParaRPr kumimoji="0" lang="zh-CN" altLang="en-US" sz="3600" b="1" i="0" u="none" strike="noStrike" kern="1200" cap="none" spc="0" normalizeH="0" baseline="0" noProof="0" dirty="0" smtClean="0">
              <a:ln>
                <a:noFill/>
              </a:ln>
              <a:solidFill>
                <a:srgbClr val="0000CC"/>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3171"/>
                                        </p:tgtEl>
                                        <p:attrNameLst>
                                          <p:attrName>style.visibility</p:attrName>
                                        </p:attrNameLst>
                                      </p:cBhvr>
                                      <p:to>
                                        <p:strVal val="visible"/>
                                      </p:to>
                                    </p:set>
                                    <p:animEffect transition="in" filter="blinds(horizontal)">
                                      <p:cBhvr>
                                        <p:cTn id="7" dur="500"/>
                                        <p:tgtEl>
                                          <p:spTgt spid="263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p:spPr>
        <p:txBody>
          <a:bodyPr/>
          <a:lstStyle/>
          <a:p>
            <a:fld id="{A63274AD-1303-4BDE-9E79-319A52DDE413}" type="slidenum">
              <a:rPr lang="en-US" altLang="zh-CN" smtClean="0"/>
            </a:fld>
            <a:endParaRPr lang="en-US" altLang="zh-CN" smtClean="0"/>
          </a:p>
        </p:txBody>
      </p:sp>
      <p:pic>
        <p:nvPicPr>
          <p:cNvPr id="33795" name="Picture 3" descr="bod8237x_0604"/>
          <p:cNvPicPr>
            <a:picLocks noChangeAspect="1" noChangeArrowheads="1"/>
          </p:cNvPicPr>
          <p:nvPr/>
        </p:nvPicPr>
        <p:blipFill>
          <a:blip r:embed="rId1"/>
          <a:srcRect/>
          <a:stretch>
            <a:fillRect/>
          </a:stretch>
        </p:blipFill>
        <p:spPr bwMode="auto">
          <a:xfrm>
            <a:off x="785786" y="785794"/>
            <a:ext cx="7561262" cy="4895850"/>
          </a:xfrm>
          <a:prstGeom prst="rect">
            <a:avLst/>
          </a:prstGeom>
          <a:noFill/>
          <a:ln w="9525">
            <a:noFill/>
            <a:miter lim="800000"/>
            <a:headEnd/>
            <a:tailEnd/>
          </a:ln>
        </p:spPr>
      </p:pic>
      <p:sp>
        <p:nvSpPr>
          <p:cNvPr id="33796" name="Rectangle 4"/>
          <p:cNvSpPr>
            <a:spLocks noChangeArrowheads="1"/>
          </p:cNvSpPr>
          <p:nvPr/>
        </p:nvSpPr>
        <p:spPr bwMode="auto">
          <a:xfrm>
            <a:off x="152400" y="5303837"/>
            <a:ext cx="8991600" cy="1554163"/>
          </a:xfrm>
          <a:prstGeom prst="rect">
            <a:avLst/>
          </a:prstGeom>
          <a:noFill/>
          <a:ln w="9525">
            <a:noFill/>
            <a:miter lim="800000"/>
          </a:ln>
        </p:spPr>
        <p:txBody>
          <a:bodyPr lIns="90488" tIns="44450" rIns="90488" bIns="44450" anchor="ctr" anchorCtr="1"/>
          <a:lstStyle/>
          <a:p>
            <a:pPr algn="ctr"/>
            <a:r>
              <a:rPr lang="zh-CN" altLang="en-US" sz="2800" b="1" dirty="0" smtClean="0">
                <a:solidFill>
                  <a:srgbClr val="FF0000"/>
                </a:solidFill>
                <a:latin typeface="Times New Roman" panose="02020603050405020304" pitchFamily="18" charset="0"/>
              </a:rPr>
              <a:t>风险</a:t>
            </a:r>
            <a:r>
              <a:rPr lang="zh-CN" altLang="en-US" sz="2800" b="1" dirty="0">
                <a:solidFill>
                  <a:srgbClr val="FF0000"/>
                </a:solidFill>
                <a:latin typeface="Times New Roman" panose="02020603050405020304" pitchFamily="18" charset="0"/>
              </a:rPr>
              <a:t>资产与无风险资产</a:t>
            </a:r>
            <a:r>
              <a:rPr lang="zh-CN" altLang="en-US" sz="2800" b="1" dirty="0" smtClean="0">
                <a:solidFill>
                  <a:srgbClr val="FF0000"/>
                </a:solidFill>
                <a:latin typeface="Times New Roman" panose="02020603050405020304" pitchFamily="18" charset="0"/>
              </a:rPr>
              <a:t>的可行</a:t>
            </a:r>
            <a:r>
              <a:rPr lang="zh-CN" altLang="en-US" sz="2800" b="1" dirty="0">
                <a:solidFill>
                  <a:srgbClr val="FF0000"/>
                </a:solidFill>
                <a:latin typeface="Times New Roman" panose="02020603050405020304" pitchFamily="18" charset="0"/>
              </a:rPr>
              <a:t>投资</a:t>
            </a:r>
            <a:r>
              <a:rPr lang="zh-CN" altLang="en-US" sz="2800" b="1" dirty="0" smtClean="0">
                <a:solidFill>
                  <a:srgbClr val="FF0000"/>
                </a:solidFill>
                <a:latin typeface="Times New Roman" panose="02020603050405020304" pitchFamily="18" charset="0"/>
              </a:rPr>
              <a:t>组合（</a:t>
            </a:r>
            <a:r>
              <a:rPr lang="zh-CN" altLang="en-US" sz="2800" b="1" dirty="0" smtClean="0">
                <a:solidFill>
                  <a:srgbClr val="0000CC"/>
                </a:solidFill>
                <a:latin typeface="Times New Roman" panose="02020603050405020304" pitchFamily="18" charset="0"/>
              </a:rPr>
              <a:t>资本配置线</a:t>
            </a:r>
            <a:r>
              <a:rPr lang="zh-CN" altLang="en-US" sz="2800" b="1" dirty="0" smtClean="0">
                <a:solidFill>
                  <a:srgbClr val="FF0000"/>
                </a:solidFill>
                <a:latin typeface="Times New Roman" panose="02020603050405020304" pitchFamily="18" charset="0"/>
              </a:rPr>
              <a:t>）</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02765E8-BDC0-4EC7-AB30-F7A4F167B7D4}" type="slidenum">
              <a:rPr lang="en-US" altLang="zh-CN" smtClean="0"/>
            </a:fld>
            <a:endParaRPr lang="en-US" altLang="zh-CN"/>
          </a:p>
        </p:txBody>
      </p:sp>
      <p:sp>
        <p:nvSpPr>
          <p:cNvPr id="5" name="Rectangle 5"/>
          <p:cNvSpPr>
            <a:spLocks noGrp="1" noRot="1" noChangeArrowheads="1"/>
          </p:cNvSpPr>
          <p:nvPr>
            <p:ph idx="1"/>
          </p:nvPr>
        </p:nvSpPr>
        <p:spPr>
          <a:xfrm>
            <a:off x="214282" y="2071678"/>
            <a:ext cx="8715404" cy="3454417"/>
          </a:xfrm>
          <a:noFill/>
        </p:spPr>
        <p:txBody>
          <a:bodyPr>
            <a:normAutofit fontScale="92500" lnSpcReduction="20000"/>
          </a:bodyPr>
          <a:lstStyle/>
          <a:p>
            <a:pPr eaLnBrk="1" hangingPunct="1">
              <a:lnSpc>
                <a:spcPct val="150000"/>
              </a:lnSpc>
            </a:pPr>
            <a:r>
              <a:rPr lang="zh-CN" altLang="en-US" sz="4000" b="1" dirty="0" smtClean="0">
                <a:solidFill>
                  <a:srgbClr val="0000CC"/>
                </a:solidFill>
              </a:rPr>
              <a:t>风险厌恶与效用最大化</a:t>
            </a:r>
            <a:endParaRPr lang="en-US" altLang="zh-CN" sz="4000" b="1" dirty="0" smtClean="0">
              <a:solidFill>
                <a:srgbClr val="0000CC"/>
              </a:solidFill>
            </a:endParaRPr>
          </a:p>
          <a:p>
            <a:pPr>
              <a:lnSpc>
                <a:spcPct val="150000"/>
              </a:lnSpc>
            </a:pPr>
            <a:r>
              <a:rPr lang="zh-CN" altLang="en-US" sz="4000" b="1" dirty="0" smtClean="0">
                <a:solidFill>
                  <a:srgbClr val="0000CC"/>
                </a:solidFill>
              </a:rPr>
              <a:t>资产组合风险分散化</a:t>
            </a:r>
            <a:endParaRPr lang="en-US" altLang="zh-CN" sz="4000" b="1" dirty="0" smtClean="0">
              <a:solidFill>
                <a:srgbClr val="0000CC"/>
              </a:solidFill>
            </a:endParaRPr>
          </a:p>
          <a:p>
            <a:pPr>
              <a:lnSpc>
                <a:spcPct val="150000"/>
              </a:lnSpc>
            </a:pPr>
            <a:r>
              <a:rPr lang="zh-CN" altLang="en-US" sz="4000" b="1" dirty="0" smtClean="0">
                <a:solidFill>
                  <a:srgbClr val="0000CC"/>
                </a:solidFill>
              </a:rPr>
              <a:t>无风险资产与风险</a:t>
            </a:r>
            <a:r>
              <a:rPr lang="zh-CN" altLang="en-US" sz="4000" b="1" dirty="0">
                <a:solidFill>
                  <a:srgbClr val="0000CC"/>
                </a:solidFill>
              </a:rPr>
              <a:t>资产组合的资本</a:t>
            </a:r>
            <a:r>
              <a:rPr lang="zh-CN" altLang="en-US" sz="4000" b="1" dirty="0" smtClean="0">
                <a:solidFill>
                  <a:srgbClr val="0000CC"/>
                </a:solidFill>
              </a:rPr>
              <a:t>配置</a:t>
            </a:r>
            <a:endParaRPr lang="en-US" altLang="zh-CN" sz="4000" b="1" dirty="0" smtClean="0">
              <a:solidFill>
                <a:srgbClr val="0000CC"/>
              </a:solidFill>
            </a:endParaRPr>
          </a:p>
          <a:p>
            <a:pPr>
              <a:lnSpc>
                <a:spcPct val="150000"/>
              </a:lnSpc>
            </a:pPr>
            <a:r>
              <a:rPr lang="zh-CN" altLang="en-US" sz="4000" b="1" dirty="0" smtClean="0">
                <a:solidFill>
                  <a:srgbClr val="0000CC"/>
                </a:solidFill>
              </a:rPr>
              <a:t>完整的投资组合与两基金分离定理</a:t>
            </a:r>
            <a:endParaRPr lang="en-US" altLang="zh-CN" sz="4000" b="1" dirty="0" smtClean="0">
              <a:solidFill>
                <a:srgbClr val="0000CC"/>
              </a:solidFill>
            </a:endParaRPr>
          </a:p>
        </p:txBody>
      </p:sp>
      <p:sp>
        <p:nvSpPr>
          <p:cNvPr id="10" name="Rectangle 2"/>
          <p:cNvSpPr txBox="1">
            <a:spLocks noRot="1" noChangeArrowheads="1"/>
          </p:cNvSpPr>
          <p:nvPr/>
        </p:nvSpPr>
        <p:spPr>
          <a:xfrm>
            <a:off x="304800" y="533400"/>
            <a:ext cx="91440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4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TextBox 10"/>
          <p:cNvSpPr txBox="1"/>
          <p:nvPr/>
        </p:nvSpPr>
        <p:spPr>
          <a:xfrm>
            <a:off x="2285984" y="642918"/>
            <a:ext cx="4786346" cy="923330"/>
          </a:xfrm>
          <a:prstGeom prst="rect">
            <a:avLst/>
          </a:prstGeom>
          <a:noFill/>
        </p:spPr>
        <p:txBody>
          <a:bodyPr wrap="square" rtlCol="0">
            <a:spAutoFit/>
          </a:bodyPr>
          <a:lstStyle/>
          <a:p>
            <a:r>
              <a:rPr lang="zh-CN" altLang="en-US" sz="5400" b="1" dirty="0" smtClean="0">
                <a:solidFill>
                  <a:srgbClr val="FF0000"/>
                </a:solidFill>
              </a:rPr>
              <a:t>本讲要点提示</a:t>
            </a:r>
            <a:endParaRPr lang="zh-CN" altLang="en-US" sz="54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p:spPr>
        <p:txBody>
          <a:bodyPr/>
          <a:lstStyle/>
          <a:p>
            <a:fld id="{25AC182B-929B-4DA5-B509-0BE4E13ADEE0}" type="slidenum">
              <a:rPr lang="en-US" altLang="zh-CN" smtClean="0"/>
            </a:fld>
            <a:endParaRPr lang="en-US" altLang="zh-CN" smtClean="0"/>
          </a:p>
        </p:txBody>
      </p:sp>
      <p:sp>
        <p:nvSpPr>
          <p:cNvPr id="58370" name="Rectangle 2"/>
          <p:cNvSpPr>
            <a:spLocks noGrp="1" noChangeArrowheads="1"/>
          </p:cNvSpPr>
          <p:nvPr>
            <p:ph type="body" idx="4294967295"/>
          </p:nvPr>
        </p:nvSpPr>
        <p:spPr>
          <a:xfrm>
            <a:off x="214282" y="981075"/>
            <a:ext cx="8929718" cy="5876925"/>
          </a:xfrm>
          <a:noFill/>
        </p:spPr>
        <p:txBody>
          <a:bodyPr lIns="90488" tIns="44450" rIns="90488" bIns="44450">
            <a:normAutofit/>
          </a:bodyPr>
          <a:lstStyle/>
          <a:p>
            <a:pPr eaLnBrk="1" hangingPunct="1">
              <a:lnSpc>
                <a:spcPct val="130000"/>
              </a:lnSpc>
              <a:buFont typeface="Wingdings" panose="05000000000000000000" pitchFamily="2" charset="2"/>
              <a:buNone/>
            </a:pPr>
            <a:r>
              <a:rPr lang="zh-CN" altLang="en-US" dirty="0" smtClean="0"/>
              <a:t>以无风险利率借入款项并全部投资于风险资产。</a:t>
            </a:r>
            <a:endParaRPr lang="zh-CN" altLang="en-US" dirty="0" smtClean="0"/>
          </a:p>
          <a:p>
            <a:pPr eaLnBrk="1" hangingPunct="1">
              <a:lnSpc>
                <a:spcPct val="130000"/>
              </a:lnSpc>
              <a:buFont typeface="Wingdings" panose="05000000000000000000" pitchFamily="2" charset="2"/>
              <a:buNone/>
            </a:pPr>
            <a:r>
              <a:rPr lang="zh-CN" altLang="en-US" dirty="0" smtClean="0"/>
              <a:t>若使用</a:t>
            </a:r>
            <a:r>
              <a:rPr lang="en-US" altLang="zh-CN" dirty="0" smtClean="0"/>
              <a:t>40%</a:t>
            </a:r>
            <a:r>
              <a:rPr lang="zh-CN" altLang="en-US" dirty="0" smtClean="0"/>
              <a:t>杠杆</a:t>
            </a:r>
            <a:r>
              <a:rPr lang="en-US" altLang="zh-CN" dirty="0" smtClean="0"/>
              <a:t>(</a:t>
            </a:r>
            <a:r>
              <a:rPr lang="zh-CN" altLang="en-US" dirty="0" smtClean="0"/>
              <a:t>借入</a:t>
            </a:r>
            <a:r>
              <a:rPr lang="en-US" altLang="zh-CN" dirty="0" smtClean="0"/>
              <a:t>120 000</a:t>
            </a:r>
            <a:r>
              <a:rPr lang="zh-CN" altLang="en-US" dirty="0" smtClean="0"/>
              <a:t>美元，均投资风险资</a:t>
            </a:r>
            <a:endParaRPr lang="zh-CN" altLang="en-US" dirty="0" smtClean="0"/>
          </a:p>
          <a:p>
            <a:pPr eaLnBrk="1" hangingPunct="1">
              <a:lnSpc>
                <a:spcPct val="130000"/>
              </a:lnSpc>
              <a:buFont typeface="Wingdings" panose="05000000000000000000" pitchFamily="2" charset="2"/>
              <a:buNone/>
            </a:pPr>
            <a:r>
              <a:rPr lang="zh-CN" altLang="en-US" dirty="0" smtClean="0"/>
              <a:t>产）</a:t>
            </a:r>
            <a:r>
              <a:rPr lang="zh-CN" altLang="en-US" dirty="0"/>
              <a:t>，</a:t>
            </a:r>
            <a:r>
              <a:rPr lang="zh-CN" altLang="en-US" dirty="0" smtClean="0"/>
              <a:t>则有：</a:t>
            </a:r>
            <a:endParaRPr lang="zh-CN" altLang="en-US" dirty="0" smtClean="0"/>
          </a:p>
          <a:p>
            <a:pPr eaLnBrk="1" hangingPunct="1">
              <a:lnSpc>
                <a:spcPct val="130000"/>
              </a:lnSpc>
              <a:buFont typeface="Wingdings" panose="05000000000000000000" pitchFamily="2" charset="2"/>
              <a:buNone/>
            </a:pPr>
            <a:r>
              <a:rPr lang="zh-CN" altLang="en-US" dirty="0" smtClean="0"/>
              <a:t>    </a:t>
            </a:r>
            <a:r>
              <a:rPr lang="en-US" altLang="zh-CN" dirty="0" smtClean="0"/>
              <a:t>y = 420 000/300 000 = 1.4       1-y = -0.4</a:t>
            </a:r>
            <a:endParaRPr lang="en-US" altLang="zh-CN" dirty="0" smtClean="0"/>
          </a:p>
          <a:p>
            <a:pPr eaLnBrk="1" hangingPunct="1">
              <a:lnSpc>
                <a:spcPct val="130000"/>
              </a:lnSpc>
              <a:buFont typeface="Wingdings" panose="05000000000000000000" pitchFamily="2" charset="2"/>
              <a:buNone/>
            </a:pPr>
            <a:r>
              <a:rPr lang="en-US" altLang="zh-CN" dirty="0" smtClean="0"/>
              <a:t> </a:t>
            </a:r>
            <a:r>
              <a:rPr lang="zh-CN" altLang="en-US" dirty="0" smtClean="0"/>
              <a:t>  </a:t>
            </a:r>
            <a:r>
              <a:rPr lang="en-US" altLang="zh-CN" dirty="0" smtClean="0"/>
              <a:t> E(</a:t>
            </a:r>
            <a:r>
              <a:rPr lang="en-US" altLang="zh-CN" dirty="0" err="1" smtClean="0"/>
              <a:t>r</a:t>
            </a:r>
            <a:r>
              <a:rPr lang="en-US" altLang="zh-CN" baseline="-25000" dirty="0" err="1" smtClean="0"/>
              <a:t>c</a:t>
            </a:r>
            <a:r>
              <a:rPr lang="en-US" altLang="zh-CN" dirty="0" smtClean="0"/>
              <a:t>) = (-0.4) (0.07) + (1.4) (0.15) = 18.2% </a:t>
            </a:r>
            <a:endParaRPr lang="en-US" altLang="zh-CN" dirty="0" smtClean="0"/>
          </a:p>
          <a:p>
            <a:pPr eaLnBrk="1" hangingPunct="1">
              <a:lnSpc>
                <a:spcPct val="130000"/>
              </a:lnSpc>
              <a:buFont typeface="Symbol" panose="05050102010706020507" pitchFamily="18" charset="2"/>
              <a:buChar char=" "/>
            </a:pPr>
            <a:r>
              <a:rPr lang="en-US" altLang="zh-CN" i="1" dirty="0" smtClean="0">
                <a:latin typeface="Symbol" panose="05050102010706020507" pitchFamily="18" charset="2"/>
              </a:rPr>
              <a:t></a:t>
            </a:r>
            <a:r>
              <a:rPr lang="en-US" altLang="zh-CN" baseline="-25000" dirty="0" smtClean="0"/>
              <a:t>c </a:t>
            </a:r>
            <a:r>
              <a:rPr lang="en-US" altLang="zh-CN" i="1" dirty="0" smtClean="0"/>
              <a:t> </a:t>
            </a:r>
            <a:r>
              <a:rPr lang="en-US" altLang="zh-CN" dirty="0" smtClean="0"/>
              <a:t>= (1.4) (0.22) = 30.8%</a:t>
            </a:r>
            <a:endParaRPr lang="en-US" altLang="zh-CN" dirty="0" smtClean="0"/>
          </a:p>
          <a:p>
            <a:pPr eaLnBrk="1" hangingPunct="1">
              <a:lnSpc>
                <a:spcPct val="130000"/>
              </a:lnSpc>
              <a:buFont typeface="Symbol" panose="05050102010706020507" pitchFamily="18" charset="2"/>
              <a:buChar char=" "/>
            </a:pPr>
            <a:r>
              <a:rPr lang="en-US" altLang="zh-CN" dirty="0" smtClean="0"/>
              <a:t>Sharpe ratio = (18.2%-7%)/30.8% = 0.36</a:t>
            </a:r>
            <a:endParaRPr lang="en-US" altLang="zh-CN" dirty="0" smtClean="0"/>
          </a:p>
          <a:p>
            <a:pPr eaLnBrk="1" hangingPunct="1">
              <a:buFont typeface="Symbol" panose="05050102010706020507" pitchFamily="18" charset="2"/>
              <a:buChar char=" "/>
            </a:pPr>
            <a:endParaRPr lang="en-US" altLang="zh-CN" dirty="0" smtClean="0"/>
          </a:p>
        </p:txBody>
      </p:sp>
      <p:sp>
        <p:nvSpPr>
          <p:cNvPr id="34820" name="Rectangle 3"/>
          <p:cNvSpPr>
            <a:spLocks noGrp="1" noChangeArrowheads="1"/>
          </p:cNvSpPr>
          <p:nvPr>
            <p:ph type="title" idx="4294967295"/>
          </p:nvPr>
        </p:nvSpPr>
        <p:spPr>
          <a:xfrm>
            <a:off x="0" y="188913"/>
            <a:ext cx="8397875" cy="914400"/>
          </a:xfrm>
        </p:spPr>
        <p:txBody>
          <a:bodyPr lIns="90488" tIns="44450" rIns="90488" bIns="44450" anchorCtr="1">
            <a:normAutofit/>
          </a:bodyPr>
          <a:lstStyle/>
          <a:p>
            <a:pPr eaLnBrk="1" hangingPunct="1"/>
            <a:r>
              <a:rPr lang="zh-CN" altLang="en-US" sz="4200" dirty="0" smtClean="0">
                <a:solidFill>
                  <a:srgbClr val="FF0000"/>
                </a:solidFill>
              </a:rPr>
              <a:t>   资本配置线（</a:t>
            </a:r>
            <a:r>
              <a:rPr lang="en-US" altLang="zh-CN" sz="4200" dirty="0" smtClean="0">
                <a:solidFill>
                  <a:srgbClr val="FF0000"/>
                </a:solidFill>
              </a:rPr>
              <a:t>CAL</a:t>
            </a:r>
            <a:r>
              <a:rPr lang="zh-CN" altLang="en-US" sz="4200" dirty="0" smtClean="0">
                <a:solidFill>
                  <a:srgbClr val="FF0000"/>
                </a:solidFill>
              </a:rPr>
              <a:t>）的杠杆作用</a:t>
            </a:r>
            <a:endParaRPr lang="zh-CN" altLang="en-US" sz="4200" dirty="0" smtClean="0">
              <a:solidFill>
                <a:srgbClr val="FF0000"/>
              </a:solidFill>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blinds(horizontal)">
                                      <p:cBhvr>
                                        <p:cTn id="7" dur="500"/>
                                        <p:tgtEl>
                                          <p:spTgt spid="58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0">
                                            <p:txEl>
                                              <p:pRg st="1" end="1"/>
                                            </p:txEl>
                                          </p:spTgt>
                                        </p:tgtEl>
                                        <p:attrNameLst>
                                          <p:attrName>style.visibility</p:attrName>
                                        </p:attrNameLst>
                                      </p:cBhvr>
                                      <p:to>
                                        <p:strVal val="visible"/>
                                      </p:to>
                                    </p:set>
                                    <p:animEffect transition="in" filter="blinds(horizontal)">
                                      <p:cBhvr>
                                        <p:cTn id="12" dur="500"/>
                                        <p:tgtEl>
                                          <p:spTgt spid="5837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animEffect transition="in" filter="blinds(horizontal)">
                                      <p:cBhvr>
                                        <p:cTn id="15" dur="500"/>
                                        <p:tgtEl>
                                          <p:spTgt spid="5837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8370">
                                            <p:txEl>
                                              <p:pRg st="3" end="3"/>
                                            </p:txEl>
                                          </p:spTgt>
                                        </p:tgtEl>
                                        <p:attrNameLst>
                                          <p:attrName>style.visibility</p:attrName>
                                        </p:attrNameLst>
                                      </p:cBhvr>
                                      <p:to>
                                        <p:strVal val="visible"/>
                                      </p:to>
                                    </p:set>
                                    <p:animEffect transition="in" filter="blinds(horizontal)">
                                      <p:cBhvr>
                                        <p:cTn id="20" dur="500"/>
                                        <p:tgtEl>
                                          <p:spTgt spid="5837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370">
                                            <p:txEl>
                                              <p:pRg st="4" end="4"/>
                                            </p:txEl>
                                          </p:spTgt>
                                        </p:tgtEl>
                                        <p:attrNameLst>
                                          <p:attrName>style.visibility</p:attrName>
                                        </p:attrNameLst>
                                      </p:cBhvr>
                                      <p:to>
                                        <p:strVal val="visible"/>
                                      </p:to>
                                    </p:set>
                                    <p:animEffect transition="in" filter="blinds(horizontal)">
                                      <p:cBhvr>
                                        <p:cTn id="25" dur="500"/>
                                        <p:tgtEl>
                                          <p:spTgt spid="5837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8370">
                                            <p:txEl>
                                              <p:pRg st="5" end="5"/>
                                            </p:txEl>
                                          </p:spTgt>
                                        </p:tgtEl>
                                        <p:attrNameLst>
                                          <p:attrName>style.visibility</p:attrName>
                                        </p:attrNameLst>
                                      </p:cBhvr>
                                      <p:to>
                                        <p:strVal val="visible"/>
                                      </p:to>
                                    </p:set>
                                    <p:animEffect transition="in" filter="blinds(horizontal)">
                                      <p:cBhvr>
                                        <p:cTn id="30" dur="500"/>
                                        <p:tgtEl>
                                          <p:spTgt spid="5837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8370">
                                            <p:txEl>
                                              <p:pRg st="6" end="6"/>
                                            </p:txEl>
                                          </p:spTgt>
                                        </p:tgtEl>
                                        <p:attrNameLst>
                                          <p:attrName>style.visibility</p:attrName>
                                        </p:attrNameLst>
                                      </p:cBhvr>
                                      <p:to>
                                        <p:strVal val="visible"/>
                                      </p:to>
                                    </p:set>
                                    <p:animEffect transition="in" filter="blinds(horizontal)">
                                      <p:cBhvr>
                                        <p:cTn id="35" dur="500"/>
                                        <p:tgtEl>
                                          <p:spTgt spid="583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p>
            <a:fld id="{C9250EB4-AD81-415D-8FCA-71CEEC4A33AA}" type="slidenum">
              <a:rPr lang="en-US" altLang="zh-CN" smtClean="0"/>
            </a:fld>
            <a:endParaRPr lang="en-US" altLang="zh-CN" smtClean="0"/>
          </a:p>
        </p:txBody>
      </p:sp>
      <p:pic>
        <p:nvPicPr>
          <p:cNvPr id="267267" name="Picture 3" descr="bod8237x_0605"/>
          <p:cNvPicPr>
            <a:picLocks noChangeAspect="1" noChangeArrowheads="1"/>
          </p:cNvPicPr>
          <p:nvPr/>
        </p:nvPicPr>
        <p:blipFill>
          <a:blip r:embed="rId1"/>
          <a:srcRect/>
          <a:stretch>
            <a:fillRect/>
          </a:stretch>
        </p:blipFill>
        <p:spPr bwMode="auto">
          <a:xfrm>
            <a:off x="785786" y="428604"/>
            <a:ext cx="7416800" cy="5589588"/>
          </a:xfrm>
          <a:prstGeom prst="rect">
            <a:avLst/>
          </a:prstGeom>
          <a:noFill/>
          <a:ln w="9525">
            <a:noFill/>
            <a:miter lim="800000"/>
            <a:headEnd/>
            <a:tailEnd/>
          </a:ln>
        </p:spPr>
      </p:pic>
      <p:sp>
        <p:nvSpPr>
          <p:cNvPr id="35844" name="Rectangle 4"/>
          <p:cNvSpPr>
            <a:spLocks noChangeArrowheads="1"/>
          </p:cNvSpPr>
          <p:nvPr/>
        </p:nvSpPr>
        <p:spPr bwMode="auto">
          <a:xfrm>
            <a:off x="152400" y="5715000"/>
            <a:ext cx="8991600" cy="1143000"/>
          </a:xfrm>
          <a:prstGeom prst="rect">
            <a:avLst/>
          </a:prstGeom>
          <a:noFill/>
          <a:ln w="9525">
            <a:noFill/>
            <a:miter lim="800000"/>
          </a:ln>
        </p:spPr>
        <p:txBody>
          <a:bodyPr lIns="90488" tIns="44450" rIns="90488" bIns="44450" anchor="ctr" anchorCtr="1"/>
          <a:lstStyle/>
          <a:p>
            <a:pPr algn="ctr"/>
            <a:r>
              <a:rPr lang="zh-CN" altLang="en-US" sz="2800" b="1" dirty="0" smtClean="0">
                <a:solidFill>
                  <a:srgbClr val="FF0000"/>
                </a:solidFill>
                <a:latin typeface="Times New Roman" panose="02020603050405020304" pitchFamily="18" charset="0"/>
              </a:rPr>
              <a:t>借贷</a:t>
            </a:r>
            <a:r>
              <a:rPr lang="zh-CN" altLang="en-US" sz="2800" b="1" dirty="0">
                <a:solidFill>
                  <a:srgbClr val="FF0000"/>
                </a:solidFill>
                <a:latin typeface="Times New Roman" panose="02020603050405020304" pitchFamily="18" charset="0"/>
              </a:rPr>
              <a:t>利率不同时的可行</a:t>
            </a:r>
            <a:r>
              <a:rPr lang="zh-CN" altLang="en-US" sz="2800" b="1" dirty="0" smtClean="0">
                <a:solidFill>
                  <a:srgbClr val="FF0000"/>
                </a:solidFill>
                <a:latin typeface="Times New Roman" panose="02020603050405020304" pitchFamily="18" charset="0"/>
              </a:rPr>
              <a:t>集</a:t>
            </a:r>
            <a:endParaRPr lang="en-US" altLang="zh-CN"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blinds(horizontal)">
                                      <p:cBhvr>
                                        <p:cTn id="7" dur="500"/>
                                        <p:tgtEl>
                                          <p:spTgt spid="26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p:spPr>
        <p:txBody>
          <a:bodyPr/>
          <a:lstStyle/>
          <a:p>
            <a:fld id="{2693B0D1-B861-4681-9EC5-03DD77DA5609}" type="slidenum">
              <a:rPr lang="en-US" altLang="zh-CN" smtClean="0"/>
            </a:fld>
            <a:endParaRPr lang="en-US" altLang="zh-CN" dirty="0" smtClean="0"/>
          </a:p>
        </p:txBody>
      </p:sp>
      <p:sp>
        <p:nvSpPr>
          <p:cNvPr id="36867" name="Rectangle 4"/>
          <p:cNvSpPr>
            <a:spLocks noGrp="1" noChangeArrowheads="1"/>
          </p:cNvSpPr>
          <p:nvPr>
            <p:ph type="title" idx="4294967295"/>
          </p:nvPr>
        </p:nvSpPr>
        <p:spPr>
          <a:xfrm>
            <a:off x="0" y="285728"/>
            <a:ext cx="7072330" cy="785818"/>
          </a:xfrm>
        </p:spPr>
        <p:txBody>
          <a:bodyPr lIns="90488" tIns="44450" rIns="90488" bIns="44450" anchorCtr="1">
            <a:normAutofit/>
          </a:bodyPr>
          <a:lstStyle/>
          <a:p>
            <a:pPr algn="l" eaLnBrk="1" hangingPunct="1">
              <a:lnSpc>
                <a:spcPct val="90000"/>
              </a:lnSpc>
            </a:pPr>
            <a:r>
              <a:rPr lang="en-US" altLang="zh-CN" sz="3600" b="1" dirty="0" smtClean="0">
                <a:solidFill>
                  <a:srgbClr val="0000CC"/>
                </a:solidFill>
              </a:rPr>
              <a:t>2.2.3 </a:t>
            </a:r>
            <a:r>
              <a:rPr lang="zh-CN" altLang="en-US" sz="3600" b="1" dirty="0" smtClean="0">
                <a:solidFill>
                  <a:srgbClr val="0000CC"/>
                </a:solidFill>
              </a:rPr>
              <a:t>风险容忍度与最优资产配置</a:t>
            </a:r>
            <a:endParaRPr lang="zh-CN" altLang="en-US" sz="3600" b="1" dirty="0" smtClean="0">
              <a:solidFill>
                <a:srgbClr val="0000CC"/>
              </a:solidFill>
              <a:latin typeface="宋体" panose="02010600030101010101" pitchFamily="2" charset="-122"/>
            </a:endParaRPr>
          </a:p>
        </p:txBody>
      </p:sp>
      <p:pic>
        <p:nvPicPr>
          <p:cNvPr id="268291" name="Picture 3" descr="bod8237x_tb0605"/>
          <p:cNvPicPr>
            <a:picLocks noChangeAspect="1" noChangeArrowheads="1"/>
          </p:cNvPicPr>
          <p:nvPr/>
        </p:nvPicPr>
        <p:blipFill>
          <a:blip r:embed="rId1"/>
          <a:srcRect/>
          <a:stretch>
            <a:fillRect/>
          </a:stretch>
        </p:blipFill>
        <p:spPr bwMode="auto">
          <a:xfrm>
            <a:off x="214282" y="2071678"/>
            <a:ext cx="8569325" cy="4186238"/>
          </a:xfrm>
          <a:prstGeom prst="rect">
            <a:avLst/>
          </a:prstGeom>
          <a:noFill/>
          <a:ln w="9525">
            <a:noFill/>
            <a:miter lim="800000"/>
            <a:headEnd/>
            <a:tailEnd/>
          </a:ln>
        </p:spPr>
      </p:pic>
      <p:sp>
        <p:nvSpPr>
          <p:cNvPr id="268292" name="Rectangle 4"/>
          <p:cNvSpPr>
            <a:spLocks noChangeArrowheads="1"/>
          </p:cNvSpPr>
          <p:nvPr/>
        </p:nvSpPr>
        <p:spPr bwMode="auto">
          <a:xfrm>
            <a:off x="0" y="1285860"/>
            <a:ext cx="9144000" cy="523220"/>
          </a:xfrm>
          <a:prstGeom prst="rect">
            <a:avLst/>
          </a:prstGeom>
          <a:noFill/>
          <a:ln w="9525">
            <a:noFill/>
            <a:miter lim="800000"/>
          </a:ln>
        </p:spPr>
        <p:txBody>
          <a:bodyPr>
            <a:spAutoFit/>
          </a:bodyPr>
          <a:lstStyle/>
          <a:p>
            <a:pPr algn="ctr"/>
            <a:r>
              <a:rPr lang="en-US" altLang="zh-CN" sz="2800" b="1" dirty="0" smtClean="0">
                <a:solidFill>
                  <a:srgbClr val="FF0000"/>
                </a:solidFill>
                <a:latin typeface="Times New Roman" panose="02020603050405020304" pitchFamily="18" charset="0"/>
              </a:rPr>
              <a:t>A=4</a:t>
            </a:r>
            <a:r>
              <a:rPr lang="zh-CN" altLang="en-US" sz="2800" b="1" dirty="0">
                <a:solidFill>
                  <a:srgbClr val="FF0000"/>
                </a:solidFill>
              </a:rPr>
              <a:t>时投资者不同风险资产比例</a:t>
            </a:r>
            <a:r>
              <a:rPr lang="en-US" altLang="zh-CN" sz="2800" b="1" dirty="0">
                <a:solidFill>
                  <a:srgbClr val="FF0000"/>
                </a:solidFill>
              </a:rPr>
              <a:t>(y)</a:t>
            </a:r>
            <a:r>
              <a:rPr lang="zh-CN" altLang="en-US" sz="2800" b="1" dirty="0">
                <a:solidFill>
                  <a:srgbClr val="FF0000"/>
                </a:solidFill>
              </a:rPr>
              <a:t>效用水平</a:t>
            </a:r>
            <a:endParaRPr lang="zh-CN" altLang="en-US" sz="28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8292">
                                            <p:txEl>
                                              <p:pRg st="0" end="0"/>
                                            </p:txEl>
                                          </p:spTgt>
                                        </p:tgtEl>
                                        <p:attrNameLst>
                                          <p:attrName>style.visibility</p:attrName>
                                        </p:attrNameLst>
                                      </p:cBhvr>
                                      <p:to>
                                        <p:strVal val="visible"/>
                                      </p:to>
                                    </p:set>
                                    <p:animEffect transition="in" filter="blinds(horizontal)">
                                      <p:cBhvr>
                                        <p:cTn id="7" dur="500"/>
                                        <p:tgtEl>
                                          <p:spTgt spid="268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8291"/>
                                        </p:tgtEl>
                                        <p:attrNameLst>
                                          <p:attrName>style.visibility</p:attrName>
                                        </p:attrNameLst>
                                      </p:cBhvr>
                                      <p:to>
                                        <p:strVal val="visible"/>
                                      </p:to>
                                    </p:set>
                                    <p:animEffect transition="in" filter="blinds(horizontal)">
                                      <p:cBhvr>
                                        <p:cTn id="12" dur="500"/>
                                        <p:tgtEl>
                                          <p:spTgt spid="268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p:spPr>
        <p:txBody>
          <a:bodyPr/>
          <a:lstStyle/>
          <a:p>
            <a:fld id="{1798E0D1-925B-4E52-BB4B-D76C7D366F0A}" type="slidenum">
              <a:rPr lang="en-US" altLang="zh-CN" smtClean="0"/>
            </a:fld>
            <a:endParaRPr lang="en-US" altLang="zh-CN" smtClean="0"/>
          </a:p>
        </p:txBody>
      </p:sp>
      <p:pic>
        <p:nvPicPr>
          <p:cNvPr id="269315" name="Picture 3" descr="bod8237x_0606"/>
          <p:cNvPicPr>
            <a:picLocks noChangeAspect="1" noChangeArrowheads="1"/>
          </p:cNvPicPr>
          <p:nvPr/>
        </p:nvPicPr>
        <p:blipFill>
          <a:blip r:embed="rId1"/>
          <a:srcRect/>
          <a:stretch>
            <a:fillRect/>
          </a:stretch>
        </p:blipFill>
        <p:spPr bwMode="auto">
          <a:xfrm>
            <a:off x="714348" y="500042"/>
            <a:ext cx="7991475" cy="5308600"/>
          </a:xfrm>
          <a:prstGeom prst="rect">
            <a:avLst/>
          </a:prstGeom>
          <a:noFill/>
          <a:ln w="9525">
            <a:noFill/>
            <a:miter lim="800000"/>
            <a:headEnd/>
            <a:tailEnd/>
          </a:ln>
        </p:spPr>
      </p:pic>
      <p:sp>
        <p:nvSpPr>
          <p:cNvPr id="37892" name="Rectangle 4"/>
          <p:cNvSpPr>
            <a:spLocks noChangeArrowheads="1"/>
          </p:cNvSpPr>
          <p:nvPr/>
        </p:nvSpPr>
        <p:spPr bwMode="auto">
          <a:xfrm>
            <a:off x="0" y="5715000"/>
            <a:ext cx="8991600" cy="1143000"/>
          </a:xfrm>
          <a:prstGeom prst="rect">
            <a:avLst/>
          </a:prstGeom>
          <a:noFill/>
          <a:ln w="9525">
            <a:noFill/>
            <a:miter lim="800000"/>
          </a:ln>
        </p:spPr>
        <p:txBody>
          <a:bodyPr lIns="90488" tIns="44450" rIns="90488" bIns="44450" anchor="ctr" anchorCtr="1"/>
          <a:lstStyle/>
          <a:p>
            <a:pPr algn="ctr"/>
            <a:r>
              <a:rPr lang="zh-CN" altLang="en-US" sz="2800" b="1" dirty="0" smtClean="0">
                <a:solidFill>
                  <a:srgbClr val="FF0000"/>
                </a:solidFill>
                <a:latin typeface="Times New Roman" panose="02020603050405020304" pitchFamily="18" charset="0"/>
              </a:rPr>
              <a:t>效用</a:t>
            </a:r>
            <a:r>
              <a:rPr lang="zh-CN" altLang="en-US" sz="2800" b="1" dirty="0">
                <a:solidFill>
                  <a:srgbClr val="FF0000"/>
                </a:solidFill>
                <a:latin typeface="Times New Roman" panose="02020603050405020304" pitchFamily="18" charset="0"/>
              </a:rPr>
              <a:t>作为风险资产投资比例</a:t>
            </a:r>
            <a:r>
              <a:rPr lang="en-US" altLang="zh-CN" sz="2800" b="1" dirty="0">
                <a:solidFill>
                  <a:srgbClr val="FF0000"/>
                </a:solidFill>
                <a:latin typeface="Times New Roman" panose="02020603050405020304" pitchFamily="18" charset="0"/>
              </a:rPr>
              <a:t>y</a:t>
            </a:r>
            <a:r>
              <a:rPr lang="zh-CN" altLang="en-US" sz="2800" b="1" dirty="0">
                <a:solidFill>
                  <a:srgbClr val="FF0000"/>
                </a:solidFill>
                <a:latin typeface="Times New Roman" panose="02020603050405020304" pitchFamily="18" charset="0"/>
              </a:rPr>
              <a:t>的函数</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blinds(horizontal)">
                                      <p:cBhvr>
                                        <p:cTn id="7" dur="500"/>
                                        <p:tgtEl>
                                          <p:spTgt spid="269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Rot="1" noChangeArrowheads="1"/>
          </p:cNvSpPr>
          <p:nvPr>
            <p:ph type="title"/>
          </p:nvPr>
        </p:nvSpPr>
        <p:spPr>
          <a:xfrm>
            <a:off x="323850" y="0"/>
            <a:ext cx="8540750" cy="1143000"/>
          </a:xfrm>
        </p:spPr>
        <p:txBody>
          <a:bodyPr>
            <a:normAutofit/>
          </a:bodyPr>
          <a:lstStyle/>
          <a:p>
            <a:pPr eaLnBrk="1" hangingPunct="1"/>
            <a:r>
              <a:rPr lang="zh-CN" altLang="en-US" sz="3600" dirty="0" smtClean="0">
                <a:solidFill>
                  <a:srgbClr val="FF0000"/>
                </a:solidFill>
              </a:rPr>
              <a:t>最优风险资产配置比例</a:t>
            </a:r>
            <a:endParaRPr lang="zh-CN" altLang="en-US" sz="3600" dirty="0" smtClean="0">
              <a:solidFill>
                <a:srgbClr val="FF0000"/>
              </a:solidFill>
            </a:endParaRPr>
          </a:p>
        </p:txBody>
      </p:sp>
      <p:graphicFrame>
        <p:nvGraphicFramePr>
          <p:cNvPr id="270339" name="Object 3"/>
          <p:cNvGraphicFramePr>
            <a:graphicFrameLocks noGrp="1" noChangeAspect="1"/>
          </p:cNvGraphicFramePr>
          <p:nvPr>
            <p:ph sz="half" idx="2"/>
          </p:nvPr>
        </p:nvGraphicFramePr>
        <p:xfrm>
          <a:off x="1131888" y="765175"/>
          <a:ext cx="7024687" cy="5735659"/>
        </p:xfrm>
        <a:graphic>
          <a:graphicData uri="http://schemas.openxmlformats.org/presentationml/2006/ole">
            <mc:AlternateContent xmlns:mc="http://schemas.openxmlformats.org/markup-compatibility/2006">
              <mc:Choice xmlns:v="urn:schemas-microsoft-com:vml" Requires="v">
                <p:oleObj spid="_x0000_s6154" name="Equation" r:id="rId1" imgW="2641600" imgH="2222500" progId="Equation.DSMT4">
                  <p:embed/>
                </p:oleObj>
              </mc:Choice>
              <mc:Fallback>
                <p:oleObj name="Equation" r:id="rId1" imgW="2641600" imgH="22225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765175"/>
                        <a:ext cx="7024687" cy="5735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7" name="灯片编号占位符 6"/>
          <p:cNvSpPr>
            <a:spLocks noGrp="1"/>
          </p:cNvSpPr>
          <p:nvPr>
            <p:ph type="sldNum" sz="quarter" idx="12"/>
          </p:nvPr>
        </p:nvSpPr>
        <p:spPr>
          <a:noFill/>
        </p:spPr>
        <p:txBody>
          <a:bodyPr/>
          <a:lstStyle/>
          <a:p>
            <a:fld id="{0D12A8E7-73DA-4DDB-B041-F7D703088F0E}"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blinds(horizontal)">
                                      <p:cBhvr>
                                        <p:cTn id="7" dur="500"/>
                                        <p:tgtEl>
                                          <p:spTgt spid="270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a:xfrm>
            <a:off x="357158" y="214290"/>
            <a:ext cx="8964612" cy="1143000"/>
          </a:xfrm>
        </p:spPr>
        <p:txBody>
          <a:bodyPr/>
          <a:lstStyle/>
          <a:p>
            <a:pPr algn="l" eaLnBrk="1" hangingPunct="1"/>
            <a:r>
              <a:rPr lang="zh-CN" altLang="en-US" sz="3600" dirty="0" smtClean="0">
                <a:solidFill>
                  <a:srgbClr val="FF0000"/>
                </a:solidFill>
              </a:rPr>
              <a:t>无差异曲线、资产配置线与最优资产配置</a:t>
            </a:r>
            <a:endParaRPr lang="zh-CN" altLang="en-US" sz="3600" dirty="0" smtClean="0">
              <a:solidFill>
                <a:srgbClr val="FF0000"/>
              </a:solidFill>
            </a:endParaRPr>
          </a:p>
        </p:txBody>
      </p:sp>
      <p:graphicFrame>
        <p:nvGraphicFramePr>
          <p:cNvPr id="271363" name="Object 3"/>
          <p:cNvGraphicFramePr>
            <a:graphicFrameLocks noGrp="1" noChangeAspect="1"/>
          </p:cNvGraphicFramePr>
          <p:nvPr>
            <p:ph sz="half" idx="2"/>
          </p:nvPr>
        </p:nvGraphicFramePr>
        <p:xfrm>
          <a:off x="2714612" y="2357430"/>
          <a:ext cx="2928958" cy="1031593"/>
        </p:xfrm>
        <a:graphic>
          <a:graphicData uri="http://schemas.openxmlformats.org/presentationml/2006/ole">
            <mc:AlternateContent xmlns:mc="http://schemas.openxmlformats.org/markup-compatibility/2006">
              <mc:Choice xmlns:v="urn:schemas-microsoft-com:vml" Requires="v">
                <p:oleObj spid="_x0000_s7178" name="Equation" r:id="rId1" imgW="1116965" imgH="393700" progId="Equation.DSMT4">
                  <p:embed/>
                </p:oleObj>
              </mc:Choice>
              <mc:Fallback>
                <p:oleObj name="Equation" r:id="rId1" imgW="1116965" imgH="3937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12" y="2357430"/>
                        <a:ext cx="2928958" cy="1031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1" name="灯片编号占位符 6"/>
          <p:cNvSpPr>
            <a:spLocks noGrp="1"/>
          </p:cNvSpPr>
          <p:nvPr>
            <p:ph type="sldNum" sz="quarter" idx="12"/>
          </p:nvPr>
        </p:nvSpPr>
        <p:spPr>
          <a:noFill/>
        </p:spPr>
        <p:txBody>
          <a:bodyPr/>
          <a:lstStyle/>
          <a:p>
            <a:fld id="{88DD0794-52D8-4784-B55A-F8D7745C4995}" type="slidenum">
              <a:rPr lang="en-US" altLang="zh-CN" smtClean="0"/>
            </a:fld>
            <a:endParaRPr lang="en-US" altLang="zh-CN" dirty="0" smtClean="0"/>
          </a:p>
        </p:txBody>
      </p:sp>
      <p:sp>
        <p:nvSpPr>
          <p:cNvPr id="5" name="TextBox 4"/>
          <p:cNvSpPr txBox="1"/>
          <p:nvPr/>
        </p:nvSpPr>
        <p:spPr>
          <a:xfrm>
            <a:off x="428596" y="1571612"/>
            <a:ext cx="2646878" cy="584775"/>
          </a:xfrm>
          <a:prstGeom prst="rect">
            <a:avLst/>
          </a:prstGeom>
          <a:noFill/>
        </p:spPr>
        <p:txBody>
          <a:bodyPr wrap="none" rtlCol="0">
            <a:spAutoFit/>
          </a:bodyPr>
          <a:lstStyle/>
          <a:p>
            <a:r>
              <a:rPr lang="zh-CN" altLang="en-US" sz="3200" dirty="0" smtClean="0"/>
              <a:t>给定效用函数</a:t>
            </a:r>
            <a:endParaRPr lang="zh-CN" altLang="en-US" sz="3200" dirty="0"/>
          </a:p>
        </p:txBody>
      </p:sp>
      <p:sp>
        <p:nvSpPr>
          <p:cNvPr id="6" name="TextBox 5"/>
          <p:cNvSpPr txBox="1"/>
          <p:nvPr/>
        </p:nvSpPr>
        <p:spPr>
          <a:xfrm>
            <a:off x="357158" y="3643314"/>
            <a:ext cx="8600431" cy="2554545"/>
          </a:xfrm>
          <a:prstGeom prst="rect">
            <a:avLst/>
          </a:prstGeom>
          <a:noFill/>
        </p:spPr>
        <p:txBody>
          <a:bodyPr wrap="none" rtlCol="0">
            <a:spAutoFit/>
          </a:bodyPr>
          <a:lstStyle/>
          <a:p>
            <a:r>
              <a:rPr lang="zh-CN" altLang="en-US" sz="3200" dirty="0" smtClean="0">
                <a:latin typeface="Times New Roman" panose="02020603050405020304" pitchFamily="18" charset="0"/>
                <a:cs typeface="Times New Roman" panose="02020603050405020304" pitchFamily="18" charset="0"/>
              </a:rPr>
              <a:t>给定</a:t>
            </a:r>
            <a:r>
              <a:rPr lang="en-US" altLang="zh-CN" sz="3200" i="1" dirty="0" smtClean="0">
                <a:latin typeface="Times New Roman" panose="02020603050405020304" pitchFamily="18" charset="0"/>
                <a:cs typeface="Times New Roman" panose="02020603050405020304" pitchFamily="18" charset="0"/>
              </a:rPr>
              <a:t>U</a:t>
            </a:r>
            <a:r>
              <a:rPr lang="zh-CN" altLang="en-US" sz="3200" dirty="0" smtClean="0">
                <a:latin typeface="Times New Roman" panose="02020603050405020304" pitchFamily="18" charset="0"/>
                <a:cs typeface="Times New Roman" panose="02020603050405020304" pitchFamily="18" charset="0"/>
              </a:rPr>
              <a:t>*，那些所有使得效用等于</a:t>
            </a:r>
            <a:r>
              <a:rPr lang="en-US" altLang="zh-CN" sz="3200" i="1" dirty="0" smtClean="0">
                <a:latin typeface="Times New Roman" panose="02020603050405020304" pitchFamily="18" charset="0"/>
                <a:cs typeface="Times New Roman" panose="02020603050405020304" pitchFamily="18" charset="0"/>
              </a:rPr>
              <a:t>U</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的</a:t>
            </a:r>
            <a:r>
              <a:rPr lang="en-US" altLang="zh-CN" sz="3200" i="1" dirty="0" smtClean="0">
                <a:latin typeface="Times New Roman" panose="02020603050405020304" pitchFamily="18" charset="0"/>
                <a:cs typeface="Times New Roman" panose="02020603050405020304" pitchFamily="18" charset="0"/>
              </a:rPr>
              <a:t>E</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r</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和</a:t>
            </a:r>
            <a:r>
              <a:rPr lang="el-GR" altLang="zh-CN" sz="3200" i="1" dirty="0" smtClean="0">
                <a:latin typeface="Times New Roman" panose="02020603050405020304" pitchFamily="18" charset="0"/>
                <a:cs typeface="Times New Roman" panose="02020603050405020304" pitchFamily="18" charset="0"/>
              </a:rPr>
              <a:t>σ</a:t>
            </a:r>
            <a:r>
              <a:rPr lang="zh-CN" altLang="en-US" sz="3200" dirty="0" smtClean="0">
                <a:latin typeface="Times New Roman" panose="02020603050405020304" pitchFamily="18" charset="0"/>
                <a:cs typeface="Times New Roman" panose="02020603050405020304" pitchFamily="18" charset="0"/>
              </a:rPr>
              <a:t>的</a:t>
            </a:r>
            <a:endParaRPr lang="en-US" altLang="zh-CN" sz="3200" dirty="0" smtClean="0">
              <a:latin typeface="Times New Roman" panose="02020603050405020304" pitchFamily="18" charset="0"/>
              <a:cs typeface="Times New Roman" panose="02020603050405020304" pitchFamily="18" charset="0"/>
            </a:endParaRPr>
          </a:p>
          <a:p>
            <a:r>
              <a:rPr lang="zh-CN" altLang="en-US" sz="3200" dirty="0" smtClean="0">
                <a:latin typeface="Times New Roman" panose="02020603050405020304" pitchFamily="18" charset="0"/>
                <a:cs typeface="Times New Roman" panose="02020603050405020304" pitchFamily="18" charset="0"/>
              </a:rPr>
              <a:t>组合构成一条</a:t>
            </a:r>
            <a:r>
              <a:rPr lang="zh-CN" altLang="en-US" sz="3200" b="1" dirty="0" smtClean="0">
                <a:solidFill>
                  <a:srgbClr val="0000CC"/>
                </a:solidFill>
                <a:latin typeface="Times New Roman" panose="02020603050405020304" pitchFamily="18" charset="0"/>
                <a:cs typeface="Times New Roman" panose="02020603050405020304" pitchFamily="18" charset="0"/>
              </a:rPr>
              <a:t>无差异曲线</a:t>
            </a:r>
            <a:r>
              <a:rPr lang="zh-CN" altLang="en-US"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a:p>
            <a:endParaRPr lang="en-US" altLang="zh-CN" sz="3200" dirty="0" smtClean="0">
              <a:latin typeface="Times New Roman" panose="02020603050405020304" pitchFamily="18" charset="0"/>
              <a:cs typeface="Times New Roman" panose="02020603050405020304" pitchFamily="18" charset="0"/>
            </a:endParaRPr>
          </a:p>
          <a:p>
            <a:r>
              <a:rPr lang="zh-CN" altLang="en-US" sz="3200" dirty="0" smtClean="0">
                <a:latin typeface="Times New Roman" panose="02020603050405020304" pitchFamily="18" charset="0"/>
                <a:cs typeface="Times New Roman" panose="02020603050405020304" pitchFamily="18" charset="0"/>
              </a:rPr>
              <a:t>某条无差异曲线与资本市场线相切得到</a:t>
            </a:r>
            <a:endParaRPr lang="en-US" altLang="zh-CN" sz="3200" dirty="0" smtClean="0">
              <a:latin typeface="Times New Roman" panose="02020603050405020304" pitchFamily="18" charset="0"/>
              <a:cs typeface="Times New Roman" panose="02020603050405020304" pitchFamily="18" charset="0"/>
            </a:endParaRPr>
          </a:p>
          <a:p>
            <a:r>
              <a:rPr lang="zh-CN" altLang="en-US" sz="3200" dirty="0" smtClean="0">
                <a:latin typeface="Times New Roman" panose="02020603050405020304" pitchFamily="18" charset="0"/>
                <a:cs typeface="Times New Roman" panose="02020603050405020304" pitchFamily="18" charset="0"/>
              </a:rPr>
              <a:t>最优资产配置（切点）</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1363"/>
                                        </p:tgtEl>
                                        <p:attrNameLst>
                                          <p:attrName>style.visibility</p:attrName>
                                        </p:attrNameLst>
                                      </p:cBhvr>
                                      <p:to>
                                        <p:strVal val="visible"/>
                                      </p:to>
                                    </p:set>
                                    <p:animEffect transition="in" filter="blinds(horizontal)">
                                      <p:cBhvr>
                                        <p:cTn id="12" dur="500"/>
                                        <p:tgtEl>
                                          <p:spTgt spid="271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p>
            <a:fld id="{CE83C188-F7D4-46B0-B00C-4EECD9861471}" type="slidenum">
              <a:rPr lang="en-US" altLang="zh-CN" smtClean="0"/>
            </a:fld>
            <a:endParaRPr lang="en-US" altLang="zh-CN" smtClean="0"/>
          </a:p>
        </p:txBody>
      </p:sp>
      <p:sp>
        <p:nvSpPr>
          <p:cNvPr id="38915" name="Rectangle 4"/>
          <p:cNvSpPr>
            <a:spLocks noGrp="1" noChangeArrowheads="1"/>
          </p:cNvSpPr>
          <p:nvPr>
            <p:ph type="title" idx="4294967295"/>
          </p:nvPr>
        </p:nvSpPr>
        <p:spPr>
          <a:xfrm>
            <a:off x="0" y="333375"/>
            <a:ext cx="8991600" cy="1143000"/>
          </a:xfrm>
        </p:spPr>
        <p:txBody>
          <a:bodyPr lIns="90488" tIns="44450" rIns="90488" bIns="44450" anchorCtr="1">
            <a:normAutofit/>
          </a:bodyPr>
          <a:lstStyle/>
          <a:p>
            <a:pPr eaLnBrk="1" hangingPunct="1"/>
            <a:r>
              <a:rPr lang="zh-CN" altLang="en-US" sz="2800" b="1" dirty="0" smtClean="0">
                <a:solidFill>
                  <a:srgbClr val="FF0000"/>
                </a:solidFill>
              </a:rPr>
              <a:t>无差异曲线的电子数据表计算</a:t>
            </a:r>
            <a:endParaRPr lang="zh-CN" altLang="en-US" sz="2800" b="1" dirty="0" smtClean="0">
              <a:solidFill>
                <a:srgbClr val="FF0000"/>
              </a:solidFill>
            </a:endParaRPr>
          </a:p>
        </p:txBody>
      </p:sp>
      <p:pic>
        <p:nvPicPr>
          <p:cNvPr id="272387" name="Picture 3" descr="bod8237x_tb0606"/>
          <p:cNvPicPr>
            <a:picLocks noChangeAspect="1" noChangeArrowheads="1"/>
          </p:cNvPicPr>
          <p:nvPr/>
        </p:nvPicPr>
        <p:blipFill>
          <a:blip r:embed="rId1"/>
          <a:srcRect/>
          <a:stretch>
            <a:fillRect/>
          </a:stretch>
        </p:blipFill>
        <p:spPr bwMode="auto">
          <a:xfrm>
            <a:off x="0" y="1412875"/>
            <a:ext cx="9144000" cy="46577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2387"/>
                                        </p:tgtEl>
                                        <p:attrNameLst>
                                          <p:attrName>style.visibility</p:attrName>
                                        </p:attrNameLst>
                                      </p:cBhvr>
                                      <p:to>
                                        <p:strVal val="visible"/>
                                      </p:to>
                                    </p:set>
                                    <p:animEffect transition="in" filter="blinds(horizontal)">
                                      <p:cBhvr>
                                        <p:cTn id="7" dur="5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p:spPr>
        <p:txBody>
          <a:bodyPr/>
          <a:lstStyle/>
          <a:p>
            <a:fld id="{2F60B8A8-A00B-43DD-A4B2-89A8FB9822F3}" type="slidenum">
              <a:rPr lang="en-US" altLang="zh-CN" smtClean="0"/>
            </a:fld>
            <a:endParaRPr lang="en-US" altLang="zh-CN" smtClean="0"/>
          </a:p>
        </p:txBody>
      </p:sp>
      <p:pic>
        <p:nvPicPr>
          <p:cNvPr id="273411" name="Picture 3" descr="bod8237x_0607"/>
          <p:cNvPicPr>
            <a:picLocks noChangeAspect="1" noChangeArrowheads="1"/>
          </p:cNvPicPr>
          <p:nvPr/>
        </p:nvPicPr>
        <p:blipFill>
          <a:blip r:embed="rId1"/>
          <a:srcRect/>
          <a:stretch>
            <a:fillRect/>
          </a:stretch>
        </p:blipFill>
        <p:spPr bwMode="auto">
          <a:xfrm>
            <a:off x="1571604" y="428604"/>
            <a:ext cx="5905500" cy="5245100"/>
          </a:xfrm>
          <a:prstGeom prst="rect">
            <a:avLst/>
          </a:prstGeom>
          <a:noFill/>
          <a:ln w="9525">
            <a:noFill/>
            <a:miter lim="800000"/>
            <a:headEnd/>
            <a:tailEnd/>
          </a:ln>
        </p:spPr>
      </p:pic>
      <p:sp>
        <p:nvSpPr>
          <p:cNvPr id="39940" name="Rectangle 4"/>
          <p:cNvSpPr>
            <a:spLocks noChangeArrowheads="1"/>
          </p:cNvSpPr>
          <p:nvPr/>
        </p:nvSpPr>
        <p:spPr bwMode="auto">
          <a:xfrm>
            <a:off x="0" y="5643578"/>
            <a:ext cx="8991600" cy="857248"/>
          </a:xfrm>
          <a:prstGeom prst="rect">
            <a:avLst/>
          </a:prstGeom>
          <a:noFill/>
          <a:ln w="9525">
            <a:noFill/>
            <a:miter lim="800000"/>
          </a:ln>
        </p:spPr>
        <p:txBody>
          <a:bodyPr lIns="90488" tIns="44450" rIns="90488" bIns="44450" anchor="ctr" anchorCtr="1"/>
          <a:lstStyle/>
          <a:p>
            <a:pPr algn="ctr"/>
            <a:r>
              <a:rPr lang="zh-CN" altLang="en-US" sz="2800" b="1" dirty="0" smtClean="0">
                <a:solidFill>
                  <a:srgbClr val="FF0000"/>
                </a:solidFill>
                <a:latin typeface="Times New Roman" panose="02020603050405020304" pitchFamily="18" charset="0"/>
              </a:rPr>
              <a:t>无</a:t>
            </a:r>
            <a:r>
              <a:rPr lang="zh-CN" altLang="en-US" sz="2800" b="1" dirty="0">
                <a:solidFill>
                  <a:srgbClr val="FF0000"/>
                </a:solidFill>
                <a:latin typeface="Times New Roman" panose="02020603050405020304" pitchFamily="18" charset="0"/>
              </a:rPr>
              <a:t>差异</a:t>
            </a:r>
            <a:r>
              <a:rPr lang="zh-CN" altLang="en-US" sz="2800" b="1" dirty="0" smtClean="0">
                <a:solidFill>
                  <a:srgbClr val="FF0000"/>
                </a:solidFill>
                <a:latin typeface="Times New Roman" panose="02020603050405020304" pitchFamily="18" charset="0"/>
              </a:rPr>
              <a:t>曲线</a:t>
            </a:r>
            <a:endParaRPr lang="en-US" altLang="zh-CN"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linds(horizontal)">
                                      <p:cBhvr>
                                        <p:cTn id="7" dur="500"/>
                                        <p:tgtEl>
                                          <p:spTgt spid="27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p:spPr>
        <p:txBody>
          <a:bodyPr/>
          <a:lstStyle/>
          <a:p>
            <a:fld id="{4834B730-F446-40F4-A1C6-C903CC8C5644}" type="slidenum">
              <a:rPr lang="en-US" altLang="zh-CN" smtClean="0"/>
            </a:fld>
            <a:endParaRPr lang="en-US" altLang="zh-CN" smtClean="0"/>
          </a:p>
        </p:txBody>
      </p:sp>
      <p:pic>
        <p:nvPicPr>
          <p:cNvPr id="274435" name="Picture 3" descr="bod8237x_0608"/>
          <p:cNvPicPr>
            <a:picLocks noChangeAspect="1" noChangeArrowheads="1"/>
          </p:cNvPicPr>
          <p:nvPr/>
        </p:nvPicPr>
        <p:blipFill>
          <a:blip r:embed="rId1"/>
          <a:srcRect/>
          <a:stretch>
            <a:fillRect/>
          </a:stretch>
        </p:blipFill>
        <p:spPr bwMode="auto">
          <a:xfrm>
            <a:off x="1453136" y="152202"/>
            <a:ext cx="6192837" cy="5691188"/>
          </a:xfrm>
          <a:prstGeom prst="rect">
            <a:avLst/>
          </a:prstGeom>
          <a:noFill/>
          <a:ln w="9525">
            <a:noFill/>
            <a:miter lim="800000"/>
            <a:headEnd/>
            <a:tailEnd/>
          </a:ln>
        </p:spPr>
      </p:pic>
      <p:sp>
        <p:nvSpPr>
          <p:cNvPr id="40964" name="Rectangle 4"/>
          <p:cNvSpPr>
            <a:spLocks noChangeArrowheads="1"/>
          </p:cNvSpPr>
          <p:nvPr/>
        </p:nvSpPr>
        <p:spPr bwMode="auto">
          <a:xfrm>
            <a:off x="71090" y="5835535"/>
            <a:ext cx="8991600" cy="801672"/>
          </a:xfrm>
          <a:prstGeom prst="rect">
            <a:avLst/>
          </a:prstGeom>
          <a:noFill/>
          <a:ln w="9525">
            <a:noFill/>
            <a:miter lim="800000"/>
          </a:ln>
        </p:spPr>
        <p:txBody>
          <a:bodyPr lIns="90488" tIns="44450" rIns="90488" bIns="44450" anchor="ctr" anchorCtr="1"/>
          <a:lstStyle/>
          <a:p>
            <a:pPr algn="ctr"/>
            <a:r>
              <a:rPr lang="zh-CN" altLang="en-US" sz="2800" b="1" dirty="0" smtClean="0">
                <a:solidFill>
                  <a:srgbClr val="FF0000"/>
                </a:solidFill>
                <a:latin typeface="Times New Roman" panose="02020603050405020304" pitchFamily="18" charset="0"/>
              </a:rPr>
              <a:t>用</a:t>
            </a:r>
            <a:r>
              <a:rPr lang="zh-CN" altLang="en-US" sz="2800" b="1" dirty="0">
                <a:solidFill>
                  <a:srgbClr val="FF0000"/>
                </a:solidFill>
                <a:latin typeface="Times New Roman" panose="02020603050405020304" pitchFamily="18" charset="0"/>
              </a:rPr>
              <a:t>无差异曲线寻找最优的投资组合</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blinds(horizontal)">
                                      <p:cBhvr>
                                        <p:cTn id="7" dur="500"/>
                                        <p:tgtEl>
                                          <p:spTgt spid="27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5"/>
          <p:cNvSpPr>
            <a:spLocks noGrp="1"/>
          </p:cNvSpPr>
          <p:nvPr>
            <p:ph type="sldNum" sz="quarter" idx="12"/>
          </p:nvPr>
        </p:nvSpPr>
        <p:spPr>
          <a:noFill/>
        </p:spPr>
        <p:txBody>
          <a:bodyPr/>
          <a:lstStyle/>
          <a:p>
            <a:fld id="{F3F46DFC-DEFA-4B21-A07F-89CECBC2C2F3}"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8196" name="Rectangle 2"/>
          <p:cNvSpPr>
            <a:spLocks noGrp="1" noRot="1" noChangeArrowheads="1"/>
          </p:cNvSpPr>
          <p:nvPr>
            <p:ph type="title"/>
          </p:nvPr>
        </p:nvSpPr>
        <p:spPr>
          <a:xfrm>
            <a:off x="250310" y="133004"/>
            <a:ext cx="8540750" cy="1143000"/>
          </a:xfrm>
        </p:spPr>
        <p:txBody>
          <a:bodyPr>
            <a:normAutofit/>
          </a:bodyPr>
          <a:lstStyle/>
          <a:p>
            <a:r>
              <a:rPr lang="zh-CN" altLang="en-US" sz="4000" dirty="0" smtClean="0">
                <a:solidFill>
                  <a:srgbClr val="FF0000"/>
                </a:solidFill>
              </a:rPr>
              <a:t>资本市场线与消极策略：</a:t>
            </a:r>
            <a:endParaRPr lang="zh-CN" altLang="en-US" sz="4000" dirty="0" smtClean="0">
              <a:solidFill>
                <a:srgbClr val="FF0000"/>
              </a:solidFill>
            </a:endParaRPr>
          </a:p>
        </p:txBody>
      </p:sp>
      <p:sp>
        <p:nvSpPr>
          <p:cNvPr id="275459" name="Text Box 3"/>
          <p:cNvSpPr txBox="1">
            <a:spLocks noChangeArrowheads="1"/>
          </p:cNvSpPr>
          <p:nvPr/>
        </p:nvSpPr>
        <p:spPr bwMode="auto">
          <a:xfrm>
            <a:off x="285720" y="1142984"/>
            <a:ext cx="8572560" cy="5047536"/>
          </a:xfrm>
          <a:prstGeom prst="rect">
            <a:avLst/>
          </a:prstGeom>
          <a:noFill/>
          <a:ln w="9525">
            <a:noFill/>
            <a:miter lim="800000"/>
          </a:ln>
        </p:spPr>
        <p:txBody>
          <a:bodyPr wrap="square">
            <a:spAutoFit/>
          </a:bodyPr>
          <a:lstStyle/>
          <a:p>
            <a:pPr>
              <a:spcBef>
                <a:spcPct val="50000"/>
              </a:spcBef>
            </a:pPr>
            <a:r>
              <a:rPr lang="zh-CN" altLang="en-US" sz="2800" b="1" dirty="0" smtClean="0">
                <a:solidFill>
                  <a:srgbClr val="0000CC"/>
                </a:solidFill>
              </a:rPr>
              <a:t>资本市场线（</a:t>
            </a:r>
            <a:r>
              <a:rPr lang="en-US" altLang="zh-CN" sz="2800" b="1" dirty="0" smtClean="0">
                <a:solidFill>
                  <a:srgbClr val="0000CC"/>
                </a:solidFill>
              </a:rPr>
              <a:t>capital market line, CML</a:t>
            </a:r>
            <a:r>
              <a:rPr lang="zh-CN" altLang="en-US" sz="2800" b="1" dirty="0" smtClean="0">
                <a:solidFill>
                  <a:srgbClr val="0000CC"/>
                </a:solidFill>
              </a:rPr>
              <a:t>）</a:t>
            </a:r>
            <a:r>
              <a:rPr lang="zh-CN" altLang="en-US" sz="2800" b="1" dirty="0" smtClean="0"/>
              <a:t>：无风险资产（ 短期国库券）与市场组合（一个普通股指数）所生成的资本配置线。</a:t>
            </a:r>
            <a:endParaRPr lang="zh-CN" altLang="en-US" sz="2800" b="1" dirty="0" smtClean="0"/>
          </a:p>
          <a:p>
            <a:pPr>
              <a:spcBef>
                <a:spcPct val="50000"/>
              </a:spcBef>
            </a:pPr>
            <a:r>
              <a:rPr lang="zh-CN" altLang="en-US" sz="2800" b="1" dirty="0" smtClean="0">
                <a:solidFill>
                  <a:srgbClr val="0000CC"/>
                </a:solidFill>
              </a:rPr>
              <a:t>消极策略（</a:t>
            </a:r>
            <a:r>
              <a:rPr lang="en-US" altLang="zh-CN" sz="2800" b="1" dirty="0" smtClean="0">
                <a:solidFill>
                  <a:srgbClr val="0000CC"/>
                </a:solidFill>
              </a:rPr>
              <a:t>passive strategy</a:t>
            </a:r>
            <a:r>
              <a:rPr lang="zh-CN" altLang="en-US" sz="2800" b="1" dirty="0" smtClean="0">
                <a:solidFill>
                  <a:srgbClr val="0000CC"/>
                </a:solidFill>
              </a:rPr>
              <a:t>）</a:t>
            </a:r>
            <a:r>
              <a:rPr lang="zh-CN" altLang="en-US" sz="2800" b="1" dirty="0" smtClean="0"/>
              <a:t>：</a:t>
            </a:r>
            <a:r>
              <a:rPr lang="zh-CN" altLang="en-US" sz="2800" b="1" dirty="0"/>
              <a:t>决策不做任何</a:t>
            </a:r>
            <a:r>
              <a:rPr lang="zh-CN" altLang="en-US" sz="2800" b="1" dirty="0" smtClean="0"/>
              <a:t>直接</a:t>
            </a:r>
            <a:r>
              <a:rPr lang="zh-CN" altLang="en-US" sz="2800" b="1" dirty="0"/>
              <a:t>或间接的证券分析</a:t>
            </a:r>
            <a:endParaRPr lang="zh-CN" altLang="en-US" sz="2800" b="1" dirty="0"/>
          </a:p>
          <a:p>
            <a:pPr>
              <a:spcBef>
                <a:spcPct val="50000"/>
              </a:spcBef>
            </a:pPr>
            <a:r>
              <a:rPr lang="zh-CN" altLang="en-US" sz="2800" b="1" dirty="0" smtClean="0"/>
              <a:t>消极</a:t>
            </a:r>
            <a:r>
              <a:rPr lang="zh-CN" altLang="en-US" sz="2800" b="1" dirty="0"/>
              <a:t>策略合理性的原因：</a:t>
            </a:r>
            <a:endParaRPr lang="zh-CN" altLang="en-US" sz="2800" b="1" dirty="0"/>
          </a:p>
          <a:p>
            <a:pPr lvl="1">
              <a:spcBef>
                <a:spcPct val="50000"/>
              </a:spcBef>
            </a:pPr>
            <a:r>
              <a:rPr lang="zh-CN" altLang="en-US" sz="2800" b="1" dirty="0">
                <a:solidFill>
                  <a:srgbClr val="000099"/>
                </a:solidFill>
              </a:rPr>
              <a:t>积极策略的投资成本</a:t>
            </a:r>
            <a:endParaRPr lang="zh-CN" altLang="en-US" sz="2800" b="1" dirty="0">
              <a:solidFill>
                <a:srgbClr val="000099"/>
              </a:solidFill>
            </a:endParaRPr>
          </a:p>
          <a:p>
            <a:pPr lvl="1">
              <a:spcBef>
                <a:spcPct val="50000"/>
              </a:spcBef>
            </a:pPr>
            <a:r>
              <a:rPr lang="zh-CN" altLang="en-US" sz="2800" b="1" dirty="0" smtClean="0">
                <a:solidFill>
                  <a:srgbClr val="000099"/>
                </a:solidFill>
              </a:rPr>
              <a:t>搭便车收益（市场有效性）</a:t>
            </a:r>
            <a:endParaRPr lang="zh-CN" altLang="en-US" sz="2800" b="1" dirty="0">
              <a:solidFill>
                <a:srgbClr val="000099"/>
              </a:solidFill>
            </a:endParaRPr>
          </a:p>
          <a:p>
            <a:pPr>
              <a:spcBef>
                <a:spcPct val="50000"/>
              </a:spcBef>
            </a:pPr>
            <a:r>
              <a:rPr lang="zh-CN" altLang="en-US" sz="2800" b="1" dirty="0"/>
              <a:t>投资者的历史风险厌恶态度</a:t>
            </a:r>
            <a:endParaRPr lang="zh-CN" altLang="en-US" sz="2800" b="1" dirty="0"/>
          </a:p>
        </p:txBody>
      </p:sp>
      <p:graphicFrame>
        <p:nvGraphicFramePr>
          <p:cNvPr id="275460" name="Object 4"/>
          <p:cNvGraphicFramePr>
            <a:graphicFrameLocks noGrp="1" noChangeAspect="1"/>
          </p:cNvGraphicFramePr>
          <p:nvPr>
            <p:ph idx="1"/>
          </p:nvPr>
        </p:nvGraphicFramePr>
        <p:xfrm>
          <a:off x="4929190" y="5643578"/>
          <a:ext cx="2305050" cy="585787"/>
        </p:xfrm>
        <a:graphic>
          <a:graphicData uri="http://schemas.openxmlformats.org/presentationml/2006/ole">
            <mc:AlternateContent xmlns:mc="http://schemas.openxmlformats.org/markup-compatibility/2006">
              <mc:Choice xmlns:v="urn:schemas-microsoft-com:vml" Requires="v">
                <p:oleObj spid="_x0000_s85002" name="公式" r:id="rId1" imgW="799465" imgH="203200" progId="Equation.3">
                  <p:embed/>
                </p:oleObj>
              </mc:Choice>
              <mc:Fallback>
                <p:oleObj name="公式" r:id="rId1" imgW="799465"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90" y="5643578"/>
                        <a:ext cx="230505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755576" y="6190520"/>
            <a:ext cx="6840760" cy="369332"/>
          </a:xfrm>
          <a:prstGeom prst="rect">
            <a:avLst/>
          </a:prstGeom>
          <a:noFill/>
        </p:spPr>
        <p:txBody>
          <a:bodyPr wrap="square" rtlCol="0">
            <a:spAutoFit/>
          </a:bodyPr>
          <a:lstStyle/>
          <a:p>
            <a:r>
              <a:rPr lang="zh-CN" altLang="en-US" dirty="0" smtClean="0"/>
              <a:t>买国债还是买指数？案例：深圳金域量化，只投资指数的私募基金</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horizontal)">
                                      <p:cBhvr>
                                        <p:cTn id="7" dur="500"/>
                                        <p:tgtEl>
                                          <p:spTgt spid="275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12" dur="500"/>
                                        <p:tgtEl>
                                          <p:spTgt spid="275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7" dur="500"/>
                                        <p:tgtEl>
                                          <p:spTgt spid="275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22" dur="500"/>
                                        <p:tgtEl>
                                          <p:spTgt spid="275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7" dur="500"/>
                                        <p:tgtEl>
                                          <p:spTgt spid="275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2" dur="500"/>
                                        <p:tgtEl>
                                          <p:spTgt spid="275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60"/>
                                        </p:tgtEl>
                                        <p:attrNameLst>
                                          <p:attrName>style.visibility</p:attrName>
                                        </p:attrNameLst>
                                      </p:cBhvr>
                                      <p:to>
                                        <p:strVal val="visible"/>
                                      </p:to>
                                    </p:set>
                                    <p:animEffect transition="in" filter="blinds(horizontal)">
                                      <p:cBhvr>
                                        <p:cTn id="37" dur="5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02765E8-BDC0-4EC7-AB30-F7A4F167B7D4}" type="slidenum">
              <a:rPr lang="en-US" altLang="zh-CN" smtClean="0"/>
            </a:fld>
            <a:endParaRPr lang="en-US" altLang="zh-CN"/>
          </a:p>
        </p:txBody>
      </p:sp>
      <p:sp>
        <p:nvSpPr>
          <p:cNvPr id="5" name="Rectangle 5"/>
          <p:cNvSpPr>
            <a:spLocks noGrp="1" noRot="1" noChangeArrowheads="1"/>
          </p:cNvSpPr>
          <p:nvPr>
            <p:ph type="title"/>
          </p:nvPr>
        </p:nvSpPr>
        <p:spPr>
          <a:xfrm>
            <a:off x="428596" y="2500306"/>
            <a:ext cx="8229600" cy="1143000"/>
          </a:xfrm>
          <a:noFill/>
        </p:spPr>
        <p:txBody>
          <a:bodyPr/>
          <a:lstStyle/>
          <a:p>
            <a:pPr eaLnBrk="1" hangingPunct="1"/>
            <a:r>
              <a:rPr lang="en-US" altLang="zh-CN" sz="4000" b="1" dirty="0" smtClean="0">
                <a:solidFill>
                  <a:srgbClr val="FF0000"/>
                </a:solidFill>
              </a:rPr>
              <a:t>2.1 </a:t>
            </a:r>
            <a:r>
              <a:rPr lang="zh-CN" altLang="en-US" sz="4000" b="1" dirty="0" smtClean="0">
                <a:solidFill>
                  <a:srgbClr val="FF0000"/>
                </a:solidFill>
              </a:rPr>
              <a:t>风险与风险厌恶</a:t>
            </a:r>
            <a:endParaRPr lang="zh-CN" altLang="en-US" sz="4000" b="1"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433BA8E7-B47E-4CCC-82EE-C5438DEE07FD}"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00035" name="Rectangle 3"/>
          <p:cNvSpPr>
            <a:spLocks noGrp="1" noRot="1" noChangeArrowheads="1"/>
          </p:cNvSpPr>
          <p:nvPr>
            <p:ph type="body" idx="1"/>
          </p:nvPr>
        </p:nvSpPr>
        <p:spPr>
          <a:xfrm>
            <a:off x="0" y="1341438"/>
            <a:ext cx="9144000" cy="5516562"/>
          </a:xfrm>
        </p:spPr>
        <p:txBody>
          <a:bodyPr/>
          <a:lstStyle/>
          <a:p>
            <a:pPr indent="0" eaLnBrk="1" hangingPunct="1">
              <a:buNone/>
            </a:pPr>
            <a:r>
              <a:rPr lang="zh-CN" altLang="en-US" dirty="0" smtClean="0"/>
              <a:t>投资者为了权衡风险与收益，选择各种资产构成一个组合（</a:t>
            </a:r>
            <a:r>
              <a:rPr lang="en-US" altLang="zh-CN" dirty="0" smtClean="0"/>
              <a:t>portfolio</a:t>
            </a:r>
            <a:r>
              <a:rPr lang="zh-CN" altLang="en-US" dirty="0" smtClean="0"/>
              <a:t>）是不可避免的。具体包括两步：</a:t>
            </a:r>
            <a:endParaRPr lang="zh-CN" altLang="en-US" dirty="0" smtClean="0"/>
          </a:p>
          <a:p>
            <a:pPr indent="0">
              <a:buFont typeface="Wingdings" panose="05000000000000000000" pitchFamily="2" charset="2"/>
              <a:buChar char="ü"/>
            </a:pPr>
            <a:r>
              <a:rPr lang="zh-CN" altLang="en-US" dirty="0" smtClean="0">
                <a:solidFill>
                  <a:srgbClr val="0000FF"/>
                </a:solidFill>
              </a:rPr>
              <a:t>资本配置决策</a:t>
            </a:r>
            <a:r>
              <a:rPr lang="zh-CN" altLang="en-US" dirty="0" smtClean="0"/>
              <a:t>（</a:t>
            </a:r>
            <a:r>
              <a:rPr lang="en-US" altLang="zh-CN" dirty="0" smtClean="0"/>
              <a:t>Capital allocation decision</a:t>
            </a:r>
            <a:r>
              <a:rPr lang="zh-CN" altLang="en-US" dirty="0" smtClean="0"/>
              <a:t>）根据投资者风险厌恶程度决定资产组合中</a:t>
            </a:r>
            <a:r>
              <a:rPr lang="zh-CN" altLang="en-US" dirty="0" smtClean="0">
                <a:solidFill>
                  <a:srgbClr val="FF0000"/>
                </a:solidFill>
              </a:rPr>
              <a:t>风险资产与无风险资产各占多大比例。</a:t>
            </a:r>
            <a:endParaRPr lang="en-US" altLang="zh-CN" dirty="0" smtClean="0">
              <a:solidFill>
                <a:srgbClr val="FF0000"/>
              </a:solidFill>
            </a:endParaRPr>
          </a:p>
          <a:p>
            <a:pPr indent="0">
              <a:buFont typeface="Wingdings" panose="05000000000000000000" pitchFamily="2" charset="2"/>
              <a:buChar char="ü"/>
            </a:pPr>
            <a:r>
              <a:rPr lang="zh-CN" altLang="en-US" dirty="0" smtClean="0">
                <a:solidFill>
                  <a:srgbClr val="0000FF"/>
                </a:solidFill>
              </a:rPr>
              <a:t>证券选择决策</a:t>
            </a:r>
            <a:r>
              <a:rPr lang="zh-CN" altLang="en-US" dirty="0" smtClean="0"/>
              <a:t>（</a:t>
            </a:r>
            <a:r>
              <a:rPr lang="en-US" altLang="zh-CN" dirty="0" smtClean="0"/>
              <a:t>Security selection decision</a:t>
            </a:r>
            <a:r>
              <a:rPr lang="zh-CN" altLang="en-US" dirty="0" smtClean="0"/>
              <a:t>）根据最优化原则确定在</a:t>
            </a:r>
            <a:r>
              <a:rPr lang="zh-CN" altLang="en-US" dirty="0" smtClean="0">
                <a:solidFill>
                  <a:srgbClr val="FF0000"/>
                </a:solidFill>
              </a:rPr>
              <a:t>风险资产中各种风险证券的比例。</a:t>
            </a:r>
            <a:endParaRPr lang="en-US" altLang="zh-CN" dirty="0" smtClean="0">
              <a:solidFill>
                <a:srgbClr val="FF0000"/>
              </a:solidFill>
            </a:endParaRPr>
          </a:p>
        </p:txBody>
      </p:sp>
      <p:sp>
        <p:nvSpPr>
          <p:cNvPr id="41988" name="Rectangle 4"/>
          <p:cNvSpPr>
            <a:spLocks noGrp="1" noRot="1" noChangeArrowheads="1"/>
          </p:cNvSpPr>
          <p:nvPr>
            <p:ph type="title"/>
          </p:nvPr>
        </p:nvSpPr>
        <p:spPr/>
        <p:txBody>
          <a:bodyPr/>
          <a:lstStyle/>
          <a:p>
            <a:pPr eaLnBrk="1" hangingPunct="1"/>
            <a:r>
              <a:rPr lang="zh-CN" altLang="en-US" dirty="0" smtClean="0">
                <a:solidFill>
                  <a:srgbClr val="FF0000"/>
                </a:solidFill>
              </a:rPr>
              <a:t>资产组合的两类投资决策</a:t>
            </a:r>
            <a:endParaRPr lang="zh-CN" altLang="en-US"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blinds(horizontal)">
                                      <p:cBhvr>
                                        <p:cTn id="7" dur="500"/>
                                        <p:tgtEl>
                                          <p:spTgt spid="300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blinds(horizontal)">
                                      <p:cBhvr>
                                        <p:cTn id="12" dur="500"/>
                                        <p:tgtEl>
                                          <p:spTgt spid="300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blinds(horizontal)">
                                      <p:cBhvr>
                                        <p:cTn id="17" dur="500"/>
                                        <p:tgtEl>
                                          <p:spTgt spid="300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89C2149-536E-40CC-AD30-22B548EF4281}" type="slidenum">
              <a:rPr lang="en-US" altLang="zh-CN" smtClean="0"/>
            </a:fld>
            <a:endParaRPr lang="en-US" altLang="zh-CN"/>
          </a:p>
        </p:txBody>
      </p:sp>
      <p:sp>
        <p:nvSpPr>
          <p:cNvPr id="3" name="Rectangle 2"/>
          <p:cNvSpPr txBox="1">
            <a:spLocks noRot="1" noChangeArrowheads="1"/>
          </p:cNvSpPr>
          <p:nvPr/>
        </p:nvSpPr>
        <p:spPr>
          <a:xfrm>
            <a:off x="0" y="2571744"/>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rgbClr val="FF0000"/>
                </a:solidFill>
                <a:effectLst/>
                <a:uLnTx/>
                <a:uFillTx/>
                <a:latin typeface="+mj-lt"/>
                <a:ea typeface="+mj-ea"/>
                <a:cs typeface="+mj-cs"/>
              </a:rPr>
              <a:t> 2.3 </a:t>
            </a:r>
            <a:r>
              <a:rPr kumimoji="0" lang="zh-CN" altLang="en-US" sz="4000" b="1" i="0" u="none" strike="noStrike" kern="1200" cap="none" spc="0" normalizeH="0" baseline="0" noProof="0" dirty="0" smtClean="0">
                <a:ln>
                  <a:noFill/>
                </a:ln>
                <a:solidFill>
                  <a:srgbClr val="FF0000"/>
                </a:solidFill>
                <a:effectLst/>
                <a:uLnTx/>
                <a:uFillTx/>
                <a:latin typeface="+mj-lt"/>
                <a:ea typeface="+mj-ea"/>
                <a:cs typeface="+mj-cs"/>
              </a:rPr>
              <a:t> 风险资产组合与分散化</a:t>
            </a:r>
            <a:endParaRPr kumimoji="0" lang="zh-CN" altLang="en-US" sz="4000" b="1"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p:spPr>
        <p:txBody>
          <a:bodyPr/>
          <a:lstStyle/>
          <a:p>
            <a:fld id="{582D65BD-3754-4FFD-8EA2-56B46A6A4B46}" type="slidenum">
              <a:rPr lang="en-US" altLang="zh-CN" smtClean="0"/>
            </a:fld>
            <a:endParaRPr lang="en-US" altLang="zh-CN" smtClean="0"/>
          </a:p>
        </p:txBody>
      </p:sp>
      <p:sp>
        <p:nvSpPr>
          <p:cNvPr id="43011" name="Rectangle 2"/>
          <p:cNvSpPr>
            <a:spLocks noGrp="1" noRot="1" noChangeArrowheads="1"/>
          </p:cNvSpPr>
          <p:nvPr>
            <p:ph type="title" idx="4294967295"/>
          </p:nvPr>
        </p:nvSpPr>
        <p:spPr>
          <a:xfrm>
            <a:off x="214282" y="357166"/>
            <a:ext cx="8540750" cy="836613"/>
          </a:xfrm>
        </p:spPr>
        <p:txBody>
          <a:bodyPr>
            <a:normAutofit/>
          </a:bodyPr>
          <a:lstStyle/>
          <a:p>
            <a:pPr algn="l"/>
            <a:r>
              <a:rPr lang="en-US" altLang="zh-CN" sz="3600" b="1" dirty="0" smtClean="0">
                <a:solidFill>
                  <a:srgbClr val="0000CC"/>
                </a:solidFill>
              </a:rPr>
              <a:t>2.3.1 </a:t>
            </a:r>
            <a:r>
              <a:rPr lang="zh-CN" altLang="en-US" sz="3600" b="1" dirty="0" smtClean="0">
                <a:solidFill>
                  <a:srgbClr val="0000CC"/>
                </a:solidFill>
              </a:rPr>
              <a:t>投资组合风险分散化</a:t>
            </a:r>
            <a:endParaRPr lang="zh-CN" altLang="en-US" sz="3600" b="1" dirty="0" smtClean="0">
              <a:solidFill>
                <a:srgbClr val="0000CC"/>
              </a:solidFill>
            </a:endParaRPr>
          </a:p>
        </p:txBody>
      </p:sp>
      <p:sp>
        <p:nvSpPr>
          <p:cNvPr id="294917" name="Rectangle 3"/>
          <p:cNvSpPr>
            <a:spLocks noGrp="1" noRot="1" noChangeArrowheads="1"/>
          </p:cNvSpPr>
          <p:nvPr>
            <p:ph type="body" sz="half" idx="4294967295"/>
          </p:nvPr>
        </p:nvSpPr>
        <p:spPr>
          <a:xfrm>
            <a:off x="0" y="1500175"/>
            <a:ext cx="9144000" cy="5357826"/>
          </a:xfrm>
        </p:spPr>
        <p:txBody>
          <a:bodyPr/>
          <a:lstStyle/>
          <a:p>
            <a:pPr eaLnBrk="1" hangingPunct="1">
              <a:buNone/>
            </a:pPr>
            <a:r>
              <a:rPr lang="zh-CN" altLang="en-US" sz="3600" dirty="0" smtClean="0"/>
              <a:t>    投资组合的风险来源：</a:t>
            </a:r>
            <a:endParaRPr lang="zh-CN" altLang="en-US" sz="3600" dirty="0" smtClean="0"/>
          </a:p>
          <a:p>
            <a:pPr lvl="1" eaLnBrk="1" hangingPunct="1">
              <a:lnSpc>
                <a:spcPct val="150000"/>
              </a:lnSpc>
            </a:pPr>
            <a:r>
              <a:rPr lang="zh-CN" altLang="en-US" sz="3200" dirty="0" smtClean="0">
                <a:solidFill>
                  <a:srgbClr val="FF0000"/>
                </a:solidFill>
              </a:rPr>
              <a:t>来自一般经济状况的风险</a:t>
            </a:r>
            <a:r>
              <a:rPr lang="zh-CN" altLang="en-US" sz="3200" dirty="0" smtClean="0">
                <a:latin typeface="+mn-ea"/>
              </a:rPr>
              <a:t>（系统风险，不可分散风险）</a:t>
            </a:r>
            <a:endParaRPr lang="en-US" altLang="zh-CN" sz="3200" dirty="0" smtClean="0">
              <a:latin typeface="+mn-ea"/>
            </a:endParaRPr>
          </a:p>
          <a:p>
            <a:pPr lvl="1" eaLnBrk="1" hangingPunct="1">
              <a:lnSpc>
                <a:spcPct val="150000"/>
              </a:lnSpc>
            </a:pPr>
            <a:r>
              <a:rPr lang="zh-CN" altLang="en-US" sz="3200" dirty="0" smtClean="0">
                <a:solidFill>
                  <a:srgbClr val="FF0000"/>
                </a:solidFill>
                <a:latin typeface="+mn-ea"/>
              </a:rPr>
              <a:t>特别因素风险</a:t>
            </a:r>
            <a:r>
              <a:rPr lang="zh-CN" altLang="en-US" sz="3200" dirty="0" smtClean="0">
                <a:latin typeface="+mn-ea"/>
              </a:rPr>
              <a:t>（非系统风险，可分散风险，公司特有风险）</a:t>
            </a:r>
            <a:endParaRPr lang="en-US" altLang="zh-CN" sz="3200" dirty="0" smtClean="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4917">
                                            <p:txEl>
                                              <p:pRg st="0" end="0"/>
                                            </p:txEl>
                                          </p:spTgt>
                                        </p:tgtEl>
                                        <p:attrNameLst>
                                          <p:attrName>style.visibility</p:attrName>
                                        </p:attrNameLst>
                                      </p:cBhvr>
                                      <p:to>
                                        <p:strVal val="visible"/>
                                      </p:to>
                                    </p:set>
                                    <p:animEffect transition="in" filter="blinds(horizontal)">
                                      <p:cBhvr>
                                        <p:cTn id="7" dur="500"/>
                                        <p:tgtEl>
                                          <p:spTgt spid="294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4917">
                                            <p:txEl>
                                              <p:pRg st="1" end="1"/>
                                            </p:txEl>
                                          </p:spTgt>
                                        </p:tgtEl>
                                        <p:attrNameLst>
                                          <p:attrName>style.visibility</p:attrName>
                                        </p:attrNameLst>
                                      </p:cBhvr>
                                      <p:to>
                                        <p:strVal val="visible"/>
                                      </p:to>
                                    </p:set>
                                    <p:animEffect transition="in" filter="blinds(horizontal)">
                                      <p:cBhvr>
                                        <p:cTn id="12" dur="500"/>
                                        <p:tgtEl>
                                          <p:spTgt spid="294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4917">
                                            <p:txEl>
                                              <p:pRg st="2" end="2"/>
                                            </p:txEl>
                                          </p:spTgt>
                                        </p:tgtEl>
                                        <p:attrNameLst>
                                          <p:attrName>style.visibility</p:attrName>
                                        </p:attrNameLst>
                                      </p:cBhvr>
                                      <p:to>
                                        <p:strVal val="visible"/>
                                      </p:to>
                                    </p:set>
                                    <p:animEffect transition="in" filter="blinds(horizontal)">
                                      <p:cBhvr>
                                        <p:cTn id="17" dur="500"/>
                                        <p:tgtEl>
                                          <p:spTgt spid="2949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p>
            <a:fld id="{EA4339AB-157E-4CDA-B6EB-32A91540C0CC}" type="slidenum">
              <a:rPr lang="en-US" altLang="zh-CN" smtClean="0"/>
            </a:fld>
            <a:endParaRPr lang="en-US" altLang="zh-CN" smtClean="0"/>
          </a:p>
        </p:txBody>
      </p:sp>
      <p:pic>
        <p:nvPicPr>
          <p:cNvPr id="296963" name="Picture 5" descr="bod8237x_0701"/>
          <p:cNvPicPr>
            <a:picLocks noChangeAspect="1" noChangeArrowheads="1"/>
          </p:cNvPicPr>
          <p:nvPr/>
        </p:nvPicPr>
        <p:blipFill>
          <a:blip r:embed="rId1"/>
          <a:srcRect/>
          <a:stretch>
            <a:fillRect/>
          </a:stretch>
        </p:blipFill>
        <p:spPr bwMode="auto">
          <a:xfrm>
            <a:off x="179387" y="357166"/>
            <a:ext cx="8964613" cy="5516563"/>
          </a:xfrm>
          <a:prstGeom prst="rect">
            <a:avLst/>
          </a:prstGeom>
          <a:noFill/>
          <a:ln w="9525">
            <a:noFill/>
            <a:miter lim="800000"/>
            <a:headEnd/>
            <a:tailEnd/>
          </a:ln>
        </p:spPr>
      </p:pic>
      <p:sp>
        <p:nvSpPr>
          <p:cNvPr id="44036" name="Rectangle 4"/>
          <p:cNvSpPr>
            <a:spLocks noChangeArrowheads="1"/>
          </p:cNvSpPr>
          <p:nvPr/>
        </p:nvSpPr>
        <p:spPr bwMode="auto">
          <a:xfrm>
            <a:off x="0" y="5715000"/>
            <a:ext cx="9324975" cy="1143000"/>
          </a:xfrm>
          <a:prstGeom prst="rect">
            <a:avLst/>
          </a:prstGeom>
          <a:noFill/>
          <a:ln w="9525">
            <a:noFill/>
            <a:miter lim="800000"/>
          </a:ln>
        </p:spPr>
        <p:txBody>
          <a:bodyPr lIns="90488" tIns="44450" rIns="90488" bIns="44450" anchor="ctr"/>
          <a:lstStyle/>
          <a:p>
            <a:r>
              <a:rPr lang="zh-CN" altLang="en-US" sz="3200" b="1" dirty="0" smtClean="0">
                <a:solidFill>
                  <a:schemeClr val="tx2"/>
                </a:solidFill>
                <a:latin typeface="Times New Roman" panose="02020603050405020304" pitchFamily="18" charset="0"/>
              </a:rPr>
              <a:t>             </a:t>
            </a:r>
            <a:r>
              <a:rPr lang="zh-CN" altLang="en-US" sz="2800" b="1" dirty="0" smtClean="0">
                <a:solidFill>
                  <a:srgbClr val="FF0000"/>
                </a:solidFill>
                <a:latin typeface="Times New Roman" panose="02020603050405020304" pitchFamily="18" charset="0"/>
              </a:rPr>
              <a:t>投资</a:t>
            </a:r>
            <a:r>
              <a:rPr lang="zh-CN" altLang="en-US" sz="2800" b="1" dirty="0">
                <a:solidFill>
                  <a:srgbClr val="FF0000"/>
                </a:solidFill>
                <a:latin typeface="Times New Roman" panose="02020603050405020304" pitchFamily="18" charset="0"/>
              </a:rPr>
              <a:t>组合风险是投资组合股票数量的函数</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blinds(horizontal)">
                                      <p:cBhvr>
                                        <p:cTn id="7"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p:spPr>
        <p:txBody>
          <a:bodyPr/>
          <a:lstStyle/>
          <a:p>
            <a:fld id="{AD12954E-FE95-4F8A-8DEF-CEC13D94BDA7}" type="slidenum">
              <a:rPr lang="en-US" altLang="zh-CN" smtClean="0"/>
            </a:fld>
            <a:endParaRPr lang="en-US" altLang="zh-CN" smtClean="0"/>
          </a:p>
        </p:txBody>
      </p:sp>
      <p:pic>
        <p:nvPicPr>
          <p:cNvPr id="297987" name="Picture 4" descr="bod8237x_0702"/>
          <p:cNvPicPr>
            <a:picLocks noChangeAspect="1" noChangeArrowheads="1"/>
          </p:cNvPicPr>
          <p:nvPr/>
        </p:nvPicPr>
        <p:blipFill>
          <a:blip r:embed="rId1"/>
          <a:srcRect/>
          <a:stretch>
            <a:fillRect/>
          </a:stretch>
        </p:blipFill>
        <p:spPr bwMode="auto">
          <a:xfrm>
            <a:off x="358775" y="571480"/>
            <a:ext cx="8785225" cy="5383213"/>
          </a:xfrm>
          <a:prstGeom prst="rect">
            <a:avLst/>
          </a:prstGeom>
          <a:noFill/>
          <a:ln w="9525">
            <a:noFill/>
            <a:miter lim="800000"/>
            <a:headEnd/>
            <a:tailEnd/>
          </a:ln>
        </p:spPr>
      </p:pic>
      <p:sp>
        <p:nvSpPr>
          <p:cNvPr id="45060" name="Rectangle 4"/>
          <p:cNvSpPr>
            <a:spLocks noChangeArrowheads="1"/>
          </p:cNvSpPr>
          <p:nvPr/>
        </p:nvSpPr>
        <p:spPr bwMode="auto">
          <a:xfrm>
            <a:off x="0" y="5715000"/>
            <a:ext cx="9144000" cy="1143000"/>
          </a:xfrm>
          <a:prstGeom prst="rect">
            <a:avLst/>
          </a:prstGeom>
          <a:noFill/>
          <a:ln w="9525">
            <a:noFill/>
            <a:miter lim="800000"/>
          </a:ln>
        </p:spPr>
        <p:txBody>
          <a:bodyPr lIns="90488" tIns="44450" rIns="90488" bIns="44450" anchor="ctr"/>
          <a:lstStyle/>
          <a:p>
            <a:r>
              <a:rPr lang="zh-CN" altLang="en-US" sz="2800" b="1" dirty="0" smtClean="0">
                <a:solidFill>
                  <a:srgbClr val="FF0000"/>
                </a:solidFill>
                <a:latin typeface="Times New Roman" panose="02020603050405020304" pitchFamily="18" charset="0"/>
              </a:rPr>
              <a:t>            投资</a:t>
            </a:r>
            <a:r>
              <a:rPr lang="zh-CN" altLang="en-US" sz="2800" b="1" dirty="0">
                <a:solidFill>
                  <a:srgbClr val="FF0000"/>
                </a:solidFill>
                <a:latin typeface="Times New Roman" panose="02020603050405020304" pitchFamily="18" charset="0"/>
              </a:rPr>
              <a:t>组合分散化</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纽约证券交易所实证结果</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987"/>
                                        </p:tgtEl>
                                        <p:attrNameLst>
                                          <p:attrName>style.visibility</p:attrName>
                                        </p:attrNameLst>
                                      </p:cBhvr>
                                      <p:to>
                                        <p:strVal val="visible"/>
                                      </p:to>
                                    </p:set>
                                    <p:animEffect transition="in" filter="blinds(horizontal)">
                                      <p:cBhvr>
                                        <p:cTn id="7" dur="500"/>
                                        <p:tgtEl>
                                          <p:spTgt spid="297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3"/>
          <p:cNvSpPr>
            <a:spLocks noGrp="1"/>
          </p:cNvSpPr>
          <p:nvPr>
            <p:ph type="sldNum" sz="quarter" idx="12"/>
          </p:nvPr>
        </p:nvSpPr>
        <p:spPr>
          <a:noFill/>
        </p:spPr>
        <p:txBody>
          <a:bodyPr/>
          <a:lstStyle/>
          <a:p>
            <a:fld id="{49224938-EE16-40F4-A8E7-ACFE7CA754AE}" type="slidenum">
              <a:rPr lang="en-US" altLang="zh-CN" smtClean="0"/>
            </a:fld>
            <a:endParaRPr lang="en-US" altLang="zh-CN" smtClean="0"/>
          </a:p>
        </p:txBody>
      </p:sp>
      <p:sp>
        <p:nvSpPr>
          <p:cNvPr id="9220" name="Rectangle 2"/>
          <p:cNvSpPr>
            <a:spLocks noGrp="1" noRot="1" noChangeArrowheads="1"/>
          </p:cNvSpPr>
          <p:nvPr>
            <p:ph type="title" idx="4294967295"/>
          </p:nvPr>
        </p:nvSpPr>
        <p:spPr>
          <a:xfrm>
            <a:off x="0" y="228600"/>
            <a:ext cx="8839200" cy="1143000"/>
          </a:xfrm>
        </p:spPr>
        <p:txBody>
          <a:bodyPr/>
          <a:lstStyle/>
          <a:p>
            <a:pPr algn="l" eaLnBrk="1" hangingPunct="1"/>
            <a:r>
              <a:rPr lang="en-US" altLang="zh-CN" sz="3600" dirty="0" smtClean="0">
                <a:solidFill>
                  <a:srgbClr val="FF0000"/>
                </a:solidFill>
              </a:rPr>
              <a:t>                             </a:t>
            </a:r>
            <a:r>
              <a:rPr lang="zh-CN" altLang="en-US" sz="3600" dirty="0" smtClean="0">
                <a:solidFill>
                  <a:srgbClr val="FF0000"/>
                </a:solidFill>
              </a:rPr>
              <a:t>分散化的力量</a:t>
            </a:r>
            <a:endParaRPr lang="zh-CN" altLang="en-US" sz="3600" dirty="0" smtClean="0">
              <a:solidFill>
                <a:srgbClr val="FF0000"/>
              </a:solidFill>
            </a:endParaRPr>
          </a:p>
        </p:txBody>
      </p:sp>
      <p:graphicFrame>
        <p:nvGraphicFramePr>
          <p:cNvPr id="407557" name="Object 2"/>
          <p:cNvGraphicFramePr>
            <a:graphicFrameLocks noGrp="1" noChangeAspect="1"/>
          </p:cNvGraphicFramePr>
          <p:nvPr>
            <p:ph sz="half" idx="4294967295"/>
          </p:nvPr>
        </p:nvGraphicFramePr>
        <p:xfrm>
          <a:off x="1000100" y="1357298"/>
          <a:ext cx="6143636" cy="5016500"/>
        </p:xfrm>
        <a:graphic>
          <a:graphicData uri="http://schemas.openxmlformats.org/presentationml/2006/ole">
            <mc:AlternateContent xmlns:mc="http://schemas.openxmlformats.org/markup-compatibility/2006">
              <mc:Choice xmlns:v="urn:schemas-microsoft-com:vml" Requires="v">
                <p:oleObj spid="_x0000_s9226" name="Equation" r:id="rId1" imgW="3213100" imgH="2692400" progId="Equation.DSMT4">
                  <p:embed/>
                </p:oleObj>
              </mc:Choice>
              <mc:Fallback>
                <p:oleObj name="Equation" r:id="rId1" imgW="3213100" imgH="26924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357298"/>
                        <a:ext cx="6143636" cy="501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7557"/>
                                        </p:tgtEl>
                                        <p:attrNameLst>
                                          <p:attrName>style.visibility</p:attrName>
                                        </p:attrNameLst>
                                      </p:cBhvr>
                                      <p:to>
                                        <p:strVal val="visible"/>
                                      </p:to>
                                    </p:set>
                                    <p:animEffect transition="in" filter="blinds(horizontal)">
                                      <p:cBhvr>
                                        <p:cTn id="7" dur="500"/>
                                        <p:tgtEl>
                                          <p:spTgt spid="407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p:spPr>
        <p:txBody>
          <a:bodyPr/>
          <a:lstStyle/>
          <a:p>
            <a:fld id="{8A8FA710-A20A-4F22-83CC-72A03EDA92C9}" type="slidenum">
              <a:rPr lang="en-US" altLang="zh-CN" smtClean="0"/>
            </a:fld>
            <a:endParaRPr lang="en-US" altLang="zh-CN" smtClean="0"/>
          </a:p>
        </p:txBody>
      </p:sp>
      <p:sp>
        <p:nvSpPr>
          <p:cNvPr id="46083" name="Rectangle 4"/>
          <p:cNvSpPr>
            <a:spLocks noGrp="1" noChangeArrowheads="1"/>
          </p:cNvSpPr>
          <p:nvPr>
            <p:ph type="title" idx="4294967295"/>
          </p:nvPr>
        </p:nvSpPr>
        <p:spPr>
          <a:xfrm>
            <a:off x="0" y="357166"/>
            <a:ext cx="8991600" cy="1143000"/>
          </a:xfrm>
        </p:spPr>
        <p:txBody>
          <a:bodyPr lIns="90488" tIns="44450" rIns="90488" bIns="44450" anchorCtr="1"/>
          <a:lstStyle/>
          <a:p>
            <a:pPr eaLnBrk="1" hangingPunct="1"/>
            <a:r>
              <a:rPr lang="zh-CN" altLang="en-US" sz="3200" b="1" dirty="0" smtClean="0">
                <a:solidFill>
                  <a:srgbClr val="FF0000"/>
                </a:solidFill>
              </a:rPr>
              <a:t>相关与不相关情况下，等权重组合的分散效应</a:t>
            </a:r>
            <a:endParaRPr lang="en-US" altLang="zh-CN" sz="3200" b="1" dirty="0" smtClean="0">
              <a:solidFill>
                <a:srgbClr val="FF0000"/>
              </a:solidFill>
            </a:endParaRPr>
          </a:p>
        </p:txBody>
      </p:sp>
      <p:pic>
        <p:nvPicPr>
          <p:cNvPr id="408579" name="Picture 4" descr="bod8237x_tb0704"/>
          <p:cNvPicPr>
            <a:picLocks noChangeAspect="1" noChangeArrowheads="1"/>
          </p:cNvPicPr>
          <p:nvPr/>
        </p:nvPicPr>
        <p:blipFill>
          <a:blip r:embed="rId1"/>
          <a:srcRect/>
          <a:stretch>
            <a:fillRect/>
          </a:stretch>
        </p:blipFill>
        <p:spPr bwMode="auto">
          <a:xfrm>
            <a:off x="0" y="1643050"/>
            <a:ext cx="9144000" cy="44640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8579"/>
                                        </p:tgtEl>
                                        <p:attrNameLst>
                                          <p:attrName>style.visibility</p:attrName>
                                        </p:attrNameLst>
                                      </p:cBhvr>
                                      <p:to>
                                        <p:strVal val="visible"/>
                                      </p:to>
                                    </p:set>
                                    <p:animEffect transition="in" filter="blinds(horizontal)">
                                      <p:cBhvr>
                                        <p:cTn id="7" dur="500"/>
                                        <p:tgtEl>
                                          <p:spTgt spid="408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a:spLocks noGrp="1"/>
          </p:cNvSpPr>
          <p:nvPr>
            <p:ph type="sldNum" sz="quarter" idx="12"/>
          </p:nvPr>
        </p:nvSpPr>
        <p:spPr>
          <a:noFill/>
        </p:spPr>
        <p:txBody>
          <a:bodyPr/>
          <a:lstStyle/>
          <a:p>
            <a:fld id="{43DEB509-35FC-4ECF-B84D-B442B875ACC2}" type="slidenum">
              <a:rPr lang="en-US" altLang="zh-CN" smtClean="0"/>
            </a:fld>
            <a:endParaRPr lang="en-US" altLang="zh-CN" smtClean="0"/>
          </a:p>
        </p:txBody>
      </p:sp>
      <p:sp>
        <p:nvSpPr>
          <p:cNvPr id="10244" name="Rectangle 2"/>
          <p:cNvSpPr>
            <a:spLocks noGrp="1" noRot="1" noChangeArrowheads="1"/>
          </p:cNvSpPr>
          <p:nvPr>
            <p:ph type="title" idx="4294967295"/>
          </p:nvPr>
        </p:nvSpPr>
        <p:spPr>
          <a:xfrm>
            <a:off x="214282" y="214290"/>
            <a:ext cx="8540750" cy="1143000"/>
          </a:xfrm>
        </p:spPr>
        <p:txBody>
          <a:bodyPr>
            <a:normAutofit/>
          </a:bodyPr>
          <a:lstStyle/>
          <a:p>
            <a:pPr algn="l" eaLnBrk="1" hangingPunct="1"/>
            <a:r>
              <a:rPr lang="en-US" altLang="zh-CN" sz="3600" b="1" dirty="0" smtClean="0">
                <a:solidFill>
                  <a:srgbClr val="0000CC"/>
                </a:solidFill>
              </a:rPr>
              <a:t>2.3.2  </a:t>
            </a:r>
            <a:r>
              <a:rPr lang="zh-CN" altLang="en-US" sz="3600" b="1" dirty="0" smtClean="0">
                <a:solidFill>
                  <a:srgbClr val="0000CC"/>
                </a:solidFill>
              </a:rPr>
              <a:t>两种风险资产的投资组合</a:t>
            </a:r>
            <a:endParaRPr lang="zh-CN" altLang="en-US" sz="3600" b="1" dirty="0" smtClean="0">
              <a:solidFill>
                <a:srgbClr val="0000CC"/>
              </a:solidFill>
            </a:endParaRPr>
          </a:p>
        </p:txBody>
      </p:sp>
      <p:graphicFrame>
        <p:nvGraphicFramePr>
          <p:cNvPr id="305157" name="Object 4"/>
          <p:cNvGraphicFramePr>
            <a:graphicFrameLocks noGrp="1" noChangeAspect="1"/>
          </p:cNvGraphicFramePr>
          <p:nvPr>
            <p:ph sz="half" idx="4294967295"/>
          </p:nvPr>
        </p:nvGraphicFramePr>
        <p:xfrm>
          <a:off x="223838" y="1317625"/>
          <a:ext cx="8920162" cy="5156200"/>
        </p:xfrm>
        <a:graphic>
          <a:graphicData uri="http://schemas.openxmlformats.org/presentationml/2006/ole">
            <mc:AlternateContent xmlns:mc="http://schemas.openxmlformats.org/markup-compatibility/2006">
              <mc:Choice xmlns:v="urn:schemas-microsoft-com:vml" Requires="v">
                <p:oleObj spid="_x0000_s10250" name="Equation" r:id="rId1" imgW="3213100" imgH="1905000" progId="Equation.DSMT4">
                  <p:embed/>
                </p:oleObj>
              </mc:Choice>
              <mc:Fallback>
                <p:oleObj name="Equation" r:id="rId1" imgW="3213100" imgH="1905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317625"/>
                        <a:ext cx="8920162" cy="515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7"/>
                                        </p:tgtEl>
                                        <p:attrNameLst>
                                          <p:attrName>style.visibility</p:attrName>
                                        </p:attrNameLst>
                                      </p:cBhvr>
                                      <p:to>
                                        <p:strVal val="visible"/>
                                      </p:to>
                                    </p:set>
                                    <p:animEffect transition="in" filter="blinds(horizontal)">
                                      <p:cBhvr>
                                        <p:cTn id="7" dur="500"/>
                                        <p:tgtEl>
                                          <p:spTgt spid="305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p>
            <a:fld id="{0B2C1901-3C51-473E-9887-5B61A9B446B1}" type="slidenum">
              <a:rPr lang="en-US" altLang="zh-CN" smtClean="0"/>
            </a:fld>
            <a:endParaRPr lang="en-US" altLang="zh-CN" smtClean="0"/>
          </a:p>
        </p:txBody>
      </p:sp>
      <p:sp>
        <p:nvSpPr>
          <p:cNvPr id="47107" name="Rectangle 4"/>
          <p:cNvSpPr>
            <a:spLocks noGrp="1" noChangeArrowheads="1"/>
          </p:cNvSpPr>
          <p:nvPr>
            <p:ph type="title" idx="4294967295"/>
          </p:nvPr>
        </p:nvSpPr>
        <p:spPr>
          <a:xfrm>
            <a:off x="0" y="188913"/>
            <a:ext cx="8991600" cy="1143000"/>
          </a:xfrm>
        </p:spPr>
        <p:txBody>
          <a:bodyPr lIns="90488" tIns="44450" rIns="90488" bIns="44450" anchorCtr="1">
            <a:normAutofit/>
          </a:bodyPr>
          <a:lstStyle/>
          <a:p>
            <a:pPr eaLnBrk="1" hangingPunct="1"/>
            <a:r>
              <a:rPr lang="zh-CN" altLang="en-US" sz="2800" b="1" dirty="0" smtClean="0">
                <a:solidFill>
                  <a:srgbClr val="FF0000"/>
                </a:solidFill>
              </a:rPr>
              <a:t>通过协方差矩阵计算投资组合方差</a:t>
            </a:r>
            <a:endParaRPr lang="zh-CN" altLang="en-US" sz="2800" b="1" dirty="0" smtClean="0">
              <a:solidFill>
                <a:srgbClr val="FF0000"/>
              </a:solidFill>
            </a:endParaRPr>
          </a:p>
        </p:txBody>
      </p:sp>
      <p:pic>
        <p:nvPicPr>
          <p:cNvPr id="307203" name="Picture 4" descr="bod8237x_tb0702"/>
          <p:cNvPicPr>
            <a:picLocks noChangeAspect="1" noChangeArrowheads="1"/>
          </p:cNvPicPr>
          <p:nvPr/>
        </p:nvPicPr>
        <p:blipFill>
          <a:blip r:embed="rId1"/>
          <a:srcRect/>
          <a:stretch>
            <a:fillRect/>
          </a:stretch>
        </p:blipFill>
        <p:spPr bwMode="auto">
          <a:xfrm>
            <a:off x="85725" y="1341438"/>
            <a:ext cx="9058275" cy="46799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blinds(horizontal)">
                                      <p:cBhvr>
                                        <p:cTn id="7" dur="500"/>
                                        <p:tgtEl>
                                          <p:spTgt spid="30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灯片编号占位符 3"/>
          <p:cNvSpPr>
            <a:spLocks noGrp="1"/>
          </p:cNvSpPr>
          <p:nvPr>
            <p:ph type="sldNum" sz="quarter" idx="12"/>
          </p:nvPr>
        </p:nvSpPr>
        <p:spPr>
          <a:noFill/>
        </p:spPr>
        <p:txBody>
          <a:bodyPr/>
          <a:lstStyle/>
          <a:p>
            <a:fld id="{7AD1BC2E-56C9-40C2-B378-6DC523E2E63C}" type="slidenum">
              <a:rPr lang="en-US" altLang="zh-CN" smtClean="0"/>
            </a:fld>
            <a:endParaRPr lang="en-US" altLang="zh-CN" smtClean="0"/>
          </a:p>
        </p:txBody>
      </p:sp>
      <p:sp>
        <p:nvSpPr>
          <p:cNvPr id="11269" name="Rectangle 2"/>
          <p:cNvSpPr>
            <a:spLocks noGrp="1" noRot="1" noChangeArrowheads="1"/>
          </p:cNvSpPr>
          <p:nvPr>
            <p:ph type="title" idx="4294967295"/>
          </p:nvPr>
        </p:nvSpPr>
        <p:spPr>
          <a:xfrm>
            <a:off x="0" y="620713"/>
            <a:ext cx="8299450" cy="1143000"/>
          </a:xfrm>
        </p:spPr>
        <p:txBody>
          <a:bodyPr>
            <a:normAutofit/>
          </a:bodyPr>
          <a:lstStyle/>
          <a:p>
            <a:pPr algn="l" eaLnBrk="1" hangingPunct="1"/>
            <a:r>
              <a:rPr lang="zh-CN" altLang="en-US" sz="3600" dirty="0" smtClean="0"/>
              <a:t>  </a:t>
            </a:r>
            <a:r>
              <a:rPr lang="zh-CN" altLang="en-US" sz="3600" dirty="0" smtClean="0">
                <a:solidFill>
                  <a:srgbClr val="FF0000"/>
                </a:solidFill>
              </a:rPr>
              <a:t>情况一：完全正相关</a:t>
            </a:r>
            <a:endParaRPr lang="zh-CN" altLang="en-US" sz="3600" dirty="0" smtClean="0">
              <a:solidFill>
                <a:srgbClr val="FF0000"/>
              </a:solidFill>
            </a:endParaRPr>
          </a:p>
        </p:txBody>
      </p:sp>
      <p:graphicFrame>
        <p:nvGraphicFramePr>
          <p:cNvPr id="309253" name="Object 3"/>
          <p:cNvGraphicFramePr>
            <a:graphicFrameLocks noGrp="1" noChangeAspect="1"/>
          </p:cNvGraphicFramePr>
          <p:nvPr>
            <p:ph sz="half" idx="4294967295"/>
          </p:nvPr>
        </p:nvGraphicFramePr>
        <p:xfrm>
          <a:off x="817563" y="1928813"/>
          <a:ext cx="7446962" cy="3432175"/>
        </p:xfrm>
        <a:graphic>
          <a:graphicData uri="http://schemas.openxmlformats.org/presentationml/2006/ole">
            <mc:AlternateContent xmlns:mc="http://schemas.openxmlformats.org/markup-compatibility/2006">
              <mc:Choice xmlns:v="urn:schemas-microsoft-com:vml" Requires="v">
                <p:oleObj spid="_x0000_s11282" name="Equation" r:id="rId1" imgW="3086100" imgH="1422400" progId="Equation.DSMT4">
                  <p:embed/>
                </p:oleObj>
              </mc:Choice>
              <mc:Fallback>
                <p:oleObj name="Equation" r:id="rId1" imgW="3086100" imgH="14224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63" y="1928813"/>
                        <a:ext cx="7446962" cy="343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54" name="Object 6"/>
          <p:cNvGraphicFramePr>
            <a:graphicFrameLocks noChangeAspect="1"/>
          </p:cNvGraphicFramePr>
          <p:nvPr/>
        </p:nvGraphicFramePr>
        <p:xfrm>
          <a:off x="3563938" y="1700213"/>
          <a:ext cx="4978400" cy="517525"/>
        </p:xfrm>
        <a:graphic>
          <a:graphicData uri="http://schemas.openxmlformats.org/presentationml/2006/ole">
            <mc:AlternateContent xmlns:mc="http://schemas.openxmlformats.org/markup-compatibility/2006">
              <mc:Choice xmlns:v="urn:schemas-microsoft-com:vml" Requires="v">
                <p:oleObj spid="_x0000_s11283" name="Equation" r:id="rId3" imgW="2324100" imgH="241300" progId="Equation.DSMT4">
                  <p:embed/>
                </p:oleObj>
              </mc:Choice>
              <mc:Fallback>
                <p:oleObj name="Equation" r:id="rId3" imgW="2324100" imgH="241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700213"/>
                        <a:ext cx="497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椭圆形标注 10"/>
          <p:cNvSpPr/>
          <p:nvPr/>
        </p:nvSpPr>
        <p:spPr>
          <a:xfrm>
            <a:off x="3203575" y="1412875"/>
            <a:ext cx="5795963" cy="1079500"/>
          </a:xfrm>
          <a:prstGeom prst="wedgeEllipseCallout">
            <a:avLst>
              <a:gd name="adj1" fmla="val -28985"/>
              <a:gd name="adj2" fmla="val 84462"/>
            </a:avLst>
          </a:prstGeom>
          <a:solidFill>
            <a:schemeClr val="accent1">
              <a:lumMod val="75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9253"/>
                                        </p:tgtEl>
                                        <p:attrNameLst>
                                          <p:attrName>style.visibility</p:attrName>
                                        </p:attrNameLst>
                                      </p:cBhvr>
                                      <p:to>
                                        <p:strVal val="visible"/>
                                      </p:to>
                                    </p:set>
                                    <p:animEffect transition="in" filter="blinds(horizontal)">
                                      <p:cBhvr>
                                        <p:cTn id="7" dur="500"/>
                                        <p:tgtEl>
                                          <p:spTgt spid="30925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amond(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9254"/>
                                        </p:tgtEl>
                                        <p:attrNameLst>
                                          <p:attrName>style.visibility</p:attrName>
                                        </p:attrNameLst>
                                      </p:cBhvr>
                                      <p:to>
                                        <p:strVal val="visible"/>
                                      </p:to>
                                    </p:set>
                                    <p:animEffect transition="in" filter="blinds(horizontal)">
                                      <p:cBhvr>
                                        <p:cTn id="17" dur="500"/>
                                        <p:tgtEl>
                                          <p:spTgt spid="309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rrowheads="1"/>
          </p:cNvSpPr>
          <p:nvPr>
            <p:ph idx="1"/>
          </p:nvPr>
        </p:nvSpPr>
        <p:spPr>
          <a:xfrm>
            <a:off x="142844" y="1000108"/>
            <a:ext cx="8748713" cy="792162"/>
          </a:xfrm>
        </p:spPr>
        <p:txBody>
          <a:bodyPr/>
          <a:lstStyle/>
          <a:p>
            <a:pPr eaLnBrk="1" hangingPunct="1">
              <a:buFont typeface="Wingdings" panose="05000000000000000000" pitchFamily="2" charset="2"/>
              <a:buNone/>
            </a:pPr>
            <a:r>
              <a:rPr lang="en-US" altLang="zh-CN" sz="3600" b="1" dirty="0" smtClean="0">
                <a:solidFill>
                  <a:srgbClr val="0000CC"/>
                </a:solidFill>
              </a:rPr>
              <a:t>2.1.1 </a:t>
            </a:r>
            <a:r>
              <a:rPr lang="zh-CN" altLang="en-US" sz="3600" b="1" dirty="0" smtClean="0">
                <a:solidFill>
                  <a:srgbClr val="0000CC"/>
                </a:solidFill>
              </a:rPr>
              <a:t>风险、投机与赌博</a:t>
            </a:r>
            <a:endParaRPr lang="zh-CN" altLang="en-US" sz="3600" b="1" dirty="0" smtClean="0">
              <a:solidFill>
                <a:srgbClr val="0000CC"/>
              </a:solidFill>
            </a:endParaRPr>
          </a:p>
        </p:txBody>
      </p:sp>
      <p:sp>
        <p:nvSpPr>
          <p:cNvPr id="24578" name="灯片编号占位符 5"/>
          <p:cNvSpPr>
            <a:spLocks noGrp="1"/>
          </p:cNvSpPr>
          <p:nvPr>
            <p:ph type="sldNum" sz="quarter" idx="12"/>
          </p:nvPr>
        </p:nvSpPr>
        <p:spPr>
          <a:noFill/>
        </p:spPr>
        <p:txBody>
          <a:bodyPr/>
          <a:lstStyle/>
          <a:p>
            <a:fld id="{B929CCBE-23A3-4AC9-8B66-4D4FF4B3AB35}" type="slidenum">
              <a:rPr lang="en-US" altLang="zh-CN" smtClean="0"/>
            </a:fld>
            <a:endParaRPr lang="en-US" altLang="zh-CN" smtClean="0"/>
          </a:p>
        </p:txBody>
      </p:sp>
      <p:sp>
        <p:nvSpPr>
          <p:cNvPr id="231427" name="Rectangle 3"/>
          <p:cNvSpPr>
            <a:spLocks noChangeArrowheads="1"/>
          </p:cNvSpPr>
          <p:nvPr/>
        </p:nvSpPr>
        <p:spPr bwMode="auto">
          <a:xfrm>
            <a:off x="539750" y="2133600"/>
            <a:ext cx="8280400" cy="2800767"/>
          </a:xfrm>
          <a:prstGeom prst="rect">
            <a:avLst/>
          </a:prstGeom>
          <a:noFill/>
          <a:ln w="9525">
            <a:noFill/>
            <a:miter lim="800000"/>
          </a:ln>
        </p:spPr>
        <p:txBody>
          <a:bodyPr>
            <a:spAutoFit/>
          </a:bodyPr>
          <a:lstStyle/>
          <a:p>
            <a:pPr>
              <a:spcBef>
                <a:spcPct val="50000"/>
              </a:spcBef>
            </a:pPr>
            <a:r>
              <a:rPr lang="zh-CN" altLang="en-US" sz="3200" b="1" dirty="0">
                <a:solidFill>
                  <a:srgbClr val="FF0000"/>
                </a:solidFill>
              </a:rPr>
              <a:t>风险</a:t>
            </a:r>
            <a:r>
              <a:rPr lang="zh-CN" altLang="en-US" sz="3200" b="1" dirty="0" smtClean="0">
                <a:solidFill>
                  <a:srgbClr val="FF0000"/>
                </a:solidFill>
              </a:rPr>
              <a:t>：</a:t>
            </a:r>
            <a:r>
              <a:rPr lang="zh-CN" altLang="en-US" sz="3200" b="1" dirty="0" smtClean="0"/>
              <a:t>收益</a:t>
            </a:r>
            <a:r>
              <a:rPr lang="zh-CN" altLang="en-US" sz="3200" b="1" dirty="0"/>
              <a:t>的不确定性</a:t>
            </a:r>
            <a:endParaRPr lang="zh-CN" altLang="en-US" sz="3200" b="1" dirty="0"/>
          </a:p>
          <a:p>
            <a:pPr>
              <a:spcBef>
                <a:spcPct val="50000"/>
              </a:spcBef>
            </a:pPr>
            <a:r>
              <a:rPr lang="zh-CN" altLang="en-US" sz="3200" b="1" dirty="0">
                <a:solidFill>
                  <a:srgbClr val="FF0000"/>
                </a:solidFill>
              </a:rPr>
              <a:t>投机：</a:t>
            </a:r>
            <a:r>
              <a:rPr lang="zh-CN" altLang="en-US" sz="3200" b="1" dirty="0"/>
              <a:t>承担一定</a:t>
            </a:r>
            <a:r>
              <a:rPr lang="zh-CN" altLang="en-US" sz="3200" b="1" dirty="0" smtClean="0"/>
              <a:t>风险，获取</a:t>
            </a:r>
            <a:r>
              <a:rPr lang="zh-CN" altLang="en-US" sz="3200" b="1" dirty="0"/>
              <a:t>相应</a:t>
            </a:r>
            <a:r>
              <a:rPr lang="zh-CN" altLang="en-US" sz="3200" b="1" dirty="0" smtClean="0"/>
              <a:t>报酬</a:t>
            </a:r>
            <a:endParaRPr lang="en-US" altLang="zh-CN" sz="3200" b="1" dirty="0"/>
          </a:p>
          <a:p>
            <a:pPr>
              <a:spcBef>
                <a:spcPct val="50000"/>
              </a:spcBef>
            </a:pPr>
            <a:r>
              <a:rPr lang="zh-CN" altLang="en-US" sz="3200" b="1" dirty="0">
                <a:solidFill>
                  <a:srgbClr val="FF0000"/>
                </a:solidFill>
              </a:rPr>
              <a:t>赌博：</a:t>
            </a:r>
            <a:r>
              <a:rPr lang="zh-CN" altLang="en-US" sz="3200" b="1" dirty="0"/>
              <a:t>为一不确定结果</a:t>
            </a:r>
            <a:r>
              <a:rPr lang="zh-CN" altLang="en-US" sz="3200" b="1" dirty="0" smtClean="0"/>
              <a:t>下注</a:t>
            </a:r>
            <a:endParaRPr lang="en-US" altLang="zh-CN" sz="3200" b="1" dirty="0" smtClean="0"/>
          </a:p>
          <a:p>
            <a:pPr>
              <a:spcBef>
                <a:spcPct val="50000"/>
              </a:spcBef>
            </a:pPr>
            <a:endParaRPr lang="zh-CN" altLang="en-US" sz="3200" b="1" dirty="0">
              <a:solidFill>
                <a:srgbClr val="0000CC"/>
              </a:solidFill>
            </a:endParaRPr>
          </a:p>
        </p:txBody>
      </p:sp>
      <p:sp>
        <p:nvSpPr>
          <p:cNvPr id="231428" name="Rectangle 4"/>
          <p:cNvSpPr>
            <a:spLocks noChangeArrowheads="1"/>
          </p:cNvSpPr>
          <p:nvPr/>
        </p:nvSpPr>
        <p:spPr bwMode="auto">
          <a:xfrm>
            <a:off x="571472" y="4714884"/>
            <a:ext cx="8353425" cy="579438"/>
          </a:xfrm>
          <a:prstGeom prst="rect">
            <a:avLst/>
          </a:prstGeom>
          <a:noFill/>
          <a:ln w="9525">
            <a:noFill/>
            <a:miter lim="800000"/>
          </a:ln>
        </p:spPr>
        <p:txBody>
          <a:bodyPr>
            <a:spAutoFit/>
          </a:bodyPr>
          <a:lstStyle/>
          <a:p>
            <a:pPr>
              <a:spcBef>
                <a:spcPct val="50000"/>
              </a:spcBef>
            </a:pPr>
            <a:r>
              <a:rPr lang="zh-CN" altLang="en-US" sz="3200" b="1" dirty="0">
                <a:solidFill>
                  <a:srgbClr val="0000CC"/>
                </a:solidFill>
              </a:rPr>
              <a:t>赌博与投机的关键区别：</a:t>
            </a:r>
            <a:r>
              <a:rPr lang="zh-CN" altLang="en-US" sz="3200" b="1" dirty="0"/>
              <a:t>赌博没有相应报酬</a:t>
            </a:r>
            <a:endParaRPr lang="zh-CN" altLang="en-US"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426">
                                            <p:txEl>
                                              <p:pRg st="0" end="0"/>
                                            </p:txEl>
                                          </p:spTgt>
                                        </p:tgtEl>
                                        <p:attrNameLst>
                                          <p:attrName>style.visibility</p:attrName>
                                        </p:attrNameLst>
                                      </p:cBhvr>
                                      <p:to>
                                        <p:strVal val="visible"/>
                                      </p:to>
                                    </p:set>
                                    <p:animEffect transition="in" filter="blinds(horizontal)">
                                      <p:cBhvr>
                                        <p:cTn id="7" dur="500"/>
                                        <p:tgtEl>
                                          <p:spTgt spid="231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1427">
                                            <p:txEl>
                                              <p:pRg st="0" end="0"/>
                                            </p:txEl>
                                          </p:spTgt>
                                        </p:tgtEl>
                                        <p:attrNameLst>
                                          <p:attrName>style.visibility</p:attrName>
                                        </p:attrNameLst>
                                      </p:cBhvr>
                                      <p:to>
                                        <p:strVal val="visible"/>
                                      </p:to>
                                    </p:set>
                                    <p:animEffect transition="in" filter="blinds(horizontal)">
                                      <p:cBhvr>
                                        <p:cTn id="12" dur="500"/>
                                        <p:tgtEl>
                                          <p:spTgt spid="2314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Effect transition="in" filter="blinds(horizontal)">
                                      <p:cBhvr>
                                        <p:cTn id="17" dur="500"/>
                                        <p:tgtEl>
                                          <p:spTgt spid="2314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22" dur="500"/>
                                        <p:tgtEl>
                                          <p:spTgt spid="2314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1428">
                                            <p:txEl>
                                              <p:pRg st="0" end="0"/>
                                            </p:txEl>
                                          </p:spTgt>
                                        </p:tgtEl>
                                        <p:attrNameLst>
                                          <p:attrName>style.visibility</p:attrName>
                                        </p:attrNameLst>
                                      </p:cBhvr>
                                      <p:to>
                                        <p:strVal val="visible"/>
                                      </p:to>
                                    </p:set>
                                    <p:animEffect transition="in" filter="blinds(horizontal)">
                                      <p:cBhvr>
                                        <p:cTn id="27" dur="500"/>
                                        <p:tgtEl>
                                          <p:spTgt spid="2314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3"/>
          <p:cNvSpPr>
            <a:spLocks noGrp="1"/>
          </p:cNvSpPr>
          <p:nvPr>
            <p:ph type="sldNum" sz="quarter" idx="12"/>
          </p:nvPr>
        </p:nvSpPr>
        <p:spPr>
          <a:noFill/>
        </p:spPr>
        <p:txBody>
          <a:bodyPr/>
          <a:lstStyle/>
          <a:p>
            <a:fld id="{AF5EFE8B-F496-4454-B14F-26153E73E24E}" type="slidenum">
              <a:rPr lang="en-US" altLang="zh-CN" smtClean="0"/>
            </a:fld>
            <a:endParaRPr lang="en-US" altLang="zh-CN" smtClean="0"/>
          </a:p>
        </p:txBody>
      </p:sp>
      <p:sp>
        <p:nvSpPr>
          <p:cNvPr id="12292" name="Rectangle 2"/>
          <p:cNvSpPr>
            <a:spLocks noGrp="1" noRot="1" noChangeArrowheads="1"/>
          </p:cNvSpPr>
          <p:nvPr>
            <p:ph type="title" idx="4294967295"/>
          </p:nvPr>
        </p:nvSpPr>
        <p:spPr>
          <a:xfrm>
            <a:off x="0" y="228600"/>
            <a:ext cx="8839200" cy="1143000"/>
          </a:xfrm>
        </p:spPr>
        <p:txBody>
          <a:bodyPr>
            <a:normAutofit/>
          </a:bodyPr>
          <a:lstStyle/>
          <a:p>
            <a:pPr algn="l" eaLnBrk="1" hangingPunct="1"/>
            <a:r>
              <a:rPr lang="zh-CN" altLang="en-US" sz="3600" dirty="0" smtClean="0">
                <a:solidFill>
                  <a:srgbClr val="FF0000"/>
                </a:solidFill>
              </a:rPr>
              <a:t>  情况二：完全负相关</a:t>
            </a:r>
            <a:endParaRPr lang="zh-CN" altLang="en-US" sz="3600" dirty="0" smtClean="0">
              <a:solidFill>
                <a:srgbClr val="FF0000"/>
              </a:solidFill>
            </a:endParaRPr>
          </a:p>
        </p:txBody>
      </p:sp>
      <p:graphicFrame>
        <p:nvGraphicFramePr>
          <p:cNvPr id="310277" name="Object 3"/>
          <p:cNvGraphicFramePr>
            <a:graphicFrameLocks noGrp="1" noChangeAspect="1"/>
          </p:cNvGraphicFramePr>
          <p:nvPr>
            <p:ph sz="half" idx="4294967295"/>
          </p:nvPr>
        </p:nvGraphicFramePr>
        <p:xfrm>
          <a:off x="357158" y="1428736"/>
          <a:ext cx="7127875" cy="4679950"/>
        </p:xfrm>
        <a:graphic>
          <a:graphicData uri="http://schemas.openxmlformats.org/presentationml/2006/ole">
            <mc:AlternateContent xmlns:mc="http://schemas.openxmlformats.org/markup-compatibility/2006">
              <mc:Choice xmlns:v="urn:schemas-microsoft-com:vml" Requires="v">
                <p:oleObj spid="_x0000_s12298" name="Equation" r:id="rId1" imgW="2514600" imgH="1651000" progId="Equation.DSMT4">
                  <p:embed/>
                </p:oleObj>
              </mc:Choice>
              <mc:Fallback>
                <p:oleObj name="Equation" r:id="rId1" imgW="2514600" imgH="16510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8" y="1428736"/>
                        <a:ext cx="7127875" cy="467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0277"/>
                                        </p:tgtEl>
                                        <p:attrNameLst>
                                          <p:attrName>style.visibility</p:attrName>
                                        </p:attrNameLst>
                                      </p:cBhvr>
                                      <p:to>
                                        <p:strVal val="visible"/>
                                      </p:to>
                                    </p:set>
                                    <p:animEffect transition="in" filter="blinds(horizontal)">
                                      <p:cBhvr>
                                        <p:cTn id="7" dur="500"/>
                                        <p:tgtEl>
                                          <p:spTgt spid="31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3"/>
          <p:cNvSpPr>
            <a:spLocks noGrp="1"/>
          </p:cNvSpPr>
          <p:nvPr>
            <p:ph type="sldNum" sz="quarter" idx="12"/>
          </p:nvPr>
        </p:nvSpPr>
        <p:spPr>
          <a:noFill/>
        </p:spPr>
        <p:txBody>
          <a:bodyPr/>
          <a:lstStyle/>
          <a:p>
            <a:fld id="{3A947E88-1311-44BC-A552-2EF438894F5D}" type="slidenum">
              <a:rPr lang="en-US" altLang="zh-CN" smtClean="0"/>
            </a:fld>
            <a:endParaRPr lang="en-US" altLang="zh-CN" smtClean="0"/>
          </a:p>
        </p:txBody>
      </p:sp>
      <p:sp>
        <p:nvSpPr>
          <p:cNvPr id="13316" name="Rectangle 2"/>
          <p:cNvSpPr>
            <a:spLocks noGrp="1" noRot="1" noChangeArrowheads="1"/>
          </p:cNvSpPr>
          <p:nvPr>
            <p:ph type="title" idx="4294967295"/>
          </p:nvPr>
        </p:nvSpPr>
        <p:spPr>
          <a:xfrm>
            <a:off x="0" y="908050"/>
            <a:ext cx="8767763" cy="1143000"/>
          </a:xfrm>
        </p:spPr>
        <p:txBody>
          <a:bodyPr>
            <a:normAutofit/>
          </a:bodyPr>
          <a:lstStyle/>
          <a:p>
            <a:pPr algn="l" eaLnBrk="1" hangingPunct="1"/>
            <a:r>
              <a:rPr lang="zh-CN" altLang="en-US" sz="3600" dirty="0" smtClean="0">
                <a:solidFill>
                  <a:srgbClr val="FF0000"/>
                </a:solidFill>
              </a:rPr>
              <a:t>  情况三：介于两者之间</a:t>
            </a:r>
            <a:endParaRPr lang="zh-CN" altLang="en-US" sz="3600" dirty="0" smtClean="0">
              <a:solidFill>
                <a:srgbClr val="FF0000"/>
              </a:solidFill>
            </a:endParaRPr>
          </a:p>
        </p:txBody>
      </p:sp>
      <p:graphicFrame>
        <p:nvGraphicFramePr>
          <p:cNvPr id="311301" name="Object 3"/>
          <p:cNvGraphicFramePr>
            <a:graphicFrameLocks noGrp="1" noChangeAspect="1"/>
          </p:cNvGraphicFramePr>
          <p:nvPr>
            <p:ph sz="half" idx="4294967295"/>
          </p:nvPr>
        </p:nvGraphicFramePr>
        <p:xfrm>
          <a:off x="214282" y="2643182"/>
          <a:ext cx="8715436" cy="2159000"/>
        </p:xfrm>
        <a:graphic>
          <a:graphicData uri="http://schemas.openxmlformats.org/presentationml/2006/ole">
            <mc:AlternateContent xmlns:mc="http://schemas.openxmlformats.org/markup-compatibility/2006">
              <mc:Choice xmlns:v="urn:schemas-microsoft-com:vml" Requires="v">
                <p:oleObj spid="_x0000_s13322" name="公式" r:id="rId1" imgW="2959100" imgH="736600" progId="Equation.3">
                  <p:embed/>
                </p:oleObj>
              </mc:Choice>
              <mc:Fallback>
                <p:oleObj name="公式" r:id="rId1" imgW="2959100" imgH="736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82" y="2643182"/>
                        <a:ext cx="8715436"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blinds(horizontal)">
                                      <p:cBhvr>
                                        <p:cTn id="7" dur="500"/>
                                        <p:tgtEl>
                                          <p:spTgt spid="31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p:spPr>
        <p:txBody>
          <a:bodyPr/>
          <a:lstStyle/>
          <a:p>
            <a:fld id="{F4F3B795-3838-4AF7-BBCB-01DC33B0078A}" type="slidenum">
              <a:rPr lang="en-US" altLang="zh-CN" smtClean="0"/>
            </a:fld>
            <a:endParaRPr lang="en-US" altLang="zh-CN" smtClean="0"/>
          </a:p>
        </p:txBody>
      </p:sp>
      <p:sp>
        <p:nvSpPr>
          <p:cNvPr id="48131" name="Rectangle 4"/>
          <p:cNvSpPr>
            <a:spLocks noGrp="1" noChangeArrowheads="1"/>
          </p:cNvSpPr>
          <p:nvPr>
            <p:ph type="title" idx="4294967295"/>
          </p:nvPr>
        </p:nvSpPr>
        <p:spPr>
          <a:xfrm>
            <a:off x="0" y="428604"/>
            <a:ext cx="8991600" cy="1143000"/>
          </a:xfrm>
        </p:spPr>
        <p:txBody>
          <a:bodyPr lIns="90488" tIns="44450" rIns="90488" bIns="44450" anchorCtr="1">
            <a:normAutofit/>
          </a:bodyPr>
          <a:lstStyle/>
          <a:p>
            <a:pPr algn="l" eaLnBrk="1" hangingPunct="1"/>
            <a:r>
              <a:rPr lang="zh-CN" altLang="en-US" sz="2800" b="1" dirty="0" smtClean="0">
                <a:solidFill>
                  <a:srgbClr val="FF0000"/>
                </a:solidFill>
              </a:rPr>
              <a:t>不同相关系数下的期望收益与标准差</a:t>
            </a:r>
            <a:endParaRPr lang="zh-CN" altLang="en-US" sz="2800" b="1" dirty="0" smtClean="0">
              <a:solidFill>
                <a:srgbClr val="FF0000"/>
              </a:solidFill>
            </a:endParaRPr>
          </a:p>
        </p:txBody>
      </p:sp>
      <p:pic>
        <p:nvPicPr>
          <p:cNvPr id="313347" name="Picture 4" descr="bod8237x_tb0703"/>
          <p:cNvPicPr>
            <a:picLocks noChangeAspect="1" noChangeArrowheads="1"/>
          </p:cNvPicPr>
          <p:nvPr/>
        </p:nvPicPr>
        <p:blipFill>
          <a:blip r:embed="rId1"/>
          <a:srcRect/>
          <a:stretch>
            <a:fillRect/>
          </a:stretch>
        </p:blipFill>
        <p:spPr bwMode="auto">
          <a:xfrm>
            <a:off x="0" y="1484313"/>
            <a:ext cx="9144000" cy="49958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3347"/>
                                        </p:tgtEl>
                                        <p:attrNameLst>
                                          <p:attrName>style.visibility</p:attrName>
                                        </p:attrNameLst>
                                      </p:cBhvr>
                                      <p:to>
                                        <p:strVal val="visible"/>
                                      </p:to>
                                    </p:set>
                                    <p:animEffect transition="in" filter="blinds(horizontal)">
                                      <p:cBhvr>
                                        <p:cTn id="7" dur="500"/>
                                        <p:tgtEl>
                                          <p:spTgt spid="313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p:spPr>
        <p:txBody>
          <a:bodyPr/>
          <a:lstStyle/>
          <a:p>
            <a:fld id="{9D1E3D60-FF6E-4993-851C-73B8DA9D541B}" type="slidenum">
              <a:rPr lang="en-US" altLang="zh-CN" smtClean="0"/>
            </a:fld>
            <a:endParaRPr lang="en-US" altLang="zh-CN" smtClean="0"/>
          </a:p>
        </p:txBody>
      </p:sp>
      <p:pic>
        <p:nvPicPr>
          <p:cNvPr id="314371" name="Picture 4" descr="bod8237x_0703"/>
          <p:cNvPicPr>
            <a:picLocks noChangeAspect="1" noChangeArrowheads="1"/>
          </p:cNvPicPr>
          <p:nvPr/>
        </p:nvPicPr>
        <p:blipFill>
          <a:blip r:embed="rId1"/>
          <a:srcRect/>
          <a:stretch>
            <a:fillRect/>
          </a:stretch>
        </p:blipFill>
        <p:spPr bwMode="auto">
          <a:xfrm>
            <a:off x="176410" y="554332"/>
            <a:ext cx="8713787" cy="5365750"/>
          </a:xfrm>
          <a:prstGeom prst="rect">
            <a:avLst/>
          </a:prstGeom>
          <a:noFill/>
          <a:ln w="9525">
            <a:noFill/>
            <a:miter lim="800000"/>
            <a:headEnd/>
            <a:tailEnd/>
          </a:ln>
        </p:spPr>
      </p:pic>
      <p:sp>
        <p:nvSpPr>
          <p:cNvPr id="49156" name="Rectangle 4"/>
          <p:cNvSpPr>
            <a:spLocks noChangeArrowheads="1"/>
          </p:cNvSpPr>
          <p:nvPr/>
        </p:nvSpPr>
        <p:spPr bwMode="auto">
          <a:xfrm>
            <a:off x="0" y="5715000"/>
            <a:ext cx="8991600" cy="1143000"/>
          </a:xfrm>
          <a:prstGeom prst="rect">
            <a:avLst/>
          </a:prstGeom>
          <a:noFill/>
          <a:ln w="9525">
            <a:noFill/>
            <a:miter lim="800000"/>
          </a:ln>
        </p:spPr>
        <p:txBody>
          <a:bodyPr lIns="90488" tIns="44450" rIns="90488" bIns="44450" anchor="ctr" anchorCtr="1"/>
          <a:lstStyle/>
          <a:p>
            <a:pPr algn="ctr"/>
            <a:r>
              <a:rPr lang="zh-CN" altLang="en-US" sz="2800" b="1" dirty="0" smtClean="0">
                <a:solidFill>
                  <a:srgbClr val="FF0000"/>
                </a:solidFill>
                <a:latin typeface="Times New Roman" panose="02020603050405020304" pitchFamily="18" charset="0"/>
              </a:rPr>
              <a:t>组合</a:t>
            </a:r>
            <a:r>
              <a:rPr lang="zh-CN" altLang="en-US" sz="2800" b="1" dirty="0">
                <a:solidFill>
                  <a:srgbClr val="FF0000"/>
                </a:solidFill>
                <a:latin typeface="Times New Roman" panose="02020603050405020304" pitchFamily="18" charset="0"/>
              </a:rPr>
              <a:t>期望收益为投资比例的函数</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4371"/>
                                        </p:tgtEl>
                                        <p:attrNameLst>
                                          <p:attrName>style.visibility</p:attrName>
                                        </p:attrNameLst>
                                      </p:cBhvr>
                                      <p:to>
                                        <p:strVal val="visible"/>
                                      </p:to>
                                    </p:set>
                                    <p:animEffect transition="in" filter="blinds(horizontal)">
                                      <p:cBhvr>
                                        <p:cTn id="7" dur="500"/>
                                        <p:tgtEl>
                                          <p:spTgt spid="314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p:spPr>
        <p:txBody>
          <a:bodyPr/>
          <a:lstStyle/>
          <a:p>
            <a:fld id="{2093AF2B-EA62-45E3-9A94-3C1AFF8E6B62}" type="slidenum">
              <a:rPr lang="en-US" altLang="zh-CN" smtClean="0"/>
            </a:fld>
            <a:endParaRPr lang="en-US" altLang="zh-CN" smtClean="0"/>
          </a:p>
        </p:txBody>
      </p:sp>
      <p:pic>
        <p:nvPicPr>
          <p:cNvPr id="315395" name="Picture 4" descr="bod8237x_0704"/>
          <p:cNvPicPr>
            <a:picLocks noChangeAspect="1" noChangeArrowheads="1"/>
          </p:cNvPicPr>
          <p:nvPr/>
        </p:nvPicPr>
        <p:blipFill>
          <a:blip r:embed="rId1"/>
          <a:srcRect/>
          <a:stretch>
            <a:fillRect/>
          </a:stretch>
        </p:blipFill>
        <p:spPr bwMode="auto">
          <a:xfrm>
            <a:off x="428596" y="285728"/>
            <a:ext cx="8353425" cy="5805488"/>
          </a:xfrm>
          <a:prstGeom prst="rect">
            <a:avLst/>
          </a:prstGeom>
          <a:noFill/>
          <a:ln w="9525">
            <a:noFill/>
            <a:miter lim="800000"/>
            <a:headEnd/>
            <a:tailEnd/>
          </a:ln>
        </p:spPr>
      </p:pic>
      <p:sp>
        <p:nvSpPr>
          <p:cNvPr id="50180" name="Rectangle 4"/>
          <p:cNvSpPr>
            <a:spLocks noChangeArrowheads="1"/>
          </p:cNvSpPr>
          <p:nvPr/>
        </p:nvSpPr>
        <p:spPr bwMode="auto">
          <a:xfrm>
            <a:off x="0" y="5715000"/>
            <a:ext cx="8991600" cy="1143000"/>
          </a:xfrm>
          <a:prstGeom prst="rect">
            <a:avLst/>
          </a:prstGeom>
          <a:noFill/>
          <a:ln w="9525">
            <a:noFill/>
            <a:miter lim="800000"/>
          </a:ln>
        </p:spPr>
        <p:txBody>
          <a:bodyPr lIns="90488" tIns="44450" rIns="90488" bIns="44450" anchor="ctr" anchorCtr="1"/>
          <a:lstStyle/>
          <a:p>
            <a:pPr algn="ctr"/>
            <a:r>
              <a:rPr lang="zh-CN" altLang="en-US" sz="2800" b="1" dirty="0" smtClean="0">
                <a:solidFill>
                  <a:srgbClr val="FF0000"/>
                </a:solidFill>
                <a:latin typeface="Times New Roman" panose="02020603050405020304" pitchFamily="18" charset="0"/>
              </a:rPr>
              <a:t>作为</a:t>
            </a:r>
            <a:r>
              <a:rPr lang="zh-CN" altLang="en-US" sz="2800" b="1" dirty="0">
                <a:solidFill>
                  <a:srgbClr val="FF0000"/>
                </a:solidFill>
                <a:latin typeface="Times New Roman" panose="02020603050405020304" pitchFamily="18" charset="0"/>
              </a:rPr>
              <a:t>投资比例函数的组合标准差</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blinds(horizontal)">
                                      <p:cBhvr>
                                        <p:cTn id="7" dur="500"/>
                                        <p:tgtEl>
                                          <p:spTgt spid="315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p:spPr>
        <p:txBody>
          <a:bodyPr/>
          <a:lstStyle/>
          <a:p>
            <a:fld id="{C5669DDF-7265-49C5-84A0-9B257C7ED0AF}" type="slidenum">
              <a:rPr lang="en-US" altLang="zh-CN" smtClean="0"/>
            </a:fld>
            <a:endParaRPr lang="en-US" altLang="zh-CN" smtClean="0"/>
          </a:p>
        </p:txBody>
      </p:sp>
      <p:pic>
        <p:nvPicPr>
          <p:cNvPr id="316419" name="Picture 4" descr="bod8237x_0705"/>
          <p:cNvPicPr>
            <a:picLocks noChangeAspect="1" noChangeArrowheads="1"/>
          </p:cNvPicPr>
          <p:nvPr/>
        </p:nvPicPr>
        <p:blipFill>
          <a:blip r:embed="rId1"/>
          <a:srcRect/>
          <a:stretch>
            <a:fillRect/>
          </a:stretch>
        </p:blipFill>
        <p:spPr bwMode="auto">
          <a:xfrm>
            <a:off x="357158" y="214290"/>
            <a:ext cx="8496300" cy="5734050"/>
          </a:xfrm>
          <a:prstGeom prst="rect">
            <a:avLst/>
          </a:prstGeom>
          <a:noFill/>
          <a:ln w="9525">
            <a:noFill/>
            <a:miter lim="800000"/>
            <a:headEnd/>
            <a:tailEnd/>
          </a:ln>
        </p:spPr>
      </p:pic>
      <p:sp>
        <p:nvSpPr>
          <p:cNvPr id="51204" name="Rectangle 4"/>
          <p:cNvSpPr>
            <a:spLocks noChangeArrowheads="1"/>
          </p:cNvSpPr>
          <p:nvPr/>
        </p:nvSpPr>
        <p:spPr bwMode="auto">
          <a:xfrm>
            <a:off x="73025" y="5715000"/>
            <a:ext cx="9070975" cy="1143000"/>
          </a:xfrm>
          <a:prstGeom prst="rect">
            <a:avLst/>
          </a:prstGeom>
          <a:noFill/>
          <a:ln w="9525">
            <a:noFill/>
            <a:miter lim="800000"/>
          </a:ln>
        </p:spPr>
        <p:txBody>
          <a:bodyPr lIns="90488" tIns="44450" rIns="90488" bIns="44450" anchor="ctr" anchorCtr="1"/>
          <a:lstStyle/>
          <a:p>
            <a:r>
              <a:rPr lang="zh-CN" altLang="en-US" sz="2800" b="1" dirty="0" smtClean="0">
                <a:solidFill>
                  <a:srgbClr val="FF0000"/>
                </a:solidFill>
                <a:latin typeface="Times New Roman" panose="02020603050405020304" pitchFamily="18" charset="0"/>
              </a:rPr>
              <a:t>投资</a:t>
            </a:r>
            <a:r>
              <a:rPr lang="zh-CN" altLang="en-US" sz="2800" b="1" dirty="0">
                <a:solidFill>
                  <a:srgbClr val="FF0000"/>
                </a:solidFill>
                <a:latin typeface="Times New Roman" panose="02020603050405020304" pitchFamily="18" charset="0"/>
              </a:rPr>
              <a:t>组合的期望收益为标准差的函数</a:t>
            </a:r>
            <a:endParaRPr lang="zh-CN" altLang="en-US" sz="28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blinds(horizontal)">
                                      <p:cBhvr>
                                        <p:cTn id="7" dur="500"/>
                                        <p:tgtEl>
                                          <p:spTgt spid="316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p:spPr>
        <p:txBody>
          <a:bodyPr/>
          <a:lstStyle/>
          <a:p>
            <a:fld id="{4441D285-7056-43EF-9291-F437FFD52D70}" type="slidenum">
              <a:rPr lang="en-US" altLang="zh-CN" smtClean="0"/>
            </a:fld>
            <a:endParaRPr lang="en-US" altLang="zh-CN" smtClean="0"/>
          </a:p>
        </p:txBody>
      </p:sp>
      <p:sp>
        <p:nvSpPr>
          <p:cNvPr id="52227" name="Rectangle 2"/>
          <p:cNvSpPr>
            <a:spLocks noGrp="1" noRot="1" noChangeArrowheads="1"/>
          </p:cNvSpPr>
          <p:nvPr>
            <p:ph type="title" idx="4294967295"/>
          </p:nvPr>
        </p:nvSpPr>
        <p:spPr>
          <a:xfrm>
            <a:off x="0" y="285728"/>
            <a:ext cx="8540750" cy="896937"/>
          </a:xfrm>
        </p:spPr>
        <p:txBody>
          <a:bodyPr>
            <a:normAutofit/>
          </a:bodyPr>
          <a:lstStyle/>
          <a:p>
            <a:pPr eaLnBrk="1" hangingPunct="1"/>
            <a:r>
              <a:rPr lang="zh-CN" altLang="en-US" sz="4000" dirty="0" smtClean="0">
                <a:solidFill>
                  <a:srgbClr val="FF0000"/>
                </a:solidFill>
              </a:rPr>
              <a:t>相关概念</a:t>
            </a:r>
            <a:endParaRPr lang="zh-CN" altLang="en-US" sz="4000" dirty="0" smtClean="0">
              <a:solidFill>
                <a:srgbClr val="FF0000"/>
              </a:solidFill>
            </a:endParaRPr>
          </a:p>
        </p:txBody>
      </p:sp>
      <p:sp>
        <p:nvSpPr>
          <p:cNvPr id="457731" name="Rectangle 3"/>
          <p:cNvSpPr>
            <a:spLocks noGrp="1" noRot="1" noChangeArrowheads="1"/>
          </p:cNvSpPr>
          <p:nvPr>
            <p:ph type="body" idx="4294967295"/>
          </p:nvPr>
        </p:nvSpPr>
        <p:spPr>
          <a:xfrm>
            <a:off x="214282" y="1125538"/>
            <a:ext cx="8929718" cy="6021387"/>
          </a:xfrm>
        </p:spPr>
        <p:txBody>
          <a:bodyPr/>
          <a:lstStyle/>
          <a:p>
            <a:pPr eaLnBrk="1" hangingPunct="1">
              <a:lnSpc>
                <a:spcPct val="130000"/>
              </a:lnSpc>
            </a:pPr>
            <a:r>
              <a:rPr lang="zh-CN" altLang="en-US" dirty="0" smtClean="0">
                <a:solidFill>
                  <a:srgbClr val="0000CC"/>
                </a:solidFill>
              </a:rPr>
              <a:t>最小方差投资组合</a:t>
            </a:r>
            <a:endParaRPr lang="en-US" altLang="zh-CN" dirty="0" smtClean="0">
              <a:solidFill>
                <a:srgbClr val="0000CC"/>
              </a:solidFill>
            </a:endParaRPr>
          </a:p>
          <a:p>
            <a:pPr eaLnBrk="1" hangingPunct="1">
              <a:lnSpc>
                <a:spcPct val="130000"/>
              </a:lnSpc>
            </a:pPr>
            <a:r>
              <a:rPr lang="zh-CN" altLang="en-US" dirty="0" smtClean="0">
                <a:solidFill>
                  <a:srgbClr val="0000CC"/>
                </a:solidFill>
              </a:rPr>
              <a:t>投资组合的机会集合</a:t>
            </a:r>
            <a:endParaRPr lang="zh-CN" altLang="en-US" dirty="0" smtClean="0">
              <a:solidFill>
                <a:srgbClr val="0000CC"/>
              </a:solidFill>
            </a:endParaRPr>
          </a:p>
          <a:p>
            <a:pPr eaLnBrk="1" hangingPunct="1">
              <a:lnSpc>
                <a:spcPct val="130000"/>
              </a:lnSpc>
              <a:buFont typeface="Wingdings" panose="05000000000000000000" pitchFamily="2" charset="2"/>
              <a:buNone/>
            </a:pPr>
            <a:r>
              <a:rPr lang="zh-CN" altLang="en-US" dirty="0" smtClean="0"/>
              <a:t>    即由两种资产可构造出的资产组合的所有期望收益和方差的集合。</a:t>
            </a:r>
            <a:endParaRPr lang="zh-CN" altLang="en-US" dirty="0" smtClean="0"/>
          </a:p>
          <a:p>
            <a:pPr eaLnBrk="1" hangingPunct="1">
              <a:lnSpc>
                <a:spcPct val="130000"/>
              </a:lnSpc>
            </a:pPr>
            <a:r>
              <a:rPr lang="zh-CN" altLang="en-US" dirty="0" smtClean="0">
                <a:solidFill>
                  <a:srgbClr val="0000CC"/>
                </a:solidFill>
              </a:rPr>
              <a:t>有效组合</a:t>
            </a:r>
            <a:r>
              <a:rPr lang="zh-CN" altLang="en-US" dirty="0" smtClean="0"/>
              <a:t>（</a:t>
            </a:r>
            <a:r>
              <a:rPr lang="en-US" altLang="zh-CN" dirty="0" smtClean="0"/>
              <a:t>Efficient portfolio</a:t>
            </a:r>
            <a:r>
              <a:rPr lang="zh-CN" altLang="en-US" dirty="0" smtClean="0"/>
              <a:t>）：给定风险水平下的具有最高收益的组合或者给定收益水平下具有最小风险的组合。</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animEffect transition="in" filter="blinds(horizontal)">
                                      <p:cBhvr>
                                        <p:cTn id="7" dur="500"/>
                                        <p:tgtEl>
                                          <p:spTgt spid="457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7731">
                                            <p:txEl>
                                              <p:pRg st="1" end="1"/>
                                            </p:txEl>
                                          </p:spTgt>
                                        </p:tgtEl>
                                        <p:attrNameLst>
                                          <p:attrName>style.visibility</p:attrName>
                                        </p:attrNameLst>
                                      </p:cBhvr>
                                      <p:to>
                                        <p:strVal val="visible"/>
                                      </p:to>
                                    </p:set>
                                    <p:animEffect transition="in" filter="blinds(horizontal)">
                                      <p:cBhvr>
                                        <p:cTn id="12" dur="500"/>
                                        <p:tgtEl>
                                          <p:spTgt spid="457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animEffect transition="in" filter="blinds(horizontal)">
                                      <p:cBhvr>
                                        <p:cTn id="15" dur="500"/>
                                        <p:tgtEl>
                                          <p:spTgt spid="4577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57731">
                                            <p:txEl>
                                              <p:pRg st="3" end="3"/>
                                            </p:txEl>
                                          </p:spTgt>
                                        </p:tgtEl>
                                        <p:attrNameLst>
                                          <p:attrName>style.visibility</p:attrName>
                                        </p:attrNameLst>
                                      </p:cBhvr>
                                      <p:to>
                                        <p:strVal val="visible"/>
                                      </p:to>
                                    </p:set>
                                    <p:animEffect transition="in" filter="blinds(horizontal)">
                                      <p:cBhvr>
                                        <p:cTn id="20" dur="500"/>
                                        <p:tgtEl>
                                          <p:spTgt spid="457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Rot="1" noChangeArrowheads="1"/>
          </p:cNvSpPr>
          <p:nvPr>
            <p:ph type="title"/>
          </p:nvPr>
        </p:nvSpPr>
        <p:spPr>
          <a:xfrm>
            <a:off x="285720" y="428604"/>
            <a:ext cx="8540750" cy="1143000"/>
          </a:xfrm>
        </p:spPr>
        <p:txBody>
          <a:bodyPr/>
          <a:lstStyle/>
          <a:p>
            <a:pPr eaLnBrk="1" hangingPunct="1"/>
            <a:r>
              <a:rPr lang="zh-CN" altLang="en-US" sz="4000" dirty="0" smtClean="0">
                <a:solidFill>
                  <a:srgbClr val="FF0000"/>
                </a:solidFill>
              </a:rPr>
              <a:t>两风险资产组合最小方差组合权重</a:t>
            </a:r>
            <a:endParaRPr lang="zh-CN" altLang="en-US" sz="4000" dirty="0" smtClean="0">
              <a:solidFill>
                <a:srgbClr val="FF0000"/>
              </a:solidFill>
            </a:endParaRPr>
          </a:p>
        </p:txBody>
      </p:sp>
      <p:graphicFrame>
        <p:nvGraphicFramePr>
          <p:cNvPr id="329731" name="Object 3"/>
          <p:cNvGraphicFramePr>
            <a:graphicFrameLocks noGrp="1" noChangeAspect="1"/>
          </p:cNvGraphicFramePr>
          <p:nvPr>
            <p:ph idx="1"/>
          </p:nvPr>
        </p:nvGraphicFramePr>
        <p:xfrm>
          <a:off x="1000100" y="2285992"/>
          <a:ext cx="7297737" cy="2489200"/>
        </p:xfrm>
        <a:graphic>
          <a:graphicData uri="http://schemas.openxmlformats.org/presentationml/2006/ole">
            <mc:AlternateContent xmlns:mc="http://schemas.openxmlformats.org/markup-compatibility/2006">
              <mc:Choice xmlns:v="urn:schemas-microsoft-com:vml" Requires="v">
                <p:oleObj spid="_x0000_s14346" name="Equation" r:id="rId1" imgW="2717800" imgH="927100" progId="Equation.DSMT4">
                  <p:embed/>
                </p:oleObj>
              </mc:Choice>
              <mc:Fallback>
                <p:oleObj name="Equation" r:id="rId1" imgW="2717800" imgH="9271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285992"/>
                        <a:ext cx="7297737" cy="248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9" name="灯片编号占位符 5"/>
          <p:cNvSpPr>
            <a:spLocks noGrp="1"/>
          </p:cNvSpPr>
          <p:nvPr>
            <p:ph type="sldNum" sz="quarter" idx="12"/>
          </p:nvPr>
        </p:nvSpPr>
        <p:spPr>
          <a:noFill/>
        </p:spPr>
        <p:txBody>
          <a:bodyPr/>
          <a:lstStyle/>
          <a:p>
            <a:fld id="{7FF53B50-54FF-481F-9D1B-751384860D01}"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gtEl>
                                        <p:attrNameLst>
                                          <p:attrName>style.visibility</p:attrName>
                                        </p:attrNameLst>
                                      </p:cBhvr>
                                      <p:to>
                                        <p:strVal val="visible"/>
                                      </p:to>
                                    </p:set>
                                    <p:animEffect transition="in" filter="blinds(horizontal)">
                                      <p:cBhvr>
                                        <p:cTn id="7" dur="500"/>
                                        <p:tgtEl>
                                          <p:spTgt spid="329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Grp="1" noChangeAspect="1"/>
          </p:cNvGraphicFramePr>
          <p:nvPr>
            <p:ph/>
          </p:nvPr>
        </p:nvGraphicFramePr>
        <p:xfrm>
          <a:off x="395288" y="188913"/>
          <a:ext cx="8351837" cy="2720975"/>
        </p:xfrm>
        <a:graphic>
          <a:graphicData uri="http://schemas.openxmlformats.org/presentationml/2006/ole">
            <mc:AlternateContent xmlns:mc="http://schemas.openxmlformats.org/markup-compatibility/2006">
              <mc:Choice xmlns:v="urn:schemas-microsoft-com:vml" Requires="v">
                <p:oleObj spid="_x0000_s15386" name="Equation" r:id="rId1" imgW="3898900" imgH="1270000" progId="Equation.DSMT4">
                  <p:embed/>
                </p:oleObj>
              </mc:Choice>
              <mc:Fallback>
                <p:oleObj name="Equation" r:id="rId1" imgW="3898900" imgH="12700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351837" cy="272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5" name="灯片编号占位符 4"/>
          <p:cNvSpPr>
            <a:spLocks noGrp="1"/>
          </p:cNvSpPr>
          <p:nvPr>
            <p:ph type="sldNum" sz="quarter" idx="12"/>
          </p:nvPr>
        </p:nvSpPr>
        <p:spPr>
          <a:noFill/>
        </p:spPr>
        <p:txBody>
          <a:bodyPr/>
          <a:lstStyle/>
          <a:p>
            <a:fld id="{3D1DD40C-9A4E-4534-90F0-F43C30EE107E}" type="slidenum">
              <a:rPr lang="en-US" altLang="zh-CN" smtClean="0"/>
            </a:fld>
            <a:endParaRPr lang="en-US" altLang="zh-CN" smtClean="0"/>
          </a:p>
        </p:txBody>
      </p:sp>
      <p:graphicFrame>
        <p:nvGraphicFramePr>
          <p:cNvPr id="330755" name="Object 3"/>
          <p:cNvGraphicFramePr>
            <a:graphicFrameLocks noChangeAspect="1"/>
          </p:cNvGraphicFramePr>
          <p:nvPr/>
        </p:nvGraphicFramePr>
        <p:xfrm>
          <a:off x="395288" y="2997200"/>
          <a:ext cx="8216900" cy="2366963"/>
        </p:xfrm>
        <a:graphic>
          <a:graphicData uri="http://schemas.openxmlformats.org/presentationml/2006/ole">
            <mc:AlternateContent xmlns:mc="http://schemas.openxmlformats.org/markup-compatibility/2006">
              <mc:Choice xmlns:v="urn:schemas-microsoft-com:vml" Requires="v">
                <p:oleObj spid="_x0000_s15387" name="Equation" r:id="rId3" imgW="3848100" imgH="1143000" progId="Equation.DSMT4">
                  <p:embed/>
                </p:oleObj>
              </mc:Choice>
              <mc:Fallback>
                <p:oleObj name="Equation" r:id="rId3" imgW="3848100" imgH="1143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997200"/>
                        <a:ext cx="8216900" cy="236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56" name="Object 4"/>
          <p:cNvGraphicFramePr>
            <a:graphicFrameLocks noChangeAspect="1"/>
          </p:cNvGraphicFramePr>
          <p:nvPr/>
        </p:nvGraphicFramePr>
        <p:xfrm>
          <a:off x="557213" y="5516563"/>
          <a:ext cx="6073775" cy="946150"/>
        </p:xfrm>
        <a:graphic>
          <a:graphicData uri="http://schemas.openxmlformats.org/presentationml/2006/ole">
            <mc:AlternateContent xmlns:mc="http://schemas.openxmlformats.org/markup-compatibility/2006">
              <mc:Choice xmlns:v="urn:schemas-microsoft-com:vml" Requires="v">
                <p:oleObj spid="_x0000_s15388" name="Equation" r:id="rId5" imgW="2844800" imgH="457200" progId="Equation.DSMT4">
                  <p:embed/>
                </p:oleObj>
              </mc:Choice>
              <mc:Fallback>
                <p:oleObj name="Equation" r:id="rId5" imgW="284480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213" y="5516563"/>
                        <a:ext cx="6073775"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blinds(horizontal)">
                                      <p:cBhvr>
                                        <p:cTn id="7" dur="500"/>
                                        <p:tgtEl>
                                          <p:spTgt spid="3307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0756"/>
                                        </p:tgtEl>
                                        <p:attrNameLst>
                                          <p:attrName>style.visibility</p:attrName>
                                        </p:attrNameLst>
                                      </p:cBhvr>
                                      <p:to>
                                        <p:strVal val="visible"/>
                                      </p:to>
                                    </p:set>
                                    <p:animEffect transition="in" filter="blinds(horizontal)">
                                      <p:cBhvr>
                                        <p:cTn id="12" dur="500"/>
                                        <p:tgtEl>
                                          <p:spTgt spid="33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rrowheads="1"/>
          </p:cNvSpPr>
          <p:nvPr>
            <p:ph type="title"/>
          </p:nvPr>
        </p:nvSpPr>
        <p:spPr>
          <a:xfrm>
            <a:off x="0" y="214290"/>
            <a:ext cx="9144000" cy="896938"/>
          </a:xfrm>
        </p:spPr>
        <p:txBody>
          <a:bodyPr/>
          <a:lstStyle/>
          <a:p>
            <a:pPr eaLnBrk="1" hangingPunct="1"/>
            <a:r>
              <a:rPr lang="zh-CN" altLang="en-US" sz="4000" dirty="0" smtClean="0">
                <a:solidFill>
                  <a:srgbClr val="FF0000"/>
                </a:solidFill>
              </a:rPr>
              <a:t>风险厌恶与最优投资比例</a:t>
            </a:r>
            <a:endParaRPr lang="zh-CN" altLang="en-US" sz="4000" dirty="0" smtClean="0">
              <a:solidFill>
                <a:srgbClr val="FF0000"/>
              </a:solidFill>
            </a:endParaRPr>
          </a:p>
        </p:txBody>
      </p:sp>
      <p:sp>
        <p:nvSpPr>
          <p:cNvPr id="331779" name="Rectangle 3"/>
          <p:cNvSpPr>
            <a:spLocks noGrp="1" noRot="1" noChangeArrowheads="1"/>
          </p:cNvSpPr>
          <p:nvPr>
            <p:ph idx="1"/>
          </p:nvPr>
        </p:nvSpPr>
        <p:spPr>
          <a:xfrm>
            <a:off x="285720" y="1214422"/>
            <a:ext cx="9144000" cy="5191125"/>
          </a:xfrm>
        </p:spPr>
        <p:txBody>
          <a:bodyPr>
            <a:normAutofit/>
          </a:bodyPr>
          <a:lstStyle/>
          <a:p>
            <a:pPr eaLnBrk="1" hangingPunct="1">
              <a:lnSpc>
                <a:spcPct val="90000"/>
              </a:lnSpc>
              <a:buNone/>
            </a:pPr>
            <a:r>
              <a:rPr kumimoji="1" lang="zh-CN" altLang="en-US" sz="2800" dirty="0" smtClean="0">
                <a:solidFill>
                  <a:srgbClr val="FF0000"/>
                </a:solidFill>
                <a:latin typeface="Times New Roman" panose="02020603050405020304" pitchFamily="18" charset="0"/>
                <a:cs typeface="Times New Roman" panose="02020603050405020304" pitchFamily="18" charset="0"/>
              </a:rPr>
              <a:t>    </a:t>
            </a:r>
            <a:r>
              <a:rPr kumimoji="1" lang="en-US" altLang="zh-CN" sz="2800" i="1" dirty="0" smtClean="0">
                <a:solidFill>
                  <a:srgbClr val="FF0000"/>
                </a:solidFill>
                <a:latin typeface="Times New Roman" panose="02020603050405020304" pitchFamily="18" charset="0"/>
                <a:cs typeface="Times New Roman" panose="02020603050405020304" pitchFamily="18" charset="0"/>
              </a:rPr>
              <a:t>E(</a:t>
            </a:r>
            <a:r>
              <a:rPr kumimoji="1" lang="en-US" altLang="zh-CN" sz="2800" i="1" dirty="0" err="1" smtClean="0">
                <a:solidFill>
                  <a:srgbClr val="FF0000"/>
                </a:solidFill>
                <a:latin typeface="Times New Roman" panose="02020603050405020304" pitchFamily="18" charset="0"/>
                <a:cs typeface="Times New Roman" panose="02020603050405020304" pitchFamily="18" charset="0"/>
              </a:rPr>
              <a:t>r</a:t>
            </a:r>
            <a:r>
              <a:rPr kumimoji="1" lang="en-US" altLang="zh-CN" sz="2800" i="1" baseline="-25000" dirty="0" err="1" smtClean="0">
                <a:solidFill>
                  <a:srgbClr val="FF0000"/>
                </a:solidFill>
                <a:latin typeface="Times New Roman" panose="02020603050405020304" pitchFamily="18" charset="0"/>
                <a:cs typeface="Times New Roman" panose="02020603050405020304" pitchFamily="18" charset="0"/>
              </a:rPr>
              <a:t>p</a:t>
            </a:r>
            <a:r>
              <a:rPr kumimoji="1" lang="en-US" altLang="zh-CN" sz="2800" dirty="0" smtClean="0">
                <a:solidFill>
                  <a:srgbClr val="FF0000"/>
                </a:solidFill>
                <a:latin typeface="Times New Roman" panose="02020603050405020304" pitchFamily="18" charset="0"/>
                <a:cs typeface="Times New Roman" panose="02020603050405020304" pitchFamily="18" charset="0"/>
              </a:rPr>
              <a:t>) </a:t>
            </a:r>
            <a:r>
              <a:rPr kumimoji="1" lang="en-US" altLang="zh-CN" sz="2800" dirty="0" smtClean="0">
                <a:latin typeface="Times New Roman" panose="02020603050405020304" pitchFamily="18" charset="0"/>
                <a:cs typeface="Times New Roman" panose="02020603050405020304" pitchFamily="18" charset="0"/>
              </a:rPr>
              <a:t>= </a:t>
            </a:r>
            <a:r>
              <a:rPr kumimoji="1" lang="en-US" altLang="zh-CN" sz="2800" i="1" dirty="0" err="1" smtClean="0">
                <a:latin typeface="Times New Roman" panose="02020603050405020304" pitchFamily="18" charset="0"/>
                <a:cs typeface="Times New Roman" panose="02020603050405020304" pitchFamily="18" charset="0"/>
              </a:rPr>
              <a:t>w</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i="1"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w</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i="1" dirty="0" err="1" smtClean="0">
                <a:latin typeface="Times New Roman" panose="02020603050405020304" pitchFamily="18" charset="0"/>
                <a:cs typeface="Times New Roman" panose="02020603050405020304" pitchFamily="18" charset="0"/>
              </a:rPr>
              <a:t>E</a:t>
            </a:r>
            <a:r>
              <a:rPr kumimoji="1" lang="en-US" altLang="zh-CN" sz="2800" i="1"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 </a:t>
            </a:r>
            <a:r>
              <a:rPr kumimoji="1" lang="en-US" altLang="zh-CN" sz="2800" i="1" dirty="0"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 [</a:t>
            </a:r>
            <a:r>
              <a:rPr kumimoji="1" lang="en-US" altLang="zh-CN" sz="2800" i="1" dirty="0"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dirty="0" smtClean="0">
                <a:latin typeface="Times New Roman" panose="02020603050405020304" pitchFamily="18" charset="0"/>
                <a:cs typeface="Times New Roman" panose="02020603050405020304" pitchFamily="18" charset="0"/>
              </a:rPr>
              <a:t>)-E(</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 </a:t>
            </a:r>
            <a:r>
              <a:rPr kumimoji="1" lang="en-US" altLang="zh-CN" sz="2800" i="1" dirty="0" err="1" smtClean="0">
                <a:solidFill>
                  <a:srgbClr val="FF0000"/>
                </a:solidFill>
                <a:latin typeface="Times New Roman" panose="02020603050405020304" pitchFamily="18" charset="0"/>
                <a:cs typeface="Times New Roman" panose="02020603050405020304" pitchFamily="18" charset="0"/>
              </a:rPr>
              <a:t>w</a:t>
            </a:r>
            <a:r>
              <a:rPr kumimoji="1" lang="en-US" altLang="zh-CN" sz="2800" i="1" baseline="-25000" dirty="0" err="1" smtClean="0">
                <a:solidFill>
                  <a:srgbClr val="FF0000"/>
                </a:solidFill>
                <a:latin typeface="Times New Roman" panose="02020603050405020304" pitchFamily="18" charset="0"/>
                <a:cs typeface="Times New Roman" panose="02020603050405020304" pitchFamily="18" charset="0"/>
              </a:rPr>
              <a:t>D</a:t>
            </a:r>
            <a:endParaRPr kumimoji="1" lang="en-US" altLang="zh-CN" sz="2800" i="1" baseline="-25000" dirty="0" smtClean="0">
              <a:solidFill>
                <a:srgbClr val="FF0000"/>
              </a:solidFill>
              <a:latin typeface="Times New Roman" panose="02020603050405020304" pitchFamily="18" charset="0"/>
              <a:cs typeface="Times New Roman" panose="02020603050405020304" pitchFamily="18" charset="0"/>
            </a:endParaRPr>
          </a:p>
          <a:p>
            <a:pPr eaLnBrk="1" hangingPunct="1">
              <a:lnSpc>
                <a:spcPct val="90000"/>
              </a:lnSpc>
              <a:buNone/>
            </a:pPr>
            <a:endParaRPr kumimoji="1" lang="en-US" altLang="zh-CN" sz="28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eaLnBrk="1" hangingPunct="1">
              <a:lnSpc>
                <a:spcPct val="90000"/>
              </a:lnSpc>
              <a:buNone/>
            </a:pPr>
            <a:r>
              <a:rPr kumimoji="1" lang="zh-CN" altLang="en-US" sz="28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80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rPr>
              <a:t>w</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rPr>
              <a:t>w</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rPr>
              <a:t>w</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rPr>
              <a:t>w</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aseline="-25000" dirty="0" smtClean="0">
                <a:solidFill>
                  <a:srgbClr val="FF0000"/>
                </a:solidFill>
                <a:latin typeface="Times New Roman" panose="02020603050405020304" pitchFamily="18" charset="0"/>
                <a:cs typeface="Times New Roman" panose="02020603050405020304" pitchFamily="18" charset="0"/>
              </a:rPr>
              <a:t> </a:t>
            </a:r>
            <a:r>
              <a:rPr kumimoji="1" lang="en-US" altLang="zh-CN" sz="2800" i="1" dirty="0" err="1" smtClean="0">
                <a:latin typeface="Times New Roman" panose="02020603050405020304" pitchFamily="18" charset="0"/>
                <a:cs typeface="Times New Roman" panose="02020603050405020304" pitchFamily="18" charset="0"/>
              </a:rPr>
              <a:t>Cov</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a:t>
            </a:r>
            <a:endParaRPr kumimoji="1" lang="en-US" altLang="zh-CN" sz="2800" dirty="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i="1" dirty="0" smtClean="0">
                <a:latin typeface="Times New Roman" panose="02020603050405020304" pitchFamily="18" charset="0"/>
                <a:cs typeface="Times New Roman" panose="02020603050405020304" pitchFamily="18" charset="0"/>
              </a:rPr>
              <a:t>Cov</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 </a:t>
            </a:r>
            <a:r>
              <a:rPr lang="en-US" altLang="zh-CN" sz="280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sz="2800" i="1"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i="1" dirty="0" smtClean="0">
                <a:latin typeface="Times New Roman" panose="02020603050405020304" pitchFamily="18" charset="0"/>
                <a:cs typeface="Times New Roman" panose="02020603050405020304" pitchFamily="18" charset="0"/>
              </a:rPr>
              <a:t>Cov</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 </a:t>
            </a:r>
            <a:r>
              <a:rPr lang="en-US" altLang="zh-CN" sz="2800" i="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sz="2800" i="1" baseline="-300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aseline="-300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i="1" baseline="-30000"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None/>
            </a:pPr>
            <a:r>
              <a:rPr kumimoji="1" lang="zh-CN" altLang="en-US" sz="2800" dirty="0" smtClean="0">
                <a:solidFill>
                  <a:srgbClr val="FF0000"/>
                </a:solidFill>
                <a:latin typeface="Times New Roman" panose="02020603050405020304" pitchFamily="18" charset="0"/>
                <a:cs typeface="Times New Roman" panose="02020603050405020304" pitchFamily="18" charset="0"/>
              </a:rPr>
              <a:t>    </a:t>
            </a:r>
            <a:r>
              <a:rPr kumimoji="1" lang="en-US" altLang="zh-CN" sz="2800" i="1" dirty="0" smtClean="0">
                <a:solidFill>
                  <a:srgbClr val="FF0000"/>
                </a:solidFill>
                <a:latin typeface="Times New Roman" panose="02020603050405020304" pitchFamily="18" charset="0"/>
                <a:cs typeface="Times New Roman" panose="02020603050405020304" pitchFamily="18" charset="0"/>
              </a:rPr>
              <a:t>U</a:t>
            </a:r>
            <a:r>
              <a:rPr kumimoji="1" lang="zh-CN" altLang="en-US" sz="2800" i="1" dirty="0" smtClean="0">
                <a:solidFill>
                  <a:srgbClr val="FF0000"/>
                </a:solidFill>
                <a:latin typeface="Times New Roman" panose="02020603050405020304" pitchFamily="18" charset="0"/>
                <a:cs typeface="Times New Roman" panose="02020603050405020304" pitchFamily="18" charset="0"/>
              </a:rPr>
              <a:t> </a:t>
            </a:r>
            <a:r>
              <a:rPr kumimoji="1" lang="zh-CN" altLang="en-US" sz="2800" dirty="0" smtClean="0">
                <a:solidFill>
                  <a:srgbClr val="FF0000"/>
                </a:solidFill>
                <a:latin typeface="Times New Roman" panose="02020603050405020304" pitchFamily="18" charset="0"/>
                <a:cs typeface="Times New Roman" panose="02020603050405020304" pitchFamily="18" charset="0"/>
              </a:rPr>
              <a:t> </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dirty="0" smtClean="0">
                <a:solidFill>
                  <a:srgbClr val="FF0000"/>
                </a:solidFill>
                <a:latin typeface="Times New Roman" panose="02020603050405020304" pitchFamily="18" charset="0"/>
                <a:cs typeface="Times New Roman" panose="02020603050405020304" pitchFamily="18" charset="0"/>
              </a:rPr>
              <a:t> </a:t>
            </a:r>
            <a:r>
              <a:rPr kumimoji="1" lang="en-US" altLang="zh-CN" sz="2800" i="1" dirty="0" smtClean="0">
                <a:solidFill>
                  <a:srgbClr val="FF0000"/>
                </a:solidFill>
                <a:latin typeface="Times New Roman" panose="02020603050405020304" pitchFamily="18" charset="0"/>
                <a:cs typeface="Times New Roman" panose="02020603050405020304" pitchFamily="18" charset="0"/>
              </a:rPr>
              <a:t>E</a:t>
            </a:r>
            <a:r>
              <a:rPr kumimoji="1" lang="en-US" altLang="zh-CN" sz="2800" dirty="0" smtClean="0">
                <a:solidFill>
                  <a:srgbClr val="FF0000"/>
                </a:solidFill>
                <a:latin typeface="Times New Roman" panose="02020603050405020304" pitchFamily="18" charset="0"/>
                <a:cs typeface="Times New Roman" panose="02020603050405020304" pitchFamily="18" charset="0"/>
              </a:rPr>
              <a:t>(</a:t>
            </a:r>
            <a:r>
              <a:rPr kumimoji="1" lang="en-US" altLang="zh-CN" sz="2800" i="1" dirty="0" err="1" smtClean="0">
                <a:solidFill>
                  <a:srgbClr val="FF0000"/>
                </a:solidFill>
                <a:latin typeface="Times New Roman" panose="02020603050405020304" pitchFamily="18" charset="0"/>
                <a:cs typeface="Times New Roman" panose="02020603050405020304" pitchFamily="18" charset="0"/>
              </a:rPr>
              <a:t>r</a:t>
            </a:r>
            <a:r>
              <a:rPr kumimoji="1" lang="en-US" altLang="zh-CN" sz="2800" i="1" baseline="-25000" dirty="0" err="1" smtClean="0">
                <a:solidFill>
                  <a:srgbClr val="FF0000"/>
                </a:solidFill>
                <a:latin typeface="Times New Roman" panose="02020603050405020304" pitchFamily="18" charset="0"/>
                <a:cs typeface="Times New Roman" panose="02020603050405020304" pitchFamily="18" charset="0"/>
              </a:rPr>
              <a:t>p</a:t>
            </a:r>
            <a:r>
              <a:rPr kumimoji="1" lang="en-US" altLang="zh-CN" sz="2800" dirty="0" smtClean="0">
                <a:solidFill>
                  <a:srgbClr val="FF0000"/>
                </a:solidFill>
                <a:latin typeface="Times New Roman" panose="02020603050405020304" pitchFamily="18" charset="0"/>
                <a:cs typeface="Times New Roman" panose="02020603050405020304" pitchFamily="18" charset="0"/>
              </a:rPr>
              <a:t>)</a:t>
            </a:r>
            <a:r>
              <a:rPr kumimoji="1" lang="en-US" altLang="zh-CN" sz="2800" dirty="0" smtClean="0">
                <a:solidFill>
                  <a:schemeClr val="tx2"/>
                </a:solidFill>
                <a:latin typeface="Times New Roman" panose="02020603050405020304" pitchFamily="18" charset="0"/>
                <a:cs typeface="Times New Roman" panose="02020603050405020304" pitchFamily="18" charset="0"/>
              </a:rPr>
              <a:t>-</a:t>
            </a:r>
            <a:r>
              <a:rPr kumimoji="1" lang="en-US" altLang="zh-CN" sz="2800" dirty="0" smtClean="0">
                <a:latin typeface="Times New Roman" panose="02020603050405020304" pitchFamily="18" charset="0"/>
                <a:cs typeface="Times New Roman" panose="02020603050405020304" pitchFamily="18" charset="0"/>
              </a:rPr>
              <a:t>0.5A</a:t>
            </a:r>
            <a:r>
              <a:rPr kumimoji="1" lang="en-US" altLang="zh-CN" sz="2800" dirty="0" smtClean="0">
                <a:solidFill>
                  <a:srgbClr val="FF0000"/>
                </a:solidFill>
                <a:latin typeface="Times New Roman" panose="02020603050405020304" pitchFamily="18" charset="0"/>
                <a:cs typeface="Times New Roman" panose="02020603050405020304" pitchFamily="18" charset="0"/>
              </a:rPr>
              <a:t> </a:t>
            </a:r>
            <a:r>
              <a:rPr lang="en-US" altLang="zh-CN" sz="280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baseline="-25000" dirty="0" smtClean="0">
                <a:solidFill>
                  <a:srgbClr val="FF0000"/>
                </a:solidFill>
                <a:latin typeface="Times New Roman" panose="02020603050405020304" pitchFamily="18" charset="0"/>
                <a:cs typeface="Times New Roman" panose="02020603050405020304" pitchFamily="18" charset="0"/>
              </a:rPr>
              <a:t>  </a:t>
            </a:r>
            <a:endParaRPr kumimoji="1" lang="en-US" altLang="zh-CN" sz="2800" baseline="-25000" dirty="0" smtClean="0">
              <a:solidFill>
                <a:srgbClr val="FF0000"/>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kumimoji="1" lang="en-US" altLang="zh-CN" sz="2800" baseline="-25000" dirty="0" smtClean="0">
                <a:solidFill>
                  <a:srgbClr val="FF0000"/>
                </a:solidFill>
                <a:latin typeface="Times New Roman" panose="02020603050405020304" pitchFamily="18" charset="0"/>
                <a:cs typeface="Times New Roman" panose="02020603050405020304" pitchFamily="18" charset="0"/>
              </a:rPr>
              <a:t> </a:t>
            </a:r>
            <a:r>
              <a:rPr kumimoji="1" lang="en-US" altLang="zh-CN" sz="2800" dirty="0" smtClean="0">
                <a:solidFill>
                  <a:srgbClr val="FF0000"/>
                </a:solidFill>
                <a:latin typeface="Times New Roman" panose="02020603050405020304" pitchFamily="18" charset="0"/>
                <a:cs typeface="Times New Roman" panose="02020603050405020304" pitchFamily="18" charset="0"/>
              </a:rPr>
              <a:t>       </a:t>
            </a:r>
            <a:r>
              <a:rPr kumimoji="1" lang="zh-CN" altLang="en-US" sz="2800" dirty="0" smtClean="0">
                <a:solidFill>
                  <a:srgbClr val="FF0000"/>
                </a:solidFill>
                <a:latin typeface="Times New Roman" panose="02020603050405020304" pitchFamily="18" charset="0"/>
                <a:cs typeface="Times New Roman" panose="02020603050405020304" pitchFamily="18" charset="0"/>
              </a:rPr>
              <a:t> </a:t>
            </a:r>
            <a:r>
              <a:rPr kumimoji="1" lang="en-US" altLang="zh-CN" sz="2800" dirty="0" smtClean="0">
                <a:latin typeface="Times New Roman" panose="02020603050405020304" pitchFamily="18" charset="0"/>
                <a:cs typeface="Times New Roman" panose="02020603050405020304" pitchFamily="18" charset="0"/>
              </a:rPr>
              <a:t>= -0. 5</a:t>
            </a:r>
            <a:r>
              <a:rPr kumimoji="1" lang="en-US" altLang="zh-CN" sz="2800" i="1" dirty="0" smtClean="0">
                <a:latin typeface="Times New Roman" panose="02020603050405020304" pitchFamily="18" charset="0"/>
                <a:cs typeface="Times New Roman" panose="02020603050405020304" pitchFamily="18" charset="0"/>
              </a:rPr>
              <a:t>A</a:t>
            </a:r>
            <a:r>
              <a:rPr kumimoji="1"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i="1" dirty="0" smtClean="0">
                <a:latin typeface="Times New Roman" panose="02020603050405020304" pitchFamily="18" charset="0"/>
                <a:cs typeface="Times New Roman" panose="02020603050405020304" pitchFamily="18" charset="0"/>
              </a:rPr>
              <a:t>Cov(</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 </a:t>
            </a:r>
            <a:r>
              <a:rPr lang="en-US" altLang="zh-CN" sz="280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sz="2800" i="1"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baseline="30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 </a:t>
            </a:r>
            <a:r>
              <a:rPr kumimoji="1" lang="en-US" altLang="zh-CN" sz="2800" dirty="0" smtClean="0">
                <a:latin typeface="Times New Roman" panose="02020603050405020304" pitchFamily="18" charset="0"/>
                <a:cs typeface="Times New Roman" panose="02020603050405020304" pitchFamily="18" charset="0"/>
              </a:rPr>
              <a:t>+</a:t>
            </a:r>
            <a:endParaRPr kumimoji="1" lang="en-US" altLang="zh-CN" sz="2800" dirty="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kumimoji="1" lang="en-US" altLang="zh-CN" sz="2800" dirty="0" smtClean="0">
                <a:latin typeface="Times New Roman" panose="02020603050405020304" pitchFamily="18" charset="0"/>
                <a:cs typeface="Times New Roman" panose="02020603050405020304" pitchFamily="18" charset="0"/>
              </a:rPr>
              <a:t>            [</a:t>
            </a:r>
            <a:r>
              <a:rPr kumimoji="1" lang="en-US" altLang="zh-CN" sz="2800" i="1" dirty="0"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smtClean="0">
                <a:latin typeface="Times New Roman" panose="02020603050405020304" pitchFamily="18" charset="0"/>
                <a:cs typeface="Times New Roman" panose="02020603050405020304" pitchFamily="18" charset="0"/>
              </a:rPr>
              <a:t>A</a:t>
            </a:r>
            <a:r>
              <a:rPr kumimoji="1"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i="1" dirty="0" smtClean="0">
                <a:latin typeface="Times New Roman" panose="02020603050405020304" pitchFamily="18" charset="0"/>
                <a:cs typeface="Times New Roman" panose="02020603050405020304" pitchFamily="18" charset="0"/>
              </a:rPr>
              <a:t>Cov(</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D</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 </a:t>
            </a:r>
            <a:r>
              <a:rPr lang="en-US" altLang="zh-CN" sz="2800" i="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sz="2800" i="1" baseline="-300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a:t>
            </a:r>
            <a:r>
              <a:rPr kumimoji="1" lang="en-US" altLang="zh-CN" sz="2800" i="1" dirty="0" err="1" smtClean="0">
                <a:latin typeface="Times New Roman" panose="02020603050405020304" pitchFamily="18" charset="0"/>
                <a:cs typeface="Times New Roman" panose="02020603050405020304" pitchFamily="18" charset="0"/>
              </a:rPr>
              <a:t>r</a:t>
            </a:r>
            <a:r>
              <a:rPr kumimoji="1" lang="en-US" altLang="zh-CN" sz="2800" i="1" baseline="-25000" dirty="0" err="1" smtClean="0">
                <a:latin typeface="Times New Roman" panose="02020603050405020304" pitchFamily="18" charset="0"/>
                <a:cs typeface="Times New Roman" panose="02020603050405020304" pitchFamily="18" charset="0"/>
              </a:rPr>
              <a:t>E</a:t>
            </a:r>
            <a:r>
              <a:rPr kumimoji="1" lang="en-US" altLang="zh-CN" sz="2800" dirty="0" smtClean="0">
                <a:latin typeface="Times New Roman" panose="02020603050405020304" pitchFamily="18" charset="0"/>
                <a:cs typeface="Times New Roman" panose="02020603050405020304" pitchFamily="18" charset="0"/>
              </a:rPr>
              <a:t>)-0. </a:t>
            </a:r>
            <a:r>
              <a:rPr kumimoji="1" lang="en-US" altLang="zh-CN" sz="2800" i="1" dirty="0" smtClean="0">
                <a:latin typeface="Times New Roman" panose="02020603050405020304" pitchFamily="18" charset="0"/>
                <a:cs typeface="Times New Roman" panose="02020603050405020304" pitchFamily="18" charset="0"/>
              </a:rPr>
              <a:t>5A</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i="1" baseline="-300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anose="05000000000000000000" pitchFamily="2" charset="2"/>
              <a:buNone/>
            </a:pPr>
            <a:r>
              <a:rPr kumimoji="1" lang="en-US" altLang="zh-CN" sz="2800" dirty="0" smtClean="0">
                <a:solidFill>
                  <a:srgbClr val="FF0000"/>
                </a:solidFill>
                <a:latin typeface="Times New Roman" panose="02020603050405020304" pitchFamily="18" charset="0"/>
                <a:cs typeface="Times New Roman" panose="02020603050405020304" pitchFamily="18" charset="0"/>
              </a:rPr>
              <a:t>    </a:t>
            </a:r>
            <a:r>
              <a:rPr kumimoji="1" lang="zh-CN" altLang="en-US" sz="2800" dirty="0" smtClean="0">
                <a:solidFill>
                  <a:srgbClr val="FF0000"/>
                </a:solidFill>
                <a:latin typeface="Times New Roman" panose="02020603050405020304" pitchFamily="18" charset="0"/>
                <a:cs typeface="Times New Roman" panose="02020603050405020304" pitchFamily="18" charset="0"/>
              </a:rPr>
              <a:t>要最大化</a:t>
            </a:r>
            <a:r>
              <a:rPr kumimoji="1" lang="en-US" altLang="zh-CN" sz="2800" i="1" dirty="0" smtClean="0">
                <a:solidFill>
                  <a:srgbClr val="FF0000"/>
                </a:solidFill>
                <a:latin typeface="Times New Roman" panose="02020603050405020304" pitchFamily="18" charset="0"/>
                <a:cs typeface="Times New Roman" panose="02020603050405020304" pitchFamily="18" charset="0"/>
              </a:rPr>
              <a:t>U</a:t>
            </a:r>
            <a:r>
              <a:rPr kumimoji="1" lang="en-US" altLang="zh-CN" sz="2800" dirty="0" smtClean="0">
                <a:solidFill>
                  <a:srgbClr val="FF0000"/>
                </a:solidFill>
                <a:latin typeface="Times New Roman" panose="02020603050405020304" pitchFamily="18" charset="0"/>
                <a:cs typeface="Times New Roman" panose="02020603050405020304" pitchFamily="18" charset="0"/>
              </a:rPr>
              <a:t>, </a:t>
            </a:r>
            <a:r>
              <a:rPr kumimoji="1" lang="zh-CN" altLang="en-US" sz="2800" dirty="0" smtClean="0">
                <a:solidFill>
                  <a:srgbClr val="FF0000"/>
                </a:solidFill>
                <a:latin typeface="Times New Roman" panose="02020603050405020304" pitchFamily="18" charset="0"/>
                <a:cs typeface="Times New Roman" panose="02020603050405020304" pitchFamily="18" charset="0"/>
              </a:rPr>
              <a:t>则</a:t>
            </a:r>
            <a:r>
              <a:rPr kumimoji="1" lang="en-US" altLang="zh-CN" sz="2800" i="1" dirty="0" err="1" smtClean="0">
                <a:solidFill>
                  <a:srgbClr val="FF0000"/>
                </a:solidFill>
                <a:latin typeface="Times New Roman" panose="02020603050405020304" pitchFamily="18" charset="0"/>
                <a:cs typeface="Times New Roman" panose="02020603050405020304" pitchFamily="18" charset="0"/>
              </a:rPr>
              <a:t>w</a:t>
            </a:r>
            <a:r>
              <a:rPr kumimoji="1" lang="en-US" altLang="zh-CN" sz="2800" i="1" baseline="-25000" dirty="0" err="1" smtClean="0">
                <a:solidFill>
                  <a:srgbClr val="FF0000"/>
                </a:solidFill>
                <a:latin typeface="Times New Roman" panose="02020603050405020304" pitchFamily="18" charset="0"/>
                <a:cs typeface="Times New Roman" panose="02020603050405020304" pitchFamily="18" charset="0"/>
              </a:rPr>
              <a:t>D</a:t>
            </a:r>
            <a:r>
              <a:rPr kumimoji="1" lang="en-US"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anose="05000000000000000000" pitchFamily="2" charset="2"/>
              <a:buNone/>
            </a:pPr>
            <a:endParaRPr kumimoji="1" lang="en-US" altLang="zh-CN" sz="2800" baseline="-25000" dirty="0" smtClean="0">
              <a:solidFill>
                <a:srgbClr val="FF0000"/>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baseline="30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anose="05000000000000000000" pitchFamily="2" charset="2"/>
              <a:buNone/>
            </a:pPr>
            <a:endParaRPr kumimoji="1" lang="en-US" altLang="zh-CN" sz="2800" dirty="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250" name="灯片编号占位符 5"/>
          <p:cNvSpPr>
            <a:spLocks noGrp="1"/>
          </p:cNvSpPr>
          <p:nvPr>
            <p:ph type="sldNum" sz="quarter" idx="12"/>
          </p:nvPr>
        </p:nvSpPr>
        <p:spPr>
          <a:noFill/>
        </p:spPr>
        <p:txBody>
          <a:bodyPr/>
          <a:lstStyle/>
          <a:p>
            <a:fld id="{AD6BD7ED-81BF-4831-A2D8-147E282CAC17}"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linds(horizontal)">
                                      <p:cBhvr>
                                        <p:cTn id="7" dur="500"/>
                                        <p:tgtEl>
                                          <p:spTgt spid="331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1779">
                                            <p:txEl>
                                              <p:pRg st="2" end="2"/>
                                            </p:txEl>
                                          </p:spTgt>
                                        </p:tgtEl>
                                        <p:attrNameLst>
                                          <p:attrName>style.visibility</p:attrName>
                                        </p:attrNameLst>
                                      </p:cBhvr>
                                      <p:to>
                                        <p:strVal val="visible"/>
                                      </p:to>
                                    </p:set>
                                    <p:animEffect transition="in" filter="blinds(horizontal)">
                                      <p:cBhvr>
                                        <p:cTn id="12" dur="500"/>
                                        <p:tgtEl>
                                          <p:spTgt spid="33177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31779">
                                            <p:txEl>
                                              <p:pRg st="3" end="3"/>
                                            </p:txEl>
                                          </p:spTgt>
                                        </p:tgtEl>
                                        <p:attrNameLst>
                                          <p:attrName>style.visibility</p:attrName>
                                        </p:attrNameLst>
                                      </p:cBhvr>
                                      <p:to>
                                        <p:strVal val="visible"/>
                                      </p:to>
                                    </p:set>
                                    <p:animEffect transition="in" filter="blinds(horizontal)">
                                      <p:cBhvr>
                                        <p:cTn id="15" dur="500"/>
                                        <p:tgtEl>
                                          <p:spTgt spid="33177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1779">
                                            <p:txEl>
                                              <p:pRg st="4" end="4"/>
                                            </p:txEl>
                                          </p:spTgt>
                                        </p:tgtEl>
                                        <p:attrNameLst>
                                          <p:attrName>style.visibility</p:attrName>
                                        </p:attrNameLst>
                                      </p:cBhvr>
                                      <p:to>
                                        <p:strVal val="visible"/>
                                      </p:to>
                                    </p:set>
                                    <p:animEffect transition="in" filter="blinds(horizontal)">
                                      <p:cBhvr>
                                        <p:cTn id="18" dur="500"/>
                                        <p:tgtEl>
                                          <p:spTgt spid="33177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31779">
                                            <p:txEl>
                                              <p:pRg st="6" end="6"/>
                                            </p:txEl>
                                          </p:spTgt>
                                        </p:tgtEl>
                                        <p:attrNameLst>
                                          <p:attrName>style.visibility</p:attrName>
                                        </p:attrNameLst>
                                      </p:cBhvr>
                                      <p:to>
                                        <p:strVal val="visible"/>
                                      </p:to>
                                    </p:set>
                                    <p:animEffect transition="in" filter="blinds(horizontal)">
                                      <p:cBhvr>
                                        <p:cTn id="23" dur="500"/>
                                        <p:tgtEl>
                                          <p:spTgt spid="331779">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31779">
                                            <p:txEl>
                                              <p:pRg st="7" end="7"/>
                                            </p:txEl>
                                          </p:spTgt>
                                        </p:tgtEl>
                                        <p:attrNameLst>
                                          <p:attrName>style.visibility</p:attrName>
                                        </p:attrNameLst>
                                      </p:cBhvr>
                                      <p:to>
                                        <p:strVal val="visible"/>
                                      </p:to>
                                    </p:set>
                                    <p:animEffect transition="in" filter="blinds(horizontal)">
                                      <p:cBhvr>
                                        <p:cTn id="28" dur="500"/>
                                        <p:tgtEl>
                                          <p:spTgt spid="33177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31779">
                                            <p:txEl>
                                              <p:pRg st="8" end="8"/>
                                            </p:txEl>
                                          </p:spTgt>
                                        </p:tgtEl>
                                        <p:attrNameLst>
                                          <p:attrName>style.visibility</p:attrName>
                                        </p:attrNameLst>
                                      </p:cBhvr>
                                      <p:to>
                                        <p:strVal val="visible"/>
                                      </p:to>
                                    </p:set>
                                    <p:animEffect transition="in" filter="blinds(horizontal)">
                                      <p:cBhvr>
                                        <p:cTn id="31" dur="500"/>
                                        <p:tgtEl>
                                          <p:spTgt spid="33177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31779">
                                            <p:txEl>
                                              <p:pRg st="10" end="10"/>
                                            </p:txEl>
                                          </p:spTgt>
                                        </p:tgtEl>
                                        <p:attrNameLst>
                                          <p:attrName>style.visibility</p:attrName>
                                        </p:attrNameLst>
                                      </p:cBhvr>
                                      <p:to>
                                        <p:strVal val="visible"/>
                                      </p:to>
                                    </p:set>
                                    <p:animEffect transition="in" filter="blinds(horizontal)">
                                      <p:cBhvr>
                                        <p:cTn id="36" dur="500"/>
                                        <p:tgtEl>
                                          <p:spTgt spid="3317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rrowheads="1"/>
          </p:cNvSpPr>
          <p:nvPr>
            <p:ph type="title"/>
          </p:nvPr>
        </p:nvSpPr>
        <p:spPr>
          <a:xfrm>
            <a:off x="0" y="228600"/>
            <a:ext cx="8839200" cy="1143000"/>
          </a:xfrm>
        </p:spPr>
        <p:txBody>
          <a:bodyPr/>
          <a:lstStyle/>
          <a:p>
            <a:pPr algn="l" eaLnBrk="1" hangingPunct="1"/>
            <a:r>
              <a:rPr lang="en-US" altLang="zh-CN" sz="3600" b="1" dirty="0" smtClean="0">
                <a:solidFill>
                  <a:srgbClr val="0000CC"/>
                </a:solidFill>
              </a:rPr>
              <a:t>2.1.2  </a:t>
            </a:r>
            <a:r>
              <a:rPr lang="zh-CN" altLang="en-US" sz="3600" b="1" dirty="0" smtClean="0">
                <a:solidFill>
                  <a:srgbClr val="0000CC"/>
                </a:solidFill>
              </a:rPr>
              <a:t>风险厌恶与效用值</a:t>
            </a:r>
            <a:endParaRPr lang="zh-CN" altLang="en-US" sz="3600" b="1" dirty="0" smtClean="0">
              <a:solidFill>
                <a:srgbClr val="0000CC"/>
              </a:solidFill>
            </a:endParaRPr>
          </a:p>
        </p:txBody>
      </p:sp>
      <p:sp>
        <p:nvSpPr>
          <p:cNvPr id="233475" name="Rectangle 3"/>
          <p:cNvSpPr>
            <a:spLocks noGrp="1" noRot="1" noChangeArrowheads="1"/>
          </p:cNvSpPr>
          <p:nvPr>
            <p:ph idx="1"/>
          </p:nvPr>
        </p:nvSpPr>
        <p:spPr>
          <a:xfrm>
            <a:off x="0" y="1196975"/>
            <a:ext cx="9144000" cy="5661025"/>
          </a:xfrm>
        </p:spPr>
        <p:txBody>
          <a:bodyPr/>
          <a:lstStyle/>
          <a:p>
            <a:pPr eaLnBrk="1" hangingPunct="1">
              <a:lnSpc>
                <a:spcPct val="120000"/>
              </a:lnSpc>
            </a:pPr>
            <a:r>
              <a:rPr lang="zh-CN" altLang="en-US" dirty="0" smtClean="0"/>
              <a:t>如果证券</a:t>
            </a:r>
            <a:r>
              <a:rPr lang="en-US" altLang="zh-CN" dirty="0" smtClean="0"/>
              <a:t>A</a:t>
            </a:r>
            <a:r>
              <a:rPr lang="zh-CN" altLang="en-US" dirty="0" smtClean="0"/>
              <a:t>可以无风险的获得回报率</a:t>
            </a:r>
            <a:r>
              <a:rPr lang="en-US" altLang="zh-CN" dirty="0" smtClean="0"/>
              <a:t>10</a:t>
            </a:r>
            <a:r>
              <a:rPr lang="zh-CN" altLang="en-US" dirty="0" smtClean="0"/>
              <a:t>％，而证券</a:t>
            </a:r>
            <a:r>
              <a:rPr lang="en-US" altLang="zh-CN" dirty="0" smtClean="0"/>
              <a:t>B</a:t>
            </a:r>
            <a:r>
              <a:rPr lang="zh-CN" altLang="en-US" dirty="0" smtClean="0"/>
              <a:t>以</a:t>
            </a:r>
            <a:r>
              <a:rPr lang="en-US" altLang="zh-CN" dirty="0" smtClean="0"/>
              <a:t>50</a:t>
            </a:r>
            <a:r>
              <a:rPr lang="zh-CN" altLang="en-US" dirty="0" smtClean="0"/>
              <a:t>％的概率获得</a:t>
            </a:r>
            <a:r>
              <a:rPr lang="en-US" altLang="zh-CN" dirty="0" smtClean="0"/>
              <a:t>20</a:t>
            </a:r>
            <a:r>
              <a:rPr lang="zh-CN" altLang="en-US" dirty="0" smtClean="0"/>
              <a:t>％的收益，</a:t>
            </a:r>
            <a:r>
              <a:rPr lang="en-US" altLang="zh-CN" dirty="0" smtClean="0"/>
              <a:t>50</a:t>
            </a:r>
            <a:r>
              <a:rPr lang="zh-CN" altLang="en-US" dirty="0" smtClean="0"/>
              <a:t>％的概率的收益为</a:t>
            </a:r>
            <a:r>
              <a:rPr lang="en-US" altLang="zh-CN" dirty="0" smtClean="0"/>
              <a:t>0</a:t>
            </a:r>
            <a:r>
              <a:rPr lang="zh-CN" altLang="en-US" dirty="0" smtClean="0"/>
              <a:t>，你将选择哪一种证券？</a:t>
            </a:r>
            <a:endParaRPr lang="zh-CN" altLang="en-US" dirty="0" smtClean="0"/>
          </a:p>
          <a:p>
            <a:pPr eaLnBrk="1" hangingPunct="1">
              <a:lnSpc>
                <a:spcPct val="120000"/>
              </a:lnSpc>
            </a:pPr>
            <a:r>
              <a:rPr lang="zh-CN" altLang="en-US" dirty="0" smtClean="0"/>
              <a:t>对于一个</a:t>
            </a:r>
            <a:r>
              <a:rPr lang="zh-CN" altLang="en-US" dirty="0" smtClean="0">
                <a:solidFill>
                  <a:srgbClr val="FF0000"/>
                </a:solidFill>
                <a:latin typeface="+mn-ea"/>
              </a:rPr>
              <a:t>风险规避</a:t>
            </a:r>
            <a:r>
              <a:rPr lang="zh-CN" altLang="en-US" dirty="0" smtClean="0"/>
              <a:t>的投资者，虽然证券</a:t>
            </a:r>
            <a:r>
              <a:rPr lang="en-US" altLang="zh-CN" dirty="0" smtClean="0"/>
              <a:t>B</a:t>
            </a:r>
            <a:r>
              <a:rPr lang="zh-CN" altLang="en-US" dirty="0" smtClean="0"/>
              <a:t>的期望收益为</a:t>
            </a:r>
            <a:r>
              <a:rPr lang="en-US" altLang="zh-CN" dirty="0" smtClean="0"/>
              <a:t>10</a:t>
            </a:r>
            <a:r>
              <a:rPr lang="zh-CN" altLang="en-US" dirty="0" smtClean="0"/>
              <a:t>％，但它具有风险，而证券</a:t>
            </a:r>
            <a:r>
              <a:rPr lang="en-US" altLang="zh-CN" dirty="0" smtClean="0"/>
              <a:t>A</a:t>
            </a:r>
            <a:r>
              <a:rPr lang="zh-CN" altLang="en-US" dirty="0" smtClean="0"/>
              <a:t>的无风险收益为</a:t>
            </a:r>
            <a:r>
              <a:rPr lang="en-US" altLang="zh-CN" dirty="0" smtClean="0"/>
              <a:t>10</a:t>
            </a:r>
            <a:r>
              <a:rPr lang="zh-CN" altLang="en-US" dirty="0" smtClean="0"/>
              <a:t>％，显然证券</a:t>
            </a:r>
            <a:r>
              <a:rPr lang="en-US" altLang="zh-CN" dirty="0" smtClean="0"/>
              <a:t>A</a:t>
            </a:r>
            <a:r>
              <a:rPr lang="zh-CN" altLang="en-US" dirty="0" smtClean="0"/>
              <a:t>优于证券</a:t>
            </a:r>
            <a:r>
              <a:rPr lang="en-US" altLang="zh-CN" dirty="0" smtClean="0"/>
              <a:t>B</a:t>
            </a:r>
            <a:r>
              <a:rPr lang="zh-CN" altLang="en-US" dirty="0" smtClean="0"/>
              <a:t>。</a:t>
            </a:r>
            <a:endParaRPr lang="zh-CN" altLang="en-US" dirty="0" smtClean="0"/>
          </a:p>
          <a:p>
            <a:pPr eaLnBrk="1" hangingPunct="1">
              <a:lnSpc>
                <a:spcPct val="120000"/>
              </a:lnSpc>
            </a:pPr>
            <a:r>
              <a:rPr lang="zh-CN" altLang="en-US" dirty="0" smtClean="0">
                <a:solidFill>
                  <a:srgbClr val="0000CC"/>
                </a:solidFill>
              </a:rPr>
              <a:t>结论：风险厌恶型的投资者会放弃公平博弈或更糟的投资组合。</a:t>
            </a:r>
            <a:endParaRPr lang="zh-CN" altLang="en-US" dirty="0" smtClean="0">
              <a:solidFill>
                <a:srgbClr val="0000CC"/>
              </a:solidFill>
            </a:endParaRPr>
          </a:p>
        </p:txBody>
      </p:sp>
      <p:sp>
        <p:nvSpPr>
          <p:cNvPr id="25602" name="灯片编号占位符 5"/>
          <p:cNvSpPr>
            <a:spLocks noGrp="1"/>
          </p:cNvSpPr>
          <p:nvPr>
            <p:ph type="sldNum" sz="quarter" idx="12"/>
          </p:nvPr>
        </p:nvSpPr>
        <p:spPr>
          <a:noFill/>
        </p:spPr>
        <p:txBody>
          <a:bodyPr/>
          <a:lstStyle/>
          <a:p>
            <a:fld id="{96FCBB59-C4AF-48E3-8386-8CD7EDCA367C}"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blinds(horizontal)">
                                      <p:cBhvr>
                                        <p:cTn id="7" dur="500"/>
                                        <p:tgtEl>
                                          <p:spTgt spid="233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blinds(horizontal)">
                                      <p:cBhvr>
                                        <p:cTn id="12" dur="500"/>
                                        <p:tgtEl>
                                          <p:spTgt spid="233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blinds(horizontal)">
                                      <p:cBhvr>
                                        <p:cTn id="17" dur="5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rrowheads="1"/>
          </p:cNvSpPr>
          <p:nvPr>
            <p:ph type="title"/>
          </p:nvPr>
        </p:nvSpPr>
        <p:spPr>
          <a:xfrm>
            <a:off x="0" y="0"/>
            <a:ext cx="8540750" cy="1143000"/>
          </a:xfrm>
        </p:spPr>
        <p:txBody>
          <a:bodyPr/>
          <a:lstStyle/>
          <a:p>
            <a:pPr eaLnBrk="1" hangingPunct="1"/>
            <a:r>
              <a:rPr lang="zh-CN" altLang="en-US" dirty="0" smtClean="0"/>
              <a:t>解答</a:t>
            </a:r>
            <a:endParaRPr lang="zh-CN" altLang="en-US" dirty="0" smtClean="0"/>
          </a:p>
        </p:txBody>
      </p:sp>
      <p:graphicFrame>
        <p:nvGraphicFramePr>
          <p:cNvPr id="332803" name="Object 3"/>
          <p:cNvGraphicFramePr>
            <a:graphicFrameLocks noGrp="1" noChangeAspect="1"/>
          </p:cNvGraphicFramePr>
          <p:nvPr>
            <p:ph sz="half" idx="1"/>
          </p:nvPr>
        </p:nvGraphicFramePr>
        <p:xfrm>
          <a:off x="833438" y="989013"/>
          <a:ext cx="7851488" cy="5226069"/>
        </p:xfrm>
        <a:graphic>
          <a:graphicData uri="http://schemas.openxmlformats.org/presentationml/2006/ole">
            <mc:AlternateContent xmlns:mc="http://schemas.openxmlformats.org/markup-compatibility/2006">
              <mc:Choice xmlns:v="urn:schemas-microsoft-com:vml" Requires="v">
                <p:oleObj spid="_x0000_s16394" name="Equation" r:id="rId1" imgW="3797300" imgH="2527300" progId="Equation.DSMT4">
                  <p:embed/>
                </p:oleObj>
              </mc:Choice>
              <mc:Fallback>
                <p:oleObj name="Equation" r:id="rId1" imgW="3797300" imgH="25273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989013"/>
                        <a:ext cx="7851488" cy="522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灯片编号占位符 6"/>
          <p:cNvSpPr>
            <a:spLocks noGrp="1"/>
          </p:cNvSpPr>
          <p:nvPr>
            <p:ph type="sldNum" sz="quarter" idx="12"/>
          </p:nvPr>
        </p:nvSpPr>
        <p:spPr>
          <a:noFill/>
        </p:spPr>
        <p:txBody>
          <a:bodyPr/>
          <a:lstStyle/>
          <a:p>
            <a:fld id="{BC0B4B23-541D-4727-BF68-8B2E3F10858F}" type="slidenum">
              <a:rPr lang="en-US" altLang="zh-CN" smtClean="0"/>
            </a:fld>
            <a:endParaRPr lang="en-US" altLang="zh-CN" smtClean="0"/>
          </a:p>
        </p:txBody>
      </p:sp>
      <p:sp>
        <p:nvSpPr>
          <p:cNvPr id="6" name="椭圆形标注 5"/>
          <p:cNvSpPr/>
          <p:nvPr/>
        </p:nvSpPr>
        <p:spPr>
          <a:xfrm>
            <a:off x="6858016" y="3929066"/>
            <a:ext cx="1943100" cy="792162"/>
          </a:xfrm>
          <a:prstGeom prst="wedgeEllipseCallout">
            <a:avLst>
              <a:gd name="adj1" fmla="val -196425"/>
              <a:gd name="adj2" fmla="val 86469"/>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CC"/>
                </a:solidFill>
              </a:rPr>
              <a:t>A</a:t>
            </a:r>
            <a:r>
              <a:rPr lang="zh-CN" altLang="en-US" dirty="0">
                <a:solidFill>
                  <a:srgbClr val="0000CC"/>
                </a:solidFill>
              </a:rPr>
              <a:t>取无穷大？</a:t>
            </a:r>
            <a:endParaRPr lang="zh-CN" altLang="en-US"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2803"/>
                                        </p:tgtEl>
                                        <p:attrNameLst>
                                          <p:attrName>style.visibility</p:attrName>
                                        </p:attrNameLst>
                                      </p:cBhvr>
                                      <p:to>
                                        <p:strVal val="visible"/>
                                      </p:to>
                                    </p:set>
                                    <p:animEffect transition="in" filter="blinds(horizontal)">
                                      <p:cBhvr>
                                        <p:cTn id="7" dur="500"/>
                                        <p:tgtEl>
                                          <p:spTgt spid="3328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89C2149-536E-40CC-AD30-22B548EF4281}" type="slidenum">
              <a:rPr lang="en-US" altLang="zh-CN" smtClean="0"/>
            </a:fld>
            <a:endParaRPr lang="en-US" altLang="zh-CN"/>
          </a:p>
        </p:txBody>
      </p:sp>
      <p:sp>
        <p:nvSpPr>
          <p:cNvPr id="3" name="Rectangle 2"/>
          <p:cNvSpPr txBox="1">
            <a:spLocks noRot="1" noChangeArrowheads="1"/>
          </p:cNvSpPr>
          <p:nvPr/>
        </p:nvSpPr>
        <p:spPr>
          <a:xfrm>
            <a:off x="0" y="2571744"/>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rgbClr val="FF0000"/>
                </a:solidFill>
                <a:effectLst/>
                <a:uLnTx/>
                <a:uFillTx/>
                <a:latin typeface="+mj-lt"/>
                <a:ea typeface="+mj-ea"/>
                <a:cs typeface="+mj-cs"/>
              </a:rPr>
              <a:t> 2.4 </a:t>
            </a:r>
            <a:r>
              <a:rPr kumimoji="0" lang="zh-CN" altLang="en-US" sz="4000" b="1" i="0" u="none" strike="noStrike" kern="1200" cap="none" spc="0" normalizeH="0" baseline="0" noProof="0" dirty="0" smtClean="0">
                <a:ln>
                  <a:noFill/>
                </a:ln>
                <a:solidFill>
                  <a:srgbClr val="FF0000"/>
                </a:solidFill>
                <a:effectLst/>
                <a:uLnTx/>
                <a:uFillTx/>
                <a:latin typeface="+mj-lt"/>
                <a:ea typeface="+mj-ea"/>
                <a:cs typeface="+mj-cs"/>
              </a:rPr>
              <a:t> 完整的投资组合</a:t>
            </a:r>
            <a:endParaRPr kumimoji="0" lang="zh-CN" altLang="en-US" sz="4000" b="1"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Rot="1" noChangeArrowheads="1"/>
          </p:cNvSpPr>
          <p:nvPr>
            <p:ph type="title"/>
          </p:nvPr>
        </p:nvSpPr>
        <p:spPr>
          <a:xfrm>
            <a:off x="0" y="428604"/>
            <a:ext cx="9144000" cy="968375"/>
          </a:xfrm>
        </p:spPr>
        <p:txBody>
          <a:bodyPr>
            <a:normAutofit/>
          </a:bodyPr>
          <a:lstStyle/>
          <a:p>
            <a:pPr algn="l" eaLnBrk="1" hangingPunct="1"/>
            <a:r>
              <a:rPr lang="en-US" altLang="zh-CN" sz="3600" b="1" dirty="0" smtClean="0">
                <a:solidFill>
                  <a:srgbClr val="0000CC"/>
                </a:solidFill>
              </a:rPr>
              <a:t> 2.4.1 </a:t>
            </a:r>
            <a:r>
              <a:rPr lang="zh-CN" altLang="en-US" sz="3600" b="1" dirty="0" smtClean="0">
                <a:solidFill>
                  <a:srgbClr val="0000CC"/>
                </a:solidFill>
              </a:rPr>
              <a:t>资产在</a:t>
            </a:r>
            <a:r>
              <a:rPr lang="zh-CN" altLang="en-US" sz="3600" b="1" dirty="0" smtClean="0">
                <a:solidFill>
                  <a:srgbClr val="0000CC"/>
                </a:solidFill>
                <a:ea typeface="楷体_GB2312" pitchFamily="49" charset="-122"/>
              </a:rPr>
              <a:t>股票</a:t>
            </a:r>
            <a:r>
              <a:rPr lang="zh-CN" altLang="en-US" sz="3600" b="1" dirty="0" smtClean="0">
                <a:solidFill>
                  <a:srgbClr val="0000CC"/>
                </a:solidFill>
              </a:rPr>
              <a:t>、</a:t>
            </a:r>
            <a:r>
              <a:rPr lang="zh-CN" altLang="en-US" sz="3600" b="1" dirty="0" smtClean="0">
                <a:solidFill>
                  <a:srgbClr val="0000CC"/>
                </a:solidFill>
                <a:ea typeface="楷体_GB2312" pitchFamily="49" charset="-122"/>
              </a:rPr>
              <a:t>债券</a:t>
            </a:r>
            <a:r>
              <a:rPr lang="zh-CN" altLang="en-US" sz="3600" b="1" dirty="0" smtClean="0">
                <a:solidFill>
                  <a:srgbClr val="0000CC"/>
                </a:solidFill>
              </a:rPr>
              <a:t>与</a:t>
            </a:r>
            <a:r>
              <a:rPr lang="zh-CN" altLang="en-US" sz="3600" b="1" dirty="0" smtClean="0">
                <a:solidFill>
                  <a:srgbClr val="0000CC"/>
                </a:solidFill>
                <a:ea typeface="楷体_GB2312" pitchFamily="49" charset="-122"/>
              </a:rPr>
              <a:t>国库券</a:t>
            </a:r>
            <a:r>
              <a:rPr lang="zh-CN" altLang="en-US" sz="3600" b="1" dirty="0" smtClean="0">
                <a:solidFill>
                  <a:srgbClr val="0000CC"/>
                </a:solidFill>
              </a:rPr>
              <a:t>之间的配置</a:t>
            </a:r>
            <a:endParaRPr lang="zh-CN" altLang="en-US" sz="3600" b="1" dirty="0" smtClean="0">
              <a:solidFill>
                <a:srgbClr val="0000CC"/>
              </a:solidFill>
            </a:endParaRPr>
          </a:p>
        </p:txBody>
      </p:sp>
      <p:sp>
        <p:nvSpPr>
          <p:cNvPr id="333827" name="Rectangle 3"/>
          <p:cNvSpPr>
            <a:spLocks noGrp="1" noRot="1" noChangeArrowheads="1"/>
          </p:cNvSpPr>
          <p:nvPr>
            <p:ph idx="1"/>
          </p:nvPr>
        </p:nvSpPr>
        <p:spPr>
          <a:xfrm>
            <a:off x="0" y="1785926"/>
            <a:ext cx="9144000" cy="4757737"/>
          </a:xfrm>
        </p:spPr>
        <p:txBody>
          <a:bodyPr/>
          <a:lstStyle/>
          <a:p>
            <a:pPr eaLnBrk="1" hangingPunct="1">
              <a:lnSpc>
                <a:spcPct val="120000"/>
              </a:lnSpc>
            </a:pPr>
            <a:r>
              <a:rPr lang="en-US" altLang="zh-CN" dirty="0" smtClean="0"/>
              <a:t>2.2</a:t>
            </a:r>
            <a:r>
              <a:rPr lang="zh-CN" altLang="en-US" dirty="0" smtClean="0"/>
              <a:t>节论述资产在</a:t>
            </a:r>
            <a:r>
              <a:rPr lang="zh-CN" altLang="en-US" dirty="0" smtClean="0">
                <a:solidFill>
                  <a:srgbClr val="FF0000"/>
                </a:solidFill>
              </a:rPr>
              <a:t>无风险资产</a:t>
            </a:r>
            <a:r>
              <a:rPr lang="zh-CN" altLang="en-US" dirty="0" smtClean="0"/>
              <a:t>（如</a:t>
            </a:r>
            <a:r>
              <a:rPr lang="zh-CN" altLang="en-US" dirty="0" smtClean="0">
                <a:ea typeface="楷体_GB2312" pitchFamily="49" charset="-122"/>
              </a:rPr>
              <a:t>国库券）</a:t>
            </a:r>
            <a:r>
              <a:rPr lang="zh-CN" altLang="en-US" dirty="0" smtClean="0"/>
              <a:t>与</a:t>
            </a:r>
            <a:r>
              <a:rPr lang="zh-CN" altLang="en-US" dirty="0" smtClean="0">
                <a:solidFill>
                  <a:srgbClr val="FF0000"/>
                </a:solidFill>
              </a:rPr>
              <a:t>风险资产组合</a:t>
            </a:r>
            <a:r>
              <a:rPr lang="zh-CN" altLang="en-US" dirty="0" smtClean="0"/>
              <a:t>（如</a:t>
            </a:r>
            <a:r>
              <a:rPr lang="zh-CN" altLang="en-US" dirty="0" smtClean="0">
                <a:ea typeface="楷体_GB2312" pitchFamily="49" charset="-122"/>
              </a:rPr>
              <a:t>股票与债券</a:t>
            </a:r>
            <a:r>
              <a:rPr lang="zh-CN" altLang="en-US" dirty="0" smtClean="0"/>
              <a:t>组合）之间的配置</a:t>
            </a:r>
            <a:endParaRPr lang="zh-CN" altLang="en-US" dirty="0" smtClean="0"/>
          </a:p>
          <a:p>
            <a:pPr>
              <a:lnSpc>
                <a:spcPct val="120000"/>
              </a:lnSpc>
            </a:pPr>
            <a:r>
              <a:rPr lang="en-US" altLang="zh-CN" dirty="0" smtClean="0"/>
              <a:t>2.3</a:t>
            </a:r>
            <a:r>
              <a:rPr lang="zh-CN" altLang="en-US" dirty="0" smtClean="0"/>
              <a:t>节论述资产在</a:t>
            </a:r>
            <a:r>
              <a:rPr lang="zh-CN" altLang="en-US" dirty="0" smtClean="0">
                <a:solidFill>
                  <a:srgbClr val="FF0000"/>
                </a:solidFill>
              </a:rPr>
              <a:t>风险资产组合内部</a:t>
            </a:r>
            <a:r>
              <a:rPr lang="zh-CN" altLang="en-US" dirty="0" smtClean="0"/>
              <a:t>（如</a:t>
            </a:r>
            <a:r>
              <a:rPr lang="zh-CN" altLang="en-US" dirty="0" smtClean="0">
                <a:ea typeface="楷体_GB2312" pitchFamily="49" charset="-122"/>
              </a:rPr>
              <a:t>股票</a:t>
            </a:r>
            <a:r>
              <a:rPr lang="zh-CN" altLang="en-US" dirty="0" smtClean="0"/>
              <a:t>、</a:t>
            </a:r>
            <a:r>
              <a:rPr lang="zh-CN" altLang="en-US" dirty="0" smtClean="0">
                <a:ea typeface="楷体_GB2312" pitchFamily="49" charset="-122"/>
              </a:rPr>
              <a:t>债券</a:t>
            </a:r>
            <a:r>
              <a:rPr lang="zh-CN" altLang="en-US" dirty="0" smtClean="0"/>
              <a:t>）之间的配置</a:t>
            </a:r>
            <a:endParaRPr lang="zh-CN" altLang="en-US" dirty="0" smtClean="0"/>
          </a:p>
          <a:p>
            <a:pPr eaLnBrk="1" hangingPunct="1">
              <a:lnSpc>
                <a:spcPct val="120000"/>
              </a:lnSpc>
            </a:pPr>
            <a:r>
              <a:rPr lang="zh-CN" altLang="en-US" dirty="0" smtClean="0"/>
              <a:t>本节可以看作是前面的一个小综合</a:t>
            </a:r>
            <a:endParaRPr lang="en-US" altLang="zh-CN" dirty="0" smtClean="0">
              <a:ea typeface="黑体" panose="02010609060101010101" pitchFamily="49" charset="-122"/>
            </a:endParaRPr>
          </a:p>
        </p:txBody>
      </p:sp>
      <p:sp>
        <p:nvSpPr>
          <p:cNvPr id="54274" name="灯片编号占位符 5"/>
          <p:cNvSpPr>
            <a:spLocks noGrp="1"/>
          </p:cNvSpPr>
          <p:nvPr>
            <p:ph type="sldNum" sz="quarter" idx="12"/>
          </p:nvPr>
        </p:nvSpPr>
        <p:spPr>
          <a:noFill/>
        </p:spPr>
        <p:txBody>
          <a:bodyPr/>
          <a:lstStyle/>
          <a:p>
            <a:fld id="{B0967929-C5AA-406A-AA78-EC4634A4FFA1}"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linds(horizontal)">
                                      <p:cBhvr>
                                        <p:cTn id="7" dur="500"/>
                                        <p:tgtEl>
                                          <p:spTgt spid="33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linds(horizontal)">
                                      <p:cBhvr>
                                        <p:cTn id="12" dur="500"/>
                                        <p:tgtEl>
                                          <p:spTgt spid="333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3827">
                                            <p:txEl>
                                              <p:pRg st="2" end="2"/>
                                            </p:txEl>
                                          </p:spTgt>
                                        </p:tgtEl>
                                        <p:attrNameLst>
                                          <p:attrName>style.visibility</p:attrName>
                                        </p:attrNameLst>
                                      </p:cBhvr>
                                      <p:to>
                                        <p:strVal val="visible"/>
                                      </p:to>
                                    </p:set>
                                    <p:animEffect transition="in" filter="blinds(horizontal)">
                                      <p:cBhvr>
                                        <p:cTn id="17" dur="500"/>
                                        <p:tgtEl>
                                          <p:spTgt spid="333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rrowheads="1"/>
          </p:cNvSpPr>
          <p:nvPr>
            <p:ph type="title"/>
          </p:nvPr>
        </p:nvSpPr>
        <p:spPr/>
        <p:txBody>
          <a:bodyPr>
            <a:normAutofit/>
          </a:bodyPr>
          <a:lstStyle/>
          <a:p>
            <a:pPr eaLnBrk="1" hangingPunct="1"/>
            <a:r>
              <a:rPr lang="zh-CN" altLang="en-US" sz="2800" b="1" dirty="0" smtClean="0">
                <a:solidFill>
                  <a:srgbClr val="FF0000"/>
                </a:solidFill>
              </a:rPr>
              <a:t>         债券基金与股票基金组合的可行集与</a:t>
            </a:r>
            <a:br>
              <a:rPr lang="en-US" altLang="zh-CN" sz="2800" b="1" dirty="0" smtClean="0">
                <a:solidFill>
                  <a:srgbClr val="FF0000"/>
                </a:solidFill>
              </a:rPr>
            </a:br>
            <a:r>
              <a:rPr lang="zh-CN" altLang="en-US" sz="2800" b="1" dirty="0" smtClean="0">
                <a:solidFill>
                  <a:srgbClr val="FF0000"/>
                </a:solidFill>
              </a:rPr>
              <a:t> 可行的</a:t>
            </a:r>
            <a:r>
              <a:rPr lang="en-US" altLang="zh-CN" sz="2800" b="1" dirty="0" smtClean="0">
                <a:solidFill>
                  <a:srgbClr val="FF0000"/>
                </a:solidFill>
              </a:rPr>
              <a:t> CALs</a:t>
            </a:r>
            <a:endParaRPr lang="en-US" altLang="zh-CN" sz="2800" b="1" dirty="0" smtClean="0">
              <a:solidFill>
                <a:srgbClr val="FF0000"/>
              </a:solidFill>
            </a:endParaRPr>
          </a:p>
        </p:txBody>
      </p:sp>
      <p:sp>
        <p:nvSpPr>
          <p:cNvPr id="55298" name="灯片编号占位符 4"/>
          <p:cNvSpPr>
            <a:spLocks noGrp="1"/>
          </p:cNvSpPr>
          <p:nvPr>
            <p:ph type="sldNum" sz="quarter" idx="12"/>
          </p:nvPr>
        </p:nvSpPr>
        <p:spPr>
          <a:noFill/>
        </p:spPr>
        <p:txBody>
          <a:bodyPr/>
          <a:lstStyle/>
          <a:p>
            <a:fld id="{615F589D-C481-4110-BD18-7F14B41D3E77}" type="slidenum">
              <a:rPr lang="en-US" altLang="zh-CN" smtClean="0"/>
            </a:fld>
            <a:endParaRPr lang="en-US" altLang="zh-CN" smtClean="0"/>
          </a:p>
        </p:txBody>
      </p:sp>
      <p:pic>
        <p:nvPicPr>
          <p:cNvPr id="55300" name="Picture 3" descr="bod30611_0706"/>
          <p:cNvPicPr>
            <a:picLocks noChangeAspect="1" noChangeArrowheads="1"/>
          </p:cNvPicPr>
          <p:nvPr/>
        </p:nvPicPr>
        <p:blipFill>
          <a:blip r:embed="rId1"/>
          <a:srcRect/>
          <a:stretch>
            <a:fillRect/>
          </a:stretch>
        </p:blipFill>
        <p:spPr bwMode="auto">
          <a:xfrm>
            <a:off x="1619250" y="1373188"/>
            <a:ext cx="6408738" cy="5295900"/>
          </a:xfrm>
          <a:prstGeom prst="rect">
            <a:avLst/>
          </a:prstGeom>
          <a:noFill/>
          <a:ln w="9525">
            <a:noFill/>
            <a:miter lim="800000"/>
            <a:headEnd/>
            <a:tailEnd/>
          </a:ln>
        </p:spPr>
      </p:pic>
      <p:sp>
        <p:nvSpPr>
          <p:cNvPr id="55301" name="Line 4"/>
          <p:cNvSpPr>
            <a:spLocks noChangeShapeType="1"/>
          </p:cNvSpPr>
          <p:nvPr/>
        </p:nvSpPr>
        <p:spPr bwMode="auto">
          <a:xfrm>
            <a:off x="4787900" y="4149725"/>
            <a:ext cx="71438" cy="2016125"/>
          </a:xfrm>
          <a:prstGeom prst="line">
            <a:avLst/>
          </a:prstGeom>
          <a:noFill/>
          <a:ln w="9525">
            <a:solidFill>
              <a:schemeClr val="tx1"/>
            </a:solidFill>
            <a:prstDash val="dash"/>
            <a:round/>
          </a:ln>
        </p:spPr>
        <p:txBody>
          <a:bodyPr/>
          <a:lstStyle/>
          <a:p>
            <a:endParaRPr lang="zh-CN" altLang="en-US"/>
          </a:p>
        </p:txBody>
      </p:sp>
      <p:sp>
        <p:nvSpPr>
          <p:cNvPr id="55302" name="Line 5"/>
          <p:cNvSpPr>
            <a:spLocks noChangeShapeType="1"/>
          </p:cNvSpPr>
          <p:nvPr/>
        </p:nvSpPr>
        <p:spPr bwMode="auto">
          <a:xfrm>
            <a:off x="2339975" y="4184650"/>
            <a:ext cx="2447925" cy="0"/>
          </a:xfrm>
          <a:prstGeom prst="line">
            <a:avLst/>
          </a:prstGeom>
          <a:noFill/>
          <a:ln w="9525">
            <a:solidFill>
              <a:schemeClr val="tx1"/>
            </a:solidFill>
            <a:prstDash val="dash"/>
            <a:round/>
          </a:ln>
        </p:spPr>
        <p:txBody>
          <a:bodyPr/>
          <a:lstStyle/>
          <a:p>
            <a:endParaRPr lang="zh-CN" altLang="en-US"/>
          </a:p>
        </p:txBody>
      </p:sp>
      <p:sp>
        <p:nvSpPr>
          <p:cNvPr id="55303" name="Rectangle 6"/>
          <p:cNvSpPr>
            <a:spLocks noChangeArrowheads="1"/>
          </p:cNvSpPr>
          <p:nvPr/>
        </p:nvSpPr>
        <p:spPr bwMode="auto">
          <a:xfrm>
            <a:off x="1979613" y="4149725"/>
            <a:ext cx="360362" cy="287338"/>
          </a:xfrm>
          <a:prstGeom prst="rect">
            <a:avLst/>
          </a:prstGeom>
          <a:noFill/>
          <a:ln w="9525">
            <a:noFill/>
            <a:miter lim="800000"/>
          </a:ln>
        </p:spPr>
        <p:txBody>
          <a:bodyPr wrap="none" anchor="ctr"/>
          <a:lstStyle/>
          <a:p>
            <a:pPr algn="ctr"/>
            <a:r>
              <a:rPr lang="en-US" altLang="zh-CN" sz="1400" b="1"/>
              <a:t> </a:t>
            </a:r>
            <a:r>
              <a:rPr lang="en-US" altLang="zh-CN" sz="1400" b="1">
                <a:latin typeface="Times New Roman" panose="02020603050405020304" pitchFamily="18" charset="0"/>
              </a:rPr>
              <a:t>8.9</a:t>
            </a:r>
            <a:endParaRPr lang="en-US" altLang="zh-CN" sz="1400" b="1">
              <a:latin typeface="Times New Roman" panose="02020603050405020304" pitchFamily="18" charset="0"/>
            </a:endParaRPr>
          </a:p>
        </p:txBody>
      </p:sp>
      <p:sp>
        <p:nvSpPr>
          <p:cNvPr id="55304" name="Rectangle 7"/>
          <p:cNvSpPr>
            <a:spLocks noChangeArrowheads="1"/>
          </p:cNvSpPr>
          <p:nvPr/>
        </p:nvSpPr>
        <p:spPr bwMode="auto">
          <a:xfrm>
            <a:off x="4643438" y="6165850"/>
            <a:ext cx="433387" cy="360363"/>
          </a:xfrm>
          <a:prstGeom prst="rect">
            <a:avLst/>
          </a:prstGeom>
          <a:noFill/>
          <a:ln w="9525">
            <a:noFill/>
            <a:miter lim="800000"/>
          </a:ln>
        </p:spPr>
        <p:txBody>
          <a:bodyPr wrap="none" anchor="ctr"/>
          <a:lstStyle/>
          <a:p>
            <a:pPr algn="ctr"/>
            <a:r>
              <a:rPr lang="en-US" altLang="zh-CN" sz="1400" b="1">
                <a:latin typeface="Times New Roman" panose="02020603050405020304" pitchFamily="18" charset="0"/>
              </a:rPr>
              <a:t>11.45</a:t>
            </a:r>
            <a:endParaRPr lang="en-US" altLang="zh-CN" sz="1400" b="1">
              <a:latin typeface="Times New Roman" panose="02020603050405020304" pitchFamily="18" charset="0"/>
            </a:endParaRPr>
          </a:p>
        </p:txBody>
      </p:sp>
      <p:sp>
        <p:nvSpPr>
          <p:cNvPr id="55305" name="Line 8"/>
          <p:cNvSpPr>
            <a:spLocks noChangeShapeType="1"/>
          </p:cNvSpPr>
          <p:nvPr/>
        </p:nvSpPr>
        <p:spPr bwMode="auto">
          <a:xfrm>
            <a:off x="4897438" y="3860800"/>
            <a:ext cx="71437" cy="2305050"/>
          </a:xfrm>
          <a:prstGeom prst="line">
            <a:avLst/>
          </a:prstGeom>
          <a:noFill/>
          <a:ln w="9525">
            <a:solidFill>
              <a:schemeClr val="tx1"/>
            </a:solidFill>
            <a:prstDash val="dash"/>
            <a:round/>
          </a:ln>
        </p:spPr>
        <p:txBody>
          <a:bodyPr/>
          <a:lstStyle/>
          <a:p>
            <a:endParaRPr lang="zh-CN" altLang="en-US"/>
          </a:p>
        </p:txBody>
      </p:sp>
      <p:sp>
        <p:nvSpPr>
          <p:cNvPr id="55306" name="Line 9"/>
          <p:cNvSpPr>
            <a:spLocks noChangeShapeType="1"/>
          </p:cNvSpPr>
          <p:nvPr/>
        </p:nvSpPr>
        <p:spPr bwMode="auto">
          <a:xfrm>
            <a:off x="2339975" y="3860800"/>
            <a:ext cx="2519363" cy="0"/>
          </a:xfrm>
          <a:prstGeom prst="line">
            <a:avLst/>
          </a:prstGeom>
          <a:noFill/>
          <a:ln w="9525">
            <a:solidFill>
              <a:schemeClr val="tx1"/>
            </a:solidFill>
            <a:prstDash val="dash"/>
            <a:round/>
          </a:ln>
        </p:spPr>
        <p:txBody>
          <a:bodyPr/>
          <a:lstStyle/>
          <a:p>
            <a:endParaRPr lang="zh-CN" altLang="en-US"/>
          </a:p>
        </p:txBody>
      </p:sp>
      <p:sp>
        <p:nvSpPr>
          <p:cNvPr id="55307" name="Rectangle 10"/>
          <p:cNvSpPr>
            <a:spLocks noChangeArrowheads="1"/>
          </p:cNvSpPr>
          <p:nvPr/>
        </p:nvSpPr>
        <p:spPr bwMode="auto">
          <a:xfrm>
            <a:off x="1979613" y="3644900"/>
            <a:ext cx="360362" cy="360363"/>
          </a:xfrm>
          <a:prstGeom prst="rect">
            <a:avLst/>
          </a:prstGeom>
          <a:noFill/>
          <a:ln w="9525">
            <a:noFill/>
            <a:miter lim="800000"/>
          </a:ln>
        </p:spPr>
        <p:txBody>
          <a:bodyPr wrap="none" anchor="ctr"/>
          <a:lstStyle/>
          <a:p>
            <a:pPr algn="ctr"/>
            <a:r>
              <a:rPr lang="en-US" altLang="zh-CN" sz="1400" b="1"/>
              <a:t> </a:t>
            </a:r>
            <a:r>
              <a:rPr lang="en-US" altLang="zh-CN" sz="1400" b="1">
                <a:latin typeface="Times New Roman" panose="02020603050405020304" pitchFamily="18" charset="0"/>
              </a:rPr>
              <a:t>9.5</a:t>
            </a:r>
            <a:endParaRPr lang="en-US" altLang="zh-CN" sz="1400" b="1">
              <a:latin typeface="Times New Roman" panose="02020603050405020304" pitchFamily="18" charset="0"/>
            </a:endParaRPr>
          </a:p>
        </p:txBody>
      </p:sp>
      <p:sp>
        <p:nvSpPr>
          <p:cNvPr id="55308" name="Rectangle 11"/>
          <p:cNvSpPr>
            <a:spLocks noChangeArrowheads="1"/>
          </p:cNvSpPr>
          <p:nvPr/>
        </p:nvSpPr>
        <p:spPr bwMode="auto">
          <a:xfrm>
            <a:off x="4932363" y="5805488"/>
            <a:ext cx="433387" cy="360362"/>
          </a:xfrm>
          <a:prstGeom prst="rect">
            <a:avLst/>
          </a:prstGeom>
          <a:noFill/>
          <a:ln w="9525">
            <a:noFill/>
            <a:miter lim="800000"/>
          </a:ln>
        </p:spPr>
        <p:txBody>
          <a:bodyPr wrap="none" anchor="ctr"/>
          <a:lstStyle/>
          <a:p>
            <a:pPr algn="ctr"/>
            <a:r>
              <a:rPr lang="en-US" altLang="zh-CN" sz="1400" b="1">
                <a:latin typeface="Times New Roman" panose="02020603050405020304" pitchFamily="18" charset="0"/>
              </a:rPr>
              <a:t>11.7</a:t>
            </a:r>
            <a:endParaRPr lang="en-US" altLang="zh-CN" sz="1400" b="1">
              <a:latin typeface="Times New Roman" panose="02020603050405020304" pitchFamily="18" charset="0"/>
            </a:endParaRPr>
          </a:p>
        </p:txBody>
      </p:sp>
      <p:sp>
        <p:nvSpPr>
          <p:cNvPr id="55309" name="Arc 12"/>
          <p:cNvSpPr/>
          <p:nvPr/>
        </p:nvSpPr>
        <p:spPr bwMode="auto">
          <a:xfrm>
            <a:off x="2638425" y="5900738"/>
            <a:ext cx="71438" cy="215900"/>
          </a:xfrm>
          <a:custGeom>
            <a:avLst/>
            <a:gdLst>
              <a:gd name="T0" fmla="*/ 0 w 21600"/>
              <a:gd name="T1" fmla="*/ 0 h 21600"/>
              <a:gd name="T2" fmla="*/ 8547246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chemeClr val="tx2"/>
            </a:solidFill>
            <a:round/>
          </a:ln>
        </p:spPr>
        <p:txBody>
          <a:bodyPr wrap="none" anchor="ctr"/>
          <a:lstStyle/>
          <a:p>
            <a:endParaRPr lang="zh-CN" altLang="en-US"/>
          </a:p>
        </p:txBody>
      </p:sp>
      <p:sp>
        <p:nvSpPr>
          <p:cNvPr id="55310" name="Rectangle 13"/>
          <p:cNvSpPr>
            <a:spLocks noChangeArrowheads="1"/>
          </p:cNvSpPr>
          <p:nvPr/>
        </p:nvSpPr>
        <p:spPr bwMode="auto">
          <a:xfrm>
            <a:off x="2555875" y="5734050"/>
            <a:ext cx="1944688" cy="431800"/>
          </a:xfrm>
          <a:prstGeom prst="rect">
            <a:avLst/>
          </a:prstGeom>
          <a:noFill/>
          <a:ln w="9525">
            <a:noFill/>
            <a:miter lim="800000"/>
          </a:ln>
        </p:spPr>
        <p:txBody>
          <a:bodyPr wrap="none" anchor="ctr"/>
          <a:lstStyle/>
          <a:p>
            <a:r>
              <a:rPr lang="en-US" altLang="zh-CN">
                <a:solidFill>
                  <a:srgbClr val="C00000"/>
                </a:solidFill>
                <a:latin typeface="Times New Roman" panose="02020603050405020304" pitchFamily="18" charset="0"/>
              </a:rPr>
              <a:t> </a:t>
            </a:r>
            <a:r>
              <a:rPr lang="en-US" altLang="zh-CN" b="1">
                <a:solidFill>
                  <a:srgbClr val="C00000"/>
                </a:solidFill>
                <a:latin typeface="Times New Roman" panose="02020603050405020304" pitchFamily="18" charset="0"/>
              </a:rPr>
              <a:t>S</a:t>
            </a:r>
            <a:r>
              <a:rPr lang="en-US" altLang="zh-CN" b="1" baseline="-25000">
                <a:solidFill>
                  <a:srgbClr val="C00000"/>
                </a:solidFill>
                <a:latin typeface="Times New Roman" panose="02020603050405020304" pitchFamily="18" charset="0"/>
              </a:rPr>
              <a:t>A</a:t>
            </a:r>
            <a:r>
              <a:rPr lang="en-US" altLang="zh-CN" b="1">
                <a:solidFill>
                  <a:srgbClr val="C00000"/>
                </a:solidFill>
                <a:latin typeface="Times New Roman" panose="02020603050405020304" pitchFamily="18" charset="0"/>
              </a:rPr>
              <a:t>=(8.9-5)/11.45=0.34</a:t>
            </a:r>
            <a:endParaRPr lang="en-US" altLang="zh-CN" b="1" baseline="-25000">
              <a:solidFill>
                <a:srgbClr val="C00000"/>
              </a:solidFill>
              <a:latin typeface="Times New Roman" panose="02020603050405020304" pitchFamily="18" charset="0"/>
            </a:endParaRPr>
          </a:p>
        </p:txBody>
      </p:sp>
      <p:sp>
        <p:nvSpPr>
          <p:cNvPr id="55311" name="Arc 14"/>
          <p:cNvSpPr/>
          <p:nvPr/>
        </p:nvSpPr>
        <p:spPr bwMode="auto">
          <a:xfrm>
            <a:off x="3074988" y="5478463"/>
            <a:ext cx="412750" cy="6556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rgbClr val="FF00FF"/>
            </a:solidFill>
            <a:round/>
          </a:ln>
        </p:spPr>
        <p:txBody>
          <a:bodyPr wrap="none" anchor="ctr"/>
          <a:lstStyle/>
          <a:p>
            <a:endParaRPr lang="zh-CN" altLang="en-US"/>
          </a:p>
        </p:txBody>
      </p:sp>
      <p:sp>
        <p:nvSpPr>
          <p:cNvPr id="55312" name="Rectangle 15"/>
          <p:cNvSpPr>
            <a:spLocks noChangeArrowheads="1"/>
          </p:cNvSpPr>
          <p:nvPr/>
        </p:nvSpPr>
        <p:spPr bwMode="auto">
          <a:xfrm>
            <a:off x="3203575" y="5373688"/>
            <a:ext cx="1944688" cy="431800"/>
          </a:xfrm>
          <a:prstGeom prst="rect">
            <a:avLst/>
          </a:prstGeom>
          <a:noFill/>
          <a:ln w="9525">
            <a:noFill/>
            <a:miter lim="800000"/>
          </a:ln>
        </p:spPr>
        <p:txBody>
          <a:bodyPr wrap="none" anchor="ctr"/>
          <a:lstStyle/>
          <a:p>
            <a:r>
              <a:rPr lang="en-US" altLang="zh-CN">
                <a:solidFill>
                  <a:srgbClr val="0000CC"/>
                </a:solidFill>
                <a:latin typeface="Times New Roman" panose="02020603050405020304" pitchFamily="18" charset="0"/>
              </a:rPr>
              <a:t> </a:t>
            </a:r>
            <a:r>
              <a:rPr lang="en-US" altLang="zh-CN" b="1">
                <a:solidFill>
                  <a:srgbClr val="0000CC"/>
                </a:solidFill>
                <a:latin typeface="Times New Roman" panose="02020603050405020304" pitchFamily="18" charset="0"/>
              </a:rPr>
              <a:t>S</a:t>
            </a:r>
            <a:r>
              <a:rPr lang="en-US" altLang="zh-CN" b="1" baseline="-25000">
                <a:solidFill>
                  <a:srgbClr val="0000CC"/>
                </a:solidFill>
                <a:latin typeface="Times New Roman" panose="02020603050405020304" pitchFamily="18" charset="0"/>
              </a:rPr>
              <a:t>B</a:t>
            </a:r>
            <a:r>
              <a:rPr lang="en-US" altLang="zh-CN" b="1">
                <a:solidFill>
                  <a:srgbClr val="0000CC"/>
                </a:solidFill>
                <a:latin typeface="Times New Roman" panose="02020603050405020304" pitchFamily="18" charset="0"/>
              </a:rPr>
              <a:t>=(9.5-5)/11.7=0.38</a:t>
            </a:r>
            <a:endParaRPr lang="en-US" altLang="zh-CN" b="1" baseline="-25000">
              <a:solidFill>
                <a:srgbClr val="0000CC"/>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rrowheads="1"/>
          </p:cNvSpPr>
          <p:nvPr>
            <p:ph type="title"/>
          </p:nvPr>
        </p:nvSpPr>
        <p:spPr>
          <a:xfrm>
            <a:off x="0" y="228600"/>
            <a:ext cx="9144000" cy="1143000"/>
          </a:xfrm>
        </p:spPr>
        <p:txBody>
          <a:bodyPr>
            <a:normAutofit/>
          </a:bodyPr>
          <a:lstStyle/>
          <a:p>
            <a:pPr eaLnBrk="1" hangingPunct="1"/>
            <a:r>
              <a:rPr lang="zh-CN" altLang="en-US" sz="2800" b="1" dirty="0" smtClean="0">
                <a:solidFill>
                  <a:srgbClr val="FF0000"/>
                </a:solidFill>
              </a:rPr>
              <a:t>最优</a:t>
            </a:r>
            <a:r>
              <a:rPr lang="en-US" altLang="zh-CN" sz="2800" b="1" dirty="0" smtClean="0">
                <a:solidFill>
                  <a:srgbClr val="FF0000"/>
                </a:solidFill>
              </a:rPr>
              <a:t>CAL </a:t>
            </a:r>
            <a:r>
              <a:rPr lang="zh-CN" altLang="en-US" sz="2800" b="1" dirty="0" smtClean="0">
                <a:solidFill>
                  <a:srgbClr val="FF0000"/>
                </a:solidFill>
              </a:rPr>
              <a:t>与最优风险组合</a:t>
            </a:r>
            <a:endParaRPr lang="en-US" altLang="zh-CN" sz="2800" b="1" dirty="0" smtClean="0">
              <a:solidFill>
                <a:srgbClr val="FF0000"/>
              </a:solidFill>
            </a:endParaRPr>
          </a:p>
        </p:txBody>
      </p:sp>
      <p:sp>
        <p:nvSpPr>
          <p:cNvPr id="56322" name="灯片编号占位符 4"/>
          <p:cNvSpPr>
            <a:spLocks noGrp="1"/>
          </p:cNvSpPr>
          <p:nvPr>
            <p:ph type="sldNum" sz="quarter" idx="12"/>
          </p:nvPr>
        </p:nvSpPr>
        <p:spPr>
          <a:noFill/>
        </p:spPr>
        <p:txBody>
          <a:bodyPr/>
          <a:lstStyle/>
          <a:p>
            <a:fld id="{6FF62151-DAAF-4C52-A969-022E6FDE3414}" type="slidenum">
              <a:rPr lang="en-US" altLang="zh-CN" smtClean="0"/>
            </a:fld>
            <a:endParaRPr lang="en-US" altLang="zh-CN" smtClean="0"/>
          </a:p>
        </p:txBody>
      </p:sp>
      <p:pic>
        <p:nvPicPr>
          <p:cNvPr id="56324" name="Picture 3" descr="bod30611_0707"/>
          <p:cNvPicPr>
            <a:picLocks noChangeAspect="1" noChangeArrowheads="1"/>
          </p:cNvPicPr>
          <p:nvPr/>
        </p:nvPicPr>
        <p:blipFill>
          <a:blip r:embed="rId1"/>
          <a:srcRect/>
          <a:stretch>
            <a:fillRect/>
          </a:stretch>
        </p:blipFill>
        <p:spPr bwMode="auto">
          <a:xfrm>
            <a:off x="1619250" y="1698625"/>
            <a:ext cx="6192838" cy="5159375"/>
          </a:xfrm>
          <a:prstGeom prst="rect">
            <a:avLst/>
          </a:prstGeom>
          <a:noFill/>
          <a:ln w="9525">
            <a:noFill/>
            <a:miter lim="800000"/>
            <a:headEnd/>
            <a:tailEnd/>
          </a:ln>
        </p:spPr>
      </p:pic>
      <p:sp>
        <p:nvSpPr>
          <p:cNvPr id="56325" name="Rectangle 4"/>
          <p:cNvSpPr>
            <a:spLocks noChangeArrowheads="1"/>
          </p:cNvSpPr>
          <p:nvPr/>
        </p:nvSpPr>
        <p:spPr bwMode="auto">
          <a:xfrm>
            <a:off x="1835150" y="3644900"/>
            <a:ext cx="504825" cy="360363"/>
          </a:xfrm>
          <a:prstGeom prst="rect">
            <a:avLst/>
          </a:prstGeom>
          <a:noFill/>
          <a:ln w="9525">
            <a:noFill/>
            <a:miter lim="800000"/>
          </a:ln>
        </p:spPr>
        <p:txBody>
          <a:bodyPr wrap="none" anchor="ctr"/>
          <a:lstStyle/>
          <a:p>
            <a:pPr algn="ctr"/>
            <a:r>
              <a:rPr lang="en-US" altLang="zh-CN" sz="1400" b="1">
                <a:latin typeface="Times New Roman" panose="02020603050405020304" pitchFamily="18" charset="0"/>
              </a:rPr>
              <a:t>   </a:t>
            </a:r>
            <a:r>
              <a:rPr lang="en-US" altLang="zh-CN" sz="1400" b="1">
                <a:solidFill>
                  <a:srgbClr val="FF0000"/>
                </a:solidFill>
                <a:latin typeface="Times New Roman" panose="02020603050405020304" pitchFamily="18" charset="0"/>
              </a:rPr>
              <a:t>11</a:t>
            </a:r>
            <a:endParaRPr lang="en-US" altLang="zh-CN" sz="1400" b="1">
              <a:solidFill>
                <a:srgbClr val="FF0000"/>
              </a:solidFill>
              <a:latin typeface="Times New Roman" panose="02020603050405020304" pitchFamily="18" charset="0"/>
            </a:endParaRPr>
          </a:p>
        </p:txBody>
      </p:sp>
      <p:sp>
        <p:nvSpPr>
          <p:cNvPr id="56326" name="Rectangle 5"/>
          <p:cNvSpPr>
            <a:spLocks noChangeArrowheads="1"/>
          </p:cNvSpPr>
          <p:nvPr/>
        </p:nvSpPr>
        <p:spPr bwMode="auto">
          <a:xfrm>
            <a:off x="3995738" y="6308725"/>
            <a:ext cx="792162" cy="549275"/>
          </a:xfrm>
          <a:prstGeom prst="rect">
            <a:avLst/>
          </a:prstGeom>
          <a:noFill/>
          <a:ln w="9525">
            <a:noFill/>
            <a:miter lim="800000"/>
          </a:ln>
        </p:spPr>
        <p:txBody>
          <a:bodyPr wrap="none" anchor="ctr"/>
          <a:lstStyle/>
          <a:p>
            <a:pPr algn="ctr"/>
            <a:r>
              <a:rPr lang="en-US" altLang="zh-CN" sz="1400" b="1">
                <a:latin typeface="Times New Roman" panose="02020603050405020304" pitchFamily="18" charset="0"/>
              </a:rPr>
              <a:t>          </a:t>
            </a:r>
            <a:r>
              <a:rPr lang="en-US" altLang="zh-CN" sz="1400" b="1">
                <a:solidFill>
                  <a:srgbClr val="FF0000"/>
                </a:solidFill>
                <a:latin typeface="Times New Roman" panose="02020603050405020304" pitchFamily="18" charset="0"/>
              </a:rPr>
              <a:t>14.2</a:t>
            </a:r>
            <a:endParaRPr lang="en-US" altLang="zh-CN" sz="1400" b="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Rot="1" noChangeArrowheads="1"/>
          </p:cNvSpPr>
          <p:nvPr>
            <p:ph type="title"/>
          </p:nvPr>
        </p:nvSpPr>
        <p:spPr>
          <a:xfrm>
            <a:off x="0" y="404813"/>
            <a:ext cx="9144000" cy="576262"/>
          </a:xfrm>
        </p:spPr>
        <p:txBody>
          <a:bodyPr>
            <a:normAutofit fontScale="90000"/>
          </a:bodyPr>
          <a:lstStyle/>
          <a:p>
            <a:pPr eaLnBrk="1" hangingPunct="1"/>
            <a:r>
              <a:rPr lang="zh-CN" altLang="en-US" sz="4000" dirty="0" smtClean="0">
                <a:solidFill>
                  <a:srgbClr val="FF0000"/>
                </a:solidFill>
              </a:rPr>
              <a:t>最优风险资产组合的权重</a:t>
            </a:r>
            <a:endParaRPr lang="zh-CN" altLang="en-US" sz="4000" dirty="0" smtClean="0">
              <a:solidFill>
                <a:srgbClr val="FF0000"/>
              </a:solidFill>
            </a:endParaRPr>
          </a:p>
        </p:txBody>
      </p:sp>
      <p:sp>
        <p:nvSpPr>
          <p:cNvPr id="338947" name="Rectangle 3"/>
          <p:cNvSpPr>
            <a:spLocks noGrp="1" noRot="1" noChangeArrowheads="1"/>
          </p:cNvSpPr>
          <p:nvPr>
            <p:ph idx="1"/>
          </p:nvPr>
        </p:nvSpPr>
        <p:spPr>
          <a:xfrm>
            <a:off x="0" y="1241425"/>
            <a:ext cx="9144000" cy="5616575"/>
          </a:xfrm>
        </p:spPr>
        <p:txBody>
          <a:bodyPr>
            <a:normAutofit/>
          </a:bodyPr>
          <a:lstStyle/>
          <a:p>
            <a:pPr eaLnBrk="1" hangingPunct="1">
              <a:buNone/>
            </a:pPr>
            <a:r>
              <a:rPr kumimoji="1" lang="zh-CN" altLang="en-US" sz="2800" dirty="0" smtClean="0">
                <a:solidFill>
                  <a:srgbClr val="FF0000"/>
                </a:solidFill>
              </a:rPr>
              <a:t>      </a:t>
            </a:r>
            <a:r>
              <a:rPr kumimoji="1" lang="en-US" altLang="zh-CN" sz="2800" i="1" dirty="0" smtClean="0">
                <a:solidFill>
                  <a:srgbClr val="FF0000"/>
                </a:solidFill>
              </a:rPr>
              <a:t>E</a:t>
            </a:r>
            <a:r>
              <a:rPr kumimoji="1" lang="en-US" altLang="zh-CN" sz="2800" dirty="0" smtClean="0">
                <a:solidFill>
                  <a:srgbClr val="FF0000"/>
                </a:solidFill>
              </a:rPr>
              <a:t>(</a:t>
            </a:r>
            <a:r>
              <a:rPr kumimoji="1" lang="en-US" altLang="zh-CN" sz="2800" i="1" dirty="0" err="1" smtClean="0">
                <a:solidFill>
                  <a:srgbClr val="FF0000"/>
                </a:solidFill>
              </a:rPr>
              <a:t>r</a:t>
            </a:r>
            <a:r>
              <a:rPr kumimoji="1" lang="en-US" altLang="zh-CN" sz="2800" i="1" baseline="-25000" dirty="0" err="1" smtClean="0">
                <a:solidFill>
                  <a:srgbClr val="FF0000"/>
                </a:solidFill>
              </a:rPr>
              <a:t>p</a:t>
            </a:r>
            <a:r>
              <a:rPr kumimoji="1" lang="en-US" altLang="zh-CN" sz="2800" dirty="0" smtClean="0">
                <a:solidFill>
                  <a:srgbClr val="FF0000"/>
                </a:solidFill>
              </a:rPr>
              <a:t>) </a:t>
            </a:r>
            <a:r>
              <a:rPr kumimoji="1" lang="en-US" altLang="zh-CN" sz="2800" dirty="0" smtClean="0"/>
              <a:t>= </a:t>
            </a:r>
            <a:r>
              <a:rPr kumimoji="1" lang="en-US" altLang="zh-CN" sz="2800" i="1" dirty="0" err="1" smtClean="0"/>
              <a:t>w</a:t>
            </a:r>
            <a:r>
              <a:rPr kumimoji="1" lang="en-US" altLang="zh-CN" sz="2800" i="1" baseline="-25000" dirty="0" err="1" smtClean="0"/>
              <a:t>D</a:t>
            </a:r>
            <a:r>
              <a:rPr kumimoji="1" lang="en-US" altLang="zh-CN" sz="2800" i="1" dirty="0" err="1" smtClean="0"/>
              <a:t>E</a:t>
            </a:r>
            <a:r>
              <a:rPr kumimoji="1" lang="en-US" altLang="zh-CN" sz="2800" dirty="0" smtClean="0"/>
              <a:t>(</a:t>
            </a:r>
            <a:r>
              <a:rPr kumimoji="1" lang="en-US" altLang="zh-CN" sz="2800" i="1" dirty="0" err="1" smtClean="0"/>
              <a:t>r</a:t>
            </a:r>
            <a:r>
              <a:rPr kumimoji="1" lang="en-US" altLang="zh-CN" sz="2800" i="1" baseline="-25000" dirty="0" err="1" smtClean="0"/>
              <a:t>D</a:t>
            </a:r>
            <a:r>
              <a:rPr kumimoji="1" lang="en-US" altLang="zh-CN" sz="2800" dirty="0" smtClean="0"/>
              <a:t>)+</a:t>
            </a:r>
            <a:r>
              <a:rPr kumimoji="1" lang="en-US" altLang="zh-CN" sz="2800" i="1" dirty="0" err="1" smtClean="0"/>
              <a:t>w</a:t>
            </a:r>
            <a:r>
              <a:rPr kumimoji="1" lang="en-US" altLang="zh-CN" sz="2800" i="1" baseline="-25000" dirty="0" err="1" smtClean="0"/>
              <a:t>E</a:t>
            </a:r>
            <a:r>
              <a:rPr kumimoji="1" lang="en-US" altLang="zh-CN" sz="2800" i="1" dirty="0" err="1" smtClean="0"/>
              <a:t>E</a:t>
            </a:r>
            <a:r>
              <a:rPr kumimoji="1" lang="en-US" altLang="zh-CN" sz="2800" dirty="0" smtClean="0"/>
              <a:t>(</a:t>
            </a:r>
            <a:r>
              <a:rPr kumimoji="1" lang="en-US" altLang="zh-CN" sz="2800" i="1" dirty="0" err="1" smtClean="0"/>
              <a:t>r</a:t>
            </a:r>
            <a:r>
              <a:rPr kumimoji="1" lang="en-US" altLang="zh-CN" sz="2800" i="1" baseline="-25000" dirty="0" err="1" smtClean="0"/>
              <a:t>E</a:t>
            </a:r>
            <a:r>
              <a:rPr kumimoji="1" lang="en-US" altLang="zh-CN" sz="2800" dirty="0" smtClean="0"/>
              <a:t>)= </a:t>
            </a:r>
            <a:r>
              <a:rPr kumimoji="1" lang="en-US" altLang="zh-CN" sz="2800" i="1" dirty="0" smtClean="0"/>
              <a:t>E</a:t>
            </a:r>
            <a:r>
              <a:rPr kumimoji="1" lang="en-US" altLang="zh-CN" sz="2800" dirty="0" smtClean="0"/>
              <a:t>(</a:t>
            </a:r>
            <a:r>
              <a:rPr kumimoji="1" lang="en-US" altLang="zh-CN" sz="2800" i="1" dirty="0" err="1" smtClean="0"/>
              <a:t>r</a:t>
            </a:r>
            <a:r>
              <a:rPr kumimoji="1" lang="en-US" altLang="zh-CN" sz="2800" i="1" baseline="-25000" dirty="0" err="1" smtClean="0"/>
              <a:t>E</a:t>
            </a:r>
            <a:r>
              <a:rPr kumimoji="1" lang="en-US" altLang="zh-CN" sz="2800" dirty="0" smtClean="0"/>
              <a:t>)+ [</a:t>
            </a:r>
            <a:r>
              <a:rPr kumimoji="1" lang="en-US" altLang="zh-CN" sz="2800" i="1" dirty="0" smtClean="0"/>
              <a:t>E</a:t>
            </a:r>
            <a:r>
              <a:rPr kumimoji="1" lang="en-US" altLang="zh-CN" sz="2800" dirty="0" smtClean="0"/>
              <a:t>(</a:t>
            </a:r>
            <a:r>
              <a:rPr kumimoji="1" lang="en-US" altLang="zh-CN" sz="2800" i="1" dirty="0" err="1" smtClean="0"/>
              <a:t>r</a:t>
            </a:r>
            <a:r>
              <a:rPr kumimoji="1" lang="en-US" altLang="zh-CN" sz="2800" i="1" baseline="-25000" dirty="0" err="1" smtClean="0"/>
              <a:t>D</a:t>
            </a:r>
            <a:r>
              <a:rPr kumimoji="1" lang="en-US" altLang="zh-CN" sz="2800" dirty="0" smtClean="0"/>
              <a:t>)-E(</a:t>
            </a:r>
            <a:r>
              <a:rPr kumimoji="1" lang="en-US" altLang="zh-CN" sz="2800" i="1" dirty="0" err="1" smtClean="0"/>
              <a:t>r</a:t>
            </a:r>
            <a:r>
              <a:rPr kumimoji="1" lang="en-US" altLang="zh-CN" sz="2800" i="1" baseline="-25000" dirty="0" err="1" smtClean="0"/>
              <a:t>E</a:t>
            </a:r>
            <a:r>
              <a:rPr kumimoji="1" lang="en-US" altLang="zh-CN" sz="2800" dirty="0" smtClean="0"/>
              <a:t>)] </a:t>
            </a:r>
            <a:r>
              <a:rPr kumimoji="1" lang="en-US" altLang="zh-CN" sz="2800" i="1" dirty="0" err="1" smtClean="0">
                <a:solidFill>
                  <a:srgbClr val="FF0000"/>
                </a:solidFill>
              </a:rPr>
              <a:t>w</a:t>
            </a:r>
            <a:r>
              <a:rPr kumimoji="1" lang="en-US" altLang="zh-CN" sz="2800" i="1" baseline="-25000" dirty="0" err="1" smtClean="0">
                <a:solidFill>
                  <a:srgbClr val="FF0000"/>
                </a:solidFill>
              </a:rPr>
              <a:t>D</a:t>
            </a:r>
            <a:endParaRPr kumimoji="1" lang="en-US" altLang="zh-CN" sz="2800" i="1" baseline="-25000" dirty="0" smtClean="0">
              <a:solidFill>
                <a:srgbClr val="FF0000"/>
              </a:solidFill>
            </a:endParaRPr>
          </a:p>
          <a:p>
            <a:pPr eaLnBrk="1" hangingPunct="1"/>
            <a:endParaRPr kumimoji="1" lang="en-US" altLang="zh-CN" sz="2800" baseline="-25000" dirty="0" smtClean="0">
              <a:solidFill>
                <a:srgbClr val="FF0000"/>
              </a:solidFill>
            </a:endParaRPr>
          </a:p>
          <a:p>
            <a:pPr eaLnBrk="1" hangingPunct="1">
              <a:buNone/>
            </a:pPr>
            <a:r>
              <a:rPr lang="zh-CN" altLang="en-US" sz="2800" dirty="0" smtClean="0">
                <a:solidFill>
                  <a:srgbClr val="FF0000"/>
                </a:solidFill>
                <a:ea typeface="黑体" panose="02010609060101010101" pitchFamily="49" charset="-122"/>
                <a:sym typeface="Symbol" panose="05050102010706020507" pitchFamily="18" charset="2"/>
              </a:rPr>
              <a:t>      </a:t>
            </a:r>
            <a:r>
              <a:rPr lang="en-US" altLang="zh-CN" sz="2800" i="1" dirty="0" smtClean="0">
                <a:solidFill>
                  <a:srgbClr val="FF0000"/>
                </a:solidFill>
                <a:ea typeface="黑体" panose="02010609060101010101" pitchFamily="49" charset="-122"/>
                <a:sym typeface="Symbol" panose="05050102010706020507" pitchFamily="18" charset="2"/>
              </a:rPr>
              <a:t></a:t>
            </a:r>
            <a:r>
              <a:rPr lang="en-US" altLang="zh-CN" sz="2800" i="1" baseline="-30000" dirty="0" smtClean="0">
                <a:solidFill>
                  <a:srgbClr val="FF0000"/>
                </a:solidFill>
                <a:ea typeface="黑体" panose="02010609060101010101" pitchFamily="49" charset="-122"/>
              </a:rPr>
              <a:t>P</a:t>
            </a:r>
            <a:r>
              <a:rPr lang="en-US" altLang="zh-CN" sz="2800" baseline="30000" dirty="0" smtClean="0">
                <a:solidFill>
                  <a:srgbClr val="FF0000"/>
                </a:solidFill>
                <a:ea typeface="黑体" panose="02010609060101010101" pitchFamily="49" charset="-122"/>
              </a:rPr>
              <a:t>2  </a:t>
            </a:r>
            <a:r>
              <a:rPr lang="en-US" altLang="zh-CN" sz="2800" dirty="0" smtClean="0">
                <a:ea typeface="黑体" panose="02010609060101010101" pitchFamily="49" charset="-122"/>
              </a:rPr>
              <a:t>= </a:t>
            </a:r>
            <a:r>
              <a:rPr lang="en-US" altLang="zh-CN" sz="2800" i="1" dirty="0" smtClean="0">
                <a:ea typeface="黑体" panose="02010609060101010101" pitchFamily="49" charset="-122"/>
              </a:rPr>
              <a:t>w</a:t>
            </a:r>
            <a:r>
              <a:rPr lang="en-US" altLang="zh-CN" sz="2800" i="1" baseline="-30000" dirty="0" smtClean="0">
                <a:ea typeface="黑体" panose="02010609060101010101" pitchFamily="49" charset="-122"/>
              </a:rPr>
              <a:t>D</a:t>
            </a:r>
            <a:r>
              <a:rPr lang="en-US" altLang="zh-CN" sz="2800" baseline="30000" dirty="0" smtClean="0">
                <a:ea typeface="黑体" panose="02010609060101010101" pitchFamily="49" charset="-122"/>
              </a:rPr>
              <a:t>2</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D</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+(1-</a:t>
            </a:r>
            <a:r>
              <a:rPr lang="en-US" altLang="zh-CN" sz="2800" i="1" dirty="0" smtClean="0">
                <a:ea typeface="黑体" panose="02010609060101010101" pitchFamily="49" charset="-122"/>
              </a:rPr>
              <a:t>w</a:t>
            </a:r>
            <a:r>
              <a:rPr lang="en-US" altLang="zh-CN" sz="2800" i="1" baseline="-30000" dirty="0" smtClean="0">
                <a:ea typeface="黑体" panose="02010609060101010101" pitchFamily="49" charset="-122"/>
              </a:rPr>
              <a:t>D</a:t>
            </a:r>
            <a:r>
              <a:rPr lang="en-US" altLang="zh-CN" sz="2800" dirty="0" smtClean="0">
                <a:ea typeface="黑体" panose="02010609060101010101" pitchFamily="49" charset="-122"/>
              </a:rPr>
              <a:t>)</a:t>
            </a:r>
            <a:r>
              <a:rPr lang="en-US" altLang="zh-CN" sz="2800" baseline="30000" dirty="0" smtClean="0">
                <a:ea typeface="黑体" panose="02010609060101010101" pitchFamily="49" charset="-122"/>
              </a:rPr>
              <a:t>2</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E</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+2</a:t>
            </a:r>
            <a:r>
              <a:rPr lang="en-US" altLang="zh-CN" sz="2800" i="1" dirty="0" smtClean="0">
                <a:ea typeface="黑体" panose="02010609060101010101" pitchFamily="49" charset="-122"/>
              </a:rPr>
              <a:t>w</a:t>
            </a:r>
            <a:r>
              <a:rPr lang="en-US" altLang="zh-CN" sz="2800" i="1" baseline="-30000" dirty="0" smtClean="0">
                <a:ea typeface="黑体" panose="02010609060101010101" pitchFamily="49" charset="-122"/>
              </a:rPr>
              <a:t>D</a:t>
            </a:r>
            <a:r>
              <a:rPr lang="en-US" altLang="zh-CN" sz="2800" dirty="0" smtClean="0">
                <a:ea typeface="黑体" panose="02010609060101010101" pitchFamily="49" charset="-122"/>
              </a:rPr>
              <a:t>(1-</a:t>
            </a:r>
            <a:r>
              <a:rPr lang="en-US" altLang="zh-CN" sz="2800" i="1" dirty="0" smtClean="0">
                <a:ea typeface="黑体" panose="02010609060101010101" pitchFamily="49" charset="-122"/>
              </a:rPr>
              <a:t>w</a:t>
            </a:r>
            <a:r>
              <a:rPr lang="en-US" altLang="zh-CN" sz="2800" i="1" baseline="-30000" dirty="0" smtClean="0">
                <a:ea typeface="黑体" panose="02010609060101010101" pitchFamily="49" charset="-122"/>
              </a:rPr>
              <a:t>D</a:t>
            </a:r>
            <a:r>
              <a:rPr lang="en-US" altLang="zh-CN" sz="2800" dirty="0" smtClean="0">
                <a:ea typeface="黑体" panose="02010609060101010101" pitchFamily="49" charset="-122"/>
              </a:rPr>
              <a:t>)</a:t>
            </a:r>
            <a:r>
              <a:rPr kumimoji="1" lang="en-US" altLang="zh-CN" sz="2800" baseline="-25000" dirty="0" smtClean="0">
                <a:solidFill>
                  <a:srgbClr val="FF0000"/>
                </a:solidFill>
              </a:rPr>
              <a:t> </a:t>
            </a:r>
            <a:r>
              <a:rPr kumimoji="1" lang="en-US" altLang="zh-CN" sz="2800" i="1" dirty="0" err="1" smtClean="0"/>
              <a:t>Cov</a:t>
            </a:r>
            <a:r>
              <a:rPr kumimoji="1" lang="en-US" altLang="zh-CN" sz="2800" dirty="0" smtClean="0"/>
              <a:t>(</a:t>
            </a:r>
            <a:r>
              <a:rPr kumimoji="1" lang="en-US" altLang="zh-CN" sz="2800" i="1" dirty="0" err="1" smtClean="0"/>
              <a:t>r</a:t>
            </a:r>
            <a:r>
              <a:rPr kumimoji="1" lang="en-US" altLang="zh-CN" sz="2800" i="1" baseline="-25000" dirty="0" err="1" smtClean="0"/>
              <a:t>D</a:t>
            </a:r>
            <a:r>
              <a:rPr kumimoji="1" lang="en-US" altLang="zh-CN" sz="2800" dirty="0" err="1" smtClean="0"/>
              <a:t>,</a:t>
            </a:r>
            <a:r>
              <a:rPr kumimoji="1" lang="en-US" altLang="zh-CN" sz="2800" i="1" dirty="0" err="1" smtClean="0"/>
              <a:t>r</a:t>
            </a:r>
            <a:r>
              <a:rPr kumimoji="1" lang="en-US" altLang="zh-CN" sz="2800" i="1" baseline="-25000" dirty="0" err="1" smtClean="0"/>
              <a:t>E</a:t>
            </a:r>
            <a:r>
              <a:rPr kumimoji="1" lang="en-US" altLang="zh-CN" sz="2800" dirty="0" smtClean="0"/>
              <a:t>)</a:t>
            </a:r>
            <a:endParaRPr kumimoji="1" lang="en-US" altLang="zh-CN" sz="2800" dirty="0" smtClean="0"/>
          </a:p>
          <a:p>
            <a:pPr eaLnBrk="1" hangingPunct="1">
              <a:buFont typeface="Wingdings" panose="05000000000000000000" pitchFamily="2" charset="2"/>
              <a:buNone/>
            </a:pPr>
            <a:r>
              <a:rPr lang="en-US" altLang="zh-CN" sz="2800" dirty="0" smtClean="0">
                <a:ea typeface="黑体" panose="02010609060101010101" pitchFamily="49" charset="-122"/>
              </a:rPr>
              <a:t>           </a:t>
            </a:r>
            <a:r>
              <a:rPr lang="zh-CN" altLang="en-US" sz="2800" dirty="0" smtClean="0">
                <a:ea typeface="黑体" panose="02010609060101010101" pitchFamily="49" charset="-122"/>
              </a:rPr>
              <a:t>  </a:t>
            </a:r>
            <a:r>
              <a:rPr lang="en-US" altLang="zh-CN" sz="2800" dirty="0" smtClean="0">
                <a:ea typeface="黑体" panose="02010609060101010101" pitchFamily="49" charset="-122"/>
              </a:rPr>
              <a:t>= [</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D</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 </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E</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-2</a:t>
            </a:r>
            <a:r>
              <a:rPr kumimoji="1" lang="en-US" altLang="zh-CN" sz="2800" i="1" dirty="0" smtClean="0"/>
              <a:t>Cov</a:t>
            </a:r>
            <a:r>
              <a:rPr kumimoji="1" lang="en-US" altLang="zh-CN" sz="2800" dirty="0" smtClean="0"/>
              <a:t>(</a:t>
            </a:r>
            <a:r>
              <a:rPr kumimoji="1" lang="en-US" altLang="zh-CN" sz="2800" i="1" dirty="0" err="1" smtClean="0"/>
              <a:t>r</a:t>
            </a:r>
            <a:r>
              <a:rPr kumimoji="1" lang="en-US" altLang="zh-CN" sz="2800" i="1" baseline="-25000" dirty="0" err="1" smtClean="0"/>
              <a:t>D</a:t>
            </a:r>
            <a:r>
              <a:rPr kumimoji="1" lang="en-US" altLang="zh-CN" sz="2800" dirty="0" err="1" smtClean="0"/>
              <a:t>,</a:t>
            </a:r>
            <a:r>
              <a:rPr kumimoji="1" lang="en-US" altLang="zh-CN" sz="2800" i="1" dirty="0" err="1" smtClean="0"/>
              <a:t>r</a:t>
            </a:r>
            <a:r>
              <a:rPr kumimoji="1" lang="en-US" altLang="zh-CN" sz="2800" i="1" baseline="-25000" dirty="0" err="1" smtClean="0"/>
              <a:t>E</a:t>
            </a:r>
            <a:r>
              <a:rPr kumimoji="1" lang="en-US" altLang="zh-CN" sz="2800" dirty="0" smtClean="0"/>
              <a:t>)] </a:t>
            </a:r>
            <a:r>
              <a:rPr lang="en-US" altLang="zh-CN" sz="2800" i="1" dirty="0" smtClean="0">
                <a:solidFill>
                  <a:srgbClr val="FF0000"/>
                </a:solidFill>
                <a:ea typeface="黑体" panose="02010609060101010101" pitchFamily="49" charset="-122"/>
              </a:rPr>
              <a:t>w</a:t>
            </a:r>
            <a:r>
              <a:rPr lang="en-US" altLang="zh-CN" sz="2800" i="1" baseline="-30000" dirty="0" smtClean="0">
                <a:solidFill>
                  <a:srgbClr val="FF0000"/>
                </a:solidFill>
                <a:ea typeface="黑体" panose="02010609060101010101" pitchFamily="49" charset="-122"/>
              </a:rPr>
              <a:t>D</a:t>
            </a:r>
            <a:r>
              <a:rPr lang="en-US" altLang="zh-CN" sz="2800" baseline="30000" dirty="0" smtClean="0">
                <a:solidFill>
                  <a:srgbClr val="FF0000"/>
                </a:solidFill>
                <a:ea typeface="黑体" panose="02010609060101010101" pitchFamily="49" charset="-122"/>
              </a:rPr>
              <a:t>2</a:t>
            </a:r>
            <a:r>
              <a:rPr kumimoji="1" lang="en-US" altLang="zh-CN" sz="2800" dirty="0" smtClean="0"/>
              <a:t>-</a:t>
            </a:r>
            <a:r>
              <a:rPr lang="en-US" altLang="zh-CN" sz="2800" dirty="0" smtClean="0">
                <a:ea typeface="黑体" panose="02010609060101010101" pitchFamily="49" charset="-122"/>
              </a:rPr>
              <a:t>2[</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E</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a:t>
            </a:r>
            <a:r>
              <a:rPr kumimoji="1" lang="en-US" altLang="zh-CN" sz="2800" i="1" dirty="0" smtClean="0"/>
              <a:t>Cov</a:t>
            </a:r>
            <a:r>
              <a:rPr kumimoji="1" lang="en-US" altLang="zh-CN" sz="2800" dirty="0" smtClean="0"/>
              <a:t>(</a:t>
            </a:r>
            <a:r>
              <a:rPr kumimoji="1" lang="en-US" altLang="zh-CN" sz="2800" i="1" dirty="0" err="1" smtClean="0"/>
              <a:t>r</a:t>
            </a:r>
            <a:r>
              <a:rPr kumimoji="1" lang="en-US" altLang="zh-CN" sz="2800" i="1" baseline="-25000" dirty="0" err="1" smtClean="0"/>
              <a:t>D</a:t>
            </a:r>
            <a:r>
              <a:rPr kumimoji="1" lang="en-US" altLang="zh-CN" sz="2800" dirty="0" err="1" smtClean="0"/>
              <a:t>,</a:t>
            </a:r>
            <a:r>
              <a:rPr kumimoji="1" lang="en-US" altLang="zh-CN" sz="2800" i="1" dirty="0" err="1" smtClean="0"/>
              <a:t>r</a:t>
            </a:r>
            <a:r>
              <a:rPr kumimoji="1" lang="en-US" altLang="zh-CN" sz="2800" i="1" baseline="-25000" dirty="0" err="1" smtClean="0"/>
              <a:t>E</a:t>
            </a:r>
            <a:r>
              <a:rPr kumimoji="1" lang="en-US" altLang="zh-CN" sz="2800" dirty="0" smtClean="0"/>
              <a:t>)] </a:t>
            </a:r>
            <a:r>
              <a:rPr lang="en-US" altLang="zh-CN" sz="2800" i="1" dirty="0" err="1" smtClean="0">
                <a:solidFill>
                  <a:srgbClr val="FF0000"/>
                </a:solidFill>
                <a:ea typeface="黑体" panose="02010609060101010101" pitchFamily="49" charset="-122"/>
              </a:rPr>
              <a:t>w</a:t>
            </a:r>
            <a:r>
              <a:rPr lang="en-US" altLang="zh-CN" sz="2800" i="1" baseline="-30000" dirty="0" err="1" smtClean="0">
                <a:solidFill>
                  <a:srgbClr val="FF0000"/>
                </a:solidFill>
                <a:ea typeface="黑体" panose="02010609060101010101" pitchFamily="49" charset="-122"/>
              </a:rPr>
              <a:t>D</a:t>
            </a:r>
            <a:r>
              <a:rPr lang="en-US" altLang="zh-CN" sz="2800" baseline="-30000" dirty="0" smtClean="0">
                <a:solidFill>
                  <a:srgbClr val="FF0000"/>
                </a:solidFill>
                <a:ea typeface="黑体" panose="02010609060101010101" pitchFamily="49" charset="-122"/>
              </a:rPr>
              <a:t> </a:t>
            </a:r>
            <a:r>
              <a:rPr lang="en-US" altLang="zh-CN" sz="2800" dirty="0" smtClean="0">
                <a:ea typeface="黑体" panose="02010609060101010101" pitchFamily="49" charset="-122"/>
              </a:rPr>
              <a:t>+</a:t>
            </a:r>
            <a:r>
              <a:rPr lang="en-US" altLang="zh-CN" sz="2800" baseline="-30000" dirty="0" smtClean="0">
                <a:ea typeface="黑体" panose="02010609060101010101" pitchFamily="49" charset="-122"/>
              </a:rPr>
              <a:t> </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E</a:t>
            </a:r>
            <a:r>
              <a:rPr lang="en-US" altLang="zh-CN" sz="2800" baseline="30000" dirty="0" smtClean="0">
                <a:ea typeface="黑体" panose="02010609060101010101" pitchFamily="49" charset="-122"/>
              </a:rPr>
              <a:t>2</a:t>
            </a:r>
            <a:endParaRPr lang="en-US" altLang="zh-CN" sz="2800" baseline="30000" dirty="0" smtClean="0">
              <a:ea typeface="黑体" panose="02010609060101010101" pitchFamily="49" charset="-122"/>
            </a:endParaRPr>
          </a:p>
          <a:p>
            <a:pPr eaLnBrk="1" hangingPunct="1">
              <a:buFont typeface="Wingdings" panose="05000000000000000000" pitchFamily="2" charset="2"/>
              <a:buNone/>
            </a:pPr>
            <a:endParaRPr lang="en-US" altLang="zh-CN" sz="2800" baseline="-30000" dirty="0" smtClean="0">
              <a:solidFill>
                <a:srgbClr val="FF0000"/>
              </a:solidFill>
              <a:ea typeface="黑体" panose="02010609060101010101" pitchFamily="49" charset="-122"/>
            </a:endParaRPr>
          </a:p>
          <a:p>
            <a:pPr eaLnBrk="1" hangingPunct="1">
              <a:buNone/>
            </a:pPr>
            <a:r>
              <a:rPr kumimoji="1" lang="zh-CN" altLang="en-US" sz="2800" dirty="0" smtClean="0">
                <a:solidFill>
                  <a:srgbClr val="FF0000"/>
                </a:solidFill>
              </a:rPr>
              <a:t>      </a:t>
            </a:r>
            <a:r>
              <a:rPr kumimoji="1" lang="en-US" altLang="zh-CN" sz="2800" i="1" dirty="0" smtClean="0">
                <a:solidFill>
                  <a:srgbClr val="FF0000"/>
                </a:solidFill>
              </a:rPr>
              <a:t>S</a:t>
            </a:r>
            <a:r>
              <a:rPr kumimoji="1" lang="en-US" altLang="zh-CN" sz="2800" i="1" baseline="-25000" dirty="0" smtClean="0">
                <a:solidFill>
                  <a:srgbClr val="FF0000"/>
                </a:solidFill>
              </a:rPr>
              <a:t>P</a:t>
            </a:r>
            <a:r>
              <a:rPr kumimoji="1" lang="en-US" altLang="zh-CN" sz="2800" baseline="-25000" dirty="0" smtClean="0">
                <a:solidFill>
                  <a:srgbClr val="FF0000"/>
                </a:solidFill>
              </a:rPr>
              <a:t> </a:t>
            </a:r>
            <a:r>
              <a:rPr kumimoji="1" lang="en-US" altLang="zh-CN" sz="2800" dirty="0" smtClean="0"/>
              <a:t>= [</a:t>
            </a:r>
            <a:r>
              <a:rPr kumimoji="1" lang="en-US" altLang="zh-CN" sz="2800" i="1" dirty="0" smtClean="0">
                <a:solidFill>
                  <a:schemeClr val="tx2"/>
                </a:solidFill>
              </a:rPr>
              <a:t>E</a:t>
            </a:r>
            <a:r>
              <a:rPr kumimoji="1" lang="en-US" altLang="zh-CN" sz="2800" dirty="0" smtClean="0">
                <a:solidFill>
                  <a:schemeClr val="tx2"/>
                </a:solidFill>
              </a:rPr>
              <a:t>(</a:t>
            </a:r>
            <a:r>
              <a:rPr kumimoji="1" lang="en-US" altLang="zh-CN" sz="2800" i="1" dirty="0" err="1" smtClean="0">
                <a:solidFill>
                  <a:schemeClr val="tx2"/>
                </a:solidFill>
              </a:rPr>
              <a:t>r</a:t>
            </a:r>
            <a:r>
              <a:rPr kumimoji="1" lang="en-US" altLang="zh-CN" sz="2800" i="1" baseline="-25000" dirty="0" err="1" smtClean="0">
                <a:solidFill>
                  <a:schemeClr val="tx2"/>
                </a:solidFill>
              </a:rPr>
              <a:t>p</a:t>
            </a:r>
            <a:r>
              <a:rPr kumimoji="1" lang="en-US" altLang="zh-CN" sz="2800" dirty="0" smtClean="0">
                <a:solidFill>
                  <a:schemeClr val="tx2"/>
                </a:solidFill>
              </a:rPr>
              <a:t>)-</a:t>
            </a:r>
            <a:r>
              <a:rPr kumimoji="1" lang="en-US" altLang="zh-CN" sz="2800" i="1" dirty="0" err="1" smtClean="0"/>
              <a:t>r</a:t>
            </a:r>
            <a:r>
              <a:rPr kumimoji="1" lang="en-US" altLang="zh-CN" sz="2800" i="1" baseline="-25000" dirty="0" err="1" smtClean="0"/>
              <a:t>f</a:t>
            </a:r>
            <a:r>
              <a:rPr kumimoji="1" lang="en-US" altLang="zh-CN" sz="2800" dirty="0" smtClean="0"/>
              <a:t>]/</a:t>
            </a:r>
            <a:r>
              <a:rPr kumimoji="1" lang="en-US" altLang="zh-CN" sz="2800" dirty="0" smtClean="0">
                <a:solidFill>
                  <a:srgbClr val="FF0000"/>
                </a:solidFill>
              </a:rPr>
              <a:t> </a:t>
            </a:r>
            <a:r>
              <a:rPr lang="en-US" altLang="zh-CN" sz="2800" i="1" dirty="0" smtClean="0">
                <a:solidFill>
                  <a:schemeClr val="tx2"/>
                </a:solidFill>
                <a:ea typeface="黑体" panose="02010609060101010101" pitchFamily="49" charset="-122"/>
                <a:sym typeface="Symbol" panose="05050102010706020507" pitchFamily="18" charset="2"/>
              </a:rPr>
              <a:t></a:t>
            </a:r>
            <a:r>
              <a:rPr lang="en-US" altLang="zh-CN" sz="2800" i="1" baseline="-30000" dirty="0" smtClean="0">
                <a:solidFill>
                  <a:schemeClr val="tx2"/>
                </a:solidFill>
                <a:ea typeface="黑体" panose="02010609060101010101" pitchFamily="49" charset="-122"/>
              </a:rPr>
              <a:t>P</a:t>
            </a:r>
            <a:endParaRPr lang="en-US" altLang="zh-CN" sz="2800" i="1" baseline="30000" dirty="0" smtClean="0">
              <a:solidFill>
                <a:schemeClr val="tx2"/>
              </a:solidFill>
              <a:ea typeface="黑体" panose="02010609060101010101" pitchFamily="49" charset="-122"/>
            </a:endParaRPr>
          </a:p>
          <a:p>
            <a:pPr eaLnBrk="1" hangingPunct="1">
              <a:buFont typeface="Wingdings" panose="05000000000000000000" pitchFamily="2" charset="2"/>
              <a:buNone/>
            </a:pPr>
            <a:r>
              <a:rPr kumimoji="1" lang="en-US" altLang="zh-CN" sz="2800" baseline="-25000" dirty="0" smtClean="0">
                <a:solidFill>
                  <a:srgbClr val="FF0000"/>
                </a:solidFill>
              </a:rPr>
              <a:t>             </a:t>
            </a:r>
            <a:r>
              <a:rPr kumimoji="1" lang="zh-CN" altLang="en-US" sz="2800" baseline="-25000" dirty="0" smtClean="0">
                <a:solidFill>
                  <a:srgbClr val="FF0000"/>
                </a:solidFill>
              </a:rPr>
              <a:t> </a:t>
            </a:r>
            <a:r>
              <a:rPr kumimoji="1" lang="en-US" altLang="zh-CN" sz="2800" baseline="-25000" dirty="0" smtClean="0">
                <a:solidFill>
                  <a:srgbClr val="FF0000"/>
                </a:solidFill>
              </a:rPr>
              <a:t> </a:t>
            </a:r>
            <a:r>
              <a:rPr kumimoji="1" lang="en-US" altLang="zh-CN" sz="2800" dirty="0" smtClean="0"/>
              <a:t>= {</a:t>
            </a:r>
            <a:r>
              <a:rPr kumimoji="1" lang="en-US" altLang="zh-CN" sz="2800" i="1" dirty="0" smtClean="0"/>
              <a:t>E</a:t>
            </a:r>
            <a:r>
              <a:rPr kumimoji="1" lang="en-US" altLang="zh-CN" sz="2800" dirty="0" smtClean="0"/>
              <a:t>(</a:t>
            </a:r>
            <a:r>
              <a:rPr kumimoji="1" lang="en-US" altLang="zh-CN" sz="2800" i="1" dirty="0" err="1" smtClean="0"/>
              <a:t>r</a:t>
            </a:r>
            <a:r>
              <a:rPr kumimoji="1" lang="en-US" altLang="zh-CN" sz="2800" i="1" baseline="-25000" dirty="0" err="1" smtClean="0"/>
              <a:t>E</a:t>
            </a:r>
            <a:r>
              <a:rPr kumimoji="1" lang="en-US" altLang="zh-CN" sz="2800" dirty="0" smtClean="0"/>
              <a:t>)+ [</a:t>
            </a:r>
            <a:r>
              <a:rPr kumimoji="1" lang="en-US" altLang="zh-CN" sz="2800" i="1" dirty="0" smtClean="0"/>
              <a:t>E</a:t>
            </a:r>
            <a:r>
              <a:rPr kumimoji="1" lang="en-US" altLang="zh-CN" sz="2800" dirty="0" smtClean="0"/>
              <a:t>(</a:t>
            </a:r>
            <a:r>
              <a:rPr kumimoji="1" lang="en-US" altLang="zh-CN" sz="2800" i="1" dirty="0" err="1" smtClean="0"/>
              <a:t>r</a:t>
            </a:r>
            <a:r>
              <a:rPr kumimoji="1" lang="en-US" altLang="zh-CN" sz="2800" i="1" baseline="-25000" dirty="0" err="1" smtClean="0"/>
              <a:t>D</a:t>
            </a:r>
            <a:r>
              <a:rPr kumimoji="1" lang="en-US" altLang="zh-CN" sz="2800" dirty="0" smtClean="0"/>
              <a:t>)-</a:t>
            </a:r>
            <a:r>
              <a:rPr kumimoji="1" lang="en-US" altLang="zh-CN" sz="2800" i="1" dirty="0" smtClean="0"/>
              <a:t>E</a:t>
            </a:r>
            <a:r>
              <a:rPr kumimoji="1" lang="en-US" altLang="zh-CN" sz="2800" dirty="0" smtClean="0"/>
              <a:t>(</a:t>
            </a:r>
            <a:r>
              <a:rPr kumimoji="1" lang="en-US" altLang="zh-CN" sz="2800" i="1" dirty="0" err="1" smtClean="0"/>
              <a:t>r</a:t>
            </a:r>
            <a:r>
              <a:rPr kumimoji="1" lang="en-US" altLang="zh-CN" sz="2800" i="1" baseline="-25000" dirty="0" err="1" smtClean="0"/>
              <a:t>E</a:t>
            </a:r>
            <a:r>
              <a:rPr kumimoji="1" lang="en-US" altLang="zh-CN" sz="2800" dirty="0" smtClean="0"/>
              <a:t>)] </a:t>
            </a:r>
            <a:r>
              <a:rPr kumimoji="1" lang="en-US" altLang="zh-CN" sz="2800" i="1" dirty="0" err="1" smtClean="0">
                <a:solidFill>
                  <a:srgbClr val="FF0000"/>
                </a:solidFill>
              </a:rPr>
              <a:t>w</a:t>
            </a:r>
            <a:r>
              <a:rPr kumimoji="1" lang="en-US" altLang="zh-CN" sz="2800" i="1" baseline="-25000" dirty="0" err="1" smtClean="0">
                <a:solidFill>
                  <a:srgbClr val="FF0000"/>
                </a:solidFill>
              </a:rPr>
              <a:t>D</a:t>
            </a:r>
            <a:r>
              <a:rPr kumimoji="1" lang="en-US" altLang="zh-CN" sz="2800" dirty="0" err="1" smtClean="0"/>
              <a:t>-</a:t>
            </a:r>
            <a:r>
              <a:rPr kumimoji="1" lang="en-US" altLang="zh-CN" sz="2800" i="1" dirty="0" err="1" smtClean="0"/>
              <a:t>r</a:t>
            </a:r>
            <a:r>
              <a:rPr kumimoji="1" lang="en-US" altLang="zh-CN" sz="2800" i="1" baseline="-25000" dirty="0" err="1" smtClean="0"/>
              <a:t>f</a:t>
            </a:r>
            <a:r>
              <a:rPr kumimoji="1" lang="en-US" altLang="zh-CN" sz="2800" dirty="0" smtClean="0"/>
              <a:t>}/</a:t>
            </a:r>
            <a:r>
              <a:rPr lang="en-US" altLang="zh-CN" sz="2800" dirty="0" smtClean="0">
                <a:ea typeface="黑体" panose="02010609060101010101" pitchFamily="49" charset="-122"/>
              </a:rPr>
              <a:t>{</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D</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 </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E</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 </a:t>
            </a:r>
            <a:endParaRPr lang="en-US" altLang="zh-CN" sz="2800" dirty="0" smtClean="0">
              <a:ea typeface="黑体" panose="02010609060101010101" pitchFamily="49" charset="-122"/>
            </a:endParaRPr>
          </a:p>
          <a:p>
            <a:pPr eaLnBrk="1" hangingPunct="1">
              <a:buFont typeface="Wingdings" panose="05000000000000000000" pitchFamily="2" charset="2"/>
              <a:buNone/>
            </a:pPr>
            <a:r>
              <a:rPr lang="en-US" altLang="zh-CN" sz="2800" dirty="0" smtClean="0">
                <a:ea typeface="黑体" panose="02010609060101010101" pitchFamily="49" charset="-122"/>
              </a:rPr>
              <a:t>             2</a:t>
            </a:r>
            <a:r>
              <a:rPr kumimoji="1" lang="en-US" altLang="zh-CN" sz="2800" i="1" dirty="0" smtClean="0"/>
              <a:t>Cov</a:t>
            </a:r>
            <a:r>
              <a:rPr kumimoji="1" lang="en-US" altLang="zh-CN" sz="2800" dirty="0" smtClean="0"/>
              <a:t>(</a:t>
            </a:r>
            <a:r>
              <a:rPr kumimoji="1" lang="en-US" altLang="zh-CN" sz="2800" i="1" dirty="0" err="1" smtClean="0"/>
              <a:t>r</a:t>
            </a:r>
            <a:r>
              <a:rPr kumimoji="1" lang="en-US" altLang="zh-CN" sz="2800" i="1" baseline="-25000" dirty="0" err="1" smtClean="0"/>
              <a:t>D</a:t>
            </a:r>
            <a:r>
              <a:rPr kumimoji="1" lang="en-US" altLang="zh-CN" sz="2800" dirty="0" err="1" smtClean="0"/>
              <a:t>,</a:t>
            </a:r>
            <a:r>
              <a:rPr kumimoji="1" lang="en-US" altLang="zh-CN" sz="2800" i="1" dirty="0" err="1" smtClean="0"/>
              <a:t>r</a:t>
            </a:r>
            <a:r>
              <a:rPr kumimoji="1" lang="en-US" altLang="zh-CN" sz="2800" i="1" baseline="-25000" dirty="0" err="1" smtClean="0"/>
              <a:t>E</a:t>
            </a:r>
            <a:r>
              <a:rPr kumimoji="1" lang="en-US" altLang="zh-CN" sz="2800" dirty="0" smtClean="0"/>
              <a:t>)] </a:t>
            </a:r>
            <a:r>
              <a:rPr lang="en-US" altLang="zh-CN" sz="2800" i="1" dirty="0" smtClean="0">
                <a:solidFill>
                  <a:srgbClr val="FF0000"/>
                </a:solidFill>
                <a:ea typeface="黑体" panose="02010609060101010101" pitchFamily="49" charset="-122"/>
              </a:rPr>
              <a:t>w</a:t>
            </a:r>
            <a:r>
              <a:rPr lang="en-US" altLang="zh-CN" sz="2800" i="1" baseline="-30000" dirty="0" smtClean="0">
                <a:solidFill>
                  <a:srgbClr val="FF0000"/>
                </a:solidFill>
                <a:ea typeface="黑体" panose="02010609060101010101" pitchFamily="49" charset="-122"/>
              </a:rPr>
              <a:t>D</a:t>
            </a:r>
            <a:r>
              <a:rPr lang="en-US" altLang="zh-CN" sz="2800" baseline="30000" dirty="0" smtClean="0">
                <a:solidFill>
                  <a:srgbClr val="FF0000"/>
                </a:solidFill>
                <a:ea typeface="黑体" panose="02010609060101010101" pitchFamily="49" charset="-122"/>
              </a:rPr>
              <a:t>2</a:t>
            </a:r>
            <a:r>
              <a:rPr kumimoji="1" lang="en-US" altLang="zh-CN" sz="2800" dirty="0" smtClean="0"/>
              <a:t>-</a:t>
            </a:r>
            <a:r>
              <a:rPr lang="en-US" altLang="zh-CN" sz="2800" dirty="0" smtClean="0">
                <a:ea typeface="黑体" panose="02010609060101010101" pitchFamily="49" charset="-122"/>
              </a:rPr>
              <a:t>2[</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E</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a:t>
            </a:r>
            <a:r>
              <a:rPr kumimoji="1" lang="en-US" altLang="zh-CN" sz="2800" i="1" dirty="0" smtClean="0"/>
              <a:t>Cov</a:t>
            </a:r>
            <a:r>
              <a:rPr kumimoji="1" lang="en-US" altLang="zh-CN" sz="2800" dirty="0" smtClean="0"/>
              <a:t>(</a:t>
            </a:r>
            <a:r>
              <a:rPr kumimoji="1" lang="en-US" altLang="zh-CN" sz="2800" i="1" dirty="0" err="1" smtClean="0"/>
              <a:t>r</a:t>
            </a:r>
            <a:r>
              <a:rPr kumimoji="1" lang="en-US" altLang="zh-CN" sz="2800" i="1" baseline="-25000" dirty="0" err="1" smtClean="0"/>
              <a:t>D</a:t>
            </a:r>
            <a:r>
              <a:rPr kumimoji="1" lang="en-US" altLang="zh-CN" sz="2800" dirty="0" err="1" smtClean="0"/>
              <a:t>,</a:t>
            </a:r>
            <a:r>
              <a:rPr kumimoji="1" lang="en-US" altLang="zh-CN" sz="2800" i="1" dirty="0" err="1" smtClean="0"/>
              <a:t>r</a:t>
            </a:r>
            <a:r>
              <a:rPr kumimoji="1" lang="en-US" altLang="zh-CN" sz="2800" i="1" baseline="-25000" dirty="0" err="1" smtClean="0"/>
              <a:t>E</a:t>
            </a:r>
            <a:r>
              <a:rPr kumimoji="1" lang="en-US" altLang="zh-CN" sz="2800" dirty="0" smtClean="0"/>
              <a:t>)] </a:t>
            </a:r>
            <a:r>
              <a:rPr lang="en-US" altLang="zh-CN" sz="2800" i="1" dirty="0" err="1" smtClean="0">
                <a:solidFill>
                  <a:srgbClr val="FF0000"/>
                </a:solidFill>
                <a:ea typeface="黑体" panose="02010609060101010101" pitchFamily="49" charset="-122"/>
              </a:rPr>
              <a:t>w</a:t>
            </a:r>
            <a:r>
              <a:rPr lang="en-US" altLang="zh-CN" sz="2800" i="1" baseline="-30000" dirty="0" err="1" smtClean="0">
                <a:solidFill>
                  <a:srgbClr val="FF0000"/>
                </a:solidFill>
                <a:ea typeface="黑体" panose="02010609060101010101" pitchFamily="49" charset="-122"/>
              </a:rPr>
              <a:t>D</a:t>
            </a:r>
            <a:r>
              <a:rPr lang="en-US" altLang="zh-CN" sz="2800" dirty="0" smtClean="0">
                <a:ea typeface="黑体" panose="02010609060101010101" pitchFamily="49" charset="-122"/>
              </a:rPr>
              <a:t>+</a:t>
            </a:r>
            <a:r>
              <a:rPr lang="en-US" altLang="zh-CN" sz="2800" baseline="-30000" dirty="0" smtClean="0">
                <a:ea typeface="黑体" panose="02010609060101010101" pitchFamily="49" charset="-122"/>
              </a:rPr>
              <a:t> </a:t>
            </a:r>
            <a:r>
              <a:rPr lang="en-US" altLang="zh-CN" sz="2800" i="1" dirty="0" smtClean="0">
                <a:ea typeface="黑体" panose="02010609060101010101" pitchFamily="49" charset="-122"/>
                <a:sym typeface="Symbol" panose="05050102010706020507" pitchFamily="18" charset="2"/>
              </a:rPr>
              <a:t></a:t>
            </a:r>
            <a:r>
              <a:rPr lang="en-US" altLang="zh-CN" sz="2800" i="1" baseline="-30000" dirty="0" smtClean="0">
                <a:ea typeface="黑体" panose="02010609060101010101" pitchFamily="49" charset="-122"/>
              </a:rPr>
              <a:t>E</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a:t>
            </a:r>
            <a:r>
              <a:rPr lang="en-US" altLang="zh-CN" sz="2800" baseline="30000" dirty="0" smtClean="0">
                <a:ea typeface="黑体" panose="02010609060101010101" pitchFamily="49" charset="-122"/>
              </a:rPr>
              <a:t>1/2</a:t>
            </a:r>
            <a:endParaRPr lang="en-US" altLang="zh-CN" sz="2800" baseline="30000" dirty="0" smtClean="0">
              <a:ea typeface="黑体" panose="02010609060101010101" pitchFamily="49" charset="-122"/>
            </a:endParaRPr>
          </a:p>
          <a:p>
            <a:pPr eaLnBrk="1" hangingPunct="1">
              <a:buFont typeface="Wingdings" panose="05000000000000000000" pitchFamily="2" charset="2"/>
              <a:buNone/>
            </a:pPr>
            <a:r>
              <a:rPr lang="en-US" altLang="zh-CN" sz="2800" baseline="30000" dirty="0" smtClean="0">
                <a:ea typeface="黑体" panose="02010609060101010101" pitchFamily="49" charset="-122"/>
              </a:rPr>
              <a:t>    </a:t>
            </a:r>
            <a:r>
              <a:rPr lang="en-US" altLang="zh-CN" sz="2800" dirty="0" smtClean="0">
                <a:ea typeface="黑体" panose="02010609060101010101" pitchFamily="49" charset="-122"/>
              </a:rPr>
              <a:t>                          </a:t>
            </a:r>
            <a:endParaRPr lang="en-US" altLang="zh-CN" sz="2800" dirty="0" smtClean="0">
              <a:ea typeface="黑体" panose="02010609060101010101" pitchFamily="49" charset="-122"/>
            </a:endParaRPr>
          </a:p>
          <a:p>
            <a:pPr eaLnBrk="1" hangingPunct="1">
              <a:buFont typeface="Wingdings" panose="05000000000000000000" pitchFamily="2" charset="2"/>
              <a:buNone/>
            </a:pPr>
            <a:r>
              <a:rPr lang="en-US" altLang="zh-CN" sz="2800" baseline="30000" dirty="0" smtClean="0">
                <a:ea typeface="黑体" panose="02010609060101010101" pitchFamily="49" charset="-122"/>
              </a:rPr>
              <a:t>       Max</a:t>
            </a:r>
            <a:r>
              <a:rPr lang="zh-CN" altLang="en-US" sz="2800" baseline="30000" dirty="0" smtClean="0">
                <a:ea typeface="黑体" panose="02010609060101010101" pitchFamily="49" charset="-122"/>
              </a:rPr>
              <a:t> </a:t>
            </a:r>
            <a:r>
              <a:rPr kumimoji="1" lang="en-US" altLang="zh-CN" sz="2800" i="1" dirty="0" smtClean="0">
                <a:solidFill>
                  <a:srgbClr val="FF0000"/>
                </a:solidFill>
              </a:rPr>
              <a:t>S</a:t>
            </a:r>
            <a:r>
              <a:rPr kumimoji="1" lang="en-US" altLang="zh-CN" sz="2800" i="1" baseline="-25000" dirty="0" smtClean="0">
                <a:solidFill>
                  <a:srgbClr val="FF0000"/>
                </a:solidFill>
              </a:rPr>
              <a:t>P</a:t>
            </a:r>
            <a:r>
              <a:rPr kumimoji="1" lang="en-US" altLang="zh-CN" sz="2800" dirty="0" smtClean="0">
                <a:solidFill>
                  <a:srgbClr val="FF0000"/>
                </a:solidFill>
              </a:rPr>
              <a:t>,  </a:t>
            </a:r>
            <a:r>
              <a:rPr kumimoji="1" lang="en-US" altLang="zh-CN" sz="2800" i="1" dirty="0" err="1" smtClean="0">
                <a:solidFill>
                  <a:srgbClr val="FF0000"/>
                </a:solidFill>
              </a:rPr>
              <a:t>w</a:t>
            </a:r>
            <a:r>
              <a:rPr kumimoji="1" lang="en-US" altLang="zh-CN" sz="2800" i="1" baseline="-25000" dirty="0" err="1" smtClean="0">
                <a:solidFill>
                  <a:srgbClr val="FF0000"/>
                </a:solidFill>
              </a:rPr>
              <a:t>D</a:t>
            </a:r>
            <a:r>
              <a:rPr kumimoji="1" lang="en-US" altLang="zh-CN" sz="2800" dirty="0" smtClean="0"/>
              <a:t>=?</a:t>
            </a:r>
            <a:endParaRPr lang="en-US" altLang="zh-CN" sz="2800" dirty="0" smtClean="0"/>
          </a:p>
        </p:txBody>
      </p:sp>
      <p:sp>
        <p:nvSpPr>
          <p:cNvPr id="57346" name="灯片编号占位符 5"/>
          <p:cNvSpPr>
            <a:spLocks noGrp="1"/>
          </p:cNvSpPr>
          <p:nvPr>
            <p:ph type="sldNum" sz="quarter" idx="12"/>
          </p:nvPr>
        </p:nvSpPr>
        <p:spPr>
          <a:noFill/>
        </p:spPr>
        <p:txBody>
          <a:bodyPr/>
          <a:lstStyle/>
          <a:p>
            <a:fld id="{85EF6B64-BDEC-4171-B72D-69B03008C096}"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Effect transition="in" filter="blinds(horizontal)">
                                      <p:cBhvr>
                                        <p:cTn id="7" dur="500"/>
                                        <p:tgtEl>
                                          <p:spTgt spid="33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8947">
                                            <p:txEl>
                                              <p:pRg st="2" end="2"/>
                                            </p:txEl>
                                          </p:spTgt>
                                        </p:tgtEl>
                                        <p:attrNameLst>
                                          <p:attrName>style.visibility</p:attrName>
                                        </p:attrNameLst>
                                      </p:cBhvr>
                                      <p:to>
                                        <p:strVal val="visible"/>
                                      </p:to>
                                    </p:set>
                                    <p:animEffect transition="in" filter="blinds(horizontal)">
                                      <p:cBhvr>
                                        <p:cTn id="12" dur="500"/>
                                        <p:tgtEl>
                                          <p:spTgt spid="33894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38947">
                                            <p:txEl>
                                              <p:pRg st="3" end="3"/>
                                            </p:txEl>
                                          </p:spTgt>
                                        </p:tgtEl>
                                        <p:attrNameLst>
                                          <p:attrName>style.visibility</p:attrName>
                                        </p:attrNameLst>
                                      </p:cBhvr>
                                      <p:to>
                                        <p:strVal val="visible"/>
                                      </p:to>
                                    </p:set>
                                    <p:animEffect transition="in" filter="blinds(horizontal)">
                                      <p:cBhvr>
                                        <p:cTn id="15" dur="500"/>
                                        <p:tgtEl>
                                          <p:spTgt spid="33894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38947">
                                            <p:txEl>
                                              <p:pRg st="5" end="5"/>
                                            </p:txEl>
                                          </p:spTgt>
                                        </p:tgtEl>
                                        <p:attrNameLst>
                                          <p:attrName>style.visibility</p:attrName>
                                        </p:attrNameLst>
                                      </p:cBhvr>
                                      <p:to>
                                        <p:strVal val="visible"/>
                                      </p:to>
                                    </p:set>
                                    <p:animEffect transition="in" filter="blinds(horizontal)">
                                      <p:cBhvr>
                                        <p:cTn id="20" dur="500"/>
                                        <p:tgtEl>
                                          <p:spTgt spid="338947">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38947">
                                            <p:txEl>
                                              <p:pRg st="6" end="6"/>
                                            </p:txEl>
                                          </p:spTgt>
                                        </p:tgtEl>
                                        <p:attrNameLst>
                                          <p:attrName>style.visibility</p:attrName>
                                        </p:attrNameLst>
                                      </p:cBhvr>
                                      <p:to>
                                        <p:strVal val="visible"/>
                                      </p:to>
                                    </p:set>
                                    <p:animEffect transition="in" filter="blinds(horizontal)">
                                      <p:cBhvr>
                                        <p:cTn id="23" dur="500"/>
                                        <p:tgtEl>
                                          <p:spTgt spid="338947">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38947">
                                            <p:txEl>
                                              <p:pRg st="7" end="7"/>
                                            </p:txEl>
                                          </p:spTgt>
                                        </p:tgtEl>
                                        <p:attrNameLst>
                                          <p:attrName>style.visibility</p:attrName>
                                        </p:attrNameLst>
                                      </p:cBhvr>
                                      <p:to>
                                        <p:strVal val="visible"/>
                                      </p:to>
                                    </p:set>
                                    <p:animEffect transition="in" filter="blinds(horizontal)">
                                      <p:cBhvr>
                                        <p:cTn id="26" dur="500"/>
                                        <p:tgtEl>
                                          <p:spTgt spid="33894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38947">
                                            <p:txEl>
                                              <p:pRg st="8" end="8"/>
                                            </p:txEl>
                                          </p:spTgt>
                                        </p:tgtEl>
                                        <p:attrNameLst>
                                          <p:attrName>style.visibility</p:attrName>
                                        </p:attrNameLst>
                                      </p:cBhvr>
                                      <p:to>
                                        <p:strVal val="visible"/>
                                      </p:to>
                                    </p:set>
                                    <p:animEffect transition="in" filter="blinds(horizontal)">
                                      <p:cBhvr>
                                        <p:cTn id="31" dur="500"/>
                                        <p:tgtEl>
                                          <p:spTgt spid="338947">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38947">
                                            <p:txEl>
                                              <p:pRg st="9" end="9"/>
                                            </p:txEl>
                                          </p:spTgt>
                                        </p:tgtEl>
                                        <p:attrNameLst>
                                          <p:attrName>style.visibility</p:attrName>
                                        </p:attrNameLst>
                                      </p:cBhvr>
                                      <p:to>
                                        <p:strVal val="visible"/>
                                      </p:to>
                                    </p:set>
                                    <p:animEffect transition="in" filter="blinds(horizontal)">
                                      <p:cBhvr>
                                        <p:cTn id="36" dur="500"/>
                                        <p:tgtEl>
                                          <p:spTgt spid="33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Rot="1" noChangeArrowheads="1"/>
          </p:cNvSpPr>
          <p:nvPr>
            <p:ph type="title"/>
          </p:nvPr>
        </p:nvSpPr>
        <p:spPr>
          <a:xfrm>
            <a:off x="500034" y="500042"/>
            <a:ext cx="8229600" cy="1143000"/>
          </a:xfrm>
        </p:spPr>
        <p:txBody>
          <a:bodyPr>
            <a:normAutofit/>
          </a:bodyPr>
          <a:lstStyle/>
          <a:p>
            <a:pPr eaLnBrk="1" hangingPunct="1"/>
            <a:r>
              <a:rPr lang="zh-CN" altLang="en-US" sz="3600" dirty="0" smtClean="0">
                <a:solidFill>
                  <a:srgbClr val="FF0000"/>
                </a:solidFill>
              </a:rPr>
              <a:t>最优风险资产组合的权重解</a:t>
            </a:r>
            <a:endParaRPr lang="zh-CN" altLang="en-US" sz="3600" dirty="0" smtClean="0">
              <a:solidFill>
                <a:srgbClr val="FF0000"/>
              </a:solidFill>
            </a:endParaRPr>
          </a:p>
        </p:txBody>
      </p:sp>
      <p:graphicFrame>
        <p:nvGraphicFramePr>
          <p:cNvPr id="17410" name="Object 3"/>
          <p:cNvGraphicFramePr>
            <a:graphicFrameLocks noGrp="1" noChangeAspect="1"/>
          </p:cNvGraphicFramePr>
          <p:nvPr>
            <p:ph idx="1"/>
          </p:nvPr>
        </p:nvGraphicFramePr>
        <p:xfrm>
          <a:off x="133350" y="2036763"/>
          <a:ext cx="8955088" cy="2320931"/>
        </p:xfrm>
        <a:graphic>
          <a:graphicData uri="http://schemas.openxmlformats.org/presentationml/2006/ole">
            <mc:AlternateContent xmlns:mc="http://schemas.openxmlformats.org/markup-compatibility/2006">
              <mc:Choice xmlns:v="urn:schemas-microsoft-com:vml" Requires="v">
                <p:oleObj spid="_x0000_s17418" name="Equation" r:id="rId1" imgW="5003800" imgH="1231900" progId="Equation.DSMT4">
                  <p:embed/>
                </p:oleObj>
              </mc:Choice>
              <mc:Fallback>
                <p:oleObj name="Equation" r:id="rId1" imgW="5003800" imgH="12319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2036763"/>
                        <a:ext cx="8955088" cy="2320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 name="灯片编号占位符 5"/>
          <p:cNvSpPr>
            <a:spLocks noGrp="1"/>
          </p:cNvSpPr>
          <p:nvPr>
            <p:ph type="sldNum" sz="quarter" idx="12"/>
          </p:nvPr>
        </p:nvSpPr>
        <p:spPr>
          <a:noFill/>
        </p:spPr>
        <p:txBody>
          <a:bodyPr/>
          <a:lstStyle/>
          <a:p>
            <a:fld id="{A99BA8B3-281C-4D06-A1C8-1BC96C8F7F72}"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Rot="1" noChangeArrowheads="1"/>
          </p:cNvSpPr>
          <p:nvPr>
            <p:ph type="title"/>
          </p:nvPr>
        </p:nvSpPr>
        <p:spPr>
          <a:xfrm>
            <a:off x="0" y="214290"/>
            <a:ext cx="9144000" cy="536575"/>
          </a:xfrm>
        </p:spPr>
        <p:txBody>
          <a:bodyPr>
            <a:normAutofit fontScale="90000"/>
          </a:bodyPr>
          <a:lstStyle/>
          <a:p>
            <a:pPr eaLnBrk="1" hangingPunct="1"/>
            <a:r>
              <a:rPr lang="zh-CN" altLang="en-US" sz="3200" dirty="0" smtClean="0">
                <a:solidFill>
                  <a:srgbClr val="FF0000"/>
                </a:solidFill>
              </a:rPr>
              <a:t>最优风险资产组合</a:t>
            </a:r>
            <a:r>
              <a:rPr lang="en-US" altLang="zh-CN" sz="3200" dirty="0" smtClean="0">
                <a:solidFill>
                  <a:srgbClr val="FF0000"/>
                </a:solidFill>
              </a:rPr>
              <a:t>&amp;</a:t>
            </a:r>
            <a:r>
              <a:rPr lang="zh-CN" altLang="en-US" sz="3200" dirty="0" smtClean="0">
                <a:solidFill>
                  <a:srgbClr val="FF0000"/>
                </a:solidFill>
              </a:rPr>
              <a:t>最优完整资产组合的计算</a:t>
            </a:r>
            <a:endParaRPr lang="zh-CN" altLang="en-US" sz="3200" dirty="0" smtClean="0">
              <a:solidFill>
                <a:srgbClr val="FF0000"/>
              </a:solidFill>
            </a:endParaRPr>
          </a:p>
        </p:txBody>
      </p:sp>
      <p:sp>
        <p:nvSpPr>
          <p:cNvPr id="340995" name="Rectangle 3"/>
          <p:cNvSpPr>
            <a:spLocks noGrp="1" noRot="1" noChangeArrowheads="1"/>
          </p:cNvSpPr>
          <p:nvPr>
            <p:ph type="body" sz="half" idx="1"/>
          </p:nvPr>
        </p:nvSpPr>
        <p:spPr>
          <a:xfrm>
            <a:off x="0" y="928670"/>
            <a:ext cx="9144000" cy="6453187"/>
          </a:xfrm>
        </p:spPr>
        <p:txBody>
          <a:bodyPr/>
          <a:lstStyle/>
          <a:p>
            <a:pPr eaLnBrk="1" hangingPunct="1">
              <a:buNone/>
            </a:pPr>
            <a:r>
              <a:rPr lang="zh-CN" altLang="en-US" sz="2400" dirty="0" smtClean="0">
                <a:latin typeface="Times New Roman" panose="02020603050405020304" pitchFamily="18" charset="0"/>
                <a:cs typeface="Times New Roman" panose="02020603050405020304" pitchFamily="18" charset="0"/>
              </a:rPr>
              <a:t>  已知</a:t>
            </a:r>
            <a:r>
              <a:rPr lang="en-US" altLang="zh-CN" sz="2400" i="1" dirty="0" smtClean="0">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r</a:t>
            </a:r>
            <a:r>
              <a:rPr lang="en-US" altLang="zh-CN" sz="2400" i="1" baseline="-25000" dirty="0" err="1"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)=8%, </a:t>
            </a:r>
            <a:r>
              <a:rPr lang="en-US" altLang="zh-CN" sz="24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i="1" baseline="-30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=12%, </a:t>
            </a:r>
            <a:r>
              <a:rPr kumimoji="1" lang="en-US" altLang="zh-CN" sz="2400" i="1" dirty="0" smtClean="0">
                <a:latin typeface="Times New Roman" panose="02020603050405020304" pitchFamily="18" charset="0"/>
                <a:cs typeface="Times New Roman" panose="02020603050405020304" pitchFamily="18" charset="0"/>
              </a:rPr>
              <a:t>E</a:t>
            </a:r>
            <a:r>
              <a:rPr kumimoji="1" lang="en-US" altLang="zh-CN" sz="2400" dirty="0" smtClean="0">
                <a:latin typeface="Times New Roman" panose="02020603050405020304" pitchFamily="18" charset="0"/>
                <a:cs typeface="Times New Roman" panose="02020603050405020304" pitchFamily="18" charset="0"/>
              </a:rPr>
              <a:t>(</a:t>
            </a:r>
            <a:r>
              <a:rPr kumimoji="1" lang="en-US" altLang="zh-CN" sz="2400" i="1" dirty="0" err="1" smtClean="0">
                <a:latin typeface="Times New Roman" panose="02020603050405020304" pitchFamily="18" charset="0"/>
                <a:cs typeface="Times New Roman" panose="02020603050405020304" pitchFamily="18" charset="0"/>
              </a:rPr>
              <a:t>r</a:t>
            </a:r>
            <a:r>
              <a:rPr kumimoji="1" lang="en-US" altLang="zh-CN" sz="2400" i="1" baseline="-25000" dirty="0" err="1" smtClean="0">
                <a:latin typeface="Times New Roman" panose="02020603050405020304" pitchFamily="18" charset="0"/>
                <a:cs typeface="Times New Roman" panose="02020603050405020304" pitchFamily="18" charset="0"/>
              </a:rPr>
              <a:t>E</a:t>
            </a:r>
            <a:r>
              <a:rPr kumimoji="1" lang="en-US" altLang="zh-CN" sz="2400" dirty="0" smtClean="0">
                <a:latin typeface="Times New Roman" panose="02020603050405020304" pitchFamily="18" charset="0"/>
                <a:cs typeface="Times New Roman" panose="02020603050405020304" pitchFamily="18" charset="0"/>
              </a:rPr>
              <a:t>)=13%, </a:t>
            </a:r>
            <a:r>
              <a:rPr lang="en-US" altLang="zh-CN" sz="24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i="1" baseline="-300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=20%, </a:t>
            </a:r>
            <a:r>
              <a:rPr lang="en-US" altLang="zh-CN" sz="2400" dirty="0" smtClean="0">
                <a:latin typeface="Times New Roman" panose="02020603050405020304" pitchFamily="18" charset="0"/>
                <a:cs typeface="Times New Roman" panose="02020603050405020304" pitchFamily="18" charset="0"/>
              </a:rPr>
              <a:t> </a:t>
            </a:r>
            <a:r>
              <a:rPr kumimoji="1" lang="en-US" altLang="zh-CN" sz="2400" i="1" dirty="0" err="1" smtClean="0">
                <a:latin typeface="Times New Roman" panose="02020603050405020304" pitchFamily="18" charset="0"/>
                <a:cs typeface="Times New Roman" panose="02020603050405020304" pitchFamily="18" charset="0"/>
              </a:rPr>
              <a:t>Cov</a:t>
            </a:r>
            <a:r>
              <a:rPr kumimoji="1" lang="en-US" altLang="zh-CN" sz="2400" dirty="0" smtClean="0">
                <a:latin typeface="Times New Roman" panose="02020603050405020304" pitchFamily="18" charset="0"/>
                <a:cs typeface="Times New Roman" panose="02020603050405020304" pitchFamily="18" charset="0"/>
              </a:rPr>
              <a:t>(</a:t>
            </a:r>
            <a:r>
              <a:rPr kumimoji="1" lang="en-US" altLang="zh-CN" sz="2400" i="1" dirty="0" err="1" smtClean="0">
                <a:latin typeface="Times New Roman" panose="02020603050405020304" pitchFamily="18" charset="0"/>
                <a:cs typeface="Times New Roman" panose="02020603050405020304" pitchFamily="18" charset="0"/>
              </a:rPr>
              <a:t>r</a:t>
            </a:r>
            <a:r>
              <a:rPr kumimoji="1" lang="en-US" altLang="zh-CN" sz="2400" i="1" baseline="-25000" dirty="0" err="1" smtClean="0">
                <a:latin typeface="Times New Roman" panose="02020603050405020304" pitchFamily="18" charset="0"/>
                <a:cs typeface="Times New Roman" panose="02020603050405020304" pitchFamily="18" charset="0"/>
              </a:rPr>
              <a:t>D</a:t>
            </a:r>
            <a:r>
              <a:rPr kumimoji="1" lang="en-US" altLang="zh-CN" sz="2400" dirty="0" err="1" smtClean="0">
                <a:latin typeface="Times New Roman" panose="02020603050405020304" pitchFamily="18" charset="0"/>
                <a:cs typeface="Times New Roman" panose="02020603050405020304" pitchFamily="18" charset="0"/>
              </a:rPr>
              <a:t>,</a:t>
            </a:r>
            <a:r>
              <a:rPr kumimoji="1" lang="en-US" altLang="zh-CN" sz="2400" i="1" dirty="0" err="1" smtClean="0">
                <a:latin typeface="Times New Roman" panose="02020603050405020304" pitchFamily="18" charset="0"/>
                <a:cs typeface="Times New Roman" panose="02020603050405020304" pitchFamily="18" charset="0"/>
              </a:rPr>
              <a:t>r</a:t>
            </a:r>
            <a:r>
              <a:rPr kumimoji="1" lang="en-US" altLang="zh-CN" sz="2400" i="1" baseline="-25000" dirty="0" err="1" smtClean="0">
                <a:latin typeface="Times New Roman" panose="02020603050405020304" pitchFamily="18" charset="0"/>
                <a:cs typeface="Times New Roman" panose="02020603050405020304" pitchFamily="18" charset="0"/>
              </a:rPr>
              <a:t>E</a:t>
            </a:r>
            <a:r>
              <a:rPr kumimoji="1" lang="en-US" altLang="zh-CN" sz="2400" dirty="0" smtClean="0">
                <a:latin typeface="Times New Roman" panose="02020603050405020304" pitchFamily="18" charset="0"/>
                <a:cs typeface="Times New Roman" panose="02020603050405020304" pitchFamily="18" charset="0"/>
              </a:rPr>
              <a:t>)=72%, </a:t>
            </a:r>
            <a:r>
              <a:rPr kumimoji="1" lang="en-US" altLang="zh-CN" sz="2400" i="1" baseline="-25000" dirty="0" smtClean="0">
                <a:latin typeface="Times New Roman" panose="02020603050405020304" pitchFamily="18" charset="0"/>
                <a:cs typeface="Times New Roman" panose="02020603050405020304" pitchFamily="18" charset="0"/>
              </a:rPr>
              <a:t>f</a:t>
            </a:r>
            <a:r>
              <a:rPr kumimoji="1" lang="en-US" altLang="zh-CN" sz="2400" dirty="0" smtClean="0">
                <a:latin typeface="Times New Roman" panose="02020603050405020304" pitchFamily="18" charset="0"/>
                <a:cs typeface="Times New Roman" panose="02020603050405020304" pitchFamily="18" charset="0"/>
              </a:rPr>
              <a:t>=5%</a:t>
            </a:r>
            <a:endParaRPr kumimoji="1" lang="en-US" altLang="zh-CN" sz="24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则最优风险资产组合权重解为：</a:t>
            </a:r>
            <a:endParaRPr kumimoji="1" lang="zh-CN" altLang="en-US" sz="24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zh-CN" altLang="en-US" sz="2800" dirty="0" smtClean="0">
                <a:latin typeface="Times New Roman" panose="02020603050405020304" pitchFamily="18" charset="0"/>
                <a:cs typeface="Times New Roman" panose="02020603050405020304" pitchFamily="18" charset="0"/>
              </a:rPr>
              <a:t>    </a:t>
            </a:r>
            <a:endParaRPr kumimoji="1" lang="zh-CN" altLang="en-US" sz="28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zh-CN" altLang="en-US" sz="2800" dirty="0" smtClean="0">
                <a:latin typeface="Times New Roman" panose="02020603050405020304" pitchFamily="18" charset="0"/>
                <a:cs typeface="Times New Roman" panose="02020603050405020304" pitchFamily="18" charset="0"/>
              </a:rPr>
              <a:t>    </a:t>
            </a:r>
            <a:endParaRPr lang="zh-CN" altLang="en-US" sz="28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800" dirty="0" smtClean="0">
                <a:latin typeface="Times New Roman" panose="02020603050405020304" pitchFamily="18" charset="0"/>
                <a:cs typeface="Times New Roman" panose="02020603050405020304" pitchFamily="18" charset="0"/>
              </a:rPr>
              <a:t>   </a:t>
            </a:r>
            <a:endParaRPr lang="zh-CN" altLang="en-US" sz="28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800" dirty="0" smtClean="0">
                <a:latin typeface="Times New Roman" panose="02020603050405020304" pitchFamily="18" charset="0"/>
                <a:cs typeface="Times New Roman" panose="02020603050405020304" pitchFamily="18" charset="0"/>
              </a:rPr>
              <a:t>   </a:t>
            </a:r>
            <a:endParaRPr lang="zh-CN" altLang="en-US" sz="2800" dirty="0" smtClean="0">
              <a:latin typeface="Times New Roman" panose="02020603050405020304" pitchFamily="18" charset="0"/>
              <a:cs typeface="Times New Roman" panose="02020603050405020304" pitchFamily="18" charset="0"/>
            </a:endParaRPr>
          </a:p>
        </p:txBody>
      </p:sp>
      <p:graphicFrame>
        <p:nvGraphicFramePr>
          <p:cNvPr id="340996" name="Object 4"/>
          <p:cNvGraphicFramePr>
            <a:graphicFrameLocks noGrp="1" noChangeAspect="1"/>
          </p:cNvGraphicFramePr>
          <p:nvPr>
            <p:ph sz="half" idx="2"/>
          </p:nvPr>
        </p:nvGraphicFramePr>
        <p:xfrm>
          <a:off x="428596" y="2000240"/>
          <a:ext cx="8234362" cy="4054475"/>
        </p:xfrm>
        <a:graphic>
          <a:graphicData uri="http://schemas.openxmlformats.org/presentationml/2006/ole">
            <mc:AlternateContent xmlns:mc="http://schemas.openxmlformats.org/markup-compatibility/2006">
              <mc:Choice xmlns:v="urn:schemas-microsoft-com:vml" Requires="v">
                <p:oleObj spid="_x0000_s18442" name="Equation" r:id="rId1" imgW="5854700" imgH="2882900" progId="Equation.DSMT4">
                  <p:embed/>
                </p:oleObj>
              </mc:Choice>
              <mc:Fallback>
                <p:oleObj name="Equation" r:id="rId1" imgW="5854700" imgH="28829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96" y="2000240"/>
                        <a:ext cx="8234362"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灯片编号占位符 6"/>
          <p:cNvSpPr>
            <a:spLocks noGrp="1"/>
          </p:cNvSpPr>
          <p:nvPr>
            <p:ph type="sldNum" sz="quarter" idx="12"/>
          </p:nvPr>
        </p:nvSpPr>
        <p:spPr>
          <a:noFill/>
        </p:spPr>
        <p:txBody>
          <a:bodyPr/>
          <a:lstStyle/>
          <a:p>
            <a:fld id="{7178B303-1F90-44C7-AD2D-00DDFCB31385}"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linds(horizontal)">
                                      <p:cBhvr>
                                        <p:cTn id="7" dur="500"/>
                                        <p:tgtEl>
                                          <p:spTgt spid="340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blinds(horizontal)">
                                      <p:cBhvr>
                                        <p:cTn id="12" dur="500"/>
                                        <p:tgtEl>
                                          <p:spTgt spid="340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0996"/>
                                        </p:tgtEl>
                                        <p:attrNameLst>
                                          <p:attrName>style.visibility</p:attrName>
                                        </p:attrNameLst>
                                      </p:cBhvr>
                                      <p:to>
                                        <p:strVal val="visible"/>
                                      </p:to>
                                    </p:set>
                                    <p:animEffect transition="in" filter="blinds(horizontal)">
                                      <p:cBhvr>
                                        <p:cTn id="17" dur="500"/>
                                        <p:tgtEl>
                                          <p:spTgt spid="340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Rot="1" noChangeArrowheads="1"/>
          </p:cNvSpPr>
          <p:nvPr>
            <p:ph type="body" sz="half" idx="1"/>
          </p:nvPr>
        </p:nvSpPr>
        <p:spPr>
          <a:xfrm>
            <a:off x="0" y="642918"/>
            <a:ext cx="9144000" cy="5046662"/>
          </a:xfrm>
        </p:spPr>
        <p:txBody>
          <a:bodyPr/>
          <a:lstStyle/>
          <a:p>
            <a:pPr eaLnBrk="1" hangingPunct="1">
              <a:buNone/>
            </a:pPr>
            <a:r>
              <a:rPr lang="zh-CN" altLang="en-US" dirty="0" smtClean="0"/>
              <a:t>    面对已经确定的最优风险资产组合</a:t>
            </a:r>
            <a:r>
              <a:rPr lang="en-US" altLang="zh-CN" i="1" dirty="0" smtClean="0"/>
              <a:t>P</a:t>
            </a:r>
            <a:r>
              <a:rPr lang="zh-CN" altLang="en-US" dirty="0" smtClean="0"/>
              <a:t>，加入无风险自产</a:t>
            </a:r>
            <a:r>
              <a:rPr lang="en-US" altLang="zh-CN" i="1" dirty="0" smtClean="0"/>
              <a:t>F</a:t>
            </a:r>
            <a:r>
              <a:rPr lang="zh-CN" altLang="en-US" dirty="0" smtClean="0"/>
              <a:t>，设某投资者的风险厌恶系数</a:t>
            </a:r>
            <a:r>
              <a:rPr lang="en-US" altLang="zh-CN" i="1" dirty="0" smtClean="0"/>
              <a:t>A</a:t>
            </a:r>
            <a:r>
              <a:rPr lang="en-US" altLang="zh-CN" dirty="0" smtClean="0"/>
              <a:t>=4</a:t>
            </a:r>
            <a:r>
              <a:rPr lang="zh-CN" altLang="en-US" dirty="0" smtClean="0"/>
              <a:t>，由最优风险资产头寸公式得：</a:t>
            </a:r>
            <a:endParaRPr lang="zh-CN" altLang="en-US" dirty="0" smtClean="0"/>
          </a:p>
          <a:p>
            <a:pPr eaLnBrk="1" hangingPunct="1"/>
            <a:endParaRPr lang="zh-CN" altLang="en-US" sz="2800" dirty="0" smtClean="0"/>
          </a:p>
          <a:p>
            <a:pPr eaLnBrk="1" hangingPunct="1"/>
            <a:endParaRPr lang="zh-CN" altLang="en-US" sz="2800" dirty="0" smtClean="0"/>
          </a:p>
          <a:p>
            <a:pPr eaLnBrk="1" hangingPunct="1">
              <a:buFont typeface="Wingdings" panose="05000000000000000000" pitchFamily="2" charset="2"/>
              <a:buNone/>
            </a:pPr>
            <a:endParaRPr lang="zh-CN" altLang="en-US" sz="2800" baseline="-25000" dirty="0" smtClean="0"/>
          </a:p>
          <a:p>
            <a:pPr eaLnBrk="1" hangingPunct="1"/>
            <a:endParaRPr lang="zh-CN" altLang="en-US" sz="2800" dirty="0" smtClean="0"/>
          </a:p>
          <a:p>
            <a:pPr eaLnBrk="1" hangingPunct="1">
              <a:buFont typeface="Wingdings" panose="05000000000000000000" pitchFamily="2" charset="2"/>
              <a:buNone/>
            </a:pPr>
            <a:r>
              <a:rPr lang="zh-CN" altLang="en-US" sz="2800" dirty="0" smtClean="0"/>
              <a:t>                      </a:t>
            </a:r>
            <a:endParaRPr lang="zh-CN" altLang="en-US" sz="2800" dirty="0" smtClean="0"/>
          </a:p>
          <a:p>
            <a:pPr eaLnBrk="1" hangingPunct="1">
              <a:buFont typeface="Wingdings" panose="05000000000000000000" pitchFamily="2" charset="2"/>
              <a:buNone/>
            </a:pPr>
            <a:r>
              <a:rPr lang="zh-CN" altLang="en-US" sz="2800" dirty="0" smtClean="0"/>
              <a:t>    </a:t>
            </a:r>
            <a:endParaRPr lang="zh-CN" altLang="en-US" sz="2800" dirty="0" smtClean="0"/>
          </a:p>
          <a:p>
            <a:pPr eaLnBrk="1" hangingPunct="1">
              <a:buFont typeface="Wingdings" panose="05000000000000000000" pitchFamily="2" charset="2"/>
              <a:buNone/>
            </a:pPr>
            <a:r>
              <a:rPr lang="zh-CN" altLang="en-US" sz="2800" dirty="0" smtClean="0"/>
              <a:t>    </a:t>
            </a:r>
            <a:endParaRPr lang="zh-CN" altLang="en-US" sz="2800" dirty="0" smtClean="0"/>
          </a:p>
        </p:txBody>
      </p:sp>
      <p:graphicFrame>
        <p:nvGraphicFramePr>
          <p:cNvPr id="342020" name="Object 4"/>
          <p:cNvGraphicFramePr>
            <a:graphicFrameLocks noGrp="1" noChangeAspect="1"/>
          </p:cNvGraphicFramePr>
          <p:nvPr>
            <p:ph sz="half" idx="2"/>
          </p:nvPr>
        </p:nvGraphicFramePr>
        <p:xfrm>
          <a:off x="1000100" y="2357430"/>
          <a:ext cx="7532688" cy="4221162"/>
        </p:xfrm>
        <a:graphic>
          <a:graphicData uri="http://schemas.openxmlformats.org/presentationml/2006/ole">
            <mc:AlternateContent xmlns:mc="http://schemas.openxmlformats.org/markup-compatibility/2006">
              <mc:Choice xmlns:v="urn:schemas-microsoft-com:vml" Requires="v">
                <p:oleObj spid="_x0000_s19466" name="Equation" r:id="rId1" imgW="2946400" imgH="1651000" progId="Equation.DSMT4">
                  <p:embed/>
                </p:oleObj>
              </mc:Choice>
              <mc:Fallback>
                <p:oleObj name="Equation" r:id="rId1" imgW="2946400" imgH="1651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357430"/>
                        <a:ext cx="7532688" cy="422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灯片编号占位符 6"/>
          <p:cNvSpPr>
            <a:spLocks noGrp="1"/>
          </p:cNvSpPr>
          <p:nvPr>
            <p:ph type="sldNum" sz="quarter" idx="12"/>
          </p:nvPr>
        </p:nvSpPr>
        <p:spPr>
          <a:noFill/>
        </p:spPr>
        <p:txBody>
          <a:bodyPr/>
          <a:lstStyle/>
          <a:p>
            <a:fld id="{DD86D1B5-F2F4-460D-B2DB-9BE003B8E529}" type="slidenum">
              <a:rPr lang="en-US" altLang="zh-CN" smtClean="0"/>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blinds(horizontal)">
                                      <p:cBhvr>
                                        <p:cTn id="7" dur="500"/>
                                        <p:tgtEl>
                                          <p:spTgt spid="342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2020"/>
                                        </p:tgtEl>
                                        <p:attrNameLst>
                                          <p:attrName>style.visibility</p:attrName>
                                        </p:attrNameLst>
                                      </p:cBhvr>
                                      <p:to>
                                        <p:strVal val="visible"/>
                                      </p:to>
                                    </p:set>
                                    <p:animEffect transition="in" filter="blinds(horizontal)">
                                      <p:cBhvr>
                                        <p:cTn id="12" dur="500"/>
                                        <p:tgtEl>
                                          <p:spTgt spid="342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rrowheads="1"/>
          </p:cNvSpPr>
          <p:nvPr>
            <p:ph type="title"/>
          </p:nvPr>
        </p:nvSpPr>
        <p:spPr>
          <a:xfrm>
            <a:off x="285720" y="285728"/>
            <a:ext cx="8229600" cy="1143000"/>
          </a:xfrm>
        </p:spPr>
        <p:txBody>
          <a:bodyPr>
            <a:normAutofit/>
          </a:bodyPr>
          <a:lstStyle/>
          <a:p>
            <a:pPr eaLnBrk="1" hangingPunct="1"/>
            <a:r>
              <a:rPr lang="zh-CN" altLang="en-US" sz="2800" b="1" dirty="0" smtClean="0">
                <a:solidFill>
                  <a:srgbClr val="FF0000"/>
                </a:solidFill>
              </a:rPr>
              <a:t>整体最优投资组合</a:t>
            </a:r>
            <a:endParaRPr lang="en-US" altLang="zh-CN" sz="2800" b="1" dirty="0" smtClean="0">
              <a:solidFill>
                <a:srgbClr val="FF0000"/>
              </a:solidFill>
            </a:endParaRPr>
          </a:p>
        </p:txBody>
      </p:sp>
      <p:sp>
        <p:nvSpPr>
          <p:cNvPr id="58370" name="灯片编号占位符 4"/>
          <p:cNvSpPr>
            <a:spLocks noGrp="1"/>
          </p:cNvSpPr>
          <p:nvPr>
            <p:ph type="sldNum" sz="quarter" idx="12"/>
          </p:nvPr>
        </p:nvSpPr>
        <p:spPr>
          <a:noFill/>
        </p:spPr>
        <p:txBody>
          <a:bodyPr/>
          <a:lstStyle/>
          <a:p>
            <a:fld id="{95A7FA16-21CF-451A-95F7-35DA04B7E73A}" type="slidenum">
              <a:rPr lang="en-US" altLang="zh-CN" smtClean="0"/>
            </a:fld>
            <a:endParaRPr lang="en-US" altLang="zh-CN" smtClean="0"/>
          </a:p>
        </p:txBody>
      </p:sp>
      <p:pic>
        <p:nvPicPr>
          <p:cNvPr id="475139" name="Picture 3" descr="bod30611_0709"/>
          <p:cNvPicPr>
            <a:picLocks noChangeAspect="1" noChangeArrowheads="1"/>
          </p:cNvPicPr>
          <p:nvPr/>
        </p:nvPicPr>
        <p:blipFill>
          <a:blip r:embed="rId1"/>
          <a:srcRect/>
          <a:stretch>
            <a:fillRect/>
          </a:stretch>
        </p:blipFill>
        <p:spPr bwMode="auto">
          <a:xfrm>
            <a:off x="1692275" y="1412875"/>
            <a:ext cx="5248275" cy="4835525"/>
          </a:xfrm>
          <a:prstGeom prst="rect">
            <a:avLst/>
          </a:prstGeom>
          <a:noFill/>
          <a:ln w="9525">
            <a:noFill/>
            <a:miter lim="800000"/>
            <a:headEnd/>
            <a:tailEnd/>
          </a:ln>
        </p:spPr>
      </p:pic>
      <p:sp>
        <p:nvSpPr>
          <p:cNvPr id="2" name="文本框 1"/>
          <p:cNvSpPr txBox="1"/>
          <p:nvPr/>
        </p:nvSpPr>
        <p:spPr>
          <a:xfrm>
            <a:off x="313492" y="6245531"/>
            <a:ext cx="5194611" cy="369332"/>
          </a:xfrm>
          <a:prstGeom prst="rect">
            <a:avLst/>
          </a:prstGeom>
          <a:noFill/>
        </p:spPr>
        <p:txBody>
          <a:bodyPr wrap="square" rtlCol="0">
            <a:spAutoFit/>
          </a:bodyPr>
          <a:lstStyle/>
          <a:p>
            <a:r>
              <a:rPr lang="zh-CN" altLang="en-US" dirty="0" smtClean="0"/>
              <a:t>新发展：基于大类资产配置的智能投顾</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5139"/>
                                        </p:tgtEl>
                                        <p:attrNameLst>
                                          <p:attrName>style.visibility</p:attrName>
                                        </p:attrNameLst>
                                      </p:cBhvr>
                                      <p:to>
                                        <p:strVal val="visible"/>
                                      </p:to>
                                    </p:set>
                                    <p:animEffect transition="in" filter="blinds(horizontal)">
                                      <p:cBhvr>
                                        <p:cTn id="7" dur="500"/>
                                        <p:tgtEl>
                                          <p:spTgt spid="47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p:spPr>
        <p:txBody>
          <a:bodyPr/>
          <a:lstStyle/>
          <a:p>
            <a:fld id="{32ECB2FD-D988-41C0-B924-A32089E4BD72}" type="slidenum">
              <a:rPr lang="en-US" altLang="zh-CN" smtClean="0"/>
            </a:fld>
            <a:endParaRPr lang="en-US" altLang="zh-CN" smtClean="0"/>
          </a:p>
        </p:txBody>
      </p:sp>
      <p:sp>
        <p:nvSpPr>
          <p:cNvPr id="26627" name="Rectangle 4"/>
          <p:cNvSpPr>
            <a:spLocks noGrp="1" noChangeArrowheads="1"/>
          </p:cNvSpPr>
          <p:nvPr>
            <p:ph type="title" idx="4294967295"/>
          </p:nvPr>
        </p:nvSpPr>
        <p:spPr>
          <a:xfrm>
            <a:off x="0" y="836613"/>
            <a:ext cx="8991600" cy="1143000"/>
          </a:xfrm>
        </p:spPr>
        <p:txBody>
          <a:bodyPr lIns="90488" tIns="44450" rIns="90488" bIns="44450" anchorCtr="1">
            <a:normAutofit/>
          </a:bodyPr>
          <a:lstStyle/>
          <a:p>
            <a:pPr eaLnBrk="1" hangingPunct="1"/>
            <a:r>
              <a:rPr lang="zh-CN" altLang="en-US" sz="2800" b="1" dirty="0" smtClean="0">
                <a:solidFill>
                  <a:srgbClr val="FF0000"/>
                </a:solidFill>
              </a:rPr>
              <a:t>风险资产组合（无风险利率为 </a:t>
            </a:r>
            <a:r>
              <a:rPr lang="en-US" altLang="zh-CN" sz="2800" b="1" dirty="0" smtClean="0">
                <a:solidFill>
                  <a:srgbClr val="FF0000"/>
                </a:solidFill>
              </a:rPr>
              <a:t>5%</a:t>
            </a:r>
            <a:r>
              <a:rPr lang="zh-CN" altLang="en-US" sz="2800" b="1" dirty="0" smtClean="0">
                <a:solidFill>
                  <a:srgbClr val="FF0000"/>
                </a:solidFill>
              </a:rPr>
              <a:t>）</a:t>
            </a:r>
            <a:endParaRPr lang="en-US" altLang="zh-CN" sz="2800" b="1" dirty="0" smtClean="0">
              <a:solidFill>
                <a:srgbClr val="FF0000"/>
              </a:solidFill>
            </a:endParaRPr>
          </a:p>
        </p:txBody>
      </p:sp>
      <p:pic>
        <p:nvPicPr>
          <p:cNvPr id="237571" name="Picture 3" descr="bod8237x_tb0601"/>
          <p:cNvPicPr>
            <a:picLocks noChangeAspect="1" noChangeArrowheads="1"/>
          </p:cNvPicPr>
          <p:nvPr/>
        </p:nvPicPr>
        <p:blipFill>
          <a:blip r:embed="rId1"/>
          <a:srcRect/>
          <a:stretch>
            <a:fillRect/>
          </a:stretch>
        </p:blipFill>
        <p:spPr bwMode="auto">
          <a:xfrm>
            <a:off x="0" y="1916113"/>
            <a:ext cx="8964613" cy="3889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blinds(horizontal)">
                                      <p:cBhvr>
                                        <p:cTn id="7"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Rot="1" noChangeArrowheads="1"/>
          </p:cNvSpPr>
          <p:nvPr>
            <p:ph type="title"/>
          </p:nvPr>
        </p:nvSpPr>
        <p:spPr/>
        <p:txBody>
          <a:bodyPr/>
          <a:lstStyle/>
          <a:p>
            <a:pPr eaLnBrk="1" hangingPunct="1"/>
            <a:r>
              <a:rPr lang="en-US" altLang="zh-CN" i="1" dirty="0"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r</a:t>
            </a:r>
            <a:r>
              <a:rPr lang="en-US" altLang="zh-CN" i="1" baseline="-25000" dirty="0" err="1" smtClean="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和</a:t>
            </a:r>
            <a:r>
              <a:rPr lang="en-US" altLang="zh-CN" i="1" dirty="0" err="1" smtClean="0">
                <a:latin typeface="Times New Roman" panose="02020603050405020304" pitchFamily="18" charset="0"/>
                <a:cs typeface="Times New Roman" panose="02020603050405020304" pitchFamily="18" charset="0"/>
              </a:rPr>
              <a:t>σ</a:t>
            </a:r>
            <a:r>
              <a:rPr lang="en-US" altLang="zh-CN" i="1" baseline="-25000" dirty="0" err="1"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的计算</a:t>
            </a:r>
            <a:endParaRPr lang="zh-CN" altLang="en-US" baseline="-25000" dirty="0" smtClean="0">
              <a:latin typeface="Times New Roman" panose="02020603050405020304" pitchFamily="18" charset="0"/>
              <a:cs typeface="Times New Roman" panose="02020603050405020304" pitchFamily="18" charset="0"/>
            </a:endParaRPr>
          </a:p>
        </p:txBody>
      </p:sp>
      <p:graphicFrame>
        <p:nvGraphicFramePr>
          <p:cNvPr id="20482" name="Object 3"/>
          <p:cNvGraphicFramePr>
            <a:graphicFrameLocks noGrp="1" noChangeAspect="1"/>
          </p:cNvGraphicFramePr>
          <p:nvPr>
            <p:ph idx="1"/>
          </p:nvPr>
        </p:nvGraphicFramePr>
        <p:xfrm>
          <a:off x="755650" y="1989138"/>
          <a:ext cx="7631113" cy="2828925"/>
        </p:xfrm>
        <a:graphic>
          <a:graphicData uri="http://schemas.openxmlformats.org/presentationml/2006/ole">
            <mc:AlternateContent xmlns:mc="http://schemas.openxmlformats.org/markup-compatibility/2006">
              <mc:Choice xmlns:v="urn:schemas-microsoft-com:vml" Requires="v">
                <p:oleObj spid="_x0000_s20490" name="Equation" r:id="rId1" imgW="2603500" imgH="965200" progId="Equation.DSMT4">
                  <p:embed/>
                </p:oleObj>
              </mc:Choice>
              <mc:Fallback>
                <p:oleObj name="Equation" r:id="rId1" imgW="2603500" imgH="9652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89138"/>
                        <a:ext cx="7631113" cy="282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灯片编号占位符 5"/>
          <p:cNvSpPr>
            <a:spLocks noGrp="1"/>
          </p:cNvSpPr>
          <p:nvPr>
            <p:ph type="sldNum" sz="quarter" idx="12"/>
          </p:nvPr>
        </p:nvSpPr>
        <p:spPr>
          <a:noFill/>
        </p:spPr>
        <p:txBody>
          <a:bodyPr/>
          <a:lstStyle/>
          <a:p>
            <a:fld id="{67C81CA7-AABF-4FE5-800B-D3BF222FE538}"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
          <p:cNvSpPr>
            <a:spLocks noGrp="1" noRot="1" noChangeArrowheads="1"/>
          </p:cNvSpPr>
          <p:nvPr>
            <p:ph type="title"/>
          </p:nvPr>
        </p:nvSpPr>
        <p:spPr/>
        <p:txBody>
          <a:bodyPr>
            <a:normAutofit/>
          </a:bodyPr>
          <a:lstStyle/>
          <a:p>
            <a:pPr eaLnBrk="1" hangingPunct="1"/>
            <a:r>
              <a:rPr lang="zh-CN" altLang="en-US" sz="2800" b="1" dirty="0" smtClean="0">
                <a:solidFill>
                  <a:srgbClr val="FF0000"/>
                </a:solidFill>
              </a:rPr>
              <a:t>    整体最优投资组合</a:t>
            </a:r>
            <a:endParaRPr lang="en-US" altLang="zh-CN" sz="2800" b="1" dirty="0" smtClean="0">
              <a:solidFill>
                <a:srgbClr val="FF0000"/>
              </a:solidFill>
            </a:endParaRPr>
          </a:p>
        </p:txBody>
      </p:sp>
      <p:graphicFrame>
        <p:nvGraphicFramePr>
          <p:cNvPr id="21506" name="Object 3"/>
          <p:cNvGraphicFramePr>
            <a:graphicFrameLocks noGrp="1" noChangeAspect="1"/>
          </p:cNvGraphicFramePr>
          <p:nvPr>
            <p:ph sz="half" idx="1"/>
          </p:nvPr>
        </p:nvGraphicFramePr>
        <p:xfrm>
          <a:off x="2508250" y="3729038"/>
          <a:ext cx="203200" cy="241300"/>
        </p:xfrm>
        <a:graphic>
          <a:graphicData uri="http://schemas.openxmlformats.org/presentationml/2006/ole">
            <mc:AlternateContent xmlns:mc="http://schemas.openxmlformats.org/markup-compatibility/2006">
              <mc:Choice xmlns:v="urn:schemas-microsoft-com:vml" Requires="v">
                <p:oleObj spid="_x0000_s21530" name="Equation" r:id="rId1" imgW="203200" imgH="241300" progId="Equation.DSMT4">
                  <p:embed/>
                </p:oleObj>
              </mc:Choice>
              <mc:Fallback>
                <p:oleObj name="Equation" r:id="rId1" imgW="203200" imgH="2413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0" y="3729038"/>
                        <a:ext cx="2032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4"/>
          <p:cNvGraphicFramePr>
            <a:graphicFrameLocks noGrp="1" noChangeAspect="1"/>
          </p:cNvGraphicFramePr>
          <p:nvPr>
            <p:ph sz="quarter" idx="2"/>
          </p:nvPr>
        </p:nvGraphicFramePr>
        <p:xfrm>
          <a:off x="6540500" y="2566988"/>
          <a:ext cx="444500" cy="241300"/>
        </p:xfrm>
        <a:graphic>
          <a:graphicData uri="http://schemas.openxmlformats.org/presentationml/2006/ole">
            <mc:AlternateContent xmlns:mc="http://schemas.openxmlformats.org/markup-compatibility/2006">
              <mc:Choice xmlns:v="urn:schemas-microsoft-com:vml" Requires="v">
                <p:oleObj spid="_x0000_s21531" name="Equation" r:id="rId3" imgW="444500" imgH="241300" progId="Equation.DSMT4">
                  <p:embed/>
                </p:oleObj>
              </mc:Choice>
              <mc:Fallback>
                <p:oleObj name="Equation" r:id="rId3" imgW="4445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0" y="2566988"/>
                        <a:ext cx="4445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9"/>
          <p:cNvGraphicFramePr>
            <a:graphicFrameLocks noGrp="1" noChangeAspect="1"/>
          </p:cNvGraphicFramePr>
          <p:nvPr>
            <p:ph sz="quarter" idx="3"/>
          </p:nvPr>
        </p:nvGraphicFramePr>
        <p:xfrm>
          <a:off x="4211638" y="6165850"/>
          <a:ext cx="303212" cy="360363"/>
        </p:xfrm>
        <a:graphic>
          <a:graphicData uri="http://schemas.openxmlformats.org/presentationml/2006/ole">
            <mc:AlternateContent xmlns:mc="http://schemas.openxmlformats.org/markup-compatibility/2006">
              <mc:Choice xmlns:v="urn:schemas-microsoft-com:vml" Requires="v">
                <p:oleObj spid="_x0000_s21532" name="Equation" r:id="rId5" imgW="203200" imgH="241300" progId="Equation.DSMT4">
                  <p:embed/>
                </p:oleObj>
              </mc:Choice>
              <mc:Fallback>
                <p:oleObj name="Equation" r:id="rId5" imgW="203200" imgH="2413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6165850"/>
                        <a:ext cx="30321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灯片编号占位符 7"/>
          <p:cNvSpPr>
            <a:spLocks noGrp="1"/>
          </p:cNvSpPr>
          <p:nvPr>
            <p:ph type="sldNum" sz="quarter" idx="12"/>
          </p:nvPr>
        </p:nvSpPr>
        <p:spPr>
          <a:noFill/>
        </p:spPr>
        <p:txBody>
          <a:bodyPr/>
          <a:lstStyle/>
          <a:p>
            <a:fld id="{7BA4964E-E2AB-4520-AE25-7E73744D4214}" type="slidenum">
              <a:rPr lang="en-US" altLang="zh-CN" smtClean="0"/>
            </a:fld>
            <a:endParaRPr lang="en-US" altLang="zh-CN" smtClean="0"/>
          </a:p>
        </p:txBody>
      </p:sp>
      <p:pic>
        <p:nvPicPr>
          <p:cNvPr id="21511" name="Picture 5" descr="bod30611_0708"/>
          <p:cNvPicPr>
            <a:picLocks noChangeAspect="1" noChangeArrowheads="1"/>
          </p:cNvPicPr>
          <p:nvPr/>
        </p:nvPicPr>
        <p:blipFill>
          <a:blip r:embed="rId7"/>
          <a:srcRect/>
          <a:stretch>
            <a:fillRect/>
          </a:stretch>
        </p:blipFill>
        <p:spPr bwMode="auto">
          <a:xfrm>
            <a:off x="1763713" y="1268413"/>
            <a:ext cx="6192837" cy="5373687"/>
          </a:xfrm>
          <a:prstGeom prst="rect">
            <a:avLst/>
          </a:prstGeom>
          <a:noFill/>
          <a:ln w="9525">
            <a:noFill/>
            <a:miter lim="800000"/>
            <a:headEnd/>
            <a:tailEnd/>
          </a:ln>
        </p:spPr>
      </p:pic>
      <p:sp>
        <p:nvSpPr>
          <p:cNvPr id="21512" name="Rectangle 6"/>
          <p:cNvSpPr>
            <a:spLocks noChangeArrowheads="1"/>
          </p:cNvSpPr>
          <p:nvPr/>
        </p:nvSpPr>
        <p:spPr bwMode="auto">
          <a:xfrm>
            <a:off x="3995738" y="6165850"/>
            <a:ext cx="503237" cy="287338"/>
          </a:xfrm>
          <a:prstGeom prst="rect">
            <a:avLst/>
          </a:prstGeom>
          <a:noFill/>
          <a:ln w="9525">
            <a:noFill/>
            <a:miter lim="800000"/>
          </a:ln>
        </p:spPr>
        <p:txBody>
          <a:bodyPr wrap="none" anchor="ctr"/>
          <a:lstStyle/>
          <a:p>
            <a:pPr algn="ctr"/>
            <a:endParaRPr lang="zh-CN" altLang="zh-CN" sz="2000" b="1" baseline="-25000">
              <a:solidFill>
                <a:srgbClr val="FF0000"/>
              </a:solidFill>
              <a:latin typeface="宋体" panose="02010600030101010101" pitchFamily="2" charset="-122"/>
            </a:endParaRPr>
          </a:p>
        </p:txBody>
      </p:sp>
      <p:sp>
        <p:nvSpPr>
          <p:cNvPr id="21513" name="Rectangle 7"/>
          <p:cNvSpPr>
            <a:spLocks noChangeArrowheads="1"/>
          </p:cNvSpPr>
          <p:nvPr/>
        </p:nvSpPr>
        <p:spPr bwMode="auto">
          <a:xfrm>
            <a:off x="1908175" y="3284538"/>
            <a:ext cx="503238" cy="287337"/>
          </a:xfrm>
          <a:prstGeom prst="rect">
            <a:avLst/>
          </a:prstGeom>
          <a:noFill/>
          <a:ln w="9525">
            <a:noFill/>
            <a:miter lim="800000"/>
          </a:ln>
        </p:spPr>
        <p:txBody>
          <a:bodyPr wrap="none" anchor="ctr"/>
          <a:lstStyle/>
          <a:p>
            <a:pPr algn="ctr"/>
            <a:r>
              <a:rPr lang="en-US" altLang="zh-CN" sz="2000" b="1">
                <a:solidFill>
                  <a:srgbClr val="FF0000"/>
                </a:solidFill>
              </a:rPr>
              <a:t>   </a:t>
            </a:r>
            <a:r>
              <a:rPr lang="en-US" altLang="zh-CN" sz="1600" b="1">
                <a:solidFill>
                  <a:srgbClr val="0000FF"/>
                </a:solidFill>
              </a:rPr>
              <a:t>11</a:t>
            </a:r>
            <a:endParaRPr lang="en-US" altLang="zh-CN" sz="1600" b="1">
              <a:solidFill>
                <a:srgbClr val="0000FF"/>
              </a:solidFill>
              <a:latin typeface="宋体" panose="02010600030101010101" pitchFamily="2" charset="-122"/>
            </a:endParaRPr>
          </a:p>
        </p:txBody>
      </p:sp>
      <p:sp>
        <p:nvSpPr>
          <p:cNvPr id="21514" name="Rectangle 8"/>
          <p:cNvSpPr>
            <a:spLocks noChangeArrowheads="1"/>
          </p:cNvSpPr>
          <p:nvPr/>
        </p:nvSpPr>
        <p:spPr bwMode="auto">
          <a:xfrm>
            <a:off x="4427538" y="6237288"/>
            <a:ext cx="503237" cy="215900"/>
          </a:xfrm>
          <a:prstGeom prst="rect">
            <a:avLst/>
          </a:prstGeom>
          <a:noFill/>
          <a:ln w="9525">
            <a:noFill/>
            <a:miter lim="800000"/>
          </a:ln>
        </p:spPr>
        <p:txBody>
          <a:bodyPr wrap="none" anchor="ctr"/>
          <a:lstStyle/>
          <a:p>
            <a:pPr algn="ctr"/>
            <a:r>
              <a:rPr lang="en-US" altLang="zh-CN" sz="1600" b="1">
                <a:solidFill>
                  <a:srgbClr val="FF0000"/>
                </a:solidFill>
              </a:rPr>
              <a:t>   </a:t>
            </a:r>
            <a:r>
              <a:rPr lang="en-US" altLang="zh-CN" sz="1600" b="1">
                <a:solidFill>
                  <a:srgbClr val="0000FF"/>
                </a:solidFill>
              </a:rPr>
              <a:t>14.2</a:t>
            </a:r>
            <a:endParaRPr lang="en-US" altLang="zh-CN" sz="1600" b="1" baseline="-25000">
              <a:solidFill>
                <a:srgbClr val="0000FF"/>
              </a:solidFill>
              <a:latin typeface="宋体" panose="02010600030101010101" pitchFamily="2" charset="-122"/>
            </a:endParaRPr>
          </a:p>
        </p:txBody>
      </p:sp>
      <p:sp>
        <p:nvSpPr>
          <p:cNvPr id="21515" name="Rectangle 10"/>
          <p:cNvSpPr>
            <a:spLocks noChangeArrowheads="1"/>
          </p:cNvSpPr>
          <p:nvPr/>
        </p:nvSpPr>
        <p:spPr bwMode="auto">
          <a:xfrm>
            <a:off x="1692275" y="3644900"/>
            <a:ext cx="647700" cy="360363"/>
          </a:xfrm>
          <a:prstGeom prst="rect">
            <a:avLst/>
          </a:prstGeom>
          <a:noFill/>
          <a:ln w="9525">
            <a:noFill/>
            <a:miter lim="800000"/>
          </a:ln>
        </p:spPr>
        <p:txBody>
          <a:bodyPr wrap="none" anchor="ctr"/>
          <a:lstStyle/>
          <a:p>
            <a:pPr algn="ctr"/>
            <a:r>
              <a:rPr lang="en-US" altLang="zh-CN" b="1">
                <a:solidFill>
                  <a:srgbClr val="FF0000"/>
                </a:solidFill>
                <a:latin typeface="Times New Roman" panose="02020603050405020304" pitchFamily="18" charset="0"/>
              </a:rPr>
              <a:t> E*(r</a:t>
            </a:r>
            <a:r>
              <a:rPr lang="en-US" altLang="zh-CN" b="1" baseline="-25000">
                <a:solidFill>
                  <a:srgbClr val="FF0000"/>
                </a:solidFill>
                <a:latin typeface="Times New Roman" panose="02020603050405020304" pitchFamily="18" charset="0"/>
              </a:rPr>
              <a:t>C</a:t>
            </a:r>
            <a:r>
              <a:rPr lang="en-US" altLang="zh-CN" b="1">
                <a:solidFill>
                  <a:srgbClr val="FF0000"/>
                </a:solidFill>
                <a:latin typeface="Times New Roman" panose="02020603050405020304" pitchFamily="18" charset="0"/>
              </a:rPr>
              <a:t>)</a:t>
            </a:r>
            <a:endParaRPr lang="en-US" altLang="zh-CN" b="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0" y="188913"/>
            <a:ext cx="9144000" cy="476250"/>
          </a:xfrm>
        </p:spPr>
        <p:txBody>
          <a:bodyPr>
            <a:normAutofit fontScale="90000"/>
          </a:bodyPr>
          <a:lstStyle/>
          <a:p>
            <a:pPr eaLnBrk="1" hangingPunct="1"/>
            <a:r>
              <a:rPr lang="zh-CN" altLang="en-US" sz="3200" dirty="0" smtClean="0">
                <a:solidFill>
                  <a:srgbClr val="FF0000"/>
                </a:solidFill>
              </a:rPr>
              <a:t>确定完整资产组合的三部曲</a:t>
            </a:r>
            <a:endParaRPr lang="zh-CN" altLang="en-US" sz="3200" dirty="0" smtClean="0">
              <a:solidFill>
                <a:srgbClr val="FF0000"/>
              </a:solidFill>
            </a:endParaRPr>
          </a:p>
        </p:txBody>
      </p:sp>
      <p:sp>
        <p:nvSpPr>
          <p:cNvPr id="468995" name="Rectangle 3"/>
          <p:cNvSpPr>
            <a:spLocks noGrp="1" noRot="1" noChangeArrowheads="1"/>
          </p:cNvSpPr>
          <p:nvPr>
            <p:ph idx="1"/>
          </p:nvPr>
        </p:nvSpPr>
        <p:spPr>
          <a:xfrm>
            <a:off x="107950" y="908050"/>
            <a:ext cx="9144000" cy="6453188"/>
          </a:xfrm>
        </p:spPr>
        <p:txBody>
          <a:bodyPr/>
          <a:lstStyle/>
          <a:p>
            <a:pPr eaLnBrk="1" hangingPunct="1">
              <a:lnSpc>
                <a:spcPct val="90000"/>
              </a:lnSpc>
              <a:buFont typeface="Wingdings" panose="05000000000000000000" pitchFamily="2" charset="2"/>
              <a:buNone/>
            </a:pPr>
            <a:r>
              <a:rPr lang="zh-CN" altLang="en-US" sz="2400" dirty="0" smtClean="0">
                <a:latin typeface="+mn-ea"/>
              </a:rPr>
              <a:t>（一）</a:t>
            </a:r>
            <a:r>
              <a:rPr lang="zh-CN" altLang="en-US" sz="2400" dirty="0" smtClean="0">
                <a:solidFill>
                  <a:srgbClr val="0000FF"/>
                </a:solidFill>
                <a:latin typeface="+mn-ea"/>
              </a:rPr>
              <a:t>确定所有各类证券的风险</a:t>
            </a:r>
            <a:r>
              <a:rPr lang="en-US" altLang="zh-CN" sz="2400" dirty="0" smtClean="0">
                <a:solidFill>
                  <a:srgbClr val="0000FF"/>
                </a:solidFill>
                <a:latin typeface="+mn-ea"/>
              </a:rPr>
              <a:t>-</a:t>
            </a:r>
            <a:r>
              <a:rPr lang="zh-CN" altLang="en-US" sz="2400" dirty="0" smtClean="0">
                <a:solidFill>
                  <a:srgbClr val="0000FF"/>
                </a:solidFill>
                <a:latin typeface="+mn-ea"/>
              </a:rPr>
              <a:t>收益特征</a:t>
            </a:r>
            <a:r>
              <a:rPr lang="zh-CN" altLang="en-US" sz="2400" dirty="0" smtClean="0">
                <a:latin typeface="+mn-ea"/>
              </a:rPr>
              <a:t>（如期望收益、      </a:t>
            </a:r>
            <a:endParaRPr lang="en-US" altLang="zh-CN" sz="2400" dirty="0" smtClean="0">
              <a:latin typeface="+mn-ea"/>
            </a:endParaRPr>
          </a:p>
          <a:p>
            <a:pPr eaLnBrk="1" hangingPunct="1">
              <a:lnSpc>
                <a:spcPct val="90000"/>
              </a:lnSpc>
              <a:buFont typeface="Wingdings" panose="05000000000000000000" pitchFamily="2" charset="2"/>
              <a:buNone/>
            </a:pPr>
            <a:r>
              <a:rPr lang="en-US" altLang="zh-CN" sz="2400" dirty="0" smtClean="0">
                <a:latin typeface="+mn-ea"/>
              </a:rPr>
              <a:t>      </a:t>
            </a:r>
            <a:r>
              <a:rPr lang="zh-CN" altLang="en-US" sz="2400" dirty="0" smtClean="0">
                <a:latin typeface="+mn-ea"/>
              </a:rPr>
              <a:t> 方差、协方差等，形成风险资产的机会集）</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（二）</a:t>
            </a:r>
            <a:r>
              <a:rPr lang="zh-CN" altLang="en-US" sz="2400" dirty="0" smtClean="0">
                <a:solidFill>
                  <a:srgbClr val="0000FF"/>
                </a:solidFill>
                <a:latin typeface="+mn-ea"/>
              </a:rPr>
              <a:t>确定最优风险资产组合</a:t>
            </a:r>
            <a:r>
              <a:rPr lang="zh-CN" altLang="en-US" sz="2400" dirty="0" smtClean="0">
                <a:latin typeface="+mn-ea"/>
              </a:rPr>
              <a:t>：</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      １</a:t>
            </a:r>
            <a:r>
              <a:rPr lang="en-US" altLang="zh-CN" sz="2400" dirty="0" smtClean="0">
                <a:latin typeface="+mn-ea"/>
              </a:rPr>
              <a:t>.</a:t>
            </a:r>
            <a:r>
              <a:rPr lang="zh-CN" altLang="en-US" sz="2400" dirty="0" smtClean="0">
                <a:latin typeface="+mn-ea"/>
              </a:rPr>
              <a:t>根据最优风险资产组合的权重公式计算最优风险</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         资产组合</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mn-ea"/>
              </a:rPr>
              <a:t>；</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      ２</a:t>
            </a:r>
            <a:r>
              <a:rPr lang="en-US" altLang="zh-CN" sz="2400" dirty="0" smtClean="0">
                <a:latin typeface="+mn-ea"/>
              </a:rPr>
              <a:t>.</a:t>
            </a:r>
            <a:r>
              <a:rPr lang="zh-CN" altLang="en-US" sz="2400" dirty="0" smtClean="0">
                <a:latin typeface="+mn-ea"/>
              </a:rPr>
              <a:t>根据计算出来的权重确定该最优风险资产组合相</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         应的期望收益和方差。</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（三）</a:t>
            </a:r>
            <a:r>
              <a:rPr lang="zh-CN" altLang="en-US" sz="2400" dirty="0" smtClean="0">
                <a:solidFill>
                  <a:srgbClr val="0000FF"/>
                </a:solidFill>
                <a:latin typeface="+mn-ea"/>
              </a:rPr>
              <a:t>把基金（资金）配置在已确定的最优风险资产组合</a:t>
            </a:r>
            <a:endParaRPr lang="zh-CN" altLang="en-US" sz="2400" dirty="0" smtClean="0">
              <a:solidFill>
                <a:srgbClr val="0000FF"/>
              </a:solidFill>
              <a:latin typeface="+mn-ea"/>
            </a:endParaRPr>
          </a:p>
          <a:p>
            <a:pPr eaLnBrk="1" hangingPunct="1">
              <a:lnSpc>
                <a:spcPct val="90000"/>
              </a:lnSpc>
              <a:buFont typeface="Wingdings" panose="05000000000000000000" pitchFamily="2" charset="2"/>
              <a:buNone/>
            </a:pPr>
            <a:r>
              <a:rPr lang="zh-CN" altLang="en-US" sz="2400" dirty="0" smtClean="0">
                <a:solidFill>
                  <a:srgbClr val="0000FF"/>
                </a:solidFill>
                <a:latin typeface="+mn-ea"/>
              </a:rPr>
              <a:t>      和无风险资产上</a:t>
            </a:r>
            <a:r>
              <a:rPr lang="zh-CN" altLang="en-US" sz="2400" dirty="0" smtClean="0">
                <a:latin typeface="+mn-ea"/>
              </a:rPr>
              <a:t>：</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      １</a:t>
            </a:r>
            <a:r>
              <a:rPr lang="en-US" altLang="zh-CN" sz="2400" dirty="0" smtClean="0">
                <a:latin typeface="+mn-ea"/>
              </a:rPr>
              <a:t>.</a:t>
            </a:r>
            <a:r>
              <a:rPr lang="zh-CN" altLang="en-US" sz="2400" dirty="0" smtClean="0">
                <a:latin typeface="+mn-ea"/>
              </a:rPr>
              <a:t>根据最优风险资产头寸公式计算风险资产组合</a:t>
            </a:r>
            <a:r>
              <a:rPr lang="en-US" altLang="zh-CN" sz="2400" i="1" dirty="0" smtClean="0">
                <a:latin typeface="Times New Roman" panose="02020603050405020304" pitchFamily="18" charset="0"/>
                <a:cs typeface="Times New Roman" panose="02020603050405020304" pitchFamily="18" charset="0"/>
              </a:rPr>
              <a:t>P</a:t>
            </a:r>
            <a:endParaRPr lang="en-US" altLang="zh-CN" sz="2400" i="1" dirty="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smtClean="0">
                <a:latin typeface="+mn-ea"/>
              </a:rPr>
              <a:t>         </a:t>
            </a:r>
            <a:r>
              <a:rPr lang="zh-CN" altLang="en-US" sz="2400" dirty="0" smtClean="0">
                <a:latin typeface="+mn-ea"/>
              </a:rPr>
              <a:t>和无风险资产的权重；</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      ２</a:t>
            </a:r>
            <a:r>
              <a:rPr lang="en-US" altLang="zh-CN" sz="2400" dirty="0" smtClean="0">
                <a:latin typeface="+mn-ea"/>
              </a:rPr>
              <a:t>.</a:t>
            </a:r>
            <a:r>
              <a:rPr lang="zh-CN" altLang="en-US" sz="2400" dirty="0" smtClean="0">
                <a:latin typeface="+mn-ea"/>
              </a:rPr>
              <a:t>计算出完整资产组合中每一种风险资产和无风 </a:t>
            </a:r>
            <a:endParaRPr lang="zh-CN" altLang="en-US" sz="2400" dirty="0" smtClean="0">
              <a:latin typeface="+mn-ea"/>
            </a:endParaRPr>
          </a:p>
          <a:p>
            <a:pPr eaLnBrk="1" hangingPunct="1">
              <a:lnSpc>
                <a:spcPct val="90000"/>
              </a:lnSpc>
              <a:buFont typeface="Wingdings" panose="05000000000000000000" pitchFamily="2" charset="2"/>
              <a:buNone/>
            </a:pPr>
            <a:r>
              <a:rPr lang="zh-CN" altLang="en-US" sz="2400" dirty="0" smtClean="0">
                <a:latin typeface="+mn-ea"/>
              </a:rPr>
              <a:t>         险资产的相应权重（投资比例）和投资份额。</a:t>
            </a:r>
            <a:endParaRPr lang="zh-CN" altLang="en-US" sz="2400" dirty="0" smtClean="0">
              <a:latin typeface="+mn-ea"/>
            </a:endParaRPr>
          </a:p>
          <a:p>
            <a:pPr eaLnBrk="1" hangingPunct="1">
              <a:buFont typeface="Wingdings" panose="05000000000000000000" pitchFamily="2" charset="2"/>
              <a:buNone/>
            </a:pPr>
            <a:endParaRPr lang="en-US" altLang="zh-CN" sz="2400" dirty="0" smtClean="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Effect transition="in" filter="blinds(horizontal)">
                                      <p:cBhvr>
                                        <p:cTn id="7" dur="500"/>
                                        <p:tgtEl>
                                          <p:spTgt spid="468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8995">
                                            <p:txEl>
                                              <p:pRg st="1" end="1"/>
                                            </p:txEl>
                                          </p:spTgt>
                                        </p:tgtEl>
                                        <p:attrNameLst>
                                          <p:attrName>style.visibility</p:attrName>
                                        </p:attrNameLst>
                                      </p:cBhvr>
                                      <p:to>
                                        <p:strVal val="visible"/>
                                      </p:to>
                                    </p:set>
                                    <p:animEffect transition="in" filter="blinds(horizontal)">
                                      <p:cBhvr>
                                        <p:cTn id="12" dur="500"/>
                                        <p:tgtEl>
                                          <p:spTgt spid="468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17" dur="500"/>
                                        <p:tgtEl>
                                          <p:spTgt spid="468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8995">
                                            <p:txEl>
                                              <p:pRg st="3" end="3"/>
                                            </p:txEl>
                                          </p:spTgt>
                                        </p:tgtEl>
                                        <p:attrNameLst>
                                          <p:attrName>style.visibility</p:attrName>
                                        </p:attrNameLst>
                                      </p:cBhvr>
                                      <p:to>
                                        <p:strVal val="visible"/>
                                      </p:to>
                                    </p:set>
                                    <p:animEffect transition="in" filter="blinds(horizontal)">
                                      <p:cBhvr>
                                        <p:cTn id="22" dur="500"/>
                                        <p:tgtEl>
                                          <p:spTgt spid="46899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68995">
                                            <p:txEl>
                                              <p:pRg st="4" end="4"/>
                                            </p:txEl>
                                          </p:spTgt>
                                        </p:tgtEl>
                                        <p:attrNameLst>
                                          <p:attrName>style.visibility</p:attrName>
                                        </p:attrNameLst>
                                      </p:cBhvr>
                                      <p:to>
                                        <p:strVal val="visible"/>
                                      </p:to>
                                    </p:set>
                                    <p:animEffect transition="in" filter="blinds(horizontal)">
                                      <p:cBhvr>
                                        <p:cTn id="25" dur="500"/>
                                        <p:tgtEl>
                                          <p:spTgt spid="4689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68995">
                                            <p:txEl>
                                              <p:pRg st="5" end="5"/>
                                            </p:txEl>
                                          </p:spTgt>
                                        </p:tgtEl>
                                        <p:attrNameLst>
                                          <p:attrName>style.visibility</p:attrName>
                                        </p:attrNameLst>
                                      </p:cBhvr>
                                      <p:to>
                                        <p:strVal val="visible"/>
                                      </p:to>
                                    </p:set>
                                    <p:animEffect transition="in" filter="blinds(horizontal)">
                                      <p:cBhvr>
                                        <p:cTn id="30" dur="500"/>
                                        <p:tgtEl>
                                          <p:spTgt spid="46899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8995">
                                            <p:txEl>
                                              <p:pRg st="6" end="6"/>
                                            </p:txEl>
                                          </p:spTgt>
                                        </p:tgtEl>
                                        <p:attrNameLst>
                                          <p:attrName>style.visibility</p:attrName>
                                        </p:attrNameLst>
                                      </p:cBhvr>
                                      <p:to>
                                        <p:strVal val="visible"/>
                                      </p:to>
                                    </p:set>
                                    <p:animEffect transition="in" filter="blinds(horizontal)">
                                      <p:cBhvr>
                                        <p:cTn id="33" dur="500"/>
                                        <p:tgtEl>
                                          <p:spTgt spid="46899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68995">
                                            <p:txEl>
                                              <p:pRg st="7" end="7"/>
                                            </p:txEl>
                                          </p:spTgt>
                                        </p:tgtEl>
                                        <p:attrNameLst>
                                          <p:attrName>style.visibility</p:attrName>
                                        </p:attrNameLst>
                                      </p:cBhvr>
                                      <p:to>
                                        <p:strVal val="visible"/>
                                      </p:to>
                                    </p:set>
                                    <p:animEffect transition="in" filter="blinds(horizontal)">
                                      <p:cBhvr>
                                        <p:cTn id="38" dur="500"/>
                                        <p:tgtEl>
                                          <p:spTgt spid="468995">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68995">
                                            <p:txEl>
                                              <p:pRg st="8" end="8"/>
                                            </p:txEl>
                                          </p:spTgt>
                                        </p:tgtEl>
                                        <p:attrNameLst>
                                          <p:attrName>style.visibility</p:attrName>
                                        </p:attrNameLst>
                                      </p:cBhvr>
                                      <p:to>
                                        <p:strVal val="visible"/>
                                      </p:to>
                                    </p:set>
                                    <p:animEffect transition="in" filter="blinds(horizontal)">
                                      <p:cBhvr>
                                        <p:cTn id="41" dur="500"/>
                                        <p:tgtEl>
                                          <p:spTgt spid="46899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68995">
                                            <p:txEl>
                                              <p:pRg st="9" end="9"/>
                                            </p:txEl>
                                          </p:spTgt>
                                        </p:tgtEl>
                                        <p:attrNameLst>
                                          <p:attrName>style.visibility</p:attrName>
                                        </p:attrNameLst>
                                      </p:cBhvr>
                                      <p:to>
                                        <p:strVal val="visible"/>
                                      </p:to>
                                    </p:set>
                                    <p:animEffect transition="in" filter="blinds(horizontal)">
                                      <p:cBhvr>
                                        <p:cTn id="46" dur="500"/>
                                        <p:tgtEl>
                                          <p:spTgt spid="468995">
                                            <p:txEl>
                                              <p:pRg st="9" end="9"/>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68995">
                                            <p:txEl>
                                              <p:pRg st="10" end="10"/>
                                            </p:txEl>
                                          </p:spTgt>
                                        </p:tgtEl>
                                        <p:attrNameLst>
                                          <p:attrName>style.visibility</p:attrName>
                                        </p:attrNameLst>
                                      </p:cBhvr>
                                      <p:to>
                                        <p:strVal val="visible"/>
                                      </p:to>
                                    </p:set>
                                    <p:animEffect transition="in" filter="blinds(horizontal)">
                                      <p:cBhvr>
                                        <p:cTn id="49" dur="500"/>
                                        <p:tgtEl>
                                          <p:spTgt spid="468995">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68995">
                                            <p:txEl>
                                              <p:pRg st="11" end="11"/>
                                            </p:txEl>
                                          </p:spTgt>
                                        </p:tgtEl>
                                        <p:attrNameLst>
                                          <p:attrName>style.visibility</p:attrName>
                                        </p:attrNameLst>
                                      </p:cBhvr>
                                      <p:to>
                                        <p:strVal val="visible"/>
                                      </p:to>
                                    </p:set>
                                    <p:animEffect transition="in" filter="blinds(horizontal)">
                                      <p:cBhvr>
                                        <p:cTn id="54" dur="500"/>
                                        <p:tgtEl>
                                          <p:spTgt spid="468995">
                                            <p:txEl>
                                              <p:pRg st="11" end="11"/>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68995">
                                            <p:txEl>
                                              <p:pRg st="12" end="12"/>
                                            </p:txEl>
                                          </p:spTgt>
                                        </p:tgtEl>
                                        <p:attrNameLst>
                                          <p:attrName>style.visibility</p:attrName>
                                        </p:attrNameLst>
                                      </p:cBhvr>
                                      <p:to>
                                        <p:strVal val="visible"/>
                                      </p:to>
                                    </p:set>
                                    <p:animEffect transition="in" filter="blinds(horizontal)">
                                      <p:cBhvr>
                                        <p:cTn id="57" dur="500"/>
                                        <p:tgtEl>
                                          <p:spTgt spid="4689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02765E8-BDC0-4EC7-AB30-F7A4F167B7D4}" type="slidenum">
              <a:rPr lang="en-US" altLang="zh-CN" smtClean="0"/>
            </a:fld>
            <a:endParaRPr lang="en-US" altLang="zh-CN"/>
          </a:p>
        </p:txBody>
      </p:sp>
      <p:sp>
        <p:nvSpPr>
          <p:cNvPr id="5" name="Rectangle 2"/>
          <p:cNvSpPr txBox="1">
            <a:spLocks noRot="1" noChangeArrowheads="1"/>
          </p:cNvSpPr>
          <p:nvPr/>
        </p:nvSpPr>
        <p:spPr>
          <a:xfrm>
            <a:off x="0" y="2571744"/>
            <a:ext cx="9144000" cy="1143000"/>
          </a:xfrm>
          <a:prstGeom prst="rect">
            <a:avLst/>
          </a:prstGeom>
        </p:spPr>
        <p:txBody>
          <a:bodyPr>
            <a:normAutofit/>
          </a:bodyPr>
          <a:lstStyle/>
          <a:p>
            <a:pPr lvl="0" algn="ctr" fontAlgn="auto">
              <a:spcAft>
                <a:spcPts val="0"/>
              </a:spcAft>
            </a:pPr>
            <a:r>
              <a:rPr kumimoji="0" lang="en-US" altLang="zh-CN" sz="4000" b="1" i="0" u="none" strike="noStrike" kern="1200" cap="none" spc="0" normalizeH="0" baseline="0" noProof="0" dirty="0" smtClean="0">
                <a:ln>
                  <a:noFill/>
                </a:ln>
                <a:solidFill>
                  <a:srgbClr val="FF0000"/>
                </a:solidFill>
                <a:effectLst/>
                <a:uLnTx/>
                <a:uFillTx/>
                <a:latin typeface="+mj-lt"/>
                <a:ea typeface="+mj-ea"/>
                <a:cs typeface="+mj-cs"/>
              </a:rPr>
              <a:t> 2.5</a:t>
            </a:r>
            <a:r>
              <a:rPr kumimoji="0" lang="zh-CN" altLang="en-US" sz="4000" b="1" i="0" u="none" strike="noStrike" kern="1200" cap="none" spc="0" normalizeH="0" baseline="0" noProof="0" dirty="0" smtClean="0">
                <a:ln>
                  <a:noFill/>
                </a:ln>
                <a:solidFill>
                  <a:srgbClr val="FF0000"/>
                </a:solidFill>
                <a:effectLst/>
                <a:uLnTx/>
                <a:uFillTx/>
                <a:latin typeface="+mj-lt"/>
                <a:ea typeface="+mj-ea"/>
                <a:cs typeface="+mj-cs"/>
              </a:rPr>
              <a:t>  </a:t>
            </a:r>
            <a:r>
              <a:rPr lang="zh-CN" altLang="en-US" sz="4000" b="1" dirty="0" smtClean="0">
                <a:solidFill>
                  <a:srgbClr val="FF0000"/>
                </a:solidFill>
              </a:rPr>
              <a:t>马科维茨</a:t>
            </a:r>
            <a:r>
              <a:rPr kumimoji="0" lang="zh-CN" altLang="en-US" sz="4000" b="1" i="0" u="none" strike="noStrike" kern="1200" cap="none" spc="0" normalizeH="0" baseline="0" noProof="0" dirty="0" smtClean="0">
                <a:ln>
                  <a:noFill/>
                </a:ln>
                <a:solidFill>
                  <a:srgbClr val="FF0000"/>
                </a:solidFill>
                <a:effectLst/>
                <a:uLnTx/>
                <a:uFillTx/>
                <a:latin typeface="+mj-lt"/>
                <a:ea typeface="+mj-ea"/>
                <a:cs typeface="+mj-cs"/>
              </a:rPr>
              <a:t>投资组合选择理论</a:t>
            </a:r>
            <a:endParaRPr kumimoji="0" lang="zh-CN" altLang="en-US" sz="4000" b="1"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Rectangle 3"/>
          <p:cNvSpPr>
            <a:spLocks noGrp="1" noRot="1" noChangeArrowheads="1"/>
          </p:cNvSpPr>
          <p:nvPr>
            <p:ph idx="1"/>
          </p:nvPr>
        </p:nvSpPr>
        <p:spPr>
          <a:xfrm>
            <a:off x="0" y="285728"/>
            <a:ext cx="8999538" cy="6215106"/>
          </a:xfrm>
        </p:spPr>
        <p:txBody>
          <a:bodyPr>
            <a:noAutofit/>
          </a:bodyPr>
          <a:lstStyle/>
          <a:p>
            <a:pPr eaLnBrk="1" hangingPunct="1">
              <a:lnSpc>
                <a:spcPct val="160000"/>
              </a:lnSpc>
            </a:pPr>
            <a:r>
              <a:rPr kumimoji="1" lang="zh-CN" altLang="en-US" sz="2200" dirty="0" smtClean="0"/>
              <a:t>马科维茨（</a:t>
            </a:r>
            <a:r>
              <a:rPr kumimoji="1" lang="en-US" altLang="zh-CN" sz="2200" dirty="0" smtClean="0"/>
              <a:t>Harry  Markowitz</a:t>
            </a:r>
            <a:r>
              <a:rPr kumimoji="1" lang="zh-CN" altLang="en-US" sz="2200" dirty="0" smtClean="0"/>
              <a:t>）</a:t>
            </a:r>
            <a:r>
              <a:rPr kumimoji="1" lang="en-US" altLang="zh-CN" sz="2200" dirty="0" smtClean="0"/>
              <a:t>1952</a:t>
            </a:r>
            <a:r>
              <a:rPr kumimoji="1" lang="zh-CN" altLang="en-US" sz="2200" dirty="0" smtClean="0"/>
              <a:t>年</a:t>
            </a:r>
            <a:r>
              <a:rPr kumimoji="1" lang="en-US" altLang="zh-CN" sz="2200" dirty="0" smtClean="0"/>
              <a:t>3</a:t>
            </a:r>
            <a:r>
              <a:rPr kumimoji="1" lang="zh-CN" altLang="en-US" sz="2200" dirty="0" smtClean="0"/>
              <a:t>月在 </a:t>
            </a:r>
            <a:r>
              <a:rPr kumimoji="1" lang="en-US" altLang="zh-CN" sz="2200" dirty="0" smtClean="0"/>
              <a:t>Journal of Finance</a:t>
            </a:r>
            <a:r>
              <a:rPr kumimoji="1" lang="zh-CN" altLang="en-US" sz="2200" dirty="0" smtClean="0"/>
              <a:t>发表了论文“</a:t>
            </a:r>
            <a:r>
              <a:rPr kumimoji="1" lang="en-US" altLang="zh-CN" sz="2200" dirty="0" smtClean="0"/>
              <a:t>Portfolio  Selection</a:t>
            </a:r>
            <a:r>
              <a:rPr kumimoji="1" lang="zh-CN" altLang="en-US" sz="2200" dirty="0" smtClean="0"/>
              <a:t>”</a:t>
            </a:r>
            <a:r>
              <a:rPr kumimoji="1" lang="zh-CN" altLang="zh-CN" sz="2200" dirty="0" smtClean="0"/>
              <a:t>，</a:t>
            </a:r>
            <a:r>
              <a:rPr kumimoji="1" lang="zh-CN" altLang="en-US" sz="2200" dirty="0" smtClean="0"/>
              <a:t>标志着</a:t>
            </a:r>
            <a:r>
              <a:rPr kumimoji="1" lang="zh-CN" altLang="en-US" sz="2200" dirty="0" smtClean="0">
                <a:solidFill>
                  <a:srgbClr val="FF0000"/>
                </a:solidFill>
              </a:rPr>
              <a:t>现代投资理论</a:t>
            </a:r>
            <a:r>
              <a:rPr kumimoji="1" lang="zh-CN" altLang="en-US" sz="2200" dirty="0" smtClean="0"/>
              <a:t>的诞生。</a:t>
            </a:r>
            <a:endParaRPr kumimoji="1" lang="zh-CN" altLang="en-US" sz="2200" dirty="0" smtClean="0"/>
          </a:p>
          <a:p>
            <a:pPr eaLnBrk="1" hangingPunct="1">
              <a:lnSpc>
                <a:spcPct val="160000"/>
              </a:lnSpc>
            </a:pPr>
            <a:r>
              <a:rPr kumimoji="1" lang="zh-CN" altLang="en-US" sz="2200" dirty="0" smtClean="0"/>
              <a:t>马科维茨</a:t>
            </a:r>
            <a:r>
              <a:rPr kumimoji="1" lang="en-US" altLang="zh-CN" sz="2200" dirty="0" smtClean="0"/>
              <a:t>1927</a:t>
            </a:r>
            <a:r>
              <a:rPr kumimoji="1" lang="zh-CN" altLang="en-US" sz="2200" dirty="0" smtClean="0"/>
              <a:t>年</a:t>
            </a:r>
            <a:r>
              <a:rPr kumimoji="1" lang="en-US" altLang="zh-CN" sz="2200" dirty="0" smtClean="0"/>
              <a:t>8</a:t>
            </a:r>
            <a:r>
              <a:rPr kumimoji="1" lang="zh-CN" altLang="en-US" sz="2200" dirty="0" smtClean="0"/>
              <a:t>月出生于芝加哥一个店主家庭，获得芝加哥大学经济学博士学位。在研究生期间，他作为库普曼的助研，参加了计量经济学会的证券市场研究工作。他的导师是芝加哥大学商学院院长，</a:t>
            </a:r>
            <a:r>
              <a:rPr kumimoji="1" lang="en-US" altLang="zh-CN" sz="2200" dirty="0" smtClean="0"/>
              <a:t>《</a:t>
            </a:r>
            <a:r>
              <a:rPr kumimoji="1" lang="zh-CN" altLang="en-US" sz="2200" dirty="0" smtClean="0"/>
              <a:t>金融学杂志</a:t>
            </a:r>
            <a:r>
              <a:rPr kumimoji="1" lang="en-US" altLang="zh-CN" sz="2200" dirty="0" smtClean="0"/>
              <a:t>》</a:t>
            </a:r>
            <a:r>
              <a:rPr kumimoji="1" lang="zh-CN" altLang="en-US" sz="2200" dirty="0" smtClean="0"/>
              <a:t>主编凯彻姆教授。凯要马科维茨去读威廉姆斯的</a:t>
            </a:r>
            <a:r>
              <a:rPr kumimoji="1" lang="en-US" altLang="zh-CN" sz="2200" dirty="0" smtClean="0"/>
              <a:t>《</a:t>
            </a:r>
            <a:r>
              <a:rPr kumimoji="1" lang="zh-CN" altLang="en-US" sz="2200" dirty="0" smtClean="0"/>
              <a:t>投资价值理论</a:t>
            </a:r>
            <a:r>
              <a:rPr kumimoji="1" lang="en-US" altLang="zh-CN" sz="2200" dirty="0" smtClean="0"/>
              <a:t>》</a:t>
            </a:r>
            <a:r>
              <a:rPr kumimoji="1" lang="zh-CN" altLang="en-US" sz="2200" dirty="0" smtClean="0"/>
              <a:t>一书。</a:t>
            </a:r>
            <a:endParaRPr kumimoji="1" lang="zh-CN" altLang="en-US" sz="2200" dirty="0" smtClean="0"/>
          </a:p>
          <a:p>
            <a:pPr eaLnBrk="1" hangingPunct="1">
              <a:lnSpc>
                <a:spcPct val="160000"/>
              </a:lnSpc>
            </a:pPr>
            <a:r>
              <a:rPr kumimoji="1" lang="zh-CN" altLang="en-US" sz="2200" dirty="0" smtClean="0"/>
              <a:t>马科维茨想为什么投资者并不简单地选内在价值最大的股票，他终于明白，投资者不仅要考虑收益，还担心风险，分散投资是为了分散风险。</a:t>
            </a:r>
            <a:r>
              <a:rPr kumimoji="1" lang="zh-CN" altLang="en-US" sz="2200" dirty="0" smtClean="0">
                <a:solidFill>
                  <a:srgbClr val="FF0000"/>
                </a:solidFill>
              </a:rPr>
              <a:t>同时考虑投资的收益和风险，马科维茨是第一人</a:t>
            </a:r>
            <a:r>
              <a:rPr kumimoji="1" lang="zh-CN" altLang="en-US" sz="2200" dirty="0" smtClean="0"/>
              <a:t>（当时主流意见是集中投资）</a:t>
            </a:r>
            <a:endParaRPr kumimoji="1" lang="zh-CN" altLang="en-US" sz="2200" dirty="0" smtClean="0"/>
          </a:p>
          <a:p>
            <a:pPr eaLnBrk="1" hangingPunct="1">
              <a:lnSpc>
                <a:spcPct val="160000"/>
              </a:lnSpc>
            </a:pPr>
            <a:endParaRPr lang="en-US" altLang="zh-CN" sz="2200" dirty="0" smtClean="0"/>
          </a:p>
        </p:txBody>
      </p:sp>
      <p:sp>
        <p:nvSpPr>
          <p:cNvPr id="60418" name="灯片编号占位符 5"/>
          <p:cNvSpPr>
            <a:spLocks noGrp="1"/>
          </p:cNvSpPr>
          <p:nvPr>
            <p:ph type="sldNum" sz="quarter" idx="12"/>
          </p:nvPr>
        </p:nvSpPr>
        <p:spPr>
          <a:noFill/>
        </p:spPr>
        <p:txBody>
          <a:bodyPr/>
          <a:lstStyle/>
          <a:p>
            <a:fld id="{7E4680FA-67B8-4266-A97F-F39A5751F32E}" type="slidenum">
              <a:rPr lang="en-US" altLang="zh-CN" smtClean="0"/>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blinds(horizontal)">
                                      <p:cBhvr>
                                        <p:cTn id="7" dur="5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blinds(horizontal)">
                                      <p:cBhvr>
                                        <p:cTn id="12" dur="500"/>
                                        <p:tgtEl>
                                          <p:spTgt spid="439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17" dur="500"/>
                                        <p:tgtEl>
                                          <p:spTgt spid="439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Rot="1" noChangeArrowheads="1"/>
          </p:cNvSpPr>
          <p:nvPr>
            <p:ph idx="1"/>
          </p:nvPr>
        </p:nvSpPr>
        <p:spPr>
          <a:xfrm>
            <a:off x="179388" y="836613"/>
            <a:ext cx="8785225" cy="5664221"/>
          </a:xfrm>
        </p:spPr>
        <p:txBody>
          <a:bodyPr>
            <a:normAutofit fontScale="92500"/>
          </a:bodyPr>
          <a:lstStyle/>
          <a:p>
            <a:pPr eaLnBrk="1" hangingPunct="1">
              <a:lnSpc>
                <a:spcPct val="150000"/>
              </a:lnSpc>
              <a:defRPr/>
            </a:pPr>
            <a:r>
              <a:rPr kumimoji="1" lang="zh-CN" altLang="en-US" sz="2400" dirty="0" smtClean="0">
                <a:latin typeface="+mn-ea"/>
              </a:rPr>
              <a:t>马科维茨运用二次规划来处理收益与风险的权衡问题，给出了选择最佳资产组合的方法，完成了论文，</a:t>
            </a:r>
            <a:r>
              <a:rPr kumimoji="1" lang="en-US" altLang="zh-CN" sz="2400" dirty="0" smtClean="0">
                <a:latin typeface="+mn-ea"/>
              </a:rPr>
              <a:t>1959</a:t>
            </a:r>
            <a:r>
              <a:rPr kumimoji="1" lang="zh-CN" altLang="en-US" sz="2400" dirty="0" smtClean="0">
                <a:latin typeface="+mn-ea"/>
              </a:rPr>
              <a:t>年出版了专著，不仅分析了分散投资的重要性，还给出了如何进行正确分散的方法。</a:t>
            </a:r>
            <a:endParaRPr kumimoji="1" lang="en-US" altLang="zh-CN" sz="2400" dirty="0" smtClean="0">
              <a:latin typeface="+mn-ea"/>
            </a:endParaRPr>
          </a:p>
          <a:p>
            <a:pPr eaLnBrk="1" hangingPunct="1">
              <a:lnSpc>
                <a:spcPct val="150000"/>
              </a:lnSpc>
              <a:defRPr/>
            </a:pPr>
            <a:endParaRPr kumimoji="1" lang="zh-CN" altLang="en-US" sz="2400" dirty="0" smtClean="0">
              <a:latin typeface="+mn-ea"/>
            </a:endParaRPr>
          </a:p>
          <a:p>
            <a:pPr eaLnBrk="1" hangingPunct="1">
              <a:lnSpc>
                <a:spcPct val="150000"/>
              </a:lnSpc>
              <a:defRPr/>
            </a:pPr>
            <a:r>
              <a:rPr kumimoji="1" lang="zh-CN" altLang="en-US" sz="2400" dirty="0" smtClean="0">
                <a:latin typeface="+mn-ea"/>
              </a:rPr>
              <a:t>马科维茨的贡献是开创了在不确定性条件下理性投资者进行资产组合投资的理论和方法，</a:t>
            </a:r>
            <a:r>
              <a:rPr kumimoji="1" lang="zh-CN" altLang="en-US" sz="2400" b="1" dirty="0" smtClean="0">
                <a:solidFill>
                  <a:srgbClr val="FF0000"/>
                </a:solidFill>
                <a:latin typeface="+mn-ea"/>
              </a:rPr>
              <a:t>第一次采用定量的方法证明了分散投资的优点</a:t>
            </a:r>
            <a:r>
              <a:rPr kumimoji="1" lang="zh-CN" altLang="en-US" sz="2400" dirty="0" smtClean="0">
                <a:latin typeface="+mn-ea"/>
              </a:rPr>
              <a:t>。他用数学中的均值方差，使人们按照自己的偏好，精确地选择一个确定风险下能提供最大收益的资产组合或在确定收益下能提供最小风险的资产组合。马科维茨于</a:t>
            </a:r>
            <a:r>
              <a:rPr kumimoji="1" lang="en-US" altLang="zh-CN" sz="2400" dirty="0" smtClean="0">
                <a:latin typeface="+mn-ea"/>
              </a:rPr>
              <a:t>1990</a:t>
            </a:r>
            <a:r>
              <a:rPr kumimoji="1" lang="zh-CN" altLang="en-US" sz="2400" dirty="0" smtClean="0">
                <a:latin typeface="+mn-ea"/>
              </a:rPr>
              <a:t>年获得诺贝尔经济学奖。</a:t>
            </a:r>
            <a:endParaRPr lang="en-US" altLang="zh-CN" sz="2400" dirty="0" smtClean="0">
              <a:latin typeface="+mn-ea"/>
            </a:endParaRPr>
          </a:p>
        </p:txBody>
      </p:sp>
      <p:sp>
        <p:nvSpPr>
          <p:cNvPr id="61442" name="灯片编号占位符 5"/>
          <p:cNvSpPr>
            <a:spLocks noGrp="1"/>
          </p:cNvSpPr>
          <p:nvPr>
            <p:ph type="sldNum" sz="quarter" idx="12"/>
          </p:nvPr>
        </p:nvSpPr>
        <p:spPr>
          <a:noFill/>
        </p:spPr>
        <p:txBody>
          <a:bodyPr/>
          <a:lstStyle/>
          <a:p>
            <a:fld id="{E0D15565-EA15-49B1-89CF-E38687074A87}" type="slidenum">
              <a:rPr lang="en-US" altLang="zh-CN" smtClean="0"/>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22">
                                            <p:txEl>
                                              <p:pRg st="0" end="0"/>
                                            </p:txEl>
                                          </p:spTgt>
                                        </p:tgtEl>
                                        <p:attrNameLst>
                                          <p:attrName>style.visibility</p:attrName>
                                        </p:attrNameLst>
                                      </p:cBhvr>
                                      <p:to>
                                        <p:strVal val="visible"/>
                                      </p:to>
                                    </p:set>
                                    <p:animEffect transition="in" filter="blinds(horizontal)">
                                      <p:cBhvr>
                                        <p:cTn id="7" dur="500"/>
                                        <p:tgtEl>
                                          <p:spTgt spid="440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22">
                                            <p:txEl>
                                              <p:pRg st="2" end="2"/>
                                            </p:txEl>
                                          </p:spTgt>
                                        </p:tgtEl>
                                        <p:attrNameLst>
                                          <p:attrName>style.visibility</p:attrName>
                                        </p:attrNameLst>
                                      </p:cBhvr>
                                      <p:to>
                                        <p:strVal val="visible"/>
                                      </p:to>
                                    </p:set>
                                    <p:animEffect transition="in" filter="blinds(horizontal)">
                                      <p:cBhvr>
                                        <p:cTn id="12" dur="500"/>
                                        <p:tgtEl>
                                          <p:spTgt spid="4403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rrowheads="1"/>
          </p:cNvSpPr>
          <p:nvPr>
            <p:ph type="title"/>
          </p:nvPr>
        </p:nvSpPr>
        <p:spPr>
          <a:xfrm>
            <a:off x="285720" y="285728"/>
            <a:ext cx="8540750" cy="549275"/>
          </a:xfrm>
        </p:spPr>
        <p:txBody>
          <a:bodyPr>
            <a:normAutofit fontScale="90000"/>
          </a:bodyPr>
          <a:lstStyle/>
          <a:p>
            <a:pPr eaLnBrk="1" hangingPunct="1"/>
            <a:r>
              <a:rPr lang="zh-CN" altLang="en-US" sz="3600" dirty="0" smtClean="0">
                <a:solidFill>
                  <a:srgbClr val="FF0000"/>
                </a:solidFill>
              </a:rPr>
              <a:t>  马科维茨的资产组合选择模型的深入</a:t>
            </a:r>
            <a:endParaRPr lang="zh-CN" altLang="en-US" sz="3600" dirty="0" smtClean="0">
              <a:solidFill>
                <a:srgbClr val="FF0000"/>
              </a:solidFill>
            </a:endParaRPr>
          </a:p>
        </p:txBody>
      </p:sp>
      <p:sp>
        <p:nvSpPr>
          <p:cNvPr id="441347" name="Rectangle 3"/>
          <p:cNvSpPr>
            <a:spLocks noGrp="1" noRot="1" noChangeArrowheads="1"/>
          </p:cNvSpPr>
          <p:nvPr>
            <p:ph idx="1"/>
          </p:nvPr>
        </p:nvSpPr>
        <p:spPr>
          <a:xfrm>
            <a:off x="0" y="1052513"/>
            <a:ext cx="8964613" cy="6308725"/>
          </a:xfrm>
        </p:spPr>
        <p:txBody>
          <a:bodyPr>
            <a:normAutofit/>
          </a:bodyPr>
          <a:lstStyle/>
          <a:p>
            <a:pPr eaLnBrk="1" hangingPunct="1">
              <a:lnSpc>
                <a:spcPct val="150000"/>
              </a:lnSpc>
            </a:pPr>
            <a:r>
              <a:rPr kumimoji="1" lang="en-US" altLang="zh-CN" sz="2400" dirty="0" smtClean="0"/>
              <a:t>1955-1956</a:t>
            </a:r>
            <a:r>
              <a:rPr kumimoji="1" lang="zh-CN" altLang="en-US" sz="2400" dirty="0" smtClean="0"/>
              <a:t>年，</a:t>
            </a:r>
            <a:r>
              <a:rPr kumimoji="1" lang="zh-CN" altLang="en-US" sz="2400" dirty="0" smtClean="0">
                <a:solidFill>
                  <a:srgbClr val="0000CC"/>
                </a:solidFill>
              </a:rPr>
              <a:t>托宾</a:t>
            </a:r>
            <a:r>
              <a:rPr kumimoji="1" lang="zh-CN" altLang="en-US" sz="2400" dirty="0" smtClean="0"/>
              <a:t>发现马克维茨假定投资者在构筑资产组合时是在风险资产的范围内选择，没有考虑无风险资产和现金，实际上投资者会在持有</a:t>
            </a:r>
            <a:r>
              <a:rPr kumimoji="1" lang="zh-CN" altLang="en-US" sz="2400" dirty="0" smtClean="0">
                <a:solidFill>
                  <a:srgbClr val="0000CC"/>
                </a:solidFill>
              </a:rPr>
              <a:t>风险资产</a:t>
            </a:r>
            <a:r>
              <a:rPr kumimoji="1" lang="zh-CN" altLang="en-US" sz="2400" dirty="0" smtClean="0"/>
              <a:t>的同时持有国库券等</a:t>
            </a:r>
            <a:r>
              <a:rPr kumimoji="1" lang="zh-CN" altLang="en-US" sz="2400" dirty="0" smtClean="0">
                <a:solidFill>
                  <a:srgbClr val="0000CC"/>
                </a:solidFill>
              </a:rPr>
              <a:t>低风险资产和现金</a:t>
            </a:r>
            <a:r>
              <a:rPr kumimoji="1" lang="zh-CN" altLang="en-US" sz="2400" dirty="0" smtClean="0"/>
              <a:t>的。</a:t>
            </a:r>
            <a:endParaRPr kumimoji="1" lang="zh-CN" altLang="en-US" sz="2400" dirty="0" smtClean="0"/>
          </a:p>
          <a:p>
            <a:pPr eaLnBrk="1" hangingPunct="1">
              <a:lnSpc>
                <a:spcPct val="150000"/>
              </a:lnSpc>
            </a:pPr>
            <a:r>
              <a:rPr kumimoji="1" lang="zh-CN" altLang="en-US" sz="2400" dirty="0" smtClean="0"/>
              <a:t>他还指出，投资者并不是简单地在风险资产和无风险资产这两种资产之间进行选择，实际上风险资产有许多种， 因此，他得出：</a:t>
            </a:r>
            <a:r>
              <a:rPr kumimoji="1" lang="zh-CN" altLang="en-US" sz="2400" dirty="0" smtClean="0">
                <a:solidFill>
                  <a:srgbClr val="0000CC"/>
                </a:solidFill>
              </a:rPr>
              <a:t>各种风险资产在风险资产组合中的比例与风险资产组合占全部投资的比例无关</a:t>
            </a:r>
            <a:r>
              <a:rPr kumimoji="1" lang="zh-CN" altLang="en-US" sz="2400" dirty="0" smtClean="0"/>
              <a:t>。这就是说，投资者的投资决策包括两个决策，</a:t>
            </a:r>
            <a:r>
              <a:rPr kumimoji="1" lang="zh-CN" altLang="en-US" sz="2400" dirty="0" smtClean="0">
                <a:solidFill>
                  <a:srgbClr val="0000CC"/>
                </a:solidFill>
                <a:latin typeface="+mn-ea"/>
              </a:rPr>
              <a:t>资产配置</a:t>
            </a:r>
            <a:r>
              <a:rPr kumimoji="1" lang="zh-CN" altLang="en-US" sz="2400" dirty="0" smtClean="0"/>
              <a:t>和</a:t>
            </a:r>
            <a:r>
              <a:rPr kumimoji="1" lang="zh-CN" altLang="en-US" sz="2400" dirty="0" smtClean="0">
                <a:solidFill>
                  <a:srgbClr val="0000CC"/>
                </a:solidFill>
                <a:latin typeface="+mn-ea"/>
              </a:rPr>
              <a:t>证券选择</a:t>
            </a:r>
            <a:r>
              <a:rPr kumimoji="1" lang="zh-CN" altLang="en-US" sz="2400" dirty="0" smtClean="0"/>
              <a:t>。而后者应依据马科维茨的模型。</a:t>
            </a:r>
            <a:endParaRPr lang="en-US" altLang="zh-CN" sz="2400" dirty="0" smtClean="0">
              <a:solidFill>
                <a:srgbClr val="0000FF"/>
              </a:solidFill>
            </a:endParaRPr>
          </a:p>
        </p:txBody>
      </p:sp>
      <p:sp>
        <p:nvSpPr>
          <p:cNvPr id="62466" name="灯片编号占位符 5"/>
          <p:cNvSpPr>
            <a:spLocks noGrp="1"/>
          </p:cNvSpPr>
          <p:nvPr>
            <p:ph type="sldNum" sz="quarter" idx="12"/>
          </p:nvPr>
        </p:nvSpPr>
        <p:spPr>
          <a:noFill/>
        </p:spPr>
        <p:txBody>
          <a:bodyPr/>
          <a:lstStyle/>
          <a:p>
            <a:fld id="{5C3A73EA-3889-4AEB-8B02-11DCE4B07228}"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blinds(horizontal)">
                                      <p:cBhvr>
                                        <p:cTn id="12" dur="500"/>
                                        <p:tgtEl>
                                          <p:spTgt spid="4413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rrowheads="1"/>
          </p:cNvSpPr>
          <p:nvPr>
            <p:ph type="title"/>
          </p:nvPr>
        </p:nvSpPr>
        <p:spPr>
          <a:xfrm>
            <a:off x="323850" y="0"/>
            <a:ext cx="8540750" cy="1143000"/>
          </a:xfrm>
        </p:spPr>
        <p:txBody>
          <a:bodyPr>
            <a:normAutofit/>
          </a:bodyPr>
          <a:lstStyle/>
          <a:p>
            <a:pPr eaLnBrk="1" hangingPunct="1"/>
            <a:r>
              <a:rPr lang="zh-CN" altLang="en-US" sz="3200" dirty="0" smtClean="0">
                <a:solidFill>
                  <a:srgbClr val="FF0000"/>
                </a:solidFill>
              </a:rPr>
              <a:t>马科维茨的资产组合选择模型的基本思想</a:t>
            </a:r>
            <a:endParaRPr lang="zh-CN" altLang="en-US" sz="3200" dirty="0" smtClean="0">
              <a:solidFill>
                <a:srgbClr val="FF0000"/>
              </a:solidFill>
            </a:endParaRPr>
          </a:p>
        </p:txBody>
      </p:sp>
      <p:sp>
        <p:nvSpPr>
          <p:cNvPr id="442371" name="Rectangle 3"/>
          <p:cNvSpPr>
            <a:spLocks noGrp="1" noRot="1" noChangeArrowheads="1"/>
          </p:cNvSpPr>
          <p:nvPr>
            <p:ph idx="1"/>
          </p:nvPr>
        </p:nvSpPr>
        <p:spPr>
          <a:xfrm>
            <a:off x="0" y="1052513"/>
            <a:ext cx="9144000" cy="5113337"/>
          </a:xfrm>
        </p:spPr>
        <p:txBody>
          <a:bodyPr>
            <a:normAutofit/>
          </a:bodyPr>
          <a:lstStyle/>
          <a:p>
            <a:pPr eaLnBrk="1" hangingPunct="1">
              <a:lnSpc>
                <a:spcPct val="150000"/>
              </a:lnSpc>
              <a:buNone/>
            </a:pPr>
            <a:r>
              <a:rPr lang="zh-CN" altLang="en-US" sz="2800" b="1" dirty="0" smtClean="0">
                <a:latin typeface="+mn-ea"/>
              </a:rPr>
              <a:t>基本假设</a:t>
            </a:r>
            <a:endParaRPr lang="zh-CN" altLang="en-US" sz="2800" b="1" dirty="0" smtClean="0">
              <a:latin typeface="+mn-ea"/>
            </a:endParaRPr>
          </a:p>
          <a:p>
            <a:pPr>
              <a:lnSpc>
                <a:spcPct val="150000"/>
              </a:lnSpc>
            </a:pPr>
            <a:r>
              <a:rPr lang="zh-CN" altLang="en-US" sz="2800" dirty="0" smtClean="0"/>
              <a:t>投资者仅仅以期望收益率和方差（标准来评价资产组合（</a:t>
            </a:r>
            <a:r>
              <a:rPr lang="en-US" altLang="zh-CN" sz="2800" dirty="0" smtClean="0"/>
              <a:t>Portfolio</a:t>
            </a:r>
            <a:r>
              <a:rPr lang="zh-CN" altLang="en-US" sz="2800" dirty="0" smtClean="0"/>
              <a:t>）</a:t>
            </a:r>
            <a:endParaRPr lang="zh-CN" altLang="en-US" sz="2800" dirty="0" smtClean="0"/>
          </a:p>
          <a:p>
            <a:pPr>
              <a:lnSpc>
                <a:spcPct val="150000"/>
              </a:lnSpc>
            </a:pPr>
            <a:r>
              <a:rPr lang="zh-CN" altLang="en-US" sz="2800" dirty="0" smtClean="0"/>
              <a:t>投资者是</a:t>
            </a:r>
            <a:r>
              <a:rPr lang="zh-CN" altLang="en-US" sz="2800" dirty="0" smtClean="0">
                <a:solidFill>
                  <a:srgbClr val="0000FF"/>
                </a:solidFill>
              </a:rPr>
              <a:t>不知足的和风险厌恶</a:t>
            </a:r>
            <a:r>
              <a:rPr lang="zh-CN" altLang="en-US" sz="2800" dirty="0" smtClean="0"/>
              <a:t>的，即</a:t>
            </a:r>
            <a:r>
              <a:rPr lang="zh-CN" altLang="en-US" sz="2800" dirty="0" smtClean="0">
                <a:solidFill>
                  <a:srgbClr val="0000CC"/>
                </a:solidFill>
              </a:rPr>
              <a:t>投资者是理性的</a:t>
            </a:r>
            <a:r>
              <a:rPr lang="zh-CN" altLang="en-US" sz="2800" dirty="0" smtClean="0"/>
              <a:t>。</a:t>
            </a:r>
            <a:endParaRPr lang="zh-CN" altLang="en-US" sz="2800" dirty="0" smtClean="0"/>
          </a:p>
          <a:p>
            <a:pPr>
              <a:lnSpc>
                <a:spcPct val="150000"/>
              </a:lnSpc>
            </a:pPr>
            <a:r>
              <a:rPr lang="zh-CN" altLang="en-US" sz="2800" dirty="0" smtClean="0"/>
              <a:t>投资者的投资为单一投资期，多期投资是单期投资的不断重复。</a:t>
            </a:r>
            <a:endParaRPr lang="en-US" altLang="zh-CN" sz="2800" dirty="0" smtClean="0"/>
          </a:p>
          <a:p>
            <a:pPr>
              <a:lnSpc>
                <a:spcPct val="150000"/>
              </a:lnSpc>
            </a:pPr>
            <a:r>
              <a:rPr lang="zh-CN" altLang="en-US" sz="2800" dirty="0" smtClean="0"/>
              <a:t>投资者希望持有</a:t>
            </a:r>
            <a:r>
              <a:rPr lang="zh-CN" altLang="en-US" sz="2800" dirty="0" smtClean="0">
                <a:solidFill>
                  <a:srgbClr val="0000FF"/>
                </a:solidFill>
              </a:rPr>
              <a:t>有效资产组合</a:t>
            </a:r>
            <a:r>
              <a:rPr lang="zh-CN" altLang="en-US" sz="2800" dirty="0" smtClean="0"/>
              <a:t>。</a:t>
            </a:r>
            <a:endParaRPr lang="zh-CN" altLang="en-US" sz="2800" dirty="0" smtClean="0"/>
          </a:p>
          <a:p>
            <a:pPr eaLnBrk="1" hangingPunct="1">
              <a:lnSpc>
                <a:spcPct val="150000"/>
              </a:lnSpc>
            </a:pPr>
            <a:endParaRPr lang="en-US" altLang="zh-CN" sz="2800" dirty="0" smtClean="0"/>
          </a:p>
        </p:txBody>
      </p:sp>
      <p:sp>
        <p:nvSpPr>
          <p:cNvPr id="63490" name="灯片编号占位符 5"/>
          <p:cNvSpPr>
            <a:spLocks noGrp="1"/>
          </p:cNvSpPr>
          <p:nvPr>
            <p:ph type="sldNum" sz="quarter" idx="12"/>
          </p:nvPr>
        </p:nvSpPr>
        <p:spPr>
          <a:noFill/>
        </p:spPr>
        <p:txBody>
          <a:bodyPr/>
          <a:lstStyle/>
          <a:p>
            <a:fld id="{AAEC168C-1677-4B0E-9DE4-56B12D9462E7}" type="slidenum">
              <a:rPr lang="en-US" altLang="zh-CN" smtClean="0"/>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blinds(horizontal)">
                                      <p:cBhvr>
                                        <p:cTn id="7" dur="500"/>
                                        <p:tgtEl>
                                          <p:spTgt spid="442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2371">
                                            <p:txEl>
                                              <p:pRg st="1" end="1"/>
                                            </p:txEl>
                                          </p:spTgt>
                                        </p:tgtEl>
                                        <p:attrNameLst>
                                          <p:attrName>style.visibility</p:attrName>
                                        </p:attrNameLst>
                                      </p:cBhvr>
                                      <p:to>
                                        <p:strVal val="visible"/>
                                      </p:to>
                                    </p:set>
                                    <p:animEffect transition="in" filter="blinds(horizontal)">
                                      <p:cBhvr>
                                        <p:cTn id="12" dur="500"/>
                                        <p:tgtEl>
                                          <p:spTgt spid="442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2371">
                                            <p:txEl>
                                              <p:pRg st="2" end="2"/>
                                            </p:txEl>
                                          </p:spTgt>
                                        </p:tgtEl>
                                        <p:attrNameLst>
                                          <p:attrName>style.visibility</p:attrName>
                                        </p:attrNameLst>
                                      </p:cBhvr>
                                      <p:to>
                                        <p:strVal val="visible"/>
                                      </p:to>
                                    </p:set>
                                    <p:animEffect transition="in" filter="blinds(horizontal)">
                                      <p:cBhvr>
                                        <p:cTn id="17" dur="500"/>
                                        <p:tgtEl>
                                          <p:spTgt spid="442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2371">
                                            <p:txEl>
                                              <p:pRg st="3" end="3"/>
                                            </p:txEl>
                                          </p:spTgt>
                                        </p:tgtEl>
                                        <p:attrNameLst>
                                          <p:attrName>style.visibility</p:attrName>
                                        </p:attrNameLst>
                                      </p:cBhvr>
                                      <p:to>
                                        <p:strVal val="visible"/>
                                      </p:to>
                                    </p:set>
                                    <p:animEffect transition="in" filter="blinds(horizontal)">
                                      <p:cBhvr>
                                        <p:cTn id="22" dur="500"/>
                                        <p:tgtEl>
                                          <p:spTgt spid="442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2371">
                                            <p:txEl>
                                              <p:pRg st="4" end="4"/>
                                            </p:txEl>
                                          </p:spTgt>
                                        </p:tgtEl>
                                        <p:attrNameLst>
                                          <p:attrName>style.visibility</p:attrName>
                                        </p:attrNameLst>
                                      </p:cBhvr>
                                      <p:to>
                                        <p:strVal val="visible"/>
                                      </p:to>
                                    </p:set>
                                    <p:animEffect transition="in" filter="blinds(horizontal)">
                                      <p:cBhvr>
                                        <p:cTn id="27" dur="500"/>
                                        <p:tgtEl>
                                          <p:spTgt spid="442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rrowheads="1"/>
          </p:cNvSpPr>
          <p:nvPr>
            <p:ph type="title"/>
          </p:nvPr>
        </p:nvSpPr>
        <p:spPr/>
        <p:txBody>
          <a:bodyPr>
            <a:normAutofit/>
          </a:bodyPr>
          <a:lstStyle/>
          <a:p>
            <a:pPr eaLnBrk="1" hangingPunct="1"/>
            <a:r>
              <a:rPr lang="zh-CN" altLang="en-US" sz="2800" b="1" dirty="0" smtClean="0">
                <a:solidFill>
                  <a:srgbClr val="FF0000"/>
                </a:solidFill>
              </a:rPr>
              <a:t>最小方差前沿</a:t>
            </a:r>
            <a:endParaRPr lang="en-US" altLang="zh-CN" sz="2800" b="1" dirty="0" smtClean="0">
              <a:solidFill>
                <a:srgbClr val="FF0000"/>
              </a:solidFill>
            </a:endParaRPr>
          </a:p>
        </p:txBody>
      </p:sp>
      <p:sp>
        <p:nvSpPr>
          <p:cNvPr id="64514" name="灯片编号占位符 4"/>
          <p:cNvSpPr>
            <a:spLocks noGrp="1"/>
          </p:cNvSpPr>
          <p:nvPr>
            <p:ph type="sldNum" sz="quarter" idx="12"/>
          </p:nvPr>
        </p:nvSpPr>
        <p:spPr>
          <a:noFill/>
        </p:spPr>
        <p:txBody>
          <a:bodyPr/>
          <a:lstStyle/>
          <a:p>
            <a:fld id="{5749ED43-0260-44C0-B553-A5DFECF98447}" type="slidenum">
              <a:rPr lang="en-US" altLang="zh-CN" smtClean="0"/>
            </a:fld>
            <a:endParaRPr lang="en-US" altLang="zh-CN" smtClean="0"/>
          </a:p>
        </p:txBody>
      </p:sp>
      <p:pic>
        <p:nvPicPr>
          <p:cNvPr id="420867" name="Picture 3" descr="bod30611_0710"/>
          <p:cNvPicPr>
            <a:picLocks noChangeAspect="1" noChangeArrowheads="1"/>
          </p:cNvPicPr>
          <p:nvPr/>
        </p:nvPicPr>
        <p:blipFill>
          <a:blip r:embed="rId1"/>
          <a:srcRect/>
          <a:stretch>
            <a:fillRect/>
          </a:stretch>
        </p:blipFill>
        <p:spPr bwMode="auto">
          <a:xfrm>
            <a:off x="1476375" y="1268413"/>
            <a:ext cx="6781800" cy="48244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0867"/>
                                        </p:tgtEl>
                                        <p:attrNameLst>
                                          <p:attrName>style.visibility</p:attrName>
                                        </p:attrNameLst>
                                      </p:cBhvr>
                                      <p:to>
                                        <p:strVal val="visible"/>
                                      </p:to>
                                    </p:set>
                                    <p:animEffect transition="in" filter="blinds(horizontal)">
                                      <p:cBhvr>
                                        <p:cTn id="7" dur="500"/>
                                        <p:tgtEl>
                                          <p:spTgt spid="420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rrowheads="1"/>
          </p:cNvSpPr>
          <p:nvPr>
            <p:ph type="title"/>
          </p:nvPr>
        </p:nvSpPr>
        <p:spPr/>
        <p:txBody>
          <a:bodyPr>
            <a:normAutofit/>
          </a:bodyPr>
          <a:lstStyle/>
          <a:p>
            <a:pPr eaLnBrk="1" hangingPunct="1"/>
            <a:r>
              <a:rPr lang="zh-CN" altLang="en-US" sz="2800" b="1" dirty="0" smtClean="0">
                <a:solidFill>
                  <a:srgbClr val="FF0000"/>
                </a:solidFill>
              </a:rPr>
              <a:t>风险组合有效前沿与最优</a:t>
            </a:r>
            <a:r>
              <a:rPr lang="en-US" altLang="zh-CN" sz="2800" b="1" dirty="0" smtClean="0">
                <a:solidFill>
                  <a:srgbClr val="FF0000"/>
                </a:solidFill>
              </a:rPr>
              <a:t> CAL</a:t>
            </a:r>
            <a:endParaRPr lang="en-US" altLang="zh-CN" sz="2800" b="1" dirty="0" smtClean="0">
              <a:solidFill>
                <a:srgbClr val="FF0000"/>
              </a:solidFill>
            </a:endParaRPr>
          </a:p>
        </p:txBody>
      </p:sp>
      <p:sp>
        <p:nvSpPr>
          <p:cNvPr id="65538" name="灯片编号占位符 4"/>
          <p:cNvSpPr>
            <a:spLocks noGrp="1"/>
          </p:cNvSpPr>
          <p:nvPr>
            <p:ph type="sldNum" sz="quarter" idx="12"/>
          </p:nvPr>
        </p:nvSpPr>
        <p:spPr>
          <a:noFill/>
        </p:spPr>
        <p:txBody>
          <a:bodyPr/>
          <a:lstStyle/>
          <a:p>
            <a:fld id="{24700849-DC6D-4EDD-A704-198F71DBEC25}" type="slidenum">
              <a:rPr lang="en-US" altLang="zh-CN" smtClean="0"/>
            </a:fld>
            <a:endParaRPr lang="en-US" altLang="zh-CN" smtClean="0"/>
          </a:p>
        </p:txBody>
      </p:sp>
      <p:pic>
        <p:nvPicPr>
          <p:cNvPr id="422915" name="Picture 3" descr="bod30611_0711"/>
          <p:cNvPicPr>
            <a:picLocks noChangeAspect="1" noChangeArrowheads="1"/>
          </p:cNvPicPr>
          <p:nvPr/>
        </p:nvPicPr>
        <p:blipFill>
          <a:blip r:embed="rId1"/>
          <a:srcRect/>
          <a:stretch>
            <a:fillRect/>
          </a:stretch>
        </p:blipFill>
        <p:spPr bwMode="auto">
          <a:xfrm>
            <a:off x="1295400" y="1412875"/>
            <a:ext cx="7162800" cy="48355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5"/>
                                        </p:tgtEl>
                                        <p:attrNameLst>
                                          <p:attrName>style.visibility</p:attrName>
                                        </p:attrNameLst>
                                      </p:cBhvr>
                                      <p:to>
                                        <p:strVal val="visible"/>
                                      </p:to>
                                    </p:set>
                                    <p:animEffect transition="in" filter="blinds(horizontal)">
                                      <p:cBhvr>
                                        <p:cTn id="7" dur="500"/>
                                        <p:tgtEl>
                                          <p:spTgt spid="422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0" y="0"/>
            <a:ext cx="8839200" cy="1143000"/>
          </a:xfrm>
        </p:spPr>
        <p:txBody>
          <a:bodyPr>
            <a:normAutofit/>
          </a:bodyPr>
          <a:lstStyle/>
          <a:p>
            <a:pPr algn="l" eaLnBrk="1" hangingPunct="1"/>
            <a:r>
              <a:rPr lang="en-US" altLang="zh-CN" sz="4000" dirty="0" smtClean="0">
                <a:solidFill>
                  <a:srgbClr val="FF0000"/>
                </a:solidFill>
              </a:rPr>
              <a:t>           </a:t>
            </a:r>
            <a:r>
              <a:rPr lang="zh-CN" altLang="en-US" sz="4000" dirty="0" smtClean="0">
                <a:solidFill>
                  <a:srgbClr val="FF0000"/>
                </a:solidFill>
              </a:rPr>
              <a:t>效用函数（</a:t>
            </a:r>
            <a:r>
              <a:rPr lang="en-US" altLang="zh-CN" sz="4000" dirty="0" smtClean="0">
                <a:solidFill>
                  <a:srgbClr val="FF0000"/>
                </a:solidFill>
              </a:rPr>
              <a:t>Utility function</a:t>
            </a:r>
            <a:r>
              <a:rPr lang="zh-CN" altLang="en-US" sz="4000" dirty="0" smtClean="0">
                <a:solidFill>
                  <a:srgbClr val="FF0000"/>
                </a:solidFill>
              </a:rPr>
              <a:t>）</a:t>
            </a:r>
            <a:endParaRPr lang="zh-CN" altLang="en-US" sz="4000" dirty="0" smtClean="0">
              <a:solidFill>
                <a:srgbClr val="FF0000"/>
              </a:solidFill>
            </a:endParaRPr>
          </a:p>
        </p:txBody>
      </p:sp>
      <p:sp>
        <p:nvSpPr>
          <p:cNvPr id="239619" name="Rectangle 3"/>
          <p:cNvSpPr>
            <a:spLocks noGrp="1" noRot="1" noChangeArrowheads="1"/>
          </p:cNvSpPr>
          <p:nvPr>
            <p:ph type="body" sz="half" idx="1"/>
          </p:nvPr>
        </p:nvSpPr>
        <p:spPr>
          <a:xfrm>
            <a:off x="0" y="1196975"/>
            <a:ext cx="9144000" cy="5949950"/>
          </a:xfrm>
        </p:spPr>
        <p:txBody>
          <a:bodyPr/>
          <a:lstStyle/>
          <a:p>
            <a:pPr eaLnBrk="1" hangingPunct="1">
              <a:lnSpc>
                <a:spcPct val="90000"/>
              </a:lnSpc>
              <a:buNone/>
            </a:pPr>
            <a:r>
              <a:rPr lang="zh-CN" altLang="en-US" dirty="0" smtClean="0"/>
              <a:t>     一个风险厌恶投资者常用如下形式的效应函数：</a:t>
            </a:r>
            <a:endParaRPr lang="zh-CN" altLang="en-US" dirty="0" smtClean="0"/>
          </a:p>
        </p:txBody>
      </p:sp>
      <p:graphicFrame>
        <p:nvGraphicFramePr>
          <p:cNvPr id="239621" name="Object 5"/>
          <p:cNvGraphicFramePr>
            <a:graphicFrameLocks noGrp="1" noChangeAspect="1"/>
          </p:cNvGraphicFramePr>
          <p:nvPr>
            <p:ph sz="half" idx="2"/>
          </p:nvPr>
        </p:nvGraphicFramePr>
        <p:xfrm>
          <a:off x="3571868" y="1785926"/>
          <a:ext cx="4465637" cy="800100"/>
        </p:xfrm>
        <a:graphic>
          <a:graphicData uri="http://schemas.openxmlformats.org/presentationml/2006/ole">
            <mc:AlternateContent xmlns:mc="http://schemas.openxmlformats.org/markup-compatibility/2006">
              <mc:Choice xmlns:v="urn:schemas-microsoft-com:vml" Requires="v">
                <p:oleObj spid="_x0000_s1034" name="Equation" r:id="rId1" imgW="2197100" imgH="393700" progId="Equation.DSMT4">
                  <p:embed/>
                </p:oleObj>
              </mc:Choice>
              <mc:Fallback>
                <p:oleObj name="Equation" r:id="rId1" imgW="2197100" imgH="3937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68" y="1785926"/>
                        <a:ext cx="4465637"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灯片编号占位符 6"/>
          <p:cNvSpPr>
            <a:spLocks noGrp="1"/>
          </p:cNvSpPr>
          <p:nvPr>
            <p:ph type="sldNum" sz="quarter" idx="12"/>
          </p:nvPr>
        </p:nvSpPr>
        <p:spPr>
          <a:noFill/>
        </p:spPr>
        <p:txBody>
          <a:bodyPr/>
          <a:lstStyle/>
          <a:p>
            <a:fld id="{E6BC0A0E-B55B-4889-98C5-6177D089C11F}" type="slidenum">
              <a:rPr lang="en-US" altLang="zh-CN" smtClean="0"/>
            </a:fld>
            <a:endParaRPr lang="en-US" altLang="zh-CN" smtClean="0"/>
          </a:p>
        </p:txBody>
      </p:sp>
      <p:sp>
        <p:nvSpPr>
          <p:cNvPr id="239620" name="Rectangle 4"/>
          <p:cNvSpPr>
            <a:spLocks noRot="1" noChangeArrowheads="1"/>
          </p:cNvSpPr>
          <p:nvPr/>
        </p:nvSpPr>
        <p:spPr bwMode="auto">
          <a:xfrm>
            <a:off x="0" y="2857496"/>
            <a:ext cx="9144000" cy="4292600"/>
          </a:xfrm>
          <a:prstGeom prst="rect">
            <a:avLst/>
          </a:prstGeom>
          <a:noFill/>
          <a:ln w="9525">
            <a:noFill/>
            <a:miter lim="800000"/>
          </a:ln>
        </p:spPr>
        <p:txBody>
          <a:bodyPr/>
          <a:lstStyle/>
          <a:p>
            <a:pPr marL="742950" lvl="1" indent="-285750">
              <a:lnSpc>
                <a:spcPct val="110000"/>
              </a:lnSpc>
              <a:spcBef>
                <a:spcPct val="20000"/>
              </a:spcBef>
              <a:buClr>
                <a:schemeClr val="tx2"/>
              </a:buClr>
              <a:buSzPct val="85000"/>
              <a:buFont typeface="Arial" panose="020B0604020202020204" pitchFamily="34" charset="0"/>
              <a:buChar char="•"/>
            </a:pPr>
            <a:r>
              <a:rPr lang="zh-CN" altLang="en-US" sz="3200" dirty="0">
                <a:latin typeface="Times New Roman" panose="02020603050405020304" pitchFamily="18" charset="0"/>
              </a:rPr>
              <a:t>其中，</a:t>
            </a:r>
            <a:r>
              <a:rPr lang="en-US" altLang="zh-CN" sz="3200" i="1" dirty="0">
                <a:latin typeface="Times New Roman" panose="02020603050405020304" pitchFamily="18" charset="0"/>
              </a:rPr>
              <a:t>A</a:t>
            </a:r>
            <a:r>
              <a:rPr lang="zh-CN" altLang="en-US" sz="3200" dirty="0">
                <a:latin typeface="Times New Roman" panose="02020603050405020304" pitchFamily="18" charset="0"/>
              </a:rPr>
              <a:t>为投资者</a:t>
            </a:r>
            <a:r>
              <a:rPr lang="zh-CN" altLang="en-US" sz="3200" dirty="0">
                <a:solidFill>
                  <a:srgbClr val="0000CC"/>
                </a:solidFill>
                <a:latin typeface="Times New Roman" panose="02020603050405020304" pitchFamily="18" charset="0"/>
              </a:rPr>
              <a:t>风险厌恶系数</a:t>
            </a:r>
            <a:r>
              <a:rPr lang="zh-CN" altLang="en-US" sz="3200" dirty="0">
                <a:latin typeface="Times New Roman" panose="02020603050405020304" pitchFamily="18" charset="0"/>
              </a:rPr>
              <a:t>，收益（率）为百分比形式。</a:t>
            </a:r>
            <a:endParaRPr lang="zh-CN" altLang="en-US" sz="3200" dirty="0">
              <a:latin typeface="Times New Roman" panose="02020603050405020304" pitchFamily="18" charset="0"/>
            </a:endParaRPr>
          </a:p>
          <a:p>
            <a:pPr marL="742950" lvl="1" indent="-285750">
              <a:lnSpc>
                <a:spcPct val="110000"/>
              </a:lnSpc>
              <a:spcBef>
                <a:spcPct val="20000"/>
              </a:spcBef>
              <a:buClr>
                <a:schemeClr val="tx2"/>
              </a:buClr>
              <a:buSzPct val="85000"/>
              <a:buFont typeface="Arial" panose="020B0604020202020204" pitchFamily="34" charset="0"/>
              <a:buChar char="•"/>
            </a:pPr>
            <a:r>
              <a:rPr lang="zh-CN" altLang="en-US" sz="3200" dirty="0">
                <a:latin typeface="Times New Roman" panose="02020603050405020304" pitchFamily="18" charset="0"/>
              </a:rPr>
              <a:t>若</a:t>
            </a:r>
            <a:r>
              <a:rPr lang="en-US" altLang="zh-CN" sz="3200" i="1" dirty="0">
                <a:latin typeface="Times New Roman" panose="02020603050405020304" pitchFamily="18" charset="0"/>
              </a:rPr>
              <a:t>A</a:t>
            </a:r>
            <a:r>
              <a:rPr lang="zh-CN" altLang="en-US" sz="3200" dirty="0">
                <a:latin typeface="Times New Roman" panose="02020603050405020304" pitchFamily="18" charset="0"/>
              </a:rPr>
              <a:t>越大，表示投资者越害怕风险，在同等风险的情况下，越需要更多的收益补偿。</a:t>
            </a:r>
            <a:endParaRPr lang="zh-CN" altLang="en-US" sz="3200" dirty="0">
              <a:latin typeface="Times New Roman" panose="02020603050405020304" pitchFamily="18" charset="0"/>
            </a:endParaRPr>
          </a:p>
          <a:p>
            <a:pPr marL="742950" lvl="1" indent="-285750">
              <a:lnSpc>
                <a:spcPct val="110000"/>
              </a:lnSpc>
              <a:spcBef>
                <a:spcPct val="20000"/>
              </a:spcBef>
              <a:buClr>
                <a:schemeClr val="tx2"/>
              </a:buClr>
              <a:buSzPct val="85000"/>
              <a:buFont typeface="Arial" panose="020B0604020202020204" pitchFamily="34" charset="0"/>
              <a:buChar char="•"/>
            </a:pPr>
            <a:r>
              <a:rPr lang="zh-CN" altLang="en-US" sz="3200" dirty="0">
                <a:latin typeface="Times New Roman" panose="02020603050405020304" pitchFamily="18" charset="0"/>
              </a:rPr>
              <a:t>若</a:t>
            </a:r>
            <a:r>
              <a:rPr lang="en-US" altLang="zh-CN" sz="3200" i="1" dirty="0">
                <a:latin typeface="Times New Roman" panose="02020603050405020304" pitchFamily="18" charset="0"/>
              </a:rPr>
              <a:t>A</a:t>
            </a:r>
            <a:r>
              <a:rPr lang="zh-CN" altLang="en-US" sz="3200" dirty="0">
                <a:latin typeface="Times New Roman" panose="02020603050405020304" pitchFamily="18" charset="0"/>
              </a:rPr>
              <a:t>不变，则当方差越大，效用越低。</a:t>
            </a:r>
            <a:endParaRPr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blinds(horizontal)">
                                      <p:cBhvr>
                                        <p:cTn id="7" dur="500"/>
                                        <p:tgtEl>
                                          <p:spTgt spid="239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9621"/>
                                        </p:tgtEl>
                                        <p:attrNameLst>
                                          <p:attrName>style.visibility</p:attrName>
                                        </p:attrNameLst>
                                      </p:cBhvr>
                                      <p:to>
                                        <p:strVal val="visible"/>
                                      </p:to>
                                    </p:set>
                                    <p:animEffect transition="in" filter="blinds(horizontal)">
                                      <p:cBhvr>
                                        <p:cTn id="12" dur="500"/>
                                        <p:tgtEl>
                                          <p:spTgt spid="2396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9620">
                                            <p:txEl>
                                              <p:pRg st="0" end="0"/>
                                            </p:txEl>
                                          </p:spTgt>
                                        </p:tgtEl>
                                        <p:attrNameLst>
                                          <p:attrName>style.visibility</p:attrName>
                                        </p:attrNameLst>
                                      </p:cBhvr>
                                      <p:to>
                                        <p:strVal val="visible"/>
                                      </p:to>
                                    </p:set>
                                    <p:animEffect transition="in" filter="blinds(horizontal)">
                                      <p:cBhvr>
                                        <p:cTn id="17" dur="500"/>
                                        <p:tgtEl>
                                          <p:spTgt spid="2396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9620">
                                            <p:txEl>
                                              <p:pRg st="1" end="1"/>
                                            </p:txEl>
                                          </p:spTgt>
                                        </p:tgtEl>
                                        <p:attrNameLst>
                                          <p:attrName>style.visibility</p:attrName>
                                        </p:attrNameLst>
                                      </p:cBhvr>
                                      <p:to>
                                        <p:strVal val="visible"/>
                                      </p:to>
                                    </p:set>
                                    <p:animEffect transition="in" filter="blinds(horizontal)">
                                      <p:cBhvr>
                                        <p:cTn id="22" dur="500"/>
                                        <p:tgtEl>
                                          <p:spTgt spid="23962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9620">
                                            <p:txEl>
                                              <p:pRg st="2" end="2"/>
                                            </p:txEl>
                                          </p:spTgt>
                                        </p:tgtEl>
                                        <p:attrNameLst>
                                          <p:attrName>style.visibility</p:attrName>
                                        </p:attrNameLst>
                                      </p:cBhvr>
                                      <p:to>
                                        <p:strVal val="visible"/>
                                      </p:to>
                                    </p:set>
                                    <p:animEffect transition="in" filter="blinds(horizontal)">
                                      <p:cBhvr>
                                        <p:cTn id="27" dur="500"/>
                                        <p:tgtEl>
                                          <p:spTgt spid="2396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Rot="1" noChangeArrowheads="1"/>
          </p:cNvSpPr>
          <p:nvPr>
            <p:ph type="title"/>
          </p:nvPr>
        </p:nvSpPr>
        <p:spPr>
          <a:xfrm>
            <a:off x="0" y="285728"/>
            <a:ext cx="9144000" cy="752475"/>
          </a:xfrm>
        </p:spPr>
        <p:txBody>
          <a:bodyPr>
            <a:normAutofit/>
          </a:bodyPr>
          <a:lstStyle/>
          <a:p>
            <a:pPr eaLnBrk="1" hangingPunct="1"/>
            <a:r>
              <a:rPr lang="zh-CN" altLang="en-US" sz="3200" dirty="0" smtClean="0">
                <a:solidFill>
                  <a:srgbClr val="FF0000"/>
                </a:solidFill>
              </a:rPr>
              <a:t>重要结论：分离定理</a:t>
            </a:r>
            <a:endParaRPr lang="zh-CN" altLang="en-US" sz="3200" dirty="0" smtClean="0">
              <a:solidFill>
                <a:srgbClr val="FF0000"/>
              </a:solidFill>
            </a:endParaRPr>
          </a:p>
        </p:txBody>
      </p:sp>
      <p:sp>
        <p:nvSpPr>
          <p:cNvPr id="427011" name="Rectangle 3"/>
          <p:cNvSpPr>
            <a:spLocks noGrp="1" noRot="1" noChangeArrowheads="1"/>
          </p:cNvSpPr>
          <p:nvPr>
            <p:ph idx="1"/>
          </p:nvPr>
        </p:nvSpPr>
        <p:spPr>
          <a:xfrm>
            <a:off x="0" y="1142984"/>
            <a:ext cx="9144000" cy="5715016"/>
          </a:xfrm>
        </p:spPr>
        <p:txBody>
          <a:bodyPr>
            <a:normAutofit fontScale="92500"/>
          </a:bodyPr>
          <a:lstStyle/>
          <a:p>
            <a:pPr>
              <a:lnSpc>
                <a:spcPct val="150000"/>
              </a:lnSpc>
            </a:pPr>
            <a:r>
              <a:rPr lang="zh-CN" altLang="en-US" sz="2400" dirty="0" smtClean="0"/>
              <a:t>无论投资者的偏好如何，</a:t>
            </a:r>
            <a:r>
              <a:rPr lang="en-US" altLang="zh-CN" sz="2400" dirty="0" smtClean="0"/>
              <a:t>CAL</a:t>
            </a:r>
            <a:r>
              <a:rPr lang="zh-CN" altLang="en-US" sz="2400" dirty="0" smtClean="0"/>
              <a:t>与有效边界的切点就是风险资产的最优组合，形象地，该直线将无差异曲线与风险资产组合的有效边界</a:t>
            </a:r>
            <a:r>
              <a:rPr lang="zh-CN" altLang="en-US" sz="2400" dirty="0" smtClean="0">
                <a:solidFill>
                  <a:srgbClr val="FF0000"/>
                </a:solidFill>
              </a:rPr>
              <a:t>分离</a:t>
            </a:r>
            <a:r>
              <a:rPr lang="zh-CN" altLang="en-US" sz="2400" dirty="0" smtClean="0"/>
              <a:t>了。</a:t>
            </a:r>
            <a:endParaRPr lang="zh-CN" altLang="en-US" sz="2400" dirty="0" smtClean="0">
              <a:solidFill>
                <a:schemeClr val="tx2"/>
              </a:solidFill>
            </a:endParaRPr>
          </a:p>
          <a:p>
            <a:pPr>
              <a:lnSpc>
                <a:spcPct val="150000"/>
              </a:lnSpc>
            </a:pPr>
            <a:r>
              <a:rPr lang="zh-CN" altLang="en-US" sz="2400" dirty="0" smtClean="0">
                <a:solidFill>
                  <a:srgbClr val="0000CC"/>
                </a:solidFill>
              </a:rPr>
              <a:t>分离定理（</a:t>
            </a:r>
            <a:r>
              <a:rPr lang="en-US" altLang="zh-CN" sz="2400" dirty="0" smtClean="0">
                <a:solidFill>
                  <a:srgbClr val="0000CC"/>
                </a:solidFill>
              </a:rPr>
              <a:t>Separation theorem</a:t>
            </a:r>
            <a:r>
              <a:rPr lang="zh-CN" altLang="en-US" sz="2400" dirty="0" smtClean="0">
                <a:solidFill>
                  <a:srgbClr val="0000CC"/>
                </a:solidFill>
              </a:rPr>
              <a:t>）：投资者对风险的规避程度与该投资者风险资产组合的最优构成是无关的</a:t>
            </a:r>
            <a:r>
              <a:rPr lang="zh-CN" altLang="en-US" sz="2400" dirty="0" smtClean="0">
                <a:solidFill>
                  <a:schemeClr val="tx2"/>
                </a:solidFill>
              </a:rPr>
              <a:t>。</a:t>
            </a:r>
            <a:endParaRPr lang="zh-CN" altLang="en-US" sz="2400" dirty="0" smtClean="0">
              <a:solidFill>
                <a:schemeClr val="tx2"/>
              </a:solidFill>
            </a:endParaRPr>
          </a:p>
          <a:p>
            <a:pPr>
              <a:lnSpc>
                <a:spcPct val="150000"/>
              </a:lnSpc>
            </a:pPr>
            <a:r>
              <a:rPr lang="zh-CN" altLang="en-US" sz="2400" dirty="0" smtClean="0"/>
              <a:t>所有的投资者，无论他们的风险规避程度如何不同，都会将切点组合（风险组合）与无风险资产混合起来作为自己的最优风险组合。</a:t>
            </a:r>
            <a:r>
              <a:rPr lang="zh-CN" altLang="en-US" sz="2400" dirty="0" smtClean="0">
                <a:solidFill>
                  <a:srgbClr val="0000FF"/>
                </a:solidFill>
              </a:rPr>
              <a:t>因此，无需先确知投资者偏好，就可以确定风险资产最优组合</a:t>
            </a:r>
            <a:r>
              <a:rPr lang="zh-CN" altLang="en-US" sz="2400" dirty="0" smtClean="0"/>
              <a:t>。</a:t>
            </a:r>
            <a:endParaRPr lang="zh-CN" altLang="en-US" sz="2400" dirty="0" smtClean="0"/>
          </a:p>
          <a:p>
            <a:pPr>
              <a:lnSpc>
                <a:spcPct val="150000"/>
              </a:lnSpc>
            </a:pPr>
            <a:r>
              <a:rPr lang="zh-CN" altLang="en-US" sz="2400" dirty="0" smtClean="0"/>
              <a:t>风险厌恶较低的投资者可以多投资风险基金</a:t>
            </a:r>
            <a:r>
              <a:rPr lang="en-US" altLang="zh-CN" sz="2400" dirty="0" smtClean="0"/>
              <a:t>M</a:t>
            </a:r>
            <a:r>
              <a:rPr lang="zh-CN" altLang="en-US" sz="2400" dirty="0" smtClean="0"/>
              <a:t>，少投资无风险证券</a:t>
            </a:r>
            <a:r>
              <a:rPr lang="en-US" altLang="zh-CN" sz="2400" dirty="0" smtClean="0"/>
              <a:t>F</a:t>
            </a:r>
            <a:r>
              <a:rPr lang="zh-CN" altLang="en-US" sz="2400" dirty="0" smtClean="0"/>
              <a:t>，反之亦反。</a:t>
            </a:r>
            <a:endParaRPr lang="zh-CN" altLang="en-US" sz="2400" dirty="0" smtClean="0"/>
          </a:p>
        </p:txBody>
      </p:sp>
      <p:sp>
        <p:nvSpPr>
          <p:cNvPr id="67586" name="灯片编号占位符 5"/>
          <p:cNvSpPr>
            <a:spLocks noGrp="1"/>
          </p:cNvSpPr>
          <p:nvPr>
            <p:ph type="sldNum" sz="quarter" idx="12"/>
          </p:nvPr>
        </p:nvSpPr>
        <p:spPr>
          <a:noFill/>
        </p:spPr>
        <p:txBody>
          <a:bodyPr/>
          <a:lstStyle/>
          <a:p>
            <a:fld id="{8F7BCE84-6CAC-42CC-8E48-89C4F4BCABFA}" type="slidenum">
              <a:rPr lang="en-US" altLang="zh-CN" smtClean="0"/>
            </a:fld>
            <a:endParaRPr lang="en-US" altLang="zh-CN" smtClean="0"/>
          </a:p>
        </p:txBody>
      </p:sp>
      <p:sp>
        <p:nvSpPr>
          <p:cNvPr id="2" name="文本框 1"/>
          <p:cNvSpPr txBox="1"/>
          <p:nvPr/>
        </p:nvSpPr>
        <p:spPr>
          <a:xfrm>
            <a:off x="2267744" y="5733256"/>
            <a:ext cx="4392488" cy="369332"/>
          </a:xfrm>
          <a:prstGeom prst="rect">
            <a:avLst/>
          </a:prstGeom>
          <a:noFill/>
        </p:spPr>
        <p:txBody>
          <a:bodyPr wrap="square" rtlCol="0">
            <a:spAutoFit/>
          </a:bodyPr>
          <a:lstStyle/>
          <a:p>
            <a:r>
              <a:rPr lang="zh-CN" altLang="en-US" dirty="0" smtClean="0"/>
              <a:t>回顾Ｐ５０的推导</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blinds(horizontal)">
                                      <p:cBhvr>
                                        <p:cTn id="7" dur="500"/>
                                        <p:tgtEl>
                                          <p:spTgt spid="427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12" dur="500"/>
                                        <p:tgtEl>
                                          <p:spTgt spid="427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7011">
                                            <p:txEl>
                                              <p:pRg st="2" end="2"/>
                                            </p:txEl>
                                          </p:spTgt>
                                        </p:tgtEl>
                                        <p:attrNameLst>
                                          <p:attrName>style.visibility</p:attrName>
                                        </p:attrNameLst>
                                      </p:cBhvr>
                                      <p:to>
                                        <p:strVal val="visible"/>
                                      </p:to>
                                    </p:set>
                                    <p:animEffect transition="in" filter="blinds(horizontal)">
                                      <p:cBhvr>
                                        <p:cTn id="17" dur="500"/>
                                        <p:tgtEl>
                                          <p:spTgt spid="427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7011">
                                            <p:txEl>
                                              <p:pRg st="3" end="3"/>
                                            </p:txEl>
                                          </p:spTgt>
                                        </p:tgtEl>
                                        <p:attrNameLst>
                                          <p:attrName>style.visibility</p:attrName>
                                        </p:attrNameLst>
                                      </p:cBhvr>
                                      <p:to>
                                        <p:strVal val="visible"/>
                                      </p:to>
                                    </p:set>
                                    <p:animEffect transition="in" filter="blinds(horizontal)">
                                      <p:cBhvr>
                                        <p:cTn id="22" dur="500"/>
                                        <p:tgtEl>
                                          <p:spTgt spid="427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rrowheads="1"/>
          </p:cNvSpPr>
          <p:nvPr>
            <p:ph type="title"/>
          </p:nvPr>
        </p:nvSpPr>
        <p:spPr>
          <a:xfrm>
            <a:off x="246757" y="130688"/>
            <a:ext cx="8540750" cy="823913"/>
          </a:xfrm>
        </p:spPr>
        <p:txBody>
          <a:bodyPr>
            <a:normAutofit/>
          </a:bodyPr>
          <a:lstStyle/>
          <a:p>
            <a:pPr eaLnBrk="1" hangingPunct="1"/>
            <a:r>
              <a:rPr lang="zh-CN" altLang="en-US" sz="3200" dirty="0" smtClean="0">
                <a:solidFill>
                  <a:srgbClr val="FF0000"/>
                </a:solidFill>
              </a:rPr>
              <a:t>分离定理对资产组合选择的启示</a:t>
            </a:r>
            <a:endParaRPr lang="zh-CN" altLang="en-US" sz="3200" dirty="0" smtClean="0">
              <a:solidFill>
                <a:srgbClr val="FF0000"/>
              </a:solidFill>
            </a:endParaRPr>
          </a:p>
        </p:txBody>
      </p:sp>
      <p:sp>
        <p:nvSpPr>
          <p:cNvPr id="428035" name="Rectangle 3"/>
          <p:cNvSpPr>
            <a:spLocks noGrp="1" noRot="1" noChangeArrowheads="1"/>
          </p:cNvSpPr>
          <p:nvPr>
            <p:ph idx="1"/>
          </p:nvPr>
        </p:nvSpPr>
        <p:spPr>
          <a:xfrm>
            <a:off x="0" y="928670"/>
            <a:ext cx="9144000" cy="5429287"/>
          </a:xfrm>
        </p:spPr>
        <p:txBody>
          <a:bodyPr>
            <a:normAutofit/>
          </a:bodyPr>
          <a:lstStyle/>
          <a:p>
            <a:pPr>
              <a:lnSpc>
                <a:spcPct val="150000"/>
              </a:lnSpc>
            </a:pPr>
            <a:r>
              <a:rPr lang="zh-CN" altLang="en-US" sz="2400" dirty="0" smtClean="0"/>
              <a:t>由分离定理，资产组合选择问题可以分为两个独立的工作，即</a:t>
            </a:r>
            <a:r>
              <a:rPr lang="zh-CN" altLang="en-US" sz="2400" dirty="0" smtClean="0">
                <a:solidFill>
                  <a:srgbClr val="0000CC"/>
                </a:solidFill>
              </a:rPr>
              <a:t>资本配置决策</a:t>
            </a:r>
            <a:r>
              <a:rPr lang="zh-CN" altLang="en-US" sz="2400" dirty="0" smtClean="0"/>
              <a:t>（</a:t>
            </a:r>
            <a:r>
              <a:rPr lang="en-US" altLang="zh-CN" sz="2400" dirty="0" smtClean="0"/>
              <a:t>Capital allocation decision</a:t>
            </a:r>
            <a:r>
              <a:rPr lang="zh-CN" altLang="en-US" sz="2400" dirty="0" smtClean="0"/>
              <a:t>）和</a:t>
            </a:r>
            <a:r>
              <a:rPr lang="zh-CN" altLang="en-US" sz="2400" dirty="0" smtClean="0">
                <a:solidFill>
                  <a:srgbClr val="0000CC"/>
                </a:solidFill>
              </a:rPr>
              <a:t>资产选择决策</a:t>
            </a:r>
            <a:r>
              <a:rPr lang="zh-CN" altLang="en-US" sz="2400" dirty="0" smtClean="0"/>
              <a:t>（</a:t>
            </a:r>
            <a:r>
              <a:rPr lang="en-US" altLang="zh-CN" sz="2400" dirty="0" smtClean="0"/>
              <a:t>Asset allocation decision</a:t>
            </a:r>
            <a:r>
              <a:rPr lang="zh-CN" altLang="en-US" sz="2400" dirty="0" smtClean="0"/>
              <a:t>）。</a:t>
            </a:r>
            <a:endParaRPr lang="zh-CN" altLang="en-US" sz="2400" dirty="0" smtClean="0"/>
          </a:p>
          <a:p>
            <a:pPr>
              <a:lnSpc>
                <a:spcPct val="150000"/>
              </a:lnSpc>
            </a:pPr>
            <a:r>
              <a:rPr lang="zh-CN" altLang="en-US" sz="2400" dirty="0" smtClean="0">
                <a:solidFill>
                  <a:srgbClr val="0000CC"/>
                </a:solidFill>
              </a:rPr>
              <a:t>资本配置决策</a:t>
            </a:r>
            <a:r>
              <a:rPr lang="zh-CN" altLang="en-US" sz="2400" dirty="0" smtClean="0"/>
              <a:t>：考虑资金在</a:t>
            </a:r>
            <a:r>
              <a:rPr lang="zh-CN" altLang="en-US" sz="2400" dirty="0" smtClean="0">
                <a:ea typeface="黑体" panose="02010609060101010101" pitchFamily="49" charset="-122"/>
              </a:rPr>
              <a:t>无风险资产</a:t>
            </a:r>
            <a:r>
              <a:rPr lang="zh-CN" altLang="en-US" sz="2400" dirty="0" smtClean="0"/>
              <a:t>和</a:t>
            </a:r>
            <a:r>
              <a:rPr lang="zh-CN" altLang="en-US" sz="2400" dirty="0" smtClean="0">
                <a:ea typeface="黑体" panose="02010609060101010101" pitchFamily="49" charset="-122"/>
              </a:rPr>
              <a:t>风险资产组合</a:t>
            </a:r>
            <a:r>
              <a:rPr lang="zh-CN" altLang="en-US" sz="2400" dirty="0" smtClean="0"/>
              <a:t>之间的分配。（投资者决策，结合自己的风险偏好，投资顾问）</a:t>
            </a:r>
            <a:endParaRPr lang="zh-CN" altLang="en-US" sz="2400" dirty="0" smtClean="0"/>
          </a:p>
          <a:p>
            <a:pPr>
              <a:lnSpc>
                <a:spcPct val="150000"/>
              </a:lnSpc>
            </a:pPr>
            <a:r>
              <a:rPr lang="zh-CN" altLang="en-US" sz="2400" dirty="0" smtClean="0">
                <a:solidFill>
                  <a:srgbClr val="0000CC"/>
                </a:solidFill>
              </a:rPr>
              <a:t>资产选择决策</a:t>
            </a:r>
            <a:r>
              <a:rPr lang="zh-CN" altLang="en-US" sz="2400" dirty="0" smtClean="0"/>
              <a:t>：在</a:t>
            </a:r>
            <a:r>
              <a:rPr lang="zh-CN" altLang="en-US" sz="2400" dirty="0" smtClean="0">
                <a:ea typeface="黑体" panose="02010609060101010101" pitchFamily="49" charset="-122"/>
              </a:rPr>
              <a:t>众多的风险证券</a:t>
            </a:r>
            <a:r>
              <a:rPr lang="zh-CN" altLang="en-US" sz="2400" dirty="0" smtClean="0"/>
              <a:t>中选择</a:t>
            </a:r>
            <a:r>
              <a:rPr lang="zh-CN" altLang="en-US" sz="2400" dirty="0" smtClean="0">
                <a:ea typeface="黑体" panose="02010609060101010101" pitchFamily="49" charset="-122"/>
              </a:rPr>
              <a:t>适当的风险资产</a:t>
            </a:r>
            <a:r>
              <a:rPr lang="zh-CN" altLang="en-US" sz="2400" dirty="0" smtClean="0"/>
              <a:t>构成资产组合。（专业投资人，选股！）</a:t>
            </a:r>
            <a:endParaRPr lang="zh-CN" altLang="en-US" sz="2400" dirty="0" smtClean="0"/>
          </a:p>
          <a:p>
            <a:pPr>
              <a:lnSpc>
                <a:spcPct val="150000"/>
              </a:lnSpc>
            </a:pPr>
            <a:r>
              <a:rPr lang="zh-CN" altLang="en-US" sz="2400" dirty="0" smtClean="0"/>
              <a:t>由分离定理，基金公司可以不必考虑投资者偏好的情况下，确定最优的风险组合。</a:t>
            </a:r>
            <a:endParaRPr lang="zh-CN" altLang="en-US" sz="2400" dirty="0" smtClean="0"/>
          </a:p>
        </p:txBody>
      </p:sp>
      <p:sp>
        <p:nvSpPr>
          <p:cNvPr id="68610" name="灯片编号占位符 5"/>
          <p:cNvSpPr>
            <a:spLocks noGrp="1"/>
          </p:cNvSpPr>
          <p:nvPr>
            <p:ph type="sldNum" sz="quarter" idx="12"/>
          </p:nvPr>
        </p:nvSpPr>
        <p:spPr>
          <a:noFill/>
        </p:spPr>
        <p:txBody>
          <a:bodyPr/>
          <a:lstStyle/>
          <a:p>
            <a:fld id="{904158CD-19C0-432C-8EBB-D9579E3DE761}"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blinds(horizontal)">
                                      <p:cBhvr>
                                        <p:cTn id="7" dur="500"/>
                                        <p:tgtEl>
                                          <p:spTgt spid="428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12" dur="500"/>
                                        <p:tgtEl>
                                          <p:spTgt spid="428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7" dur="500"/>
                                        <p:tgtEl>
                                          <p:spTgt spid="428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22" dur="500"/>
                                        <p:tgtEl>
                                          <p:spTgt spid="428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rrowheads="1"/>
          </p:cNvSpPr>
          <p:nvPr>
            <p:ph type="title"/>
          </p:nvPr>
        </p:nvSpPr>
        <p:spPr/>
        <p:txBody>
          <a:bodyPr>
            <a:normAutofit/>
          </a:bodyPr>
          <a:lstStyle/>
          <a:p>
            <a:pPr eaLnBrk="1" hangingPunct="1"/>
            <a:r>
              <a:rPr lang="zh-CN" altLang="en-US" sz="3600" dirty="0" smtClean="0">
                <a:solidFill>
                  <a:srgbClr val="FF0000"/>
                </a:solidFill>
              </a:rPr>
              <a:t>资产组合理论的优点</a:t>
            </a:r>
            <a:endParaRPr lang="zh-CN" altLang="en-US" sz="3600" dirty="0" smtClean="0">
              <a:solidFill>
                <a:srgbClr val="FF0000"/>
              </a:solidFill>
            </a:endParaRPr>
          </a:p>
        </p:txBody>
      </p:sp>
      <p:sp>
        <p:nvSpPr>
          <p:cNvPr id="454659" name="Rectangle 3"/>
          <p:cNvSpPr>
            <a:spLocks noGrp="1" noRot="1" noChangeArrowheads="1"/>
          </p:cNvSpPr>
          <p:nvPr>
            <p:ph idx="1"/>
          </p:nvPr>
        </p:nvSpPr>
        <p:spPr>
          <a:xfrm>
            <a:off x="214282" y="1428736"/>
            <a:ext cx="8929718" cy="4859337"/>
          </a:xfrm>
        </p:spPr>
        <p:txBody>
          <a:bodyPr>
            <a:normAutofit/>
          </a:bodyPr>
          <a:lstStyle/>
          <a:p>
            <a:pPr eaLnBrk="1" hangingPunct="1">
              <a:lnSpc>
                <a:spcPct val="150000"/>
              </a:lnSpc>
            </a:pPr>
            <a:r>
              <a:rPr lang="zh-CN" altLang="en-US" sz="2800" dirty="0" smtClean="0"/>
              <a:t>首次对风险和收益进行精确的描述，解决对风险的衡量问题，</a:t>
            </a:r>
            <a:r>
              <a:rPr lang="zh-CN" altLang="en-US" sz="2800" dirty="0" smtClean="0">
                <a:solidFill>
                  <a:srgbClr val="0000CC"/>
                </a:solidFill>
              </a:rPr>
              <a:t>使投资学从一个艺术迈向科学</a:t>
            </a:r>
            <a:r>
              <a:rPr lang="zh-CN" altLang="en-US" sz="2800" dirty="0" smtClean="0"/>
              <a:t>。</a:t>
            </a:r>
            <a:endParaRPr lang="zh-CN" altLang="en-US" sz="2800" dirty="0" smtClean="0"/>
          </a:p>
          <a:p>
            <a:pPr eaLnBrk="1" hangingPunct="1">
              <a:lnSpc>
                <a:spcPct val="150000"/>
              </a:lnSpc>
            </a:pPr>
            <a:r>
              <a:rPr lang="zh-CN" altLang="en-US" sz="2800" dirty="0" smtClean="0">
                <a:solidFill>
                  <a:srgbClr val="0000CC"/>
                </a:solidFill>
              </a:rPr>
              <a:t>分散投资的合理性为基金管理提供理论依据</a:t>
            </a:r>
            <a:r>
              <a:rPr lang="zh-CN" altLang="en-US" sz="2800" dirty="0" smtClean="0"/>
              <a:t>。单个资产的风险并不重要，</a:t>
            </a:r>
            <a:r>
              <a:rPr lang="zh-CN" altLang="en-US" sz="2800" dirty="0" smtClean="0">
                <a:latin typeface="+mn-ea"/>
              </a:rPr>
              <a:t>重要的是组合的风险</a:t>
            </a:r>
            <a:r>
              <a:rPr lang="zh-CN" altLang="en-US" sz="2800" dirty="0" smtClean="0"/>
              <a:t>。</a:t>
            </a:r>
            <a:endParaRPr lang="zh-CN" altLang="en-US" sz="2800" dirty="0" smtClean="0"/>
          </a:p>
          <a:p>
            <a:pPr eaLnBrk="1" hangingPunct="1">
              <a:lnSpc>
                <a:spcPct val="150000"/>
              </a:lnSpc>
            </a:pPr>
            <a:r>
              <a:rPr lang="zh-CN" altLang="en-US" sz="2800" dirty="0" smtClean="0">
                <a:solidFill>
                  <a:srgbClr val="0000CC"/>
                </a:solidFill>
              </a:rPr>
              <a:t>从单个证券的分析，转向组合的分析</a:t>
            </a:r>
            <a:r>
              <a:rPr lang="zh-CN" altLang="en-US" sz="2800" dirty="0" smtClean="0"/>
              <a:t>。</a:t>
            </a:r>
            <a:endParaRPr lang="zh-CN" altLang="en-US" sz="2800" dirty="0" smtClean="0">
              <a:solidFill>
                <a:srgbClr val="0000CC"/>
              </a:solidFill>
            </a:endParaRPr>
          </a:p>
          <a:p>
            <a:pPr eaLnBrk="1" hangingPunct="1">
              <a:buFont typeface="Wingdings" panose="05000000000000000000" pitchFamily="2" charset="2"/>
              <a:buNone/>
            </a:pPr>
            <a:endParaRPr lang="en-US" altLang="zh-CN" sz="2800" dirty="0" smtClean="0">
              <a:solidFill>
                <a:srgbClr val="FF0000"/>
              </a:solidFill>
            </a:endParaRPr>
          </a:p>
        </p:txBody>
      </p:sp>
      <p:sp>
        <p:nvSpPr>
          <p:cNvPr id="69634" name="灯片编号占位符 5"/>
          <p:cNvSpPr>
            <a:spLocks noGrp="1"/>
          </p:cNvSpPr>
          <p:nvPr>
            <p:ph type="sldNum" sz="quarter" idx="12"/>
          </p:nvPr>
        </p:nvSpPr>
        <p:spPr>
          <a:noFill/>
        </p:spPr>
        <p:txBody>
          <a:bodyPr/>
          <a:lstStyle/>
          <a:p>
            <a:fld id="{494A91B4-A38C-46EF-9539-F75398F5432F}"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Effect transition="in" filter="blinds(horizontal)">
                                      <p:cBhvr>
                                        <p:cTn id="7" dur="500"/>
                                        <p:tgtEl>
                                          <p:spTgt spid="454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4659">
                                            <p:txEl>
                                              <p:pRg st="1" end="1"/>
                                            </p:txEl>
                                          </p:spTgt>
                                        </p:tgtEl>
                                        <p:attrNameLst>
                                          <p:attrName>style.visibility</p:attrName>
                                        </p:attrNameLst>
                                      </p:cBhvr>
                                      <p:to>
                                        <p:strVal val="visible"/>
                                      </p:to>
                                    </p:set>
                                    <p:animEffect transition="in" filter="blinds(horizontal)">
                                      <p:cBhvr>
                                        <p:cTn id="12" dur="500"/>
                                        <p:tgtEl>
                                          <p:spTgt spid="454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4659">
                                            <p:txEl>
                                              <p:pRg st="2" end="2"/>
                                            </p:txEl>
                                          </p:spTgt>
                                        </p:tgtEl>
                                        <p:attrNameLst>
                                          <p:attrName>style.visibility</p:attrName>
                                        </p:attrNameLst>
                                      </p:cBhvr>
                                      <p:to>
                                        <p:strVal val="visible"/>
                                      </p:to>
                                    </p:set>
                                    <p:animEffect transition="in" filter="blinds(horizontal)">
                                      <p:cBhvr>
                                        <p:cTn id="17" dur="500"/>
                                        <p:tgtEl>
                                          <p:spTgt spid="454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Rot="1" noChangeArrowheads="1"/>
          </p:cNvSpPr>
          <p:nvPr>
            <p:ph type="title"/>
          </p:nvPr>
        </p:nvSpPr>
        <p:spPr>
          <a:xfrm>
            <a:off x="323850" y="0"/>
            <a:ext cx="8540750" cy="1143000"/>
          </a:xfrm>
        </p:spPr>
        <p:txBody>
          <a:bodyPr>
            <a:normAutofit/>
          </a:bodyPr>
          <a:lstStyle/>
          <a:p>
            <a:pPr eaLnBrk="1" hangingPunct="1"/>
            <a:r>
              <a:rPr lang="zh-CN" altLang="en-US" sz="3600" dirty="0" smtClean="0">
                <a:solidFill>
                  <a:srgbClr val="FF0000"/>
                </a:solidFill>
              </a:rPr>
              <a:t>资产组合理论的缺点</a:t>
            </a:r>
            <a:endParaRPr lang="zh-CN" altLang="en-US" sz="3600" dirty="0" smtClean="0">
              <a:solidFill>
                <a:srgbClr val="FF0000"/>
              </a:solidFill>
            </a:endParaRPr>
          </a:p>
        </p:txBody>
      </p:sp>
      <p:sp>
        <p:nvSpPr>
          <p:cNvPr id="455683" name="Rectangle 3"/>
          <p:cNvSpPr>
            <a:spLocks noGrp="1" noRot="1" noChangeArrowheads="1"/>
          </p:cNvSpPr>
          <p:nvPr>
            <p:ph idx="1"/>
          </p:nvPr>
        </p:nvSpPr>
        <p:spPr>
          <a:xfrm>
            <a:off x="180517" y="1302486"/>
            <a:ext cx="8786842" cy="5118100"/>
          </a:xfrm>
        </p:spPr>
        <p:txBody>
          <a:bodyPr>
            <a:normAutofit/>
          </a:bodyPr>
          <a:lstStyle/>
          <a:p>
            <a:pPr eaLnBrk="1" hangingPunct="1">
              <a:lnSpc>
                <a:spcPct val="150000"/>
              </a:lnSpc>
            </a:pPr>
            <a:r>
              <a:rPr lang="zh-CN" altLang="en-US" sz="2800" dirty="0" smtClean="0">
                <a:latin typeface="+mn-ea"/>
              </a:rPr>
              <a:t>当证券的数量较多时，</a:t>
            </a:r>
            <a:r>
              <a:rPr lang="zh-CN" altLang="en-US" sz="2800" dirty="0" smtClean="0">
                <a:solidFill>
                  <a:srgbClr val="0000CC"/>
                </a:solidFill>
                <a:latin typeface="+mn-ea"/>
              </a:rPr>
              <a:t>计算量非常大</a:t>
            </a:r>
            <a:r>
              <a:rPr lang="zh-CN" altLang="en-US" sz="2800" dirty="0" smtClean="0">
                <a:latin typeface="+mn-ea"/>
              </a:rPr>
              <a:t>，使模型应用受到限制。</a:t>
            </a:r>
            <a:endParaRPr lang="zh-CN" altLang="en-US" sz="2800" dirty="0" smtClean="0">
              <a:latin typeface="+mn-ea"/>
            </a:endParaRPr>
          </a:p>
          <a:p>
            <a:pPr eaLnBrk="1" hangingPunct="1">
              <a:lnSpc>
                <a:spcPct val="150000"/>
              </a:lnSpc>
            </a:pPr>
            <a:r>
              <a:rPr lang="zh-CN" altLang="en-US" sz="2800" dirty="0" smtClean="0">
                <a:latin typeface="+mn-ea"/>
              </a:rPr>
              <a:t>解的</a:t>
            </a:r>
            <a:r>
              <a:rPr lang="zh-CN" altLang="en-US" sz="2800" dirty="0" smtClean="0">
                <a:solidFill>
                  <a:srgbClr val="0000CC"/>
                </a:solidFill>
                <a:latin typeface="+mn-ea"/>
              </a:rPr>
              <a:t>不稳定</a:t>
            </a:r>
            <a:r>
              <a:rPr lang="zh-CN" altLang="en-US" sz="2800" dirty="0" smtClean="0">
                <a:latin typeface="+mn-ea"/>
              </a:rPr>
              <a:t>性。</a:t>
            </a:r>
            <a:endParaRPr lang="en-US" altLang="zh-CN" sz="2800" dirty="0" smtClean="0">
              <a:latin typeface="+mn-ea"/>
            </a:endParaRPr>
          </a:p>
          <a:p>
            <a:pPr eaLnBrk="1" hangingPunct="1">
              <a:lnSpc>
                <a:spcPct val="150000"/>
              </a:lnSpc>
            </a:pPr>
            <a:r>
              <a:rPr lang="zh-CN" altLang="en-US" sz="2800" dirty="0" smtClean="0">
                <a:latin typeface="+mn-ea"/>
              </a:rPr>
              <a:t>马科维茨及其学生夏普于是寻求更为简便的方法，并发展出了定价理论，这就是后面要学习的</a:t>
            </a:r>
            <a:r>
              <a:rPr lang="zh-CN" altLang="en-US" sz="2800" dirty="0" smtClean="0">
                <a:solidFill>
                  <a:srgbClr val="0000CC"/>
                </a:solidFill>
                <a:latin typeface="+mn-ea"/>
              </a:rPr>
              <a:t>指数模型</a:t>
            </a:r>
            <a:r>
              <a:rPr lang="zh-CN" altLang="en-US" sz="2800" dirty="0" smtClean="0">
                <a:latin typeface="+mn-ea"/>
              </a:rPr>
              <a:t>和</a:t>
            </a:r>
            <a:r>
              <a:rPr lang="en-US" altLang="zh-CN" sz="2800" dirty="0" smtClean="0">
                <a:solidFill>
                  <a:srgbClr val="0000CC"/>
                </a:solidFill>
              </a:rPr>
              <a:t>CAPM</a:t>
            </a:r>
            <a:r>
              <a:rPr lang="zh-CN" altLang="en-US" sz="2800" dirty="0" smtClean="0"/>
              <a:t>。</a:t>
            </a:r>
            <a:endParaRPr lang="en-US" altLang="zh-CN" sz="2800" dirty="0" smtClean="0">
              <a:solidFill>
                <a:srgbClr val="0000CC"/>
              </a:solidFill>
            </a:endParaRPr>
          </a:p>
        </p:txBody>
      </p:sp>
      <p:sp>
        <p:nvSpPr>
          <p:cNvPr id="70658" name="灯片编号占位符 5"/>
          <p:cNvSpPr>
            <a:spLocks noGrp="1"/>
          </p:cNvSpPr>
          <p:nvPr>
            <p:ph type="sldNum" sz="quarter" idx="12"/>
          </p:nvPr>
        </p:nvSpPr>
        <p:spPr>
          <a:noFill/>
        </p:spPr>
        <p:txBody>
          <a:bodyPr/>
          <a:lstStyle/>
          <a:p>
            <a:fld id="{2D280512-EAB0-42AA-A58C-938F9EFB189B}" type="slidenum">
              <a:rPr lang="en-US" altLang="zh-CN" smtClean="0"/>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Effect transition="in" filter="blinds(horizontal)">
                                      <p:cBhvr>
                                        <p:cTn id="7" dur="500"/>
                                        <p:tgtEl>
                                          <p:spTgt spid="455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5683">
                                            <p:txEl>
                                              <p:pRg st="1" end="1"/>
                                            </p:txEl>
                                          </p:spTgt>
                                        </p:tgtEl>
                                        <p:attrNameLst>
                                          <p:attrName>style.visibility</p:attrName>
                                        </p:attrNameLst>
                                      </p:cBhvr>
                                      <p:to>
                                        <p:strVal val="visible"/>
                                      </p:to>
                                    </p:set>
                                    <p:animEffect transition="in" filter="blinds(horizontal)">
                                      <p:cBhvr>
                                        <p:cTn id="12" dur="500"/>
                                        <p:tgtEl>
                                          <p:spTgt spid="455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5683">
                                            <p:txEl>
                                              <p:pRg st="2" end="2"/>
                                            </p:txEl>
                                          </p:spTgt>
                                        </p:tgtEl>
                                        <p:attrNameLst>
                                          <p:attrName>style.visibility</p:attrName>
                                        </p:attrNameLst>
                                      </p:cBhvr>
                                      <p:to>
                                        <p:strVal val="visible"/>
                                      </p:to>
                                    </p:set>
                                    <p:animEffect transition="in" filter="blinds(horizontal)">
                                      <p:cBhvr>
                                        <p:cTn id="17" dur="500"/>
                                        <p:tgtEl>
                                          <p:spTgt spid="455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p:spPr>
        <p:txBody>
          <a:bodyPr/>
          <a:lstStyle/>
          <a:p>
            <a:fld id="{B461EDBC-0BC5-46C5-AE13-4F4B097FD4B9}" type="slidenum">
              <a:rPr lang="en-US" altLang="zh-CN" smtClean="0"/>
            </a:fld>
            <a:endParaRPr lang="en-US" altLang="zh-CN" smtClean="0"/>
          </a:p>
        </p:txBody>
      </p:sp>
      <p:sp>
        <p:nvSpPr>
          <p:cNvPr id="27651" name="Rectangle 4"/>
          <p:cNvSpPr>
            <a:spLocks noGrp="1" noChangeArrowheads="1"/>
          </p:cNvSpPr>
          <p:nvPr>
            <p:ph type="title" idx="4294967295"/>
          </p:nvPr>
        </p:nvSpPr>
        <p:spPr>
          <a:xfrm>
            <a:off x="0" y="404813"/>
            <a:ext cx="8991600" cy="1358900"/>
          </a:xfrm>
        </p:spPr>
        <p:txBody>
          <a:bodyPr lIns="90488" tIns="44450" rIns="90488" bIns="44450" anchorCtr="1">
            <a:normAutofit/>
          </a:bodyPr>
          <a:lstStyle/>
          <a:p>
            <a:pPr algn="l" eaLnBrk="1" hangingPunct="1">
              <a:lnSpc>
                <a:spcPct val="90000"/>
              </a:lnSpc>
            </a:pPr>
            <a:r>
              <a:rPr lang="zh-CN" altLang="en-US" sz="2800" b="1" dirty="0" smtClean="0">
                <a:solidFill>
                  <a:srgbClr val="FF0000"/>
                </a:solidFill>
              </a:rPr>
              <a:t>各种风险厌恶者的投资组合的效用值</a:t>
            </a:r>
            <a:endParaRPr lang="zh-CN" altLang="en-US" sz="2800" b="1" dirty="0" smtClean="0">
              <a:solidFill>
                <a:srgbClr val="FF0000"/>
              </a:solidFill>
            </a:endParaRPr>
          </a:p>
        </p:txBody>
      </p:sp>
      <p:pic>
        <p:nvPicPr>
          <p:cNvPr id="242691" name="Picture 3" descr="bod8237x_tb0602"/>
          <p:cNvPicPr>
            <a:picLocks noChangeAspect="1" noChangeArrowheads="1"/>
          </p:cNvPicPr>
          <p:nvPr/>
        </p:nvPicPr>
        <p:blipFill>
          <a:blip r:embed="rId1"/>
          <a:srcRect/>
          <a:stretch>
            <a:fillRect/>
          </a:stretch>
        </p:blipFill>
        <p:spPr bwMode="auto">
          <a:xfrm>
            <a:off x="0" y="1928802"/>
            <a:ext cx="9144000" cy="36718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blinds(horizontal)">
                                      <p:cBhvr>
                                        <p:cTn id="7" dur="500"/>
                                        <p:tgtEl>
                                          <p:spTgt spid="242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rrowheads="1"/>
          </p:cNvSpPr>
          <p:nvPr>
            <p:ph type="title"/>
          </p:nvPr>
        </p:nvSpPr>
        <p:spPr>
          <a:xfrm>
            <a:off x="323850" y="836613"/>
            <a:ext cx="8540750" cy="1143000"/>
          </a:xfrm>
        </p:spPr>
        <p:txBody>
          <a:bodyPr>
            <a:normAutofit/>
          </a:bodyPr>
          <a:lstStyle/>
          <a:p>
            <a:pPr eaLnBrk="1" hangingPunct="1"/>
            <a:r>
              <a:rPr lang="zh-CN" altLang="en-US" sz="4000" b="1" dirty="0" smtClean="0">
                <a:solidFill>
                  <a:srgbClr val="FF0000"/>
                </a:solidFill>
              </a:rPr>
              <a:t>投资者的风险态度</a:t>
            </a:r>
            <a:endParaRPr lang="zh-CN" altLang="en-US" sz="4000" b="1" dirty="0" smtClean="0">
              <a:solidFill>
                <a:srgbClr val="FF0000"/>
              </a:solidFill>
            </a:endParaRPr>
          </a:p>
        </p:txBody>
      </p:sp>
      <p:sp>
        <p:nvSpPr>
          <p:cNvPr id="235523" name="Rectangle 3"/>
          <p:cNvSpPr>
            <a:spLocks noGrp="1" noRot="1" noChangeArrowheads="1"/>
          </p:cNvSpPr>
          <p:nvPr>
            <p:ph idx="1"/>
          </p:nvPr>
        </p:nvSpPr>
        <p:spPr>
          <a:xfrm>
            <a:off x="642910" y="1928803"/>
            <a:ext cx="7929618" cy="3929090"/>
          </a:xfrm>
        </p:spPr>
        <p:txBody>
          <a:bodyPr/>
          <a:lstStyle/>
          <a:p>
            <a:pPr eaLnBrk="1" hangingPunct="1">
              <a:lnSpc>
                <a:spcPct val="150000"/>
              </a:lnSpc>
            </a:pPr>
            <a:r>
              <a:rPr lang="zh-CN" altLang="en-US" sz="3600" dirty="0" smtClean="0">
                <a:solidFill>
                  <a:srgbClr val="0000CC"/>
                </a:solidFill>
              </a:rPr>
              <a:t>风险厌恶</a:t>
            </a:r>
            <a:r>
              <a:rPr lang="zh-CN" altLang="en-US" sz="3600" dirty="0">
                <a:solidFill>
                  <a:srgbClr val="0000CC"/>
                </a:solidFill>
              </a:rPr>
              <a:t>（</a:t>
            </a:r>
            <a:r>
              <a:rPr lang="en-US" altLang="zh-CN" sz="3600" dirty="0" smtClean="0">
                <a:solidFill>
                  <a:srgbClr val="0000CC"/>
                </a:solidFill>
              </a:rPr>
              <a:t>Risk aversion</a:t>
            </a:r>
            <a:r>
              <a:rPr lang="zh-CN" altLang="en-US" sz="3600" dirty="0" smtClean="0">
                <a:solidFill>
                  <a:srgbClr val="0000CC"/>
                </a:solidFill>
              </a:rPr>
              <a:t>）</a:t>
            </a:r>
            <a:r>
              <a:rPr lang="en-US" altLang="zh-CN" sz="3600" dirty="0" smtClean="0">
                <a:solidFill>
                  <a:srgbClr val="0000CC"/>
                </a:solidFill>
              </a:rPr>
              <a:t> </a:t>
            </a:r>
            <a:endParaRPr lang="en-US" altLang="zh-CN" sz="3600" dirty="0" smtClean="0">
              <a:solidFill>
                <a:srgbClr val="0000CC"/>
              </a:solidFill>
            </a:endParaRPr>
          </a:p>
          <a:p>
            <a:pPr eaLnBrk="1" hangingPunct="1">
              <a:lnSpc>
                <a:spcPct val="150000"/>
              </a:lnSpc>
            </a:pPr>
            <a:r>
              <a:rPr lang="zh-CN" altLang="en-US" sz="3600" dirty="0" smtClean="0">
                <a:solidFill>
                  <a:srgbClr val="0000CC"/>
                </a:solidFill>
              </a:rPr>
              <a:t>风险中性（</a:t>
            </a:r>
            <a:r>
              <a:rPr lang="en-US" altLang="zh-CN" sz="3600" dirty="0" smtClean="0">
                <a:solidFill>
                  <a:srgbClr val="0000CC"/>
                </a:solidFill>
              </a:rPr>
              <a:t>Risk neutral</a:t>
            </a:r>
            <a:r>
              <a:rPr lang="zh-CN" altLang="en-US" sz="3600" dirty="0" smtClean="0">
                <a:solidFill>
                  <a:srgbClr val="0000CC"/>
                </a:solidFill>
              </a:rPr>
              <a:t>）</a:t>
            </a:r>
            <a:endParaRPr lang="en-US" altLang="zh-CN" sz="3600" dirty="0" smtClean="0">
              <a:solidFill>
                <a:srgbClr val="0000CC"/>
              </a:solidFill>
            </a:endParaRPr>
          </a:p>
          <a:p>
            <a:pPr eaLnBrk="1" hangingPunct="1">
              <a:lnSpc>
                <a:spcPct val="150000"/>
              </a:lnSpc>
            </a:pPr>
            <a:r>
              <a:rPr lang="zh-CN" altLang="en-US" sz="3600" dirty="0" smtClean="0">
                <a:solidFill>
                  <a:srgbClr val="0000CC"/>
                </a:solidFill>
              </a:rPr>
              <a:t>风险爱好（</a:t>
            </a:r>
            <a:r>
              <a:rPr lang="en-US" altLang="zh-CN" sz="3600" dirty="0" smtClean="0">
                <a:solidFill>
                  <a:srgbClr val="0000CC"/>
                </a:solidFill>
              </a:rPr>
              <a:t>Risk lover</a:t>
            </a:r>
            <a:r>
              <a:rPr lang="zh-CN" altLang="en-US" sz="3600" dirty="0" smtClean="0">
                <a:solidFill>
                  <a:srgbClr val="0000CC"/>
                </a:solidFill>
              </a:rPr>
              <a:t>）</a:t>
            </a:r>
            <a:endParaRPr lang="en-US" altLang="zh-CN" sz="3600" dirty="0" smtClean="0">
              <a:solidFill>
                <a:srgbClr val="0000CC"/>
              </a:solidFill>
            </a:endParaRPr>
          </a:p>
        </p:txBody>
      </p:sp>
      <p:sp>
        <p:nvSpPr>
          <p:cNvPr id="28674" name="灯片编号占位符 5"/>
          <p:cNvSpPr>
            <a:spLocks noGrp="1"/>
          </p:cNvSpPr>
          <p:nvPr>
            <p:ph type="sldNum" sz="quarter" idx="12"/>
          </p:nvPr>
        </p:nvSpPr>
        <p:spPr>
          <a:noFill/>
        </p:spPr>
        <p:txBody>
          <a:bodyPr/>
          <a:lstStyle/>
          <a:p>
            <a:fld id="{8FD97F90-41FE-42CC-9CBE-47238F3C37CF}" type="slidenum">
              <a:rPr lang="en-US" altLang="zh-CN" smtClean="0"/>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blinds(horizontal)">
                                      <p:cBhvr>
                                        <p:cTn id="7" dur="500"/>
                                        <p:tgtEl>
                                          <p:spTgt spid="235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12" dur="500"/>
                                        <p:tgtEl>
                                          <p:spTgt spid="235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17" dur="500"/>
                                        <p:tgtEl>
                                          <p:spTgt spid="235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6209</Words>
  <Application>WPS 演示</Application>
  <PresentationFormat>全屏显示(4:3)</PresentationFormat>
  <Paragraphs>510</Paragraphs>
  <Slides>73</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26</vt:i4>
      </vt:variant>
      <vt:variant>
        <vt:lpstr>幻灯片标题</vt:lpstr>
      </vt:variant>
      <vt:variant>
        <vt:i4>73</vt:i4>
      </vt:variant>
    </vt:vector>
  </HeadingPairs>
  <TitlesOfParts>
    <vt:vector size="110" baseType="lpstr">
      <vt:lpstr>Arial</vt:lpstr>
      <vt:lpstr>宋体</vt:lpstr>
      <vt:lpstr>Wingdings</vt:lpstr>
      <vt:lpstr>Times New Roman</vt:lpstr>
      <vt:lpstr>黑体</vt:lpstr>
      <vt:lpstr>Symbol</vt:lpstr>
      <vt:lpstr>楷体_GB2312</vt:lpstr>
      <vt:lpstr>Calibri</vt:lpstr>
      <vt:lpstr>微软雅黑</vt:lpstr>
      <vt:lpstr>新宋体</vt:lpstr>
      <vt:lpstr>Office 主题</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第二篇  第2讲  投资组合理论</vt:lpstr>
      <vt:lpstr>PowerPoint 演示文稿</vt:lpstr>
      <vt:lpstr>2.1 风险与风险厌恶</vt:lpstr>
      <vt:lpstr>PowerPoint 演示文稿</vt:lpstr>
      <vt:lpstr>2.1.2  风险厌恶与效用值</vt:lpstr>
      <vt:lpstr>风险资产组合（无风险利率为 5%）</vt:lpstr>
      <vt:lpstr>           效用函数（Utility function）</vt:lpstr>
      <vt:lpstr>各种风险厌恶者的投资组合的效用值</vt:lpstr>
      <vt:lpstr>投资者的风险态度</vt:lpstr>
      <vt:lpstr>PowerPoint 演示文稿</vt:lpstr>
      <vt:lpstr>PowerPoint 演示文稿</vt:lpstr>
      <vt:lpstr>PowerPoint 演示文稿</vt:lpstr>
      <vt:lpstr> 2.2  资产组合与资本配置</vt:lpstr>
      <vt:lpstr>例：资产组合的构成</vt:lpstr>
      <vt:lpstr>资产组合的构成（续）</vt:lpstr>
      <vt:lpstr>PowerPoint 演示文稿</vt:lpstr>
      <vt:lpstr>   无风险资产</vt:lpstr>
      <vt:lpstr>PowerPoint 演示文稿</vt:lpstr>
      <vt:lpstr>PowerPoint 演示文稿</vt:lpstr>
      <vt:lpstr>   资本配置线（CAL）的杠杆作用</vt:lpstr>
      <vt:lpstr>PowerPoint 演示文稿</vt:lpstr>
      <vt:lpstr>2.2.3 风险容忍度与最优资产配置</vt:lpstr>
      <vt:lpstr>PowerPoint 演示文稿</vt:lpstr>
      <vt:lpstr>最优风险资产配置比例</vt:lpstr>
      <vt:lpstr>无差异曲线、资产配置线与最优资产配置</vt:lpstr>
      <vt:lpstr>无差异曲线的电子数据表计算</vt:lpstr>
      <vt:lpstr>PowerPoint 演示文稿</vt:lpstr>
      <vt:lpstr>PowerPoint 演示文稿</vt:lpstr>
      <vt:lpstr>资本市场线与消极策略：</vt:lpstr>
      <vt:lpstr>资产组合的两类投资决策</vt:lpstr>
      <vt:lpstr>PowerPoint 演示文稿</vt:lpstr>
      <vt:lpstr>2.3.1 投资组合风险分散化</vt:lpstr>
      <vt:lpstr>PowerPoint 演示文稿</vt:lpstr>
      <vt:lpstr>PowerPoint 演示文稿</vt:lpstr>
      <vt:lpstr>                             分散化的力量</vt:lpstr>
      <vt:lpstr>相关与不相关情况下，等权重组合的分散效应</vt:lpstr>
      <vt:lpstr>2.3.2  两种风险资产的投资组合</vt:lpstr>
      <vt:lpstr>通过协方差矩阵计算投资组合方差</vt:lpstr>
      <vt:lpstr>  情况一：完全正相关</vt:lpstr>
      <vt:lpstr>  情况二：完全负相关</vt:lpstr>
      <vt:lpstr>  情况三：介于两者之间</vt:lpstr>
      <vt:lpstr>不同相关系数下的期望收益与标准差</vt:lpstr>
      <vt:lpstr>PowerPoint 演示文稿</vt:lpstr>
      <vt:lpstr>PowerPoint 演示文稿</vt:lpstr>
      <vt:lpstr>PowerPoint 演示文稿</vt:lpstr>
      <vt:lpstr>相关概念</vt:lpstr>
      <vt:lpstr>两风险资产组合最小方差组合权重</vt:lpstr>
      <vt:lpstr>PowerPoint 演示文稿</vt:lpstr>
      <vt:lpstr>风险厌恶与最优投资比例</vt:lpstr>
      <vt:lpstr>解答</vt:lpstr>
      <vt:lpstr>PowerPoint 演示文稿</vt:lpstr>
      <vt:lpstr> 2.4.1 资产在股票、债券与国库券之间的配置</vt:lpstr>
      <vt:lpstr>         债券基金与股票基金组合的可行集与  可行的 CALs</vt:lpstr>
      <vt:lpstr>最优CAL 与最优风险组合</vt:lpstr>
      <vt:lpstr>最优风险资产组合的权重</vt:lpstr>
      <vt:lpstr>最优风险资产组合的权重解</vt:lpstr>
      <vt:lpstr>最优风险资产组合&amp;最优完整资产组合的计算</vt:lpstr>
      <vt:lpstr>PowerPoint 演示文稿</vt:lpstr>
      <vt:lpstr>整体最优投资组合</vt:lpstr>
      <vt:lpstr>E(rC)和σC的计算</vt:lpstr>
      <vt:lpstr>    整体最优投资组合</vt:lpstr>
      <vt:lpstr>确定完整资产组合的三部曲</vt:lpstr>
      <vt:lpstr>PowerPoint 演示文稿</vt:lpstr>
      <vt:lpstr>PowerPoint 演示文稿</vt:lpstr>
      <vt:lpstr>PowerPoint 演示文稿</vt:lpstr>
      <vt:lpstr>  马科维茨的资产组合选择模型的深入</vt:lpstr>
      <vt:lpstr>马科维茨的资产组合选择模型的基本思想</vt:lpstr>
      <vt:lpstr>最小方差前沿</vt:lpstr>
      <vt:lpstr>风险组合有效前沿与最优 CAL</vt:lpstr>
      <vt:lpstr>重要结论：分离定理</vt:lpstr>
      <vt:lpstr>分离定理对资产组合选择的启示</vt:lpstr>
      <vt:lpstr>资产组合理论的优点</vt:lpstr>
      <vt:lpstr>资产组合理论的缺点</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dc:title>
  <dc:creator>sszhu</dc:creator>
  <dc:subject>投资组合理论</dc:subject>
  <cp:lastModifiedBy>lenv</cp:lastModifiedBy>
  <cp:revision>337</cp:revision>
  <dcterms:created xsi:type="dcterms:W3CDTF">2004-09-22T04:00:00Z</dcterms:created>
  <dcterms:modified xsi:type="dcterms:W3CDTF">2016-10-11T09:52:51Z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