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33"/>
  </p:notesMasterIdLst>
  <p:handoutMasterIdLst>
    <p:handoutMasterId r:id="rId34"/>
  </p:handoutMasterIdLst>
  <p:sldIdLst>
    <p:sldId id="437" r:id="rId2"/>
    <p:sldId id="387" r:id="rId3"/>
    <p:sldId id="389" r:id="rId4"/>
    <p:sldId id="438" r:id="rId5"/>
    <p:sldId id="390" r:id="rId6"/>
    <p:sldId id="391" r:id="rId7"/>
    <p:sldId id="429" r:id="rId8"/>
    <p:sldId id="430" r:id="rId9"/>
    <p:sldId id="431" r:id="rId10"/>
    <p:sldId id="392" r:id="rId11"/>
    <p:sldId id="393" r:id="rId12"/>
    <p:sldId id="394" r:id="rId13"/>
    <p:sldId id="395" r:id="rId14"/>
    <p:sldId id="396" r:id="rId15"/>
    <p:sldId id="397" r:id="rId16"/>
    <p:sldId id="398" r:id="rId17"/>
    <p:sldId id="399" r:id="rId18"/>
    <p:sldId id="433" r:id="rId19"/>
    <p:sldId id="435" r:id="rId20"/>
    <p:sldId id="401" r:id="rId21"/>
    <p:sldId id="439" r:id="rId22"/>
    <p:sldId id="402" r:id="rId23"/>
    <p:sldId id="403" r:id="rId24"/>
    <p:sldId id="404" r:id="rId25"/>
    <p:sldId id="405" r:id="rId26"/>
    <p:sldId id="406" r:id="rId27"/>
    <p:sldId id="407" r:id="rId28"/>
    <p:sldId id="408" r:id="rId29"/>
    <p:sldId id="416" r:id="rId30"/>
    <p:sldId id="417" r:id="rId31"/>
    <p:sldId id="418" r:id="rId32"/>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7" autoAdjust="0"/>
    <p:restoredTop sz="93570" autoAdjust="0"/>
  </p:normalViewPr>
  <p:slideViewPr>
    <p:cSldViewPr>
      <p:cViewPr varScale="1">
        <p:scale>
          <a:sx n="83" d="100"/>
          <a:sy n="83" d="100"/>
        </p:scale>
        <p:origin x="-1541" y="-6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ea typeface="宋体" pitchFamily="2" charset="-122"/>
              </a:defRPr>
            </a:lvl1pPr>
          </a:lstStyle>
          <a:p>
            <a:pPr>
              <a:defRPr/>
            </a:pPr>
            <a:endParaRPr lang="en-US" altLang="zh-CN"/>
          </a:p>
        </p:txBody>
      </p:sp>
      <p:sp>
        <p:nvSpPr>
          <p:cNvPr id="97283"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宋体" pitchFamily="2" charset="-122"/>
              </a:defRPr>
            </a:lvl1pPr>
          </a:lstStyle>
          <a:p>
            <a:pPr>
              <a:defRPr/>
            </a:pPr>
            <a:endParaRPr lang="en-US" altLang="zh-CN"/>
          </a:p>
        </p:txBody>
      </p:sp>
      <p:sp>
        <p:nvSpPr>
          <p:cNvPr id="97284"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ea typeface="宋体" pitchFamily="2" charset="-122"/>
              </a:defRPr>
            </a:lvl1pPr>
          </a:lstStyle>
          <a:p>
            <a:pPr>
              <a:defRPr/>
            </a:pPr>
            <a:endParaRPr lang="en-US" altLang="zh-CN"/>
          </a:p>
        </p:txBody>
      </p:sp>
      <p:sp>
        <p:nvSpPr>
          <p:cNvPr id="97285"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ea typeface="宋体" pitchFamily="2" charset="-122"/>
              </a:defRPr>
            </a:lvl1pPr>
          </a:lstStyle>
          <a:p>
            <a:pPr>
              <a:defRPr/>
            </a:pPr>
            <a:fld id="{A143249D-3742-4548-91EC-24048E904773}" type="slidenum">
              <a:rPr lang="en-US" altLang="zh-CN"/>
              <a:pPr>
                <a:defRPr/>
              </a:pPr>
              <a:t>‹#›</a:t>
            </a:fld>
            <a:endParaRPr lang="en-US" altLang="zh-CN"/>
          </a:p>
        </p:txBody>
      </p:sp>
    </p:spTree>
    <p:extLst>
      <p:ext uri="{BB962C8B-B14F-4D97-AF65-F5344CB8AC3E}">
        <p14:creationId xmlns:p14="http://schemas.microsoft.com/office/powerpoint/2010/main" val="4226681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ea typeface="宋体" pitchFamily="2" charset="-122"/>
              </a:defRPr>
            </a:lvl1pPr>
          </a:lstStyle>
          <a:p>
            <a:pPr>
              <a:defRPr/>
            </a:pPr>
            <a:endParaRPr lang="en-US" altLang="zh-CN"/>
          </a:p>
        </p:txBody>
      </p:sp>
      <p:sp>
        <p:nvSpPr>
          <p:cNvPr id="645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45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ea typeface="宋体" pitchFamily="2" charset="-122"/>
              </a:defRPr>
            </a:lvl1pPr>
          </a:lstStyle>
          <a:p>
            <a:pPr>
              <a:defRPr/>
            </a:pPr>
            <a:endParaRPr lang="en-US" altLang="zh-CN"/>
          </a:p>
        </p:txBody>
      </p:sp>
      <p:sp>
        <p:nvSpPr>
          <p:cNvPr id="645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ea typeface="宋体" pitchFamily="2" charset="-122"/>
              </a:defRPr>
            </a:lvl1pPr>
          </a:lstStyle>
          <a:p>
            <a:pPr>
              <a:defRPr/>
            </a:pPr>
            <a:fld id="{12FBBBC9-7D25-408F-8A31-CE113284F42B}" type="slidenum">
              <a:rPr lang="en-US" altLang="zh-CN"/>
              <a:pPr>
                <a:defRPr/>
              </a:pPr>
              <a:t>‹#›</a:t>
            </a:fld>
            <a:endParaRPr lang="en-US" altLang="zh-CN"/>
          </a:p>
        </p:txBody>
      </p:sp>
    </p:spTree>
    <p:extLst>
      <p:ext uri="{BB962C8B-B14F-4D97-AF65-F5344CB8AC3E}">
        <p14:creationId xmlns:p14="http://schemas.microsoft.com/office/powerpoint/2010/main" val="5082357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BBC57BE-722B-4436-A7AC-B6E21D68A3BA}" type="slidenum">
              <a:rPr lang="en-US" altLang="zh-CN" smtClean="0">
                <a:ea typeface="宋体" charset="-122"/>
              </a:rPr>
              <a:pPr/>
              <a:t>20</a:t>
            </a:fld>
            <a:endParaRPr lang="en-US" altLang="zh-CN" smtClean="0">
              <a:ea typeface="宋体" charset="-122"/>
            </a:endParaRPr>
          </a:p>
        </p:txBody>
      </p:sp>
      <p:sp>
        <p:nvSpPr>
          <p:cNvPr id="32771"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defTabSz="990600"/>
            <a:fld id="{D285E0AC-6354-4948-BED1-A2BD2F85F514}" type="slidenum">
              <a:rPr lang="en-US" altLang="zh-CN" sz="1300"/>
              <a:pPr algn="r" defTabSz="990600"/>
              <a:t>20</a:t>
            </a:fld>
            <a:endParaRPr lang="en-US" altLang="zh-CN" sz="1300"/>
          </a:p>
        </p:txBody>
      </p:sp>
      <p:sp>
        <p:nvSpPr>
          <p:cNvPr id="32772" name="Rectangle 2"/>
          <p:cNvSpPr>
            <a:spLocks noGrp="1" noRot="1" noChangeAspect="1" noChangeArrowheads="1" noTextEdit="1"/>
          </p:cNvSpPr>
          <p:nvPr>
            <p:ph type="sldImg"/>
          </p:nvPr>
        </p:nvSpPr>
        <p:spPr>
          <a:xfrm>
            <a:off x="992188" y="768350"/>
            <a:ext cx="5114925" cy="3836988"/>
          </a:xfrm>
          <a:ln/>
        </p:spPr>
      </p:sp>
      <p:sp>
        <p:nvSpPr>
          <p:cNvPr id="32773" name="Rectangle 3"/>
          <p:cNvSpPr>
            <a:spLocks noGrp="1" noChangeArrowheads="1"/>
          </p:cNvSpPr>
          <p:nvPr>
            <p:ph type="body" idx="1"/>
          </p:nvPr>
        </p:nvSpPr>
        <p:spPr>
          <a:xfrm>
            <a:off x="946150" y="4860925"/>
            <a:ext cx="5207000" cy="4605338"/>
          </a:xfrm>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124293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FBBBC9-7D25-408F-8A31-CE113284F42B}" type="slidenum">
              <a:rPr lang="en-US" altLang="zh-CN" smtClean="0"/>
              <a:pPr>
                <a:defRPr/>
              </a:pPr>
              <a:t>30</a:t>
            </a:fld>
            <a:endParaRPr lang="en-US" altLang="zh-CN"/>
          </a:p>
        </p:txBody>
      </p:sp>
    </p:spTree>
    <p:extLst>
      <p:ext uri="{BB962C8B-B14F-4D97-AF65-F5344CB8AC3E}">
        <p14:creationId xmlns:p14="http://schemas.microsoft.com/office/powerpoint/2010/main" val="3744985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4EB7FF5C-2DC6-4D62-80F6-C1FABAF3C0F5}"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094DA062-0359-464E-80AB-051F78076978}"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FC8C2761-D20C-4395-9CC8-C7A2BDEA2EEA}"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199497A7-1A74-46F7-8412-3D58B1EBB684}"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422AD529-8BD8-4564-A1BC-AB2CEEBCAB96}"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7" name="灯片编号占位符 6"/>
          <p:cNvSpPr>
            <a:spLocks noGrp="1"/>
          </p:cNvSpPr>
          <p:nvPr>
            <p:ph type="sldNum" sz="quarter" idx="12"/>
          </p:nvPr>
        </p:nvSpPr>
        <p:spPr/>
        <p:txBody>
          <a:bodyPr/>
          <a:lstStyle/>
          <a:p>
            <a:pPr>
              <a:defRPr/>
            </a:pPr>
            <a:fld id="{5010AE8D-87ED-4BB0-B401-D8C6BDC326D5}"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9" name="灯片编号占位符 8"/>
          <p:cNvSpPr>
            <a:spLocks noGrp="1"/>
          </p:cNvSpPr>
          <p:nvPr>
            <p:ph type="sldNum" sz="quarter" idx="12"/>
          </p:nvPr>
        </p:nvSpPr>
        <p:spPr/>
        <p:txBody>
          <a:bodyPr/>
          <a:lstStyle/>
          <a:p>
            <a:pPr>
              <a:defRPr/>
            </a:pPr>
            <a:fld id="{88CA4703-3428-410B-947C-45173FE60492}"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5" name="灯片编号占位符 4"/>
          <p:cNvSpPr>
            <a:spLocks noGrp="1"/>
          </p:cNvSpPr>
          <p:nvPr>
            <p:ph type="sldNum" sz="quarter" idx="12"/>
          </p:nvPr>
        </p:nvSpPr>
        <p:spPr/>
        <p:txBody>
          <a:bodyPr/>
          <a:lstStyle/>
          <a:p>
            <a:pPr>
              <a:defRPr/>
            </a:pPr>
            <a:fld id="{4791D459-B434-4244-B4F1-D3877190D41F}"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4" name="灯片编号占位符 3"/>
          <p:cNvSpPr>
            <a:spLocks noGrp="1"/>
          </p:cNvSpPr>
          <p:nvPr>
            <p:ph type="sldNum" sz="quarter" idx="12"/>
          </p:nvPr>
        </p:nvSpPr>
        <p:spPr/>
        <p:txBody>
          <a:bodyPr/>
          <a:lstStyle/>
          <a:p>
            <a:pPr>
              <a:defRPr/>
            </a:pPr>
            <a:fld id="{6D005F0F-4D12-4345-8195-61CEE89DF6AD}"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7" name="灯片编号占位符 6"/>
          <p:cNvSpPr>
            <a:spLocks noGrp="1"/>
          </p:cNvSpPr>
          <p:nvPr>
            <p:ph type="sldNum" sz="quarter" idx="12"/>
          </p:nvPr>
        </p:nvSpPr>
        <p:spPr/>
        <p:txBody>
          <a:bodyPr/>
          <a:lstStyle/>
          <a:p>
            <a:pPr>
              <a:defRPr/>
            </a:pPr>
            <a:fld id="{E378DB3B-3DBC-4808-A0D9-DBA17C8A6083}"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7" name="灯片编号占位符 6"/>
          <p:cNvSpPr>
            <a:spLocks noGrp="1"/>
          </p:cNvSpPr>
          <p:nvPr>
            <p:ph type="sldNum" sz="quarter" idx="12"/>
          </p:nvPr>
        </p:nvSpPr>
        <p:spPr/>
        <p:txBody>
          <a:bodyPr/>
          <a:lstStyle/>
          <a:p>
            <a:pPr>
              <a:defRPr/>
            </a:pPr>
            <a:fld id="{7B531035-CEFC-408A-BAD0-0D9FCEB6AEC1}" type="slidenum">
              <a:rPr lang="en-US" altLang="zh-CN"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D1E49BA-E434-4CFA-B7CF-3819F2517C03}"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0.wmf"/></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22.bin"/><Relationship Id="rId4" Type="http://schemas.openxmlformats.org/officeDocument/2006/relationships/image" Target="../media/image2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30.wmf"/><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ctrTitle"/>
          </p:nvPr>
        </p:nvSpPr>
        <p:spPr>
          <a:xfrm>
            <a:off x="251520" y="1700808"/>
            <a:ext cx="8644539" cy="2857500"/>
          </a:xfrm>
        </p:spPr>
        <p:txBody>
          <a:bodyPr>
            <a:normAutofit fontScale="90000"/>
          </a:bodyPr>
          <a:lstStyle/>
          <a:p>
            <a:r>
              <a:rPr lang="zh-CN" altLang="en-US" sz="7300" b="1" dirty="0" smtClean="0">
                <a:solidFill>
                  <a:srgbClr val="FF0000"/>
                </a:solidFill>
              </a:rPr>
              <a:t>第二篇</a:t>
            </a:r>
            <a:r>
              <a:rPr lang="en-US" altLang="zh-CN" sz="4800" b="1" dirty="0" smtClean="0">
                <a:solidFill>
                  <a:srgbClr val="FF0000"/>
                </a:solidFill>
              </a:rPr>
              <a:t/>
            </a:r>
            <a:br>
              <a:rPr lang="en-US" altLang="zh-CN" sz="4800" b="1" dirty="0" smtClean="0">
                <a:solidFill>
                  <a:srgbClr val="FF0000"/>
                </a:solidFill>
              </a:rPr>
            </a:br>
            <a:r>
              <a:rPr lang="en-US" altLang="zh-CN" sz="4800" b="1" dirty="0" smtClean="0"/>
              <a:t/>
            </a:r>
            <a:br>
              <a:rPr lang="en-US" altLang="zh-CN" sz="4800" b="1" dirty="0" smtClean="0"/>
            </a:br>
            <a:r>
              <a:rPr lang="zh-CN" altLang="en-US" sz="6700" b="1" dirty="0" smtClean="0">
                <a:solidFill>
                  <a:srgbClr val="0000CC"/>
                </a:solidFill>
                <a:latin typeface="Times New Roman" pitchFamily="18" charset="0"/>
                <a:cs typeface="Times New Roman" pitchFamily="18" charset="0"/>
              </a:rPr>
              <a:t>第</a:t>
            </a:r>
            <a:r>
              <a:rPr lang="en-US" altLang="zh-CN" sz="6700" b="1" dirty="0" smtClean="0">
                <a:solidFill>
                  <a:srgbClr val="0000CC"/>
                </a:solidFill>
                <a:latin typeface="Times New Roman" pitchFamily="18" charset="0"/>
                <a:cs typeface="Times New Roman" pitchFamily="18" charset="0"/>
              </a:rPr>
              <a:t>7</a:t>
            </a:r>
            <a:r>
              <a:rPr lang="zh-CN" altLang="en-US" sz="6700" b="1" dirty="0" smtClean="0">
                <a:solidFill>
                  <a:srgbClr val="0000CC"/>
                </a:solidFill>
                <a:latin typeface="Times New Roman" pitchFamily="18" charset="0"/>
                <a:cs typeface="Times New Roman" pitchFamily="18" charset="0"/>
              </a:rPr>
              <a:t>讲 </a:t>
            </a:r>
            <a:r>
              <a:rPr lang="zh-CN" altLang="en-US" sz="6700" b="1" dirty="0" smtClean="0">
                <a:solidFill>
                  <a:srgbClr val="0000CC"/>
                </a:solidFill>
                <a:latin typeface="Times New Roman" pitchFamily="18" charset="0"/>
                <a:cs typeface="Times New Roman" pitchFamily="18" charset="0"/>
              </a:rPr>
              <a:t>资本资产定价模型</a:t>
            </a:r>
            <a:r>
              <a:rPr lang="en-US" altLang="zh-CN" sz="6700" b="1" dirty="0" smtClean="0">
                <a:solidFill>
                  <a:srgbClr val="0000CC"/>
                </a:solidFill>
                <a:latin typeface="Times New Roman" pitchFamily="18" charset="0"/>
                <a:cs typeface="Times New Roman" pitchFamily="18" charset="0"/>
              </a:rPr>
              <a:t/>
            </a:r>
            <a:br>
              <a:rPr lang="en-US" altLang="zh-CN" sz="6700" b="1" dirty="0" smtClean="0">
                <a:solidFill>
                  <a:srgbClr val="0000CC"/>
                </a:solidFill>
                <a:latin typeface="Times New Roman" pitchFamily="18" charset="0"/>
                <a:cs typeface="Times New Roman" pitchFamily="18" charset="0"/>
              </a:rPr>
            </a:br>
            <a:r>
              <a:rPr lang="en-US" altLang="zh-CN" sz="6700" b="1" dirty="0" smtClean="0">
                <a:solidFill>
                  <a:srgbClr val="0000CC"/>
                </a:solidFill>
                <a:latin typeface="Times New Roman" pitchFamily="18" charset="0"/>
                <a:cs typeface="Times New Roman" pitchFamily="18" charset="0"/>
              </a:rPr>
              <a:t> </a:t>
            </a:r>
            <a:r>
              <a:rPr lang="zh-CN" altLang="en-US" sz="6700" b="1" dirty="0" smtClean="0">
                <a:solidFill>
                  <a:srgbClr val="0000CC"/>
                </a:solidFill>
                <a:latin typeface="Times New Roman" pitchFamily="18" charset="0"/>
                <a:cs typeface="Times New Roman" pitchFamily="18" charset="0"/>
              </a:rPr>
              <a:t>（</a:t>
            </a:r>
            <a:r>
              <a:rPr lang="en-US" altLang="zh-CN" sz="6700" b="1" dirty="0" smtClean="0">
                <a:solidFill>
                  <a:srgbClr val="0000CC"/>
                </a:solidFill>
                <a:latin typeface="Times New Roman" pitchFamily="18" charset="0"/>
                <a:cs typeface="Times New Roman" pitchFamily="18" charset="0"/>
              </a:rPr>
              <a:t>CAPM</a:t>
            </a:r>
            <a:r>
              <a:rPr lang="zh-CN" altLang="en-US" sz="6700" b="1" dirty="0" smtClean="0">
                <a:solidFill>
                  <a:srgbClr val="0000CC"/>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p:spPr>
        <p:txBody>
          <a:bodyPr/>
          <a:lstStyle/>
          <a:p>
            <a:fld id="{6F616F61-5ED8-4F4B-A71B-AF68942C06C5}" type="slidenum">
              <a:rPr lang="en-US" altLang="zh-CN" smtClean="0">
                <a:ea typeface="宋体" charset="-122"/>
              </a:rPr>
              <a:pPr/>
              <a:t>10</a:t>
            </a:fld>
            <a:endParaRPr lang="en-US" altLang="zh-CN" dirty="0" smtClean="0">
              <a:ea typeface="宋体" charset="-122"/>
            </a:endParaRPr>
          </a:p>
        </p:txBody>
      </p:sp>
      <p:sp>
        <p:nvSpPr>
          <p:cNvPr id="345092" name="Rectangle 2"/>
          <p:cNvSpPr>
            <a:spLocks noGrp="1" noRot="1" noChangeArrowheads="1"/>
          </p:cNvSpPr>
          <p:nvPr>
            <p:ph type="body" idx="4294967295"/>
          </p:nvPr>
        </p:nvSpPr>
        <p:spPr>
          <a:xfrm>
            <a:off x="0" y="500042"/>
            <a:ext cx="9144000" cy="5805488"/>
          </a:xfrm>
        </p:spPr>
        <p:txBody>
          <a:bodyPr/>
          <a:lstStyle/>
          <a:p>
            <a:pPr eaLnBrk="1" hangingPunct="1">
              <a:buFont typeface="Wingdings" pitchFamily="2" charset="2"/>
              <a:buNone/>
            </a:pPr>
            <a:r>
              <a:rPr lang="en-US" altLang="zh-CN" sz="3600" dirty="0" smtClean="0"/>
              <a:t>THEN</a:t>
            </a:r>
            <a:r>
              <a:rPr lang="zh-CN" altLang="en-US" sz="3600" dirty="0" smtClean="0"/>
              <a:t>：</a:t>
            </a:r>
          </a:p>
          <a:p>
            <a:pPr marL="857250" indent="-514350">
              <a:lnSpc>
                <a:spcPct val="150000"/>
              </a:lnSpc>
            </a:pPr>
            <a:r>
              <a:rPr lang="zh-CN" altLang="en-US" dirty="0" smtClean="0">
                <a:solidFill>
                  <a:srgbClr val="FF0000"/>
                </a:solidFill>
                <a:latin typeface="Times New Roman" pitchFamily="18" charset="0"/>
                <a:cs typeface="Times New Roman" pitchFamily="18" charset="0"/>
              </a:rPr>
              <a:t>所有投资者按市场组合</a:t>
            </a:r>
            <a:r>
              <a:rPr lang="en-US" altLang="zh-CN" dirty="0" smtClean="0">
                <a:solidFill>
                  <a:srgbClr val="FF0000"/>
                </a:solidFill>
                <a:latin typeface="Times New Roman" pitchFamily="18" charset="0"/>
                <a:cs typeface="Times New Roman" pitchFamily="18" charset="0"/>
              </a:rPr>
              <a:t>M</a:t>
            </a:r>
            <a:r>
              <a:rPr lang="zh-CN" altLang="en-US" dirty="0" smtClean="0">
                <a:solidFill>
                  <a:srgbClr val="FF0000"/>
                </a:solidFill>
                <a:latin typeface="Times New Roman" pitchFamily="18" charset="0"/>
                <a:cs typeface="Times New Roman" pitchFamily="18" charset="0"/>
              </a:rPr>
              <a:t>来配置资产</a:t>
            </a:r>
          </a:p>
          <a:p>
            <a:pPr marL="857250" indent="-514350">
              <a:lnSpc>
                <a:spcPct val="150000"/>
              </a:lnSpc>
            </a:pPr>
            <a:r>
              <a:rPr lang="zh-CN" altLang="en-US" dirty="0" smtClean="0">
                <a:solidFill>
                  <a:srgbClr val="FF0000"/>
                </a:solidFill>
                <a:latin typeface="Times New Roman" pitchFamily="18" charset="0"/>
                <a:cs typeface="Times New Roman" pitchFamily="18" charset="0"/>
              </a:rPr>
              <a:t>资本市场线与有效前沿相切于</a:t>
            </a:r>
            <a:r>
              <a:rPr lang="en-US" altLang="zh-CN" dirty="0" smtClean="0">
                <a:solidFill>
                  <a:srgbClr val="FF0000"/>
                </a:solidFill>
                <a:latin typeface="Times New Roman" pitchFamily="18" charset="0"/>
                <a:cs typeface="Times New Roman" pitchFamily="18" charset="0"/>
              </a:rPr>
              <a:t>M</a:t>
            </a:r>
            <a:r>
              <a:rPr lang="zh-CN" altLang="en-US" dirty="0" smtClean="0">
                <a:solidFill>
                  <a:srgbClr val="FF0000"/>
                </a:solidFill>
                <a:latin typeface="Times New Roman" pitchFamily="18" charset="0"/>
                <a:cs typeface="Times New Roman" pitchFamily="18" charset="0"/>
              </a:rPr>
              <a:t>点</a:t>
            </a:r>
          </a:p>
          <a:p>
            <a:pPr marL="857250" indent="-514350">
              <a:lnSpc>
                <a:spcPct val="150000"/>
              </a:lnSpc>
            </a:pPr>
            <a:r>
              <a:rPr lang="zh-CN" altLang="en-US" dirty="0" smtClean="0">
                <a:solidFill>
                  <a:srgbClr val="FF0000"/>
                </a:solidFill>
                <a:latin typeface="Times New Roman" pitchFamily="18" charset="0"/>
                <a:cs typeface="Times New Roman" pitchFamily="18" charset="0"/>
              </a:rPr>
              <a:t>市场组合的风险溢价与市场风险和个人投资者的平均风险厌恶程度成比例</a:t>
            </a:r>
            <a:endParaRPr lang="en-US" altLang="zh-CN" dirty="0" smtClean="0">
              <a:solidFill>
                <a:srgbClr val="FF0000"/>
              </a:solidFill>
              <a:latin typeface="Times New Roman" pitchFamily="18" charset="0"/>
              <a:cs typeface="Times New Roman" pitchFamily="18" charset="0"/>
            </a:endParaRPr>
          </a:p>
          <a:p>
            <a:pPr marL="857250" indent="-514350">
              <a:lnSpc>
                <a:spcPct val="150000"/>
              </a:lnSpc>
            </a:pPr>
            <a:r>
              <a:rPr lang="zh-CN" altLang="en-US" b="1" dirty="0" smtClean="0">
                <a:solidFill>
                  <a:srgbClr val="FF0000"/>
                </a:solidFill>
                <a:latin typeface="Times New Roman" pitchFamily="18" charset="0"/>
                <a:cs typeface="Times New Roman" pitchFamily="18" charset="0"/>
              </a:rPr>
              <a:t>单个资产的风险溢价与市场组合</a:t>
            </a:r>
            <a:r>
              <a:rPr lang="en-US" altLang="zh-CN" b="1" dirty="0" smtClean="0">
                <a:solidFill>
                  <a:srgbClr val="FF0000"/>
                </a:solidFill>
                <a:latin typeface="Times New Roman" pitchFamily="18" charset="0"/>
                <a:cs typeface="Times New Roman" pitchFamily="18" charset="0"/>
              </a:rPr>
              <a:t>M</a:t>
            </a:r>
            <a:r>
              <a:rPr lang="zh-CN" altLang="en-US" b="1" dirty="0" smtClean="0">
                <a:solidFill>
                  <a:srgbClr val="FF0000"/>
                </a:solidFill>
                <a:latin typeface="Times New Roman" pitchFamily="18" charset="0"/>
                <a:cs typeface="Times New Roman" pitchFamily="18" charset="0"/>
              </a:rPr>
              <a:t>的风险溢价是成比例的，且比例为</a:t>
            </a:r>
            <a:r>
              <a:rPr lang="el-GR" altLang="zh-CN" b="1" i="1" dirty="0" smtClean="0">
                <a:solidFill>
                  <a:srgbClr val="FF0000"/>
                </a:solidFill>
                <a:latin typeface="Times New Roman" pitchFamily="18" charset="0"/>
                <a:cs typeface="Times New Roman" pitchFamily="18" charset="0"/>
              </a:rPr>
              <a:t>β</a:t>
            </a:r>
            <a:endParaRPr lang="en-US" altLang="zh-CN" b="1" i="1" dirty="0" smtClean="0">
              <a:solidFill>
                <a:srgbClr val="FF0000"/>
              </a:solidFill>
              <a:latin typeface="Times New Roman" pitchFamily="18" charset="0"/>
              <a:cs typeface="Times New Roman" pitchFamily="18" charset="0"/>
            </a:endParaRPr>
          </a:p>
          <a:p>
            <a:pPr eaLnBrk="1" hangingPunct="1">
              <a:buFont typeface="Wingdings" pitchFamily="2" charset="2"/>
              <a:buNone/>
            </a:pPr>
            <a:endParaRPr lang="el-GR" altLang="zh-CN" dirty="0" smtClean="0">
              <a:solidFill>
                <a:srgbClr val="000099"/>
              </a:solidFill>
              <a:cs typeface="Times New Roman" pitchFamily="18" charset="0"/>
            </a:endParaRPr>
          </a:p>
          <a:p>
            <a:pPr eaLnBrk="1" hangingPunct="1"/>
            <a:endParaRPr lang="en-US" altLang="zh-CN" dirty="0" smtClean="0">
              <a:solidFill>
                <a:srgbClr val="0000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5092">
                                            <p:txEl>
                                              <p:pRg st="0" end="0"/>
                                            </p:txEl>
                                          </p:spTgt>
                                        </p:tgtEl>
                                        <p:attrNameLst>
                                          <p:attrName>style.visibility</p:attrName>
                                        </p:attrNameLst>
                                      </p:cBhvr>
                                      <p:to>
                                        <p:strVal val="visible"/>
                                      </p:to>
                                    </p:set>
                                    <p:animEffect transition="in" filter="blinds(horizontal)">
                                      <p:cBhvr>
                                        <p:cTn id="7" dur="500"/>
                                        <p:tgtEl>
                                          <p:spTgt spid="3450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5092">
                                            <p:txEl>
                                              <p:pRg st="1" end="1"/>
                                            </p:txEl>
                                          </p:spTgt>
                                        </p:tgtEl>
                                        <p:attrNameLst>
                                          <p:attrName>style.visibility</p:attrName>
                                        </p:attrNameLst>
                                      </p:cBhvr>
                                      <p:to>
                                        <p:strVal val="visible"/>
                                      </p:to>
                                    </p:set>
                                    <p:animEffect transition="in" filter="blinds(horizontal)">
                                      <p:cBhvr>
                                        <p:cTn id="12" dur="500"/>
                                        <p:tgtEl>
                                          <p:spTgt spid="3450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5092">
                                            <p:txEl>
                                              <p:pRg st="2" end="2"/>
                                            </p:txEl>
                                          </p:spTgt>
                                        </p:tgtEl>
                                        <p:attrNameLst>
                                          <p:attrName>style.visibility</p:attrName>
                                        </p:attrNameLst>
                                      </p:cBhvr>
                                      <p:to>
                                        <p:strVal val="visible"/>
                                      </p:to>
                                    </p:set>
                                    <p:animEffect transition="in" filter="blinds(horizontal)">
                                      <p:cBhvr>
                                        <p:cTn id="17" dur="500"/>
                                        <p:tgtEl>
                                          <p:spTgt spid="3450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5092">
                                            <p:txEl>
                                              <p:pRg st="3" end="3"/>
                                            </p:txEl>
                                          </p:spTgt>
                                        </p:tgtEl>
                                        <p:attrNameLst>
                                          <p:attrName>style.visibility</p:attrName>
                                        </p:attrNameLst>
                                      </p:cBhvr>
                                      <p:to>
                                        <p:strVal val="visible"/>
                                      </p:to>
                                    </p:set>
                                    <p:animEffect transition="in" filter="blinds(horizontal)">
                                      <p:cBhvr>
                                        <p:cTn id="22" dur="500"/>
                                        <p:tgtEl>
                                          <p:spTgt spid="3450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5092">
                                            <p:txEl>
                                              <p:pRg st="4" end="4"/>
                                            </p:txEl>
                                          </p:spTgt>
                                        </p:tgtEl>
                                        <p:attrNameLst>
                                          <p:attrName>style.visibility</p:attrName>
                                        </p:attrNameLst>
                                      </p:cBhvr>
                                      <p:to>
                                        <p:strVal val="visible"/>
                                      </p:to>
                                    </p:set>
                                    <p:animEffect transition="in" filter="blinds(horizontal)">
                                      <p:cBhvr>
                                        <p:cTn id="27" dur="500"/>
                                        <p:tgtEl>
                                          <p:spTgt spid="3450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2"/>
          </p:nvPr>
        </p:nvSpPr>
        <p:spPr>
          <a:noFill/>
        </p:spPr>
        <p:txBody>
          <a:bodyPr/>
          <a:lstStyle/>
          <a:p>
            <a:fld id="{EF902DB2-2E40-4D08-BDE7-A06A0A15F81D}" type="slidenum">
              <a:rPr lang="en-US" altLang="zh-CN" smtClean="0">
                <a:ea typeface="宋体" charset="-122"/>
              </a:rPr>
              <a:pPr/>
              <a:t>11</a:t>
            </a:fld>
            <a:endParaRPr lang="en-US" altLang="zh-CN" smtClean="0">
              <a:ea typeface="宋体" charset="-122"/>
            </a:endParaRPr>
          </a:p>
        </p:txBody>
      </p:sp>
      <p:graphicFrame>
        <p:nvGraphicFramePr>
          <p:cNvPr id="346117" name="Object 4"/>
          <p:cNvGraphicFramePr>
            <a:graphicFrameLocks noGrp="1" noChangeAspect="1"/>
          </p:cNvGraphicFramePr>
          <p:nvPr>
            <p:ph sz="half" idx="4294967295"/>
          </p:nvPr>
        </p:nvGraphicFramePr>
        <p:xfrm>
          <a:off x="571472" y="1500174"/>
          <a:ext cx="6144137" cy="587364"/>
        </p:xfrm>
        <a:graphic>
          <a:graphicData uri="http://schemas.openxmlformats.org/presentationml/2006/ole">
            <mc:AlternateContent xmlns:mc="http://schemas.openxmlformats.org/markup-compatibility/2006">
              <mc:Choice xmlns:v="urn:schemas-microsoft-com:vml" Requires="v">
                <p:oleObj spid="_x0000_s1054" name="Equation" r:id="rId3" imgW="2654280" imgH="253800" progId="Equation.DSMT4">
                  <p:embed/>
                </p:oleObj>
              </mc:Choice>
              <mc:Fallback>
                <p:oleObj name="Equation" r:id="rId3" imgW="2654280" imgH="253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1500174"/>
                        <a:ext cx="6144137" cy="587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4"/>
          <p:cNvGraphicFramePr>
            <a:graphicFrameLocks noChangeAspect="1"/>
          </p:cNvGraphicFramePr>
          <p:nvPr/>
        </p:nvGraphicFramePr>
        <p:xfrm>
          <a:off x="538276" y="2642799"/>
          <a:ext cx="8096250" cy="1503362"/>
        </p:xfrm>
        <a:graphic>
          <a:graphicData uri="http://schemas.openxmlformats.org/presentationml/2006/ole">
            <mc:AlternateContent xmlns:mc="http://schemas.openxmlformats.org/markup-compatibility/2006">
              <mc:Choice xmlns:v="urn:schemas-microsoft-com:vml" Requires="v">
                <p:oleObj spid="_x0000_s1055" name="Equation" r:id="rId5" imgW="3555720" imgH="660240" progId="Equation.DSMT4">
                  <p:embed/>
                </p:oleObj>
              </mc:Choice>
              <mc:Fallback>
                <p:oleObj name="Equation" r:id="rId5" imgW="3555720" imgH="6602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276" y="2642799"/>
                        <a:ext cx="8096250" cy="1503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2199250968"/>
              </p:ext>
            </p:extLst>
          </p:nvPr>
        </p:nvGraphicFramePr>
        <p:xfrm>
          <a:off x="1095375" y="4770438"/>
          <a:ext cx="3295650" cy="984250"/>
        </p:xfrm>
        <a:graphic>
          <a:graphicData uri="http://schemas.openxmlformats.org/presentationml/2006/ole">
            <mc:AlternateContent xmlns:mc="http://schemas.openxmlformats.org/markup-compatibility/2006">
              <mc:Choice xmlns:v="urn:schemas-microsoft-com:vml" Requires="v">
                <p:oleObj spid="_x0000_s1056" name="Equation" r:id="rId7" imgW="1447560" imgH="431640" progId="Equation.DSMT4">
                  <p:embed/>
                </p:oleObj>
              </mc:Choice>
              <mc:Fallback>
                <p:oleObj name="Equation" r:id="rId7" imgW="1447560" imgH="431640" progId="Equation.DSMT4">
                  <p:embed/>
                  <p:pic>
                    <p:nvPicPr>
                      <p:cNvPr id="0" name="Picture 5"/>
                      <p:cNvPicPr>
                        <a:picLocks noChangeAspect="1" noChangeArrowheads="1"/>
                      </p:cNvPicPr>
                      <p:nvPr/>
                    </p:nvPicPr>
                    <p:blipFill>
                      <a:blip r:embed="rId8"/>
                      <a:srcRect/>
                      <a:stretch>
                        <a:fillRect/>
                      </a:stretch>
                    </p:blipFill>
                    <p:spPr bwMode="auto">
                      <a:xfrm>
                        <a:off x="1095375" y="4770438"/>
                        <a:ext cx="329565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直接箭头连接符 6"/>
          <p:cNvCxnSpPr/>
          <p:nvPr/>
        </p:nvCxnSpPr>
        <p:spPr>
          <a:xfrm rot="5400000">
            <a:off x="3357554" y="4429132"/>
            <a:ext cx="714380"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6117"/>
                                        </p:tgtEl>
                                        <p:attrNameLst>
                                          <p:attrName>style.visibility</p:attrName>
                                        </p:attrNameLst>
                                      </p:cBhvr>
                                      <p:to>
                                        <p:strVal val="visible"/>
                                      </p:to>
                                    </p:set>
                                    <p:animEffect transition="in" filter="blinds(horizontal)">
                                      <p:cBhvr>
                                        <p:cTn id="7" dur="500"/>
                                        <p:tgtEl>
                                          <p:spTgt spid="3461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p:spPr>
        <p:txBody>
          <a:bodyPr/>
          <a:lstStyle/>
          <a:p>
            <a:fld id="{61DC99BB-B17C-4C2D-8298-A3EF1621CD6A}" type="slidenum">
              <a:rPr lang="en-US" altLang="zh-CN" smtClean="0">
                <a:ea typeface="宋体" charset="-122"/>
              </a:rPr>
              <a:pPr/>
              <a:t>12</a:t>
            </a:fld>
            <a:endParaRPr lang="en-US" altLang="zh-CN" smtClean="0">
              <a:ea typeface="宋体" charset="-122"/>
            </a:endParaRPr>
          </a:p>
        </p:txBody>
      </p:sp>
      <p:sp>
        <p:nvSpPr>
          <p:cNvPr id="22531" name="Rectangle 2"/>
          <p:cNvSpPr>
            <a:spLocks noGrp="1" noRot="1" noChangeArrowheads="1"/>
          </p:cNvSpPr>
          <p:nvPr>
            <p:ph type="title" idx="4294967295"/>
          </p:nvPr>
        </p:nvSpPr>
        <p:spPr>
          <a:xfrm>
            <a:off x="0" y="333375"/>
            <a:ext cx="8839200" cy="752475"/>
          </a:xfrm>
        </p:spPr>
        <p:txBody>
          <a:bodyPr/>
          <a:lstStyle/>
          <a:p>
            <a:pPr algn="l" eaLnBrk="1" hangingPunct="1"/>
            <a:r>
              <a:rPr lang="zh-CN" altLang="en-US" sz="3600" b="1" dirty="0" smtClean="0">
                <a:solidFill>
                  <a:srgbClr val="0000CC"/>
                </a:solidFill>
              </a:rPr>
              <a:t>  </a:t>
            </a:r>
            <a:r>
              <a:rPr lang="en-US" altLang="zh-CN" sz="3600" b="1" dirty="0" smtClean="0">
                <a:solidFill>
                  <a:srgbClr val="0000CC"/>
                </a:solidFill>
              </a:rPr>
              <a:t>4.1.2  </a:t>
            </a:r>
            <a:r>
              <a:rPr lang="zh-CN" altLang="en-US" sz="3600" b="1" dirty="0" smtClean="0">
                <a:solidFill>
                  <a:srgbClr val="0000CC"/>
                </a:solidFill>
              </a:rPr>
              <a:t>投资者对市场组合的选择</a:t>
            </a:r>
          </a:p>
        </p:txBody>
      </p:sp>
      <p:sp>
        <p:nvSpPr>
          <p:cNvPr id="347141" name="Rectangle 3"/>
          <p:cNvSpPr>
            <a:spLocks noGrp="1" noRot="1" noChangeArrowheads="1"/>
          </p:cNvSpPr>
          <p:nvPr>
            <p:ph type="body" idx="4294967295"/>
          </p:nvPr>
        </p:nvSpPr>
        <p:spPr>
          <a:xfrm>
            <a:off x="142844" y="1214422"/>
            <a:ext cx="8358246" cy="4973638"/>
          </a:xfrm>
        </p:spPr>
        <p:txBody>
          <a:bodyPr>
            <a:normAutofit/>
          </a:bodyPr>
          <a:lstStyle/>
          <a:p>
            <a:pPr eaLnBrk="1" hangingPunct="1">
              <a:lnSpc>
                <a:spcPct val="130000"/>
              </a:lnSpc>
              <a:buFont typeface="Wingdings" pitchFamily="2" charset="2"/>
              <a:buNone/>
            </a:pPr>
            <a:r>
              <a:rPr lang="zh-CN" altLang="en-US" sz="2800" dirty="0" smtClean="0"/>
              <a:t>逻辑：</a:t>
            </a:r>
          </a:p>
          <a:p>
            <a:pPr>
              <a:lnSpc>
                <a:spcPct val="130000"/>
              </a:lnSpc>
            </a:pPr>
            <a:r>
              <a:rPr lang="zh-CN" altLang="en-US" sz="2800" dirty="0" smtClean="0">
                <a:latin typeface="+mn-ea"/>
                <a:cs typeface="Times New Roman" pitchFamily="18" charset="0"/>
              </a:rPr>
              <a:t>市场总体均衡时，必有总供给等于总需求</a:t>
            </a:r>
          </a:p>
          <a:p>
            <a:pPr>
              <a:lnSpc>
                <a:spcPct val="130000"/>
              </a:lnSpc>
            </a:pPr>
            <a:r>
              <a:rPr lang="zh-CN" altLang="en-US" sz="2800" dirty="0" smtClean="0">
                <a:latin typeface="+mn-ea"/>
                <a:cs typeface="Times New Roman" pitchFamily="18" charset="0"/>
              </a:rPr>
              <a:t>根据假设</a:t>
            </a:r>
            <a:r>
              <a:rPr lang="en-US" altLang="zh-CN" sz="2800" dirty="0" smtClean="0">
                <a:latin typeface="Times New Roman" pitchFamily="18" charset="0"/>
                <a:cs typeface="Times New Roman" pitchFamily="18" charset="0"/>
              </a:rPr>
              <a:t>2</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3</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5</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6</a:t>
            </a:r>
            <a:r>
              <a:rPr lang="zh-CN" altLang="en-US" sz="2800" dirty="0" smtClean="0">
                <a:latin typeface="Times New Roman" pitchFamily="18" charset="0"/>
                <a:cs typeface="Times New Roman" pitchFamily="18" charset="0"/>
              </a:rPr>
              <a:t>，</a:t>
            </a:r>
            <a:r>
              <a:rPr lang="zh-CN" altLang="en-US" sz="2800" dirty="0" smtClean="0">
                <a:latin typeface="+mn-ea"/>
                <a:cs typeface="Times New Roman" pitchFamily="18" charset="0"/>
              </a:rPr>
              <a:t>投资者的</a:t>
            </a:r>
            <a:r>
              <a:rPr lang="zh-CN" altLang="en-US" sz="2800" b="1" dirty="0" smtClean="0">
                <a:solidFill>
                  <a:srgbClr val="FF0000"/>
                </a:solidFill>
                <a:latin typeface="+mn-ea"/>
                <a:cs typeface="Times New Roman" pitchFamily="18" charset="0"/>
              </a:rPr>
              <a:t>最优风险资产组合相同</a:t>
            </a:r>
          </a:p>
          <a:p>
            <a:pPr eaLnBrk="1" hangingPunct="1">
              <a:lnSpc>
                <a:spcPct val="130000"/>
              </a:lnSpc>
              <a:buFont typeface="Wingdings" pitchFamily="2" charset="2"/>
              <a:buNone/>
            </a:pPr>
            <a:r>
              <a:rPr lang="zh-CN" altLang="en-US" sz="2800" dirty="0" smtClean="0"/>
              <a:t>问题：</a:t>
            </a:r>
          </a:p>
          <a:p>
            <a:pPr>
              <a:lnSpc>
                <a:spcPct val="130000"/>
              </a:lnSpc>
            </a:pPr>
            <a:r>
              <a:rPr lang="zh-CN" altLang="en-US" sz="2800" dirty="0" smtClean="0">
                <a:solidFill>
                  <a:srgbClr val="FF0000"/>
                </a:solidFill>
              </a:rPr>
              <a:t>若某一个股票未包含在最优资产组合中，会怎样？</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7141">
                                            <p:txEl>
                                              <p:pRg st="0" end="0"/>
                                            </p:txEl>
                                          </p:spTgt>
                                        </p:tgtEl>
                                        <p:attrNameLst>
                                          <p:attrName>style.visibility</p:attrName>
                                        </p:attrNameLst>
                                      </p:cBhvr>
                                      <p:to>
                                        <p:strVal val="visible"/>
                                      </p:to>
                                    </p:set>
                                    <p:animEffect transition="in" filter="blinds(horizontal)">
                                      <p:cBhvr>
                                        <p:cTn id="7" dur="500"/>
                                        <p:tgtEl>
                                          <p:spTgt spid="347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7141">
                                            <p:txEl>
                                              <p:pRg st="1" end="1"/>
                                            </p:txEl>
                                          </p:spTgt>
                                        </p:tgtEl>
                                        <p:attrNameLst>
                                          <p:attrName>style.visibility</p:attrName>
                                        </p:attrNameLst>
                                      </p:cBhvr>
                                      <p:to>
                                        <p:strVal val="visible"/>
                                      </p:to>
                                    </p:set>
                                    <p:animEffect transition="in" filter="blinds(horizontal)">
                                      <p:cBhvr>
                                        <p:cTn id="12" dur="500"/>
                                        <p:tgtEl>
                                          <p:spTgt spid="347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7141">
                                            <p:txEl>
                                              <p:pRg st="2" end="2"/>
                                            </p:txEl>
                                          </p:spTgt>
                                        </p:tgtEl>
                                        <p:attrNameLst>
                                          <p:attrName>style.visibility</p:attrName>
                                        </p:attrNameLst>
                                      </p:cBhvr>
                                      <p:to>
                                        <p:strVal val="visible"/>
                                      </p:to>
                                    </p:set>
                                    <p:animEffect transition="in" filter="blinds(horizontal)">
                                      <p:cBhvr>
                                        <p:cTn id="17" dur="500"/>
                                        <p:tgtEl>
                                          <p:spTgt spid="347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7141">
                                            <p:txEl>
                                              <p:pRg st="3" end="3"/>
                                            </p:txEl>
                                          </p:spTgt>
                                        </p:tgtEl>
                                        <p:attrNameLst>
                                          <p:attrName>style.visibility</p:attrName>
                                        </p:attrNameLst>
                                      </p:cBhvr>
                                      <p:to>
                                        <p:strVal val="visible"/>
                                      </p:to>
                                    </p:set>
                                    <p:animEffect transition="in" filter="blinds(horizontal)">
                                      <p:cBhvr>
                                        <p:cTn id="22" dur="500"/>
                                        <p:tgtEl>
                                          <p:spTgt spid="347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7141">
                                            <p:txEl>
                                              <p:pRg st="4" end="4"/>
                                            </p:txEl>
                                          </p:spTgt>
                                        </p:tgtEl>
                                        <p:attrNameLst>
                                          <p:attrName>style.visibility</p:attrName>
                                        </p:attrNameLst>
                                      </p:cBhvr>
                                      <p:to>
                                        <p:strVal val="visible"/>
                                      </p:to>
                                    </p:set>
                                    <p:animEffect transition="in" filter="blinds(horizontal)">
                                      <p:cBhvr>
                                        <p:cTn id="27" dur="500"/>
                                        <p:tgtEl>
                                          <p:spTgt spid="3471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noFill/>
        </p:spPr>
        <p:txBody>
          <a:bodyPr/>
          <a:lstStyle/>
          <a:p>
            <a:fld id="{31561436-26AE-44BB-903C-61CFEAEFD3CA}" type="slidenum">
              <a:rPr lang="en-US" altLang="zh-CN" smtClean="0">
                <a:ea typeface="宋体" charset="-122"/>
              </a:rPr>
              <a:pPr/>
              <a:t>13</a:t>
            </a:fld>
            <a:endParaRPr lang="en-US" altLang="zh-CN" smtClean="0">
              <a:ea typeface="宋体" charset="-122"/>
            </a:endParaRPr>
          </a:p>
        </p:txBody>
      </p:sp>
      <p:pic>
        <p:nvPicPr>
          <p:cNvPr id="348163" name="Picture 4" descr="bod8237x_0901"/>
          <p:cNvPicPr>
            <a:picLocks noChangeAspect="1" noChangeArrowheads="1"/>
          </p:cNvPicPr>
          <p:nvPr/>
        </p:nvPicPr>
        <p:blipFill>
          <a:blip r:embed="rId2" cstate="print"/>
          <a:srcRect/>
          <a:stretch>
            <a:fillRect/>
          </a:stretch>
        </p:blipFill>
        <p:spPr bwMode="auto">
          <a:xfrm>
            <a:off x="1214414" y="428604"/>
            <a:ext cx="6742136" cy="5310110"/>
          </a:xfrm>
          <a:prstGeom prst="rect">
            <a:avLst/>
          </a:prstGeom>
          <a:noFill/>
          <a:ln w="9525">
            <a:noFill/>
            <a:miter lim="800000"/>
            <a:headEnd/>
            <a:tailEnd/>
          </a:ln>
        </p:spPr>
      </p:pic>
      <p:sp>
        <p:nvSpPr>
          <p:cNvPr id="23556" name="Rectangle 4"/>
          <p:cNvSpPr>
            <a:spLocks noChangeArrowheads="1"/>
          </p:cNvSpPr>
          <p:nvPr/>
        </p:nvSpPr>
        <p:spPr bwMode="auto">
          <a:xfrm>
            <a:off x="0" y="5572140"/>
            <a:ext cx="8991600" cy="1143000"/>
          </a:xfrm>
          <a:prstGeom prst="rect">
            <a:avLst/>
          </a:prstGeom>
          <a:noFill/>
          <a:ln w="9525">
            <a:noFill/>
            <a:miter lim="800000"/>
            <a:headEnd/>
            <a:tailEnd/>
          </a:ln>
        </p:spPr>
        <p:txBody>
          <a:bodyPr lIns="90488" tIns="44450" rIns="90488" bIns="44450" anchor="ctr" anchorCtr="1"/>
          <a:lstStyle/>
          <a:p>
            <a:pPr algn="ctr"/>
            <a:r>
              <a:rPr lang="zh-CN" altLang="en-US" sz="2800" b="1" dirty="0" smtClean="0">
                <a:solidFill>
                  <a:srgbClr val="FF0000"/>
                </a:solidFill>
                <a:latin typeface="Times New Roman" pitchFamily="18" charset="0"/>
              </a:rPr>
              <a:t>有效</a:t>
            </a:r>
            <a:r>
              <a:rPr lang="zh-CN" altLang="en-US" sz="2800" b="1" dirty="0">
                <a:solidFill>
                  <a:srgbClr val="FF0000"/>
                </a:solidFill>
                <a:latin typeface="Times New Roman" pitchFamily="18" charset="0"/>
              </a:rPr>
              <a:t>前沿与资本市场线</a:t>
            </a:r>
            <a:endParaRPr lang="en-US" altLang="zh-CN" sz="2800" b="1" dirty="0">
              <a:solidFill>
                <a:srgbClr val="FF00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p:spPr>
        <p:txBody>
          <a:bodyPr/>
          <a:lstStyle/>
          <a:p>
            <a:fld id="{5E7E37B0-6CE5-4193-B085-F4228421BF31}" type="slidenum">
              <a:rPr lang="en-US" altLang="zh-CN" smtClean="0">
                <a:ea typeface="宋体" charset="-122"/>
              </a:rPr>
              <a:pPr/>
              <a:t>14</a:t>
            </a:fld>
            <a:endParaRPr lang="en-US" altLang="zh-CN" smtClean="0">
              <a:ea typeface="宋体" charset="-122"/>
            </a:endParaRPr>
          </a:p>
        </p:txBody>
      </p:sp>
      <p:sp>
        <p:nvSpPr>
          <p:cNvPr id="24579" name="Rectangle 2"/>
          <p:cNvSpPr>
            <a:spLocks noGrp="1" noRot="1" noChangeArrowheads="1"/>
          </p:cNvSpPr>
          <p:nvPr>
            <p:ph type="title" idx="4294967295"/>
          </p:nvPr>
        </p:nvSpPr>
        <p:spPr>
          <a:xfrm>
            <a:off x="0" y="228600"/>
            <a:ext cx="8839200" cy="752475"/>
          </a:xfrm>
        </p:spPr>
        <p:txBody>
          <a:bodyPr/>
          <a:lstStyle/>
          <a:p>
            <a:pPr algn="l" eaLnBrk="1" hangingPunct="1"/>
            <a:r>
              <a:rPr lang="zh-CN" altLang="en-US" sz="3600" b="1" dirty="0" smtClean="0">
                <a:solidFill>
                  <a:srgbClr val="0000CC"/>
                </a:solidFill>
              </a:rPr>
              <a:t>  </a:t>
            </a:r>
            <a:r>
              <a:rPr lang="en-US" altLang="zh-CN" sz="3600" b="1" dirty="0" smtClean="0">
                <a:solidFill>
                  <a:srgbClr val="0000CC"/>
                </a:solidFill>
              </a:rPr>
              <a:t>4.1.3  </a:t>
            </a:r>
            <a:r>
              <a:rPr lang="zh-CN" altLang="en-US" sz="3600" b="1" dirty="0" smtClean="0">
                <a:solidFill>
                  <a:srgbClr val="0000CC"/>
                </a:solidFill>
              </a:rPr>
              <a:t>消极策略的有效性</a:t>
            </a:r>
          </a:p>
        </p:txBody>
      </p:sp>
      <p:sp>
        <p:nvSpPr>
          <p:cNvPr id="349189" name="Rectangle 3"/>
          <p:cNvSpPr>
            <a:spLocks noGrp="1" noRot="1" noChangeArrowheads="1"/>
          </p:cNvSpPr>
          <p:nvPr>
            <p:ph type="body" idx="4294967295"/>
          </p:nvPr>
        </p:nvSpPr>
        <p:spPr>
          <a:xfrm>
            <a:off x="642910" y="1142984"/>
            <a:ext cx="6858016" cy="4017974"/>
          </a:xfrm>
        </p:spPr>
        <p:txBody>
          <a:bodyPr/>
          <a:lstStyle/>
          <a:p>
            <a:pPr eaLnBrk="1" hangingPunct="1">
              <a:lnSpc>
                <a:spcPct val="130000"/>
              </a:lnSpc>
              <a:buFont typeface="Wingdings" pitchFamily="2" charset="2"/>
              <a:buNone/>
            </a:pPr>
            <a:r>
              <a:rPr lang="zh-CN" altLang="en-US" dirty="0" smtClean="0"/>
              <a:t>理由：</a:t>
            </a:r>
          </a:p>
          <a:p>
            <a:pPr>
              <a:lnSpc>
                <a:spcPct val="130000"/>
              </a:lnSpc>
            </a:pPr>
            <a:r>
              <a:rPr lang="zh-CN" altLang="en-US" dirty="0" smtClean="0"/>
              <a:t>市场的有效性</a:t>
            </a:r>
          </a:p>
          <a:p>
            <a:pPr>
              <a:lnSpc>
                <a:spcPct val="130000"/>
              </a:lnSpc>
            </a:pPr>
            <a:r>
              <a:rPr lang="zh-CN" altLang="en-US" dirty="0" smtClean="0"/>
              <a:t>共同基金定理</a:t>
            </a:r>
            <a:endParaRPr lang="en-US" altLang="zh-CN" dirty="0" smtClean="0"/>
          </a:p>
          <a:p>
            <a:pPr eaLnBrk="1" hangingPunct="1">
              <a:lnSpc>
                <a:spcPct val="130000"/>
              </a:lnSpc>
              <a:buFont typeface="Wingdings" pitchFamily="2" charset="2"/>
              <a:buNone/>
            </a:pPr>
            <a:r>
              <a:rPr lang="en-US" altLang="zh-CN" dirty="0" smtClean="0"/>
              <a:t>    </a:t>
            </a:r>
            <a:r>
              <a:rPr lang="zh-CN" altLang="en-US" dirty="0" smtClean="0"/>
              <a:t>即</a:t>
            </a:r>
            <a:r>
              <a:rPr lang="zh-CN" altLang="en-US" dirty="0" smtClean="0">
                <a:solidFill>
                  <a:srgbClr val="FF0000"/>
                </a:solidFill>
              </a:rPr>
              <a:t>分离定理</a:t>
            </a:r>
            <a:r>
              <a:rPr lang="zh-CN" altLang="en-US" dirty="0" smtClean="0"/>
              <a:t>的特殊形式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9189">
                                            <p:txEl>
                                              <p:pRg st="0" end="0"/>
                                            </p:txEl>
                                          </p:spTgt>
                                        </p:tgtEl>
                                        <p:attrNameLst>
                                          <p:attrName>style.visibility</p:attrName>
                                        </p:attrNameLst>
                                      </p:cBhvr>
                                      <p:to>
                                        <p:strVal val="visible"/>
                                      </p:to>
                                    </p:set>
                                    <p:animEffect transition="in" filter="blinds(horizontal)">
                                      <p:cBhvr>
                                        <p:cTn id="7" dur="500"/>
                                        <p:tgtEl>
                                          <p:spTgt spid="3491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9189">
                                            <p:txEl>
                                              <p:pRg st="1" end="1"/>
                                            </p:txEl>
                                          </p:spTgt>
                                        </p:tgtEl>
                                        <p:attrNameLst>
                                          <p:attrName>style.visibility</p:attrName>
                                        </p:attrNameLst>
                                      </p:cBhvr>
                                      <p:to>
                                        <p:strVal val="visible"/>
                                      </p:to>
                                    </p:set>
                                    <p:animEffect transition="in" filter="blinds(horizontal)">
                                      <p:cBhvr>
                                        <p:cTn id="12" dur="500"/>
                                        <p:tgtEl>
                                          <p:spTgt spid="3491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9189">
                                            <p:txEl>
                                              <p:pRg st="2" end="2"/>
                                            </p:txEl>
                                          </p:spTgt>
                                        </p:tgtEl>
                                        <p:attrNameLst>
                                          <p:attrName>style.visibility</p:attrName>
                                        </p:attrNameLst>
                                      </p:cBhvr>
                                      <p:to>
                                        <p:strVal val="visible"/>
                                      </p:to>
                                    </p:set>
                                    <p:animEffect transition="in" filter="blinds(horizontal)">
                                      <p:cBhvr>
                                        <p:cTn id="17" dur="500"/>
                                        <p:tgtEl>
                                          <p:spTgt spid="3491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9189">
                                            <p:txEl>
                                              <p:pRg st="3" end="3"/>
                                            </p:txEl>
                                          </p:spTgt>
                                        </p:tgtEl>
                                        <p:attrNameLst>
                                          <p:attrName>style.visibility</p:attrName>
                                        </p:attrNameLst>
                                      </p:cBhvr>
                                      <p:to>
                                        <p:strVal val="visible"/>
                                      </p:to>
                                    </p:set>
                                    <p:animEffect transition="in" filter="blinds(horizontal)">
                                      <p:cBhvr>
                                        <p:cTn id="22" dur="500"/>
                                        <p:tgtEl>
                                          <p:spTgt spid="3491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3"/>
          <p:cNvSpPr>
            <a:spLocks noGrp="1"/>
          </p:cNvSpPr>
          <p:nvPr>
            <p:ph type="sldNum" sz="quarter" idx="12"/>
          </p:nvPr>
        </p:nvSpPr>
        <p:spPr>
          <a:noFill/>
        </p:spPr>
        <p:txBody>
          <a:bodyPr/>
          <a:lstStyle/>
          <a:p>
            <a:fld id="{46884EA9-5BF2-4742-A136-08667E349B3A}" type="slidenum">
              <a:rPr lang="en-US" altLang="zh-CN" smtClean="0">
                <a:ea typeface="宋体" charset="-122"/>
              </a:rPr>
              <a:pPr/>
              <a:t>15</a:t>
            </a:fld>
            <a:endParaRPr lang="en-US" altLang="zh-CN" smtClean="0">
              <a:ea typeface="宋体" charset="-122"/>
            </a:endParaRPr>
          </a:p>
        </p:txBody>
      </p:sp>
      <p:sp>
        <p:nvSpPr>
          <p:cNvPr id="2052" name="Rectangle 2"/>
          <p:cNvSpPr>
            <a:spLocks noGrp="1" noRot="1" noChangeArrowheads="1"/>
          </p:cNvSpPr>
          <p:nvPr>
            <p:ph type="title" idx="4294967295"/>
          </p:nvPr>
        </p:nvSpPr>
        <p:spPr>
          <a:xfrm>
            <a:off x="0" y="228600"/>
            <a:ext cx="8839200" cy="1143000"/>
          </a:xfrm>
          <a:noFill/>
        </p:spPr>
        <p:txBody>
          <a:bodyPr/>
          <a:lstStyle/>
          <a:p>
            <a:pPr algn="l" eaLnBrk="1" hangingPunct="1"/>
            <a:r>
              <a:rPr lang="en-US" altLang="zh-CN" sz="3600" b="1" dirty="0" smtClean="0">
                <a:solidFill>
                  <a:srgbClr val="0000CC"/>
                </a:solidFill>
              </a:rPr>
              <a:t>4.1.4  </a:t>
            </a:r>
            <a:r>
              <a:rPr lang="zh-CN" altLang="en-US" sz="3600" b="1" dirty="0" smtClean="0">
                <a:solidFill>
                  <a:srgbClr val="0000CC"/>
                </a:solidFill>
              </a:rPr>
              <a:t>市场投资组合的风险溢价</a:t>
            </a:r>
          </a:p>
        </p:txBody>
      </p:sp>
      <p:graphicFrame>
        <p:nvGraphicFramePr>
          <p:cNvPr id="350213" name="Object 3"/>
          <p:cNvGraphicFramePr>
            <a:graphicFrameLocks noGrp="1" noChangeAspect="1"/>
          </p:cNvGraphicFramePr>
          <p:nvPr>
            <p:ph sz="half" idx="4294967295"/>
          </p:nvPr>
        </p:nvGraphicFramePr>
        <p:xfrm>
          <a:off x="642910" y="1643050"/>
          <a:ext cx="7286676" cy="1914116"/>
        </p:xfrm>
        <a:graphic>
          <a:graphicData uri="http://schemas.openxmlformats.org/presentationml/2006/ole">
            <mc:AlternateContent xmlns:mc="http://schemas.openxmlformats.org/markup-compatibility/2006">
              <mc:Choice xmlns:v="urn:schemas-microsoft-com:vml" Requires="v">
                <p:oleObj spid="_x0000_s2070" name="Equation" r:id="rId3" imgW="2514600" imgH="660240" progId="Equation.DSMT4">
                  <p:embed/>
                </p:oleObj>
              </mc:Choice>
              <mc:Fallback>
                <p:oleObj name="Equation" r:id="rId3" imgW="2514600" imgH="6602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1643050"/>
                        <a:ext cx="7286676" cy="1914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714348" y="4000504"/>
          <a:ext cx="6569097" cy="1364680"/>
        </p:xfrm>
        <a:graphic>
          <a:graphicData uri="http://schemas.openxmlformats.org/presentationml/2006/ole">
            <mc:AlternateContent xmlns:mc="http://schemas.openxmlformats.org/markup-compatibility/2006">
              <mc:Choice xmlns:v="urn:schemas-microsoft-com:vml" Requires="v">
                <p:oleObj spid="_x0000_s2071" name="Equation" r:id="rId5" imgW="2323800" imgH="482400" progId="Equation.DSMT4">
                  <p:embed/>
                </p:oleObj>
              </mc:Choice>
              <mc:Fallback>
                <p:oleObj name="Equation" r:id="rId5" imgW="2323800" imgH="4824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48" y="4000504"/>
                        <a:ext cx="6569097" cy="1364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0213"/>
                                        </p:tgtEl>
                                        <p:attrNameLst>
                                          <p:attrName>style.visibility</p:attrName>
                                        </p:attrNameLst>
                                      </p:cBhvr>
                                      <p:to>
                                        <p:strVal val="visible"/>
                                      </p:to>
                                    </p:set>
                                    <p:animEffect transition="in" filter="blinds(horizontal)">
                                      <p:cBhvr>
                                        <p:cTn id="7" dur="500"/>
                                        <p:tgtEl>
                                          <p:spTgt spid="3502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3"/>
          <p:cNvSpPr>
            <a:spLocks noGrp="1"/>
          </p:cNvSpPr>
          <p:nvPr>
            <p:ph type="sldNum" sz="quarter" idx="12"/>
          </p:nvPr>
        </p:nvSpPr>
        <p:spPr>
          <a:noFill/>
        </p:spPr>
        <p:txBody>
          <a:bodyPr/>
          <a:lstStyle/>
          <a:p>
            <a:fld id="{12C610D6-C9C1-4862-A7BC-9152CEBCE490}" type="slidenum">
              <a:rPr lang="en-US" altLang="zh-CN" smtClean="0">
                <a:ea typeface="宋体" charset="-122"/>
              </a:rPr>
              <a:pPr/>
              <a:t>16</a:t>
            </a:fld>
            <a:endParaRPr lang="en-US" altLang="zh-CN" smtClean="0">
              <a:ea typeface="宋体" charset="-122"/>
            </a:endParaRPr>
          </a:p>
        </p:txBody>
      </p:sp>
      <p:sp>
        <p:nvSpPr>
          <p:cNvPr id="3076" name="Rectangle 2"/>
          <p:cNvSpPr>
            <a:spLocks noGrp="1" noRot="1" noChangeArrowheads="1"/>
          </p:cNvSpPr>
          <p:nvPr>
            <p:ph type="title" idx="4294967295"/>
          </p:nvPr>
        </p:nvSpPr>
        <p:spPr>
          <a:xfrm>
            <a:off x="0" y="0"/>
            <a:ext cx="8839200" cy="981075"/>
          </a:xfrm>
          <a:noFill/>
        </p:spPr>
        <p:txBody>
          <a:bodyPr/>
          <a:lstStyle/>
          <a:p>
            <a:pPr algn="l" eaLnBrk="1" hangingPunct="1"/>
            <a:r>
              <a:rPr lang="en-US" altLang="zh-CN" sz="3600" b="1" dirty="0" smtClean="0">
                <a:solidFill>
                  <a:srgbClr val="0000CC"/>
                </a:solidFill>
              </a:rPr>
              <a:t>4.1.5  </a:t>
            </a:r>
            <a:r>
              <a:rPr lang="zh-CN" altLang="en-US" sz="3600" b="1" dirty="0" smtClean="0">
                <a:solidFill>
                  <a:srgbClr val="0000CC"/>
                </a:solidFill>
              </a:rPr>
              <a:t>单个证券的期望收益</a:t>
            </a:r>
          </a:p>
        </p:txBody>
      </p:sp>
      <p:graphicFrame>
        <p:nvGraphicFramePr>
          <p:cNvPr id="351237" name="Object 3"/>
          <p:cNvGraphicFramePr>
            <a:graphicFrameLocks noGrp="1" noChangeAspect="1"/>
          </p:cNvGraphicFramePr>
          <p:nvPr>
            <p:ph sz="half" idx="4294967295"/>
          </p:nvPr>
        </p:nvGraphicFramePr>
        <p:xfrm>
          <a:off x="285720" y="785794"/>
          <a:ext cx="5715040" cy="1079603"/>
        </p:xfrm>
        <a:graphic>
          <a:graphicData uri="http://schemas.openxmlformats.org/presentationml/2006/ole">
            <mc:AlternateContent xmlns:mc="http://schemas.openxmlformats.org/markup-compatibility/2006">
              <mc:Choice xmlns:v="urn:schemas-microsoft-com:vml" Requires="v">
                <p:oleObj spid="_x0000_s3121" name="Equation" r:id="rId3" imgW="2286000" imgH="431640" progId="Equation.DSMT4">
                  <p:embed/>
                </p:oleObj>
              </mc:Choice>
              <mc:Fallback>
                <p:oleObj name="Equation" r:id="rId3" imgW="2286000" imgH="431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785794"/>
                        <a:ext cx="5715040" cy="10796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285720" y="1857365"/>
          <a:ext cx="8001056" cy="1604410"/>
        </p:xfrm>
        <a:graphic>
          <a:graphicData uri="http://schemas.openxmlformats.org/presentationml/2006/ole">
            <mc:AlternateContent xmlns:mc="http://schemas.openxmlformats.org/markup-compatibility/2006">
              <mc:Choice xmlns:v="urn:schemas-microsoft-com:vml" Requires="v">
                <p:oleObj spid="_x0000_s3122" name="Equation" r:id="rId5" imgW="3136680" imgH="660240" progId="Equation.DSMT4">
                  <p:embed/>
                </p:oleObj>
              </mc:Choice>
              <mc:Fallback>
                <p:oleObj name="Equation" r:id="rId5" imgW="3136680" imgH="66024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20" y="1857365"/>
                        <a:ext cx="8001056" cy="1604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285720" y="3643315"/>
          <a:ext cx="8143932" cy="566230"/>
        </p:xfrm>
        <a:graphic>
          <a:graphicData uri="http://schemas.openxmlformats.org/presentationml/2006/ole">
            <mc:AlternateContent xmlns:mc="http://schemas.openxmlformats.org/markup-compatibility/2006">
              <mc:Choice xmlns:v="urn:schemas-microsoft-com:vml" Requires="v">
                <p:oleObj spid="_x0000_s3123" name="Equation" r:id="rId7" imgW="3136680" imgH="228600" progId="Equation.DSMT4">
                  <p:embed/>
                </p:oleObj>
              </mc:Choice>
              <mc:Fallback>
                <p:oleObj name="Equation" r:id="rId7" imgW="3136680" imgH="22860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20" y="3643315"/>
                        <a:ext cx="8143932" cy="566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nvGraphicFramePr>
        <p:xfrm>
          <a:off x="285720" y="4357694"/>
          <a:ext cx="8215370" cy="596265"/>
        </p:xfrm>
        <a:graphic>
          <a:graphicData uri="http://schemas.openxmlformats.org/presentationml/2006/ole">
            <mc:AlternateContent xmlns:mc="http://schemas.openxmlformats.org/markup-compatibility/2006">
              <mc:Choice xmlns:v="urn:schemas-microsoft-com:vml" Requires="v">
                <p:oleObj spid="_x0000_s3124" name="Equation" r:id="rId9" imgW="3174840" imgH="241200" progId="Equation.DSMT4">
                  <p:embed/>
                </p:oleObj>
              </mc:Choice>
              <mc:Fallback>
                <p:oleObj name="Equation" r:id="rId9" imgW="3174840" imgH="24120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720" y="4357694"/>
                        <a:ext cx="8215370" cy="596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nvGraphicFramePr>
        <p:xfrm>
          <a:off x="285720" y="5000636"/>
          <a:ext cx="6938981" cy="1638248"/>
        </p:xfrm>
        <a:graphic>
          <a:graphicData uri="http://schemas.openxmlformats.org/presentationml/2006/ole">
            <mc:AlternateContent xmlns:mc="http://schemas.openxmlformats.org/markup-compatibility/2006">
              <mc:Choice xmlns:v="urn:schemas-microsoft-com:vml" Requires="v">
                <p:oleObj spid="_x0000_s3125" name="Equation" r:id="rId11" imgW="2768400" imgH="685800" progId="Equation.DSMT4">
                  <p:embed/>
                </p:oleObj>
              </mc:Choice>
              <mc:Fallback>
                <p:oleObj name="Equation" r:id="rId11" imgW="2768400" imgH="685800" progId="Equation.DSMT4">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20" y="5000636"/>
                        <a:ext cx="6938981" cy="1638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1237"/>
                                        </p:tgtEl>
                                        <p:attrNameLst>
                                          <p:attrName>style.visibility</p:attrName>
                                        </p:attrNameLst>
                                      </p:cBhvr>
                                      <p:to>
                                        <p:strVal val="visible"/>
                                      </p:to>
                                    </p:set>
                                    <p:animEffect transition="in" filter="blinds(horizontal)">
                                      <p:cBhvr>
                                        <p:cTn id="7" dur="500"/>
                                        <p:tgtEl>
                                          <p:spTgt spid="3512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3"/>
          <p:cNvSpPr>
            <a:spLocks noGrp="1"/>
          </p:cNvSpPr>
          <p:nvPr>
            <p:ph type="sldNum" sz="quarter" idx="12"/>
          </p:nvPr>
        </p:nvSpPr>
        <p:spPr>
          <a:noFill/>
        </p:spPr>
        <p:txBody>
          <a:bodyPr/>
          <a:lstStyle/>
          <a:p>
            <a:fld id="{73DCC53C-4E06-4382-AEDB-820D0030FCC3}" type="slidenum">
              <a:rPr lang="en-US" altLang="zh-CN" smtClean="0">
                <a:ea typeface="宋体" charset="-122"/>
              </a:rPr>
              <a:pPr/>
              <a:t>17</a:t>
            </a:fld>
            <a:endParaRPr lang="en-US" altLang="zh-CN" smtClean="0">
              <a:ea typeface="宋体" charset="-122"/>
            </a:endParaRPr>
          </a:p>
        </p:txBody>
      </p:sp>
      <p:graphicFrame>
        <p:nvGraphicFramePr>
          <p:cNvPr id="352261" name="Object 3"/>
          <p:cNvGraphicFramePr>
            <a:graphicFrameLocks noGrp="1" noChangeAspect="1"/>
          </p:cNvGraphicFramePr>
          <p:nvPr>
            <p:ph sz="half" idx="4294967295"/>
          </p:nvPr>
        </p:nvGraphicFramePr>
        <p:xfrm>
          <a:off x="428625" y="1173163"/>
          <a:ext cx="7858125" cy="1738312"/>
        </p:xfrm>
        <a:graphic>
          <a:graphicData uri="http://schemas.openxmlformats.org/presentationml/2006/ole">
            <mc:AlternateContent xmlns:mc="http://schemas.openxmlformats.org/markup-compatibility/2006">
              <mc:Choice xmlns:v="urn:schemas-microsoft-com:vml" Requires="v">
                <p:oleObj spid="_x0000_s4135" name="Equation" r:id="rId3" imgW="2984400" imgH="660240" progId="Equation.DSMT4">
                  <p:embed/>
                </p:oleObj>
              </mc:Choice>
              <mc:Fallback>
                <p:oleObj name="Equation" r:id="rId3" imgW="2984400" imgH="6602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173163"/>
                        <a:ext cx="7858125" cy="173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2214546" y="5786454"/>
          <a:ext cx="4789488" cy="638175"/>
        </p:xfrm>
        <a:graphic>
          <a:graphicData uri="http://schemas.openxmlformats.org/presentationml/2006/ole">
            <mc:AlternateContent xmlns:mc="http://schemas.openxmlformats.org/markup-compatibility/2006">
              <mc:Choice xmlns:v="urn:schemas-microsoft-com:vml" Requires="v">
                <p:oleObj spid="_x0000_s4136" name="Equation" r:id="rId5" imgW="1815840" imgH="241200" progId="Equation.DSMT4">
                  <p:embed/>
                </p:oleObj>
              </mc:Choice>
              <mc:Fallback>
                <p:oleObj name="Equation" r:id="rId5" imgW="1815840" imgH="2412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46" y="5786454"/>
                        <a:ext cx="4789488"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1500166" y="4286256"/>
          <a:ext cx="6229350" cy="1139825"/>
        </p:xfrm>
        <a:graphic>
          <a:graphicData uri="http://schemas.openxmlformats.org/presentationml/2006/ole">
            <mc:AlternateContent xmlns:mc="http://schemas.openxmlformats.org/markup-compatibility/2006">
              <mc:Choice xmlns:v="urn:schemas-microsoft-com:vml" Requires="v">
                <p:oleObj spid="_x0000_s4137" name="Equation" r:id="rId7" imgW="2361960" imgH="431640" progId="Equation.DSMT4">
                  <p:embed/>
                </p:oleObj>
              </mc:Choice>
              <mc:Fallback>
                <p:oleObj name="Equation" r:id="rId7" imgW="2361960" imgH="43164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66" y="4286256"/>
                        <a:ext cx="6229350" cy="113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nvGraphicFramePr>
        <p:xfrm>
          <a:off x="428596" y="2928934"/>
          <a:ext cx="6153150" cy="1171575"/>
        </p:xfrm>
        <a:graphic>
          <a:graphicData uri="http://schemas.openxmlformats.org/presentationml/2006/ole">
            <mc:AlternateContent xmlns:mc="http://schemas.openxmlformats.org/markup-compatibility/2006">
              <mc:Choice xmlns:v="urn:schemas-microsoft-com:vml" Requires="v">
                <p:oleObj spid="_x0000_s4138" name="Equation" r:id="rId9" imgW="2336760" imgH="444240" progId="Equation.DSMT4">
                  <p:embed/>
                </p:oleObj>
              </mc:Choice>
              <mc:Fallback>
                <p:oleObj name="Equation" r:id="rId9" imgW="2336760" imgH="4442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596" y="2928934"/>
                        <a:ext cx="6153150"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箭头连接符 7"/>
          <p:cNvCxnSpPr/>
          <p:nvPr/>
        </p:nvCxnSpPr>
        <p:spPr>
          <a:xfrm rot="5400000">
            <a:off x="4321967" y="4107661"/>
            <a:ext cx="50006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5400000">
            <a:off x="4322761" y="5607065"/>
            <a:ext cx="50006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2261"/>
                                        </p:tgtEl>
                                        <p:attrNameLst>
                                          <p:attrName>style.visibility</p:attrName>
                                        </p:attrNameLst>
                                      </p:cBhvr>
                                      <p:to>
                                        <p:strVal val="visible"/>
                                      </p:to>
                                    </p:set>
                                    <p:animEffect transition="in" filter="blinds(horizontal)">
                                      <p:cBhvr>
                                        <p:cTn id="7" dur="500"/>
                                        <p:tgtEl>
                                          <p:spTgt spid="3522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rrowheads="1"/>
          </p:cNvSpPr>
          <p:nvPr>
            <p:ph type="title"/>
          </p:nvPr>
        </p:nvSpPr>
        <p:spPr>
          <a:xfrm>
            <a:off x="285720" y="0"/>
            <a:ext cx="8540750" cy="1143001"/>
          </a:xfrm>
        </p:spPr>
        <p:txBody>
          <a:bodyPr/>
          <a:lstStyle/>
          <a:p>
            <a:pPr eaLnBrk="1" hangingPunct="1">
              <a:defRPr/>
            </a:pPr>
            <a:r>
              <a:rPr lang="en-US" altLang="zh-CN" sz="3600" dirty="0" smtClean="0">
                <a:solidFill>
                  <a:srgbClr val="FF0000"/>
                </a:solidFill>
                <a:effectLst>
                  <a:outerShdw blurRad="38100" dist="38100" dir="2700000" algn="tl">
                    <a:srgbClr val="C0C0C0"/>
                  </a:outerShdw>
                </a:effectLst>
                <a:latin typeface="Times New Roman" pitchFamily="18" charset="0"/>
                <a:cs typeface="Times New Roman" pitchFamily="18" charset="0"/>
              </a:rPr>
              <a:t>CAMP</a:t>
            </a:r>
            <a:r>
              <a:rPr lang="zh-CN" altLang="en-US" sz="3600" dirty="0" smtClean="0">
                <a:solidFill>
                  <a:srgbClr val="FF0000"/>
                </a:solidFill>
                <a:effectLst>
                  <a:outerShdw blurRad="38100" dist="38100" dir="2700000" algn="tl">
                    <a:srgbClr val="C0C0C0"/>
                  </a:outerShdw>
                </a:effectLst>
                <a:latin typeface="Times New Roman" pitchFamily="18" charset="0"/>
                <a:cs typeface="Times New Roman" pitchFamily="18" charset="0"/>
              </a:rPr>
              <a:t>的一般形式</a:t>
            </a:r>
          </a:p>
        </p:txBody>
      </p:sp>
      <p:sp>
        <p:nvSpPr>
          <p:cNvPr id="391171" name="Rectangle 3"/>
          <p:cNvSpPr>
            <a:spLocks noGrp="1" noRot="1" noChangeArrowheads="1"/>
          </p:cNvSpPr>
          <p:nvPr>
            <p:ph idx="1"/>
          </p:nvPr>
        </p:nvSpPr>
        <p:spPr>
          <a:xfrm>
            <a:off x="0" y="928670"/>
            <a:ext cx="9144000" cy="4022734"/>
          </a:xfrm>
        </p:spPr>
        <p:txBody>
          <a:bodyPr/>
          <a:lstStyle/>
          <a:p>
            <a:pPr eaLnBrk="1" hangingPunct="1">
              <a:lnSpc>
                <a:spcPct val="90000"/>
              </a:lnSpc>
              <a:buNone/>
            </a:pPr>
            <a:r>
              <a:rPr lang="zh-CN" altLang="en-US" sz="2800" dirty="0" smtClean="0">
                <a:latin typeface="Times New Roman" pitchFamily="18" charset="0"/>
                <a:cs typeface="Times New Roman" pitchFamily="18" charset="0"/>
              </a:rPr>
              <a:t>   假定有一任意资产组合</a:t>
            </a:r>
            <a:r>
              <a:rPr lang="en-US" altLang="zh-CN" sz="2800" i="1" dirty="0" smtClean="0">
                <a:latin typeface="Times New Roman" pitchFamily="18" charset="0"/>
                <a:cs typeface="Times New Roman" pitchFamily="18" charset="0"/>
              </a:rPr>
              <a:t>P</a:t>
            </a:r>
            <a:r>
              <a:rPr lang="zh-CN" altLang="en-US" sz="2800" dirty="0" smtClean="0">
                <a:latin typeface="Times New Roman" pitchFamily="18" charset="0"/>
                <a:cs typeface="Times New Roman" pitchFamily="18" charset="0"/>
              </a:rPr>
              <a:t>，组合</a:t>
            </a:r>
            <a:r>
              <a:rPr lang="en-US" altLang="zh-CN" sz="2800" i="1" dirty="0" smtClean="0">
                <a:latin typeface="Times New Roman" pitchFamily="18" charset="0"/>
                <a:cs typeface="Times New Roman" pitchFamily="18" charset="0"/>
              </a:rPr>
              <a:t>P</a:t>
            </a:r>
            <a:r>
              <a:rPr lang="zh-CN" altLang="en-US" sz="2800" dirty="0" smtClean="0">
                <a:latin typeface="Times New Roman" pitchFamily="18" charset="0"/>
                <a:cs typeface="Times New Roman" pitchFamily="18" charset="0"/>
              </a:rPr>
              <a:t>中股票</a:t>
            </a:r>
            <a:r>
              <a:rPr lang="en-US" altLang="zh-CN" sz="2800" i="1" dirty="0" smtClean="0">
                <a:latin typeface="Times New Roman" pitchFamily="18" charset="0"/>
                <a:cs typeface="Times New Roman" pitchFamily="18" charset="0"/>
              </a:rPr>
              <a:t>k</a:t>
            </a:r>
            <a:r>
              <a:rPr lang="zh-CN" altLang="en-US" sz="2800" dirty="0" smtClean="0">
                <a:latin typeface="Times New Roman" pitchFamily="18" charset="0"/>
                <a:cs typeface="Times New Roman" pitchFamily="18" charset="0"/>
              </a:rPr>
              <a:t>的权重为</a:t>
            </a:r>
            <a:r>
              <a:rPr lang="en-US" altLang="zh-CN" sz="2800" i="1" dirty="0" smtClean="0">
                <a:latin typeface="Times New Roman" pitchFamily="18" charset="0"/>
                <a:cs typeface="Times New Roman" pitchFamily="18" charset="0"/>
              </a:rPr>
              <a:t>w</a:t>
            </a:r>
            <a:r>
              <a:rPr lang="en-US" altLang="zh-CN" sz="2800" i="1" baseline="-25000" dirty="0" smtClean="0">
                <a:latin typeface="Times New Roman" pitchFamily="18" charset="0"/>
                <a:cs typeface="Times New Roman" pitchFamily="18" charset="0"/>
              </a:rPr>
              <a:t>k</a:t>
            </a: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k</a:t>
            </a:r>
            <a:r>
              <a:rPr lang="en-US" altLang="zh-CN" sz="2800" dirty="0" smtClean="0">
                <a:latin typeface="Times New Roman" pitchFamily="18" charset="0"/>
                <a:cs typeface="Times New Roman" pitchFamily="18" charset="0"/>
              </a:rPr>
              <a:t>=1,2,…</a:t>
            </a:r>
            <a:r>
              <a:rPr lang="en-US" altLang="zh-CN" sz="2800" i="1" dirty="0" smtClean="0">
                <a:latin typeface="Times New Roman" pitchFamily="18" charset="0"/>
                <a:cs typeface="Times New Roman" pitchFamily="18" charset="0"/>
              </a:rPr>
              <a:t>n</a:t>
            </a:r>
            <a:r>
              <a:rPr lang="zh-CN" altLang="en-US" sz="2800" dirty="0" smtClean="0">
                <a:latin typeface="Times New Roman" pitchFamily="18" charset="0"/>
                <a:cs typeface="Times New Roman" pitchFamily="18" charset="0"/>
              </a:rPr>
              <a:t>。那么，有：</a:t>
            </a:r>
          </a:p>
          <a:p>
            <a:pPr eaLnBrk="1" hangingPunct="1">
              <a:lnSpc>
                <a:spcPct val="90000"/>
              </a:lnSpc>
              <a:buFont typeface="Wingdings" pitchFamily="2" charset="2"/>
              <a:buNone/>
            </a:pP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w</a:t>
            </a:r>
            <a:r>
              <a:rPr lang="en-US" altLang="zh-CN" sz="2800" baseline="-25000" dirty="0" smtClean="0">
                <a:latin typeface="Times New Roman" pitchFamily="18" charset="0"/>
                <a:cs typeface="Times New Roman" pitchFamily="18" charset="0"/>
              </a:rPr>
              <a:t>1</a:t>
            </a:r>
            <a:r>
              <a:rPr lang="en-US" altLang="zh-CN" sz="2800" i="1" dirty="0" smtClean="0">
                <a:latin typeface="Times New Roman" pitchFamily="18" charset="0"/>
                <a:cs typeface="Times New Roman" pitchFamily="18" charset="0"/>
              </a:rPr>
              <a:t>E</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r</a:t>
            </a:r>
            <a:r>
              <a:rPr lang="en-US" altLang="zh-CN" sz="2800" baseline="-25000" dirty="0" smtClean="0">
                <a:latin typeface="Times New Roman" pitchFamily="18" charset="0"/>
                <a:cs typeface="Times New Roman" pitchFamily="18" charset="0"/>
              </a:rPr>
              <a:t>1</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w</a:t>
            </a:r>
            <a:r>
              <a:rPr lang="en-US" altLang="zh-CN" sz="2800" baseline="-25000" dirty="0" smtClean="0">
                <a:latin typeface="Times New Roman" pitchFamily="18" charset="0"/>
                <a:cs typeface="Times New Roman" pitchFamily="18" charset="0"/>
              </a:rPr>
              <a:t>1</a:t>
            </a:r>
            <a:r>
              <a:rPr lang="en-US" altLang="zh-CN" sz="2800" i="1" dirty="0" smtClean="0">
                <a:latin typeface="Times New Roman" pitchFamily="18" charset="0"/>
                <a:cs typeface="Times New Roman" pitchFamily="18" charset="0"/>
              </a:rPr>
              <a:t>r</a:t>
            </a:r>
            <a:r>
              <a:rPr lang="en-US" altLang="zh-CN" sz="2800" i="1" baseline="-25000" dirty="0" smtClean="0">
                <a:latin typeface="Times New Roman" pitchFamily="18" charset="0"/>
                <a:cs typeface="Times New Roman" pitchFamily="18" charset="0"/>
              </a:rPr>
              <a:t>f</a:t>
            </a:r>
            <a:r>
              <a:rPr lang="zh-CN" altLang="en-US" sz="2800" baseline="-250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w</a:t>
            </a:r>
            <a:r>
              <a:rPr lang="en-US" altLang="zh-CN" sz="2800" baseline="-25000" dirty="0" smtClean="0">
                <a:latin typeface="Times New Roman" pitchFamily="18" charset="0"/>
                <a:cs typeface="Times New Roman" pitchFamily="18" charset="0"/>
              </a:rPr>
              <a:t>1</a:t>
            </a:r>
            <a:r>
              <a:rPr lang="en-US" altLang="zh-CN" sz="2800" i="1" dirty="0" smtClean="0">
                <a:latin typeface="Times New Roman" pitchFamily="18" charset="0"/>
                <a:cs typeface="Times New Roman" pitchFamily="18" charset="0"/>
                <a:sym typeface="Symbol" pitchFamily="18" charset="2"/>
              </a:rPr>
              <a:t></a:t>
            </a:r>
            <a:r>
              <a:rPr lang="en-US" altLang="zh-CN" sz="2800" baseline="-25000" dirty="0" smtClean="0">
                <a:latin typeface="Times New Roman" pitchFamily="18" charset="0"/>
                <a:cs typeface="Times New Roman" pitchFamily="18" charset="0"/>
              </a:rPr>
              <a:t>1</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E</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r</a:t>
            </a:r>
            <a:r>
              <a:rPr lang="en-US" altLang="zh-CN" sz="2800" i="1" baseline="-25000" dirty="0" err="1" smtClean="0">
                <a:latin typeface="Times New Roman" pitchFamily="18" charset="0"/>
                <a:cs typeface="Times New Roman" pitchFamily="18" charset="0"/>
              </a:rPr>
              <a:t>M</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r</a:t>
            </a:r>
            <a:r>
              <a:rPr lang="en-US" altLang="zh-CN" sz="2800" i="1" baseline="-25000" dirty="0" err="1" smtClean="0">
                <a:latin typeface="Times New Roman" pitchFamily="18" charset="0"/>
                <a:cs typeface="Times New Roman" pitchFamily="18" charset="0"/>
              </a:rPr>
              <a:t>f</a:t>
            </a:r>
            <a:r>
              <a:rPr lang="en-US" altLang="zh-CN" sz="2800" dirty="0" smtClean="0">
                <a:latin typeface="Times New Roman" pitchFamily="18" charset="0"/>
                <a:cs typeface="Times New Roman" pitchFamily="18" charset="0"/>
              </a:rPr>
              <a:t>]</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w</a:t>
            </a:r>
            <a:r>
              <a:rPr lang="en-US" altLang="zh-CN" sz="2800" baseline="-25000" dirty="0" smtClean="0">
                <a:latin typeface="Times New Roman" pitchFamily="18" charset="0"/>
                <a:cs typeface="Times New Roman" pitchFamily="18" charset="0"/>
              </a:rPr>
              <a:t>2</a:t>
            </a:r>
            <a:r>
              <a:rPr lang="en-US" altLang="zh-CN" sz="2800" i="1" dirty="0" smtClean="0">
                <a:latin typeface="Times New Roman" pitchFamily="18" charset="0"/>
                <a:cs typeface="Times New Roman" pitchFamily="18" charset="0"/>
              </a:rPr>
              <a:t>E</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r</a:t>
            </a:r>
            <a:r>
              <a:rPr lang="en-US" altLang="zh-CN" sz="2800" baseline="-25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w</a:t>
            </a:r>
            <a:r>
              <a:rPr lang="en-US" altLang="zh-CN" sz="2800" baseline="-25000" dirty="0" smtClean="0">
                <a:latin typeface="Times New Roman" pitchFamily="18" charset="0"/>
                <a:cs typeface="Times New Roman" pitchFamily="18" charset="0"/>
              </a:rPr>
              <a:t>2</a:t>
            </a:r>
            <a:r>
              <a:rPr lang="en-US" altLang="zh-CN" sz="2800" i="1" dirty="0" smtClean="0">
                <a:latin typeface="Times New Roman" pitchFamily="18" charset="0"/>
                <a:cs typeface="Times New Roman" pitchFamily="18" charset="0"/>
              </a:rPr>
              <a:t>r</a:t>
            </a:r>
            <a:r>
              <a:rPr lang="en-US" altLang="zh-CN" sz="2800" baseline="-25000" dirty="0" smtClean="0">
                <a:latin typeface="Times New Roman" pitchFamily="18" charset="0"/>
                <a:cs typeface="Times New Roman" pitchFamily="18" charset="0"/>
              </a:rPr>
              <a:t>f</a:t>
            </a:r>
            <a:r>
              <a:rPr lang="zh-CN" altLang="en-US" sz="2800" baseline="-250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w</a:t>
            </a:r>
            <a:r>
              <a:rPr lang="en-US" altLang="zh-CN" sz="2800" baseline="-25000" dirty="0" smtClean="0">
                <a:latin typeface="Times New Roman" pitchFamily="18" charset="0"/>
                <a:cs typeface="Times New Roman" pitchFamily="18" charset="0"/>
              </a:rPr>
              <a:t>2</a:t>
            </a:r>
            <a:r>
              <a:rPr lang="en-US" altLang="zh-CN" sz="2800" i="1" dirty="0" smtClean="0">
                <a:latin typeface="Times New Roman" pitchFamily="18" charset="0"/>
                <a:cs typeface="Times New Roman" pitchFamily="18" charset="0"/>
                <a:sym typeface="Symbol" pitchFamily="18" charset="2"/>
              </a:rPr>
              <a:t></a:t>
            </a:r>
            <a:r>
              <a:rPr lang="en-US" altLang="zh-CN" sz="2800" baseline="-25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E</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r</a:t>
            </a:r>
            <a:r>
              <a:rPr lang="en-US" altLang="zh-CN" sz="2800" i="1" baseline="-25000" dirty="0" err="1" smtClean="0">
                <a:latin typeface="Times New Roman" pitchFamily="18" charset="0"/>
                <a:cs typeface="Times New Roman" pitchFamily="18" charset="0"/>
              </a:rPr>
              <a:t>M</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r</a:t>
            </a:r>
            <a:r>
              <a:rPr lang="en-US" altLang="zh-CN" sz="2800" i="1" baseline="-25000" dirty="0" err="1" smtClean="0">
                <a:latin typeface="Times New Roman" pitchFamily="18" charset="0"/>
                <a:cs typeface="Times New Roman" pitchFamily="18" charset="0"/>
              </a:rPr>
              <a:t>f</a:t>
            </a:r>
            <a:r>
              <a:rPr lang="en-US" altLang="zh-CN" sz="2800" dirty="0" smtClean="0">
                <a:latin typeface="Times New Roman" pitchFamily="18" charset="0"/>
                <a:cs typeface="Times New Roman" pitchFamily="18" charset="0"/>
              </a:rPr>
              <a:t>]</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en-US" altLang="zh-CN" sz="2800" i="1" dirty="0" err="1" smtClean="0">
                <a:latin typeface="Times New Roman" pitchFamily="18" charset="0"/>
                <a:cs typeface="Times New Roman" pitchFamily="18" charset="0"/>
              </a:rPr>
              <a:t>w</a:t>
            </a:r>
            <a:r>
              <a:rPr lang="en-US" altLang="zh-CN" sz="2800" i="1" baseline="-25000" dirty="0" err="1" smtClean="0">
                <a:latin typeface="Times New Roman" pitchFamily="18" charset="0"/>
                <a:cs typeface="Times New Roman" pitchFamily="18" charset="0"/>
              </a:rPr>
              <a:t>n</a:t>
            </a:r>
            <a:r>
              <a:rPr lang="en-US" altLang="zh-CN" sz="2800" i="1" dirty="0" err="1" smtClean="0">
                <a:latin typeface="Times New Roman" pitchFamily="18" charset="0"/>
                <a:cs typeface="Times New Roman" pitchFamily="18" charset="0"/>
              </a:rPr>
              <a:t>E</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r</a:t>
            </a:r>
            <a:r>
              <a:rPr lang="en-US" altLang="zh-CN" sz="2800" i="1" baseline="-25000" dirty="0" err="1" smtClean="0">
                <a:latin typeface="Times New Roman" pitchFamily="18" charset="0"/>
                <a:cs typeface="Times New Roman" pitchFamily="18" charset="0"/>
              </a:rPr>
              <a:t>n</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zh-CN" altLang="en-US" sz="2800" i="1" dirty="0" smtClean="0">
                <a:latin typeface="Times New Roman" pitchFamily="18" charset="0"/>
                <a:cs typeface="Times New Roman" pitchFamily="18" charset="0"/>
              </a:rPr>
              <a:t> </a:t>
            </a:r>
            <a:r>
              <a:rPr lang="en-US" altLang="zh-CN" sz="2800" i="1" dirty="0" err="1" smtClean="0">
                <a:latin typeface="Times New Roman" pitchFamily="18" charset="0"/>
                <a:cs typeface="Times New Roman" pitchFamily="18" charset="0"/>
              </a:rPr>
              <a:t>w</a:t>
            </a:r>
            <a:r>
              <a:rPr lang="en-US" altLang="zh-CN" sz="2800" i="1" baseline="-25000" dirty="0" err="1" smtClean="0">
                <a:latin typeface="Times New Roman" pitchFamily="18" charset="0"/>
                <a:cs typeface="Times New Roman" pitchFamily="18" charset="0"/>
              </a:rPr>
              <a:t>n</a:t>
            </a:r>
            <a:r>
              <a:rPr lang="en-US" altLang="zh-CN" sz="2800" i="1" dirty="0" err="1" smtClean="0">
                <a:latin typeface="Times New Roman" pitchFamily="18" charset="0"/>
                <a:cs typeface="Times New Roman" pitchFamily="18" charset="0"/>
              </a:rPr>
              <a:t>r</a:t>
            </a:r>
            <a:r>
              <a:rPr lang="en-US" altLang="zh-CN" sz="2800" i="1" baseline="-25000" dirty="0" err="1" smtClean="0">
                <a:latin typeface="Times New Roman" pitchFamily="18" charset="0"/>
                <a:cs typeface="Times New Roman" pitchFamily="18" charset="0"/>
              </a:rPr>
              <a:t>f</a:t>
            </a:r>
            <a:r>
              <a:rPr lang="zh-CN" altLang="en-US" sz="2800" baseline="-250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i="1" dirty="0" err="1" smtClean="0">
                <a:latin typeface="Times New Roman" pitchFamily="18" charset="0"/>
                <a:cs typeface="Times New Roman" pitchFamily="18" charset="0"/>
              </a:rPr>
              <a:t>w</a:t>
            </a:r>
            <a:r>
              <a:rPr lang="en-US" altLang="zh-CN" sz="2800" i="1" baseline="-25000" dirty="0" err="1" smtClean="0">
                <a:latin typeface="Times New Roman" pitchFamily="18" charset="0"/>
                <a:cs typeface="Times New Roman" pitchFamily="18" charset="0"/>
              </a:rPr>
              <a:t>n</a:t>
            </a:r>
            <a:r>
              <a:rPr lang="en-US" altLang="zh-CN" sz="2800" i="1" dirty="0" err="1" smtClean="0">
                <a:latin typeface="Times New Roman" pitchFamily="18" charset="0"/>
                <a:cs typeface="Times New Roman" pitchFamily="18" charset="0"/>
                <a:sym typeface="Symbol" pitchFamily="18" charset="2"/>
              </a:rPr>
              <a:t></a:t>
            </a:r>
            <a:r>
              <a:rPr lang="en-US" altLang="zh-CN" sz="2800" i="1" baseline="-25000" dirty="0" err="1" smtClean="0">
                <a:latin typeface="Times New Roman" pitchFamily="18" charset="0"/>
                <a:cs typeface="Times New Roman" pitchFamily="18" charset="0"/>
              </a:rPr>
              <a:t>n</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E</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r</a:t>
            </a:r>
            <a:r>
              <a:rPr lang="en-US" altLang="zh-CN" sz="2800" i="1" baseline="-25000" dirty="0" err="1" smtClean="0">
                <a:latin typeface="Times New Roman" pitchFamily="18" charset="0"/>
                <a:cs typeface="Times New Roman" pitchFamily="18" charset="0"/>
              </a:rPr>
              <a:t>M</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r</a:t>
            </a:r>
            <a:r>
              <a:rPr lang="en-US" altLang="zh-CN" sz="2800" i="1" baseline="-25000" dirty="0" err="1" smtClean="0">
                <a:latin typeface="Times New Roman" pitchFamily="18" charset="0"/>
                <a:cs typeface="Times New Roman" pitchFamily="18" charset="0"/>
              </a:rPr>
              <a:t>f</a:t>
            </a:r>
            <a:r>
              <a:rPr lang="en-US" altLang="zh-CN" sz="2800" dirty="0" smtClean="0">
                <a:latin typeface="Times New Roman" pitchFamily="18" charset="0"/>
                <a:cs typeface="Times New Roman" pitchFamily="18" charset="0"/>
              </a:rPr>
              <a:t>]</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en-US" altLang="zh-CN" sz="2800" i="1" dirty="0" smtClean="0">
                <a:solidFill>
                  <a:srgbClr val="FF0000"/>
                </a:solidFill>
                <a:latin typeface="Times New Roman" pitchFamily="18" charset="0"/>
                <a:cs typeface="Times New Roman" pitchFamily="18" charset="0"/>
              </a:rPr>
              <a:t>E</a:t>
            </a:r>
            <a:r>
              <a:rPr lang="en-US" altLang="zh-CN" sz="2800" dirty="0" smtClean="0">
                <a:solidFill>
                  <a:srgbClr val="FF0000"/>
                </a:solidFill>
                <a:latin typeface="Times New Roman" pitchFamily="18" charset="0"/>
                <a:cs typeface="Times New Roman" pitchFamily="18" charset="0"/>
              </a:rPr>
              <a:t>(</a:t>
            </a:r>
            <a:r>
              <a:rPr lang="en-US" altLang="zh-CN" sz="2800" i="1" dirty="0" err="1" smtClean="0">
                <a:solidFill>
                  <a:srgbClr val="FF0000"/>
                </a:solidFill>
                <a:latin typeface="Times New Roman" pitchFamily="18" charset="0"/>
                <a:cs typeface="Times New Roman" pitchFamily="18" charset="0"/>
              </a:rPr>
              <a:t>r</a:t>
            </a:r>
            <a:r>
              <a:rPr lang="en-US" altLang="zh-CN" sz="2800" i="1" baseline="-25000" dirty="0" err="1" smtClean="0">
                <a:solidFill>
                  <a:srgbClr val="FF0000"/>
                </a:solidFill>
                <a:latin typeface="Times New Roman" pitchFamily="18" charset="0"/>
                <a:cs typeface="Times New Roman" pitchFamily="18" charset="0"/>
              </a:rPr>
              <a:t>P</a:t>
            </a:r>
            <a:r>
              <a:rPr lang="en-US" altLang="zh-CN" sz="2800" dirty="0" smtClean="0">
                <a:solidFill>
                  <a:srgbClr val="FF0000"/>
                </a:solidFill>
                <a:latin typeface="Times New Roman" pitchFamily="18" charset="0"/>
                <a:cs typeface="Times New Roman" pitchFamily="18" charset="0"/>
              </a:rPr>
              <a:t>) = </a:t>
            </a:r>
            <a:r>
              <a:rPr lang="en-US" altLang="zh-CN" sz="2800" i="1" dirty="0" err="1" smtClean="0">
                <a:solidFill>
                  <a:srgbClr val="FF0000"/>
                </a:solidFill>
                <a:latin typeface="Times New Roman" pitchFamily="18" charset="0"/>
                <a:cs typeface="Times New Roman" pitchFamily="18" charset="0"/>
              </a:rPr>
              <a:t>r</a:t>
            </a:r>
            <a:r>
              <a:rPr lang="en-US" altLang="zh-CN" sz="2800" i="1" baseline="-25000" dirty="0" err="1" smtClean="0">
                <a:solidFill>
                  <a:srgbClr val="FF0000"/>
                </a:solidFill>
                <a:latin typeface="Times New Roman" pitchFamily="18" charset="0"/>
                <a:cs typeface="Times New Roman" pitchFamily="18" charset="0"/>
              </a:rPr>
              <a:t>f</a:t>
            </a:r>
            <a:r>
              <a:rPr lang="en-US" altLang="zh-CN" sz="2800" i="1" baseline="-25000" dirty="0" smtClean="0">
                <a:solidFill>
                  <a:srgbClr val="FF0000"/>
                </a:solidFill>
                <a:latin typeface="Times New Roman" pitchFamily="18" charset="0"/>
                <a:cs typeface="Times New Roman" pitchFamily="18" charset="0"/>
              </a:rPr>
              <a:t> </a:t>
            </a:r>
            <a:r>
              <a:rPr lang="en-US" altLang="zh-CN" sz="2800" dirty="0" smtClean="0">
                <a:solidFill>
                  <a:srgbClr val="FF0000"/>
                </a:solidFill>
                <a:latin typeface="Times New Roman" pitchFamily="18" charset="0"/>
                <a:cs typeface="Times New Roman" pitchFamily="18" charset="0"/>
              </a:rPr>
              <a:t>+ </a:t>
            </a:r>
            <a:r>
              <a:rPr lang="en-US" altLang="zh-CN" sz="2800" i="1" dirty="0" smtClean="0">
                <a:solidFill>
                  <a:srgbClr val="FF0000"/>
                </a:solidFill>
                <a:latin typeface="Times New Roman" pitchFamily="18" charset="0"/>
                <a:cs typeface="Times New Roman" pitchFamily="18" charset="0"/>
                <a:sym typeface="Symbol" pitchFamily="18" charset="2"/>
              </a:rPr>
              <a:t></a:t>
            </a:r>
            <a:r>
              <a:rPr lang="en-US" altLang="zh-CN" sz="2800" i="1" baseline="-25000" dirty="0" smtClean="0">
                <a:solidFill>
                  <a:srgbClr val="FF0000"/>
                </a:solidFill>
                <a:latin typeface="Times New Roman" pitchFamily="18" charset="0"/>
                <a:cs typeface="Times New Roman" pitchFamily="18" charset="0"/>
              </a:rPr>
              <a:t>P</a:t>
            </a:r>
            <a:r>
              <a:rPr lang="en-US" altLang="zh-CN" sz="2800" dirty="0" smtClean="0">
                <a:solidFill>
                  <a:srgbClr val="FF0000"/>
                </a:solidFill>
                <a:latin typeface="Times New Roman" pitchFamily="18" charset="0"/>
                <a:cs typeface="Times New Roman" pitchFamily="18" charset="0"/>
              </a:rPr>
              <a:t>[</a:t>
            </a:r>
            <a:r>
              <a:rPr lang="en-US" altLang="zh-CN" sz="2800" i="1" dirty="0" smtClean="0">
                <a:solidFill>
                  <a:srgbClr val="FF0000"/>
                </a:solidFill>
                <a:latin typeface="Times New Roman" pitchFamily="18" charset="0"/>
                <a:cs typeface="Times New Roman" pitchFamily="18" charset="0"/>
              </a:rPr>
              <a:t>E</a:t>
            </a:r>
            <a:r>
              <a:rPr lang="en-US" altLang="zh-CN" sz="2800" dirty="0" smtClean="0">
                <a:solidFill>
                  <a:srgbClr val="FF0000"/>
                </a:solidFill>
                <a:latin typeface="Times New Roman" pitchFamily="18" charset="0"/>
                <a:cs typeface="Times New Roman" pitchFamily="18" charset="0"/>
              </a:rPr>
              <a:t>(</a:t>
            </a:r>
            <a:r>
              <a:rPr lang="en-US" altLang="zh-CN" sz="2800" i="1" dirty="0" err="1" smtClean="0">
                <a:solidFill>
                  <a:srgbClr val="FF0000"/>
                </a:solidFill>
                <a:latin typeface="Times New Roman" pitchFamily="18" charset="0"/>
                <a:cs typeface="Times New Roman" pitchFamily="18" charset="0"/>
              </a:rPr>
              <a:t>r</a:t>
            </a:r>
            <a:r>
              <a:rPr lang="en-US" altLang="zh-CN" sz="2800" i="1" baseline="-25000" dirty="0" err="1" smtClean="0">
                <a:solidFill>
                  <a:srgbClr val="FF0000"/>
                </a:solidFill>
                <a:latin typeface="Times New Roman" pitchFamily="18" charset="0"/>
                <a:cs typeface="Times New Roman" pitchFamily="18" charset="0"/>
              </a:rPr>
              <a:t>M</a:t>
            </a:r>
            <a:r>
              <a:rPr lang="en-US" altLang="zh-CN" sz="2800" dirty="0" smtClean="0">
                <a:solidFill>
                  <a:srgbClr val="FF0000"/>
                </a:solidFill>
                <a:latin typeface="Times New Roman" pitchFamily="18" charset="0"/>
                <a:cs typeface="Times New Roman" pitchFamily="18" charset="0"/>
              </a:rPr>
              <a:t>)–</a:t>
            </a:r>
            <a:r>
              <a:rPr lang="en-US" altLang="zh-CN" sz="2800" i="1" dirty="0" err="1" smtClean="0">
                <a:solidFill>
                  <a:srgbClr val="FF0000"/>
                </a:solidFill>
                <a:latin typeface="Times New Roman" pitchFamily="18" charset="0"/>
                <a:cs typeface="Times New Roman" pitchFamily="18" charset="0"/>
              </a:rPr>
              <a:t>r</a:t>
            </a:r>
            <a:r>
              <a:rPr lang="en-US" altLang="zh-CN" sz="2800" i="1" baseline="-25000" dirty="0" err="1" smtClean="0">
                <a:solidFill>
                  <a:srgbClr val="FF0000"/>
                </a:solidFill>
                <a:latin typeface="Times New Roman" pitchFamily="18" charset="0"/>
                <a:cs typeface="Times New Roman" pitchFamily="18" charset="0"/>
              </a:rPr>
              <a:t>f</a:t>
            </a:r>
            <a:r>
              <a:rPr lang="en-US" altLang="zh-CN" sz="2800" dirty="0" smtClean="0">
                <a:solidFill>
                  <a:srgbClr val="FF0000"/>
                </a:solidFill>
                <a:latin typeface="Times New Roman" pitchFamily="18" charset="0"/>
                <a:cs typeface="Times New Roman" pitchFamily="18" charset="0"/>
              </a:rPr>
              <a:t>]</a:t>
            </a:r>
            <a:endParaRPr lang="en-US" altLang="zh-CN" sz="2800" dirty="0" smtClean="0">
              <a:solidFill>
                <a:schemeClr val="tx2"/>
              </a:solidFill>
              <a:latin typeface="Times New Roman" pitchFamily="18" charset="0"/>
              <a:cs typeface="Times New Roman" pitchFamily="18" charset="0"/>
            </a:endParaRPr>
          </a:p>
        </p:txBody>
      </p:sp>
      <p:sp>
        <p:nvSpPr>
          <p:cNvPr id="25602" name="灯片编号占位符 5"/>
          <p:cNvSpPr>
            <a:spLocks noGrp="1"/>
          </p:cNvSpPr>
          <p:nvPr>
            <p:ph type="sldNum" sz="quarter" idx="12"/>
          </p:nvPr>
        </p:nvSpPr>
        <p:spPr>
          <a:noFill/>
        </p:spPr>
        <p:txBody>
          <a:bodyPr/>
          <a:lstStyle/>
          <a:p>
            <a:fld id="{D76BF8EB-5168-47D5-BB23-5E2BDE216A8E}" type="slidenum">
              <a:rPr lang="en-US" altLang="zh-CN" smtClean="0">
                <a:ea typeface="宋体" charset="-122"/>
              </a:rPr>
              <a:pPr/>
              <a:t>18</a:t>
            </a:fld>
            <a:endParaRPr lang="en-US" altLang="zh-CN" smtClean="0">
              <a:ea typeface="宋体" charset="-122"/>
            </a:endParaRPr>
          </a:p>
        </p:txBody>
      </p:sp>
      <p:sp>
        <p:nvSpPr>
          <p:cNvPr id="5" name="矩形 4"/>
          <p:cNvSpPr/>
          <p:nvPr/>
        </p:nvSpPr>
        <p:spPr>
          <a:xfrm>
            <a:off x="285720" y="4786322"/>
            <a:ext cx="8072494" cy="1643527"/>
          </a:xfrm>
          <a:prstGeom prst="rect">
            <a:avLst/>
          </a:prstGeom>
        </p:spPr>
        <p:txBody>
          <a:bodyPr wrap="square">
            <a:spAutoFit/>
          </a:bodyPr>
          <a:lstStyle/>
          <a:p>
            <a:pPr eaLnBrk="1" hangingPunct="1">
              <a:lnSpc>
                <a:spcPct val="120000"/>
              </a:lnSpc>
              <a:buFont typeface="Wingdings" pitchFamily="2" charset="2"/>
              <a:buNone/>
            </a:pPr>
            <a:r>
              <a:rPr lang="zh-CN" altLang="en-US" sz="2800" dirty="0" smtClean="0">
                <a:latin typeface="Times New Roman" pitchFamily="18" charset="0"/>
                <a:cs typeface="Times New Roman" pitchFamily="18" charset="0"/>
              </a:rPr>
              <a:t>这就是</a:t>
            </a:r>
            <a:r>
              <a:rPr lang="en-US" altLang="zh-CN" sz="2800" dirty="0" smtClean="0">
                <a:latin typeface="Times New Roman" pitchFamily="18" charset="0"/>
                <a:cs typeface="Times New Roman" pitchFamily="18" charset="0"/>
              </a:rPr>
              <a:t>CAPM</a:t>
            </a:r>
            <a:r>
              <a:rPr lang="zh-CN" altLang="en-US" sz="2800" dirty="0" smtClean="0">
                <a:latin typeface="Times New Roman" pitchFamily="18" charset="0"/>
                <a:cs typeface="Times New Roman" pitchFamily="18" charset="0"/>
              </a:rPr>
              <a:t>模型的一般形式。如果资产组合是市场资产组合时，模型的表达就为：</a:t>
            </a:r>
          </a:p>
          <a:p>
            <a:pPr eaLnBrk="1" hangingPunct="1">
              <a:lnSpc>
                <a:spcPct val="120000"/>
              </a:lnSpc>
              <a:buFont typeface="Wingdings" pitchFamily="2" charset="2"/>
              <a:buNone/>
            </a:pP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E</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r</a:t>
            </a:r>
            <a:r>
              <a:rPr lang="en-US" altLang="zh-CN" sz="2800" i="1" baseline="-25000" dirty="0" err="1" smtClean="0">
                <a:latin typeface="Times New Roman" pitchFamily="18" charset="0"/>
                <a:cs typeface="Times New Roman" pitchFamily="18" charset="0"/>
              </a:rPr>
              <a:t>M</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r</a:t>
            </a:r>
            <a:r>
              <a:rPr lang="en-US" altLang="zh-CN" sz="2800" i="1" baseline="-25000" dirty="0" err="1" smtClean="0">
                <a:latin typeface="Times New Roman" pitchFamily="18" charset="0"/>
                <a:cs typeface="Times New Roman" pitchFamily="18" charset="0"/>
              </a:rPr>
              <a:t>f</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sym typeface="Symbol" pitchFamily="18" charset="2"/>
              </a:rPr>
              <a:t></a:t>
            </a:r>
            <a:r>
              <a:rPr lang="en-US" altLang="zh-CN" sz="2800" i="1" baseline="-25000" dirty="0" smtClean="0">
                <a:latin typeface="Times New Roman" pitchFamily="18" charset="0"/>
                <a:cs typeface="Times New Roman" pitchFamily="18" charset="0"/>
              </a:rPr>
              <a:t>M</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E</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r</a:t>
            </a:r>
            <a:r>
              <a:rPr lang="en-US" altLang="zh-CN" sz="2800" i="1" baseline="-25000" dirty="0" err="1" smtClean="0">
                <a:latin typeface="Times New Roman" pitchFamily="18" charset="0"/>
                <a:cs typeface="Times New Roman" pitchFamily="18" charset="0"/>
              </a:rPr>
              <a:t>M</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r</a:t>
            </a:r>
            <a:r>
              <a:rPr lang="en-US" altLang="zh-CN" sz="2800" i="1" baseline="-25000" dirty="0" err="1" smtClean="0">
                <a:latin typeface="Times New Roman" pitchFamily="18" charset="0"/>
                <a:cs typeface="Times New Roman" pitchFamily="18" charset="0"/>
              </a:rPr>
              <a:t>f</a:t>
            </a:r>
            <a:r>
              <a:rPr lang="en-US" altLang="zh-CN" sz="2800" dirty="0" smtClean="0">
                <a:latin typeface="Times New Roman" pitchFamily="18" charset="0"/>
                <a:cs typeface="Times New Roman" pitchFamily="18" charset="0"/>
              </a:rPr>
              <a:t>]</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Effect transition="in" filter="blinds(horizontal)">
                                      <p:cBhvr>
                                        <p:cTn id="7" dur="500"/>
                                        <p:tgtEl>
                                          <p:spTgt spid="3911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1171">
                                            <p:txEl>
                                              <p:pRg st="1" end="1"/>
                                            </p:txEl>
                                          </p:spTgt>
                                        </p:tgtEl>
                                        <p:attrNameLst>
                                          <p:attrName>style.visibility</p:attrName>
                                        </p:attrNameLst>
                                      </p:cBhvr>
                                      <p:to>
                                        <p:strVal val="visible"/>
                                      </p:to>
                                    </p:set>
                                    <p:animEffect transition="in" filter="blinds(horizontal)">
                                      <p:cBhvr>
                                        <p:cTn id="10" dur="500"/>
                                        <p:tgtEl>
                                          <p:spTgt spid="3911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1171">
                                            <p:txEl>
                                              <p:pRg st="2" end="2"/>
                                            </p:txEl>
                                          </p:spTgt>
                                        </p:tgtEl>
                                        <p:attrNameLst>
                                          <p:attrName>style.visibility</p:attrName>
                                        </p:attrNameLst>
                                      </p:cBhvr>
                                      <p:to>
                                        <p:strVal val="visible"/>
                                      </p:to>
                                    </p:set>
                                    <p:animEffect transition="in" filter="blinds(horizontal)">
                                      <p:cBhvr>
                                        <p:cTn id="13" dur="500"/>
                                        <p:tgtEl>
                                          <p:spTgt spid="39117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91171">
                                            <p:txEl>
                                              <p:pRg st="3" end="3"/>
                                            </p:txEl>
                                          </p:spTgt>
                                        </p:tgtEl>
                                        <p:attrNameLst>
                                          <p:attrName>style.visibility</p:attrName>
                                        </p:attrNameLst>
                                      </p:cBhvr>
                                      <p:to>
                                        <p:strVal val="visible"/>
                                      </p:to>
                                    </p:set>
                                    <p:animEffect transition="in" filter="blinds(horizontal)">
                                      <p:cBhvr>
                                        <p:cTn id="16" dur="500"/>
                                        <p:tgtEl>
                                          <p:spTgt spid="39117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91171">
                                            <p:txEl>
                                              <p:pRg st="4" end="4"/>
                                            </p:txEl>
                                          </p:spTgt>
                                        </p:tgtEl>
                                        <p:attrNameLst>
                                          <p:attrName>style.visibility</p:attrName>
                                        </p:attrNameLst>
                                      </p:cBhvr>
                                      <p:to>
                                        <p:strVal val="visible"/>
                                      </p:to>
                                    </p:set>
                                    <p:animEffect transition="in" filter="blinds(horizontal)">
                                      <p:cBhvr>
                                        <p:cTn id="19" dur="500"/>
                                        <p:tgtEl>
                                          <p:spTgt spid="391171">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91171">
                                            <p:txEl>
                                              <p:pRg st="5" end="5"/>
                                            </p:txEl>
                                          </p:spTgt>
                                        </p:tgtEl>
                                        <p:attrNameLst>
                                          <p:attrName>style.visibility</p:attrName>
                                        </p:attrNameLst>
                                      </p:cBhvr>
                                      <p:to>
                                        <p:strVal val="visible"/>
                                      </p:to>
                                    </p:set>
                                    <p:animEffect transition="in" filter="blinds(horizontal)">
                                      <p:cBhvr>
                                        <p:cTn id="22" dur="500"/>
                                        <p:tgtEl>
                                          <p:spTgt spid="391171">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91171">
                                            <p:txEl>
                                              <p:pRg st="6" end="6"/>
                                            </p:txEl>
                                          </p:spTgt>
                                        </p:tgtEl>
                                        <p:attrNameLst>
                                          <p:attrName>style.visibility</p:attrName>
                                        </p:attrNameLst>
                                      </p:cBhvr>
                                      <p:to>
                                        <p:strVal val="visible"/>
                                      </p:to>
                                    </p:set>
                                    <p:animEffect transition="in" filter="blinds(horizontal)">
                                      <p:cBhvr>
                                        <p:cTn id="25" dur="500"/>
                                        <p:tgtEl>
                                          <p:spTgt spid="391171">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3"/>
          <p:cNvSpPr>
            <a:spLocks noGrp="1"/>
          </p:cNvSpPr>
          <p:nvPr>
            <p:ph type="sldNum" sz="quarter" idx="12"/>
          </p:nvPr>
        </p:nvSpPr>
        <p:spPr>
          <a:noFill/>
        </p:spPr>
        <p:txBody>
          <a:bodyPr/>
          <a:lstStyle/>
          <a:p>
            <a:fld id="{47D79DDC-88AA-43CD-B599-C942806F0EDB}" type="slidenum">
              <a:rPr lang="en-US" altLang="zh-CN" smtClean="0">
                <a:ea typeface="宋体" charset="-122"/>
              </a:rPr>
              <a:pPr/>
              <a:t>19</a:t>
            </a:fld>
            <a:endParaRPr lang="en-US" altLang="zh-CN" smtClean="0">
              <a:ea typeface="宋体" charset="-122"/>
            </a:endParaRPr>
          </a:p>
        </p:txBody>
      </p:sp>
      <p:sp>
        <p:nvSpPr>
          <p:cNvPr id="5124" name="Rectangle 2"/>
          <p:cNvSpPr>
            <a:spLocks noGrp="1" noRot="1" noChangeArrowheads="1"/>
          </p:cNvSpPr>
          <p:nvPr>
            <p:ph type="title" idx="4294967295"/>
          </p:nvPr>
        </p:nvSpPr>
        <p:spPr>
          <a:xfrm>
            <a:off x="251520" y="260648"/>
            <a:ext cx="8540750" cy="1143000"/>
          </a:xfrm>
        </p:spPr>
        <p:txBody>
          <a:bodyPr>
            <a:normAutofit/>
          </a:bodyPr>
          <a:lstStyle/>
          <a:p>
            <a:pPr eaLnBrk="1" hangingPunct="1"/>
            <a:r>
              <a:rPr lang="el-GR" altLang="zh-CN" sz="3600" b="1" i="1" dirty="0" smtClean="0">
                <a:solidFill>
                  <a:srgbClr val="FF0000"/>
                </a:solidFill>
                <a:latin typeface="Times New Roman" pitchFamily="18" charset="0"/>
                <a:cs typeface="Times New Roman" pitchFamily="18" charset="0"/>
              </a:rPr>
              <a:t>β</a:t>
            </a:r>
            <a:r>
              <a:rPr lang="zh-CN" altLang="en-US" sz="3600" b="1" dirty="0" smtClean="0">
                <a:solidFill>
                  <a:srgbClr val="FF0000"/>
                </a:solidFill>
                <a:cs typeface="Times New Roman" pitchFamily="18" charset="0"/>
              </a:rPr>
              <a:t>的性质 </a:t>
            </a:r>
            <a:endParaRPr lang="zh-CN" altLang="el-GR" sz="3600" b="1" dirty="0" smtClean="0">
              <a:solidFill>
                <a:srgbClr val="FF0000"/>
              </a:solidFill>
              <a:cs typeface="Times New Roman" pitchFamily="18" charset="0"/>
            </a:endParaRPr>
          </a:p>
        </p:txBody>
      </p:sp>
      <p:graphicFrame>
        <p:nvGraphicFramePr>
          <p:cNvPr id="393219" name="Object 5"/>
          <p:cNvGraphicFramePr>
            <a:graphicFrameLocks noGrp="1" noChangeAspect="1"/>
          </p:cNvGraphicFramePr>
          <p:nvPr>
            <p:ph idx="4294967295"/>
          </p:nvPr>
        </p:nvGraphicFramePr>
        <p:xfrm>
          <a:off x="2123728" y="1772816"/>
          <a:ext cx="4002087" cy="1473200"/>
        </p:xfrm>
        <a:graphic>
          <a:graphicData uri="http://schemas.openxmlformats.org/presentationml/2006/ole">
            <mc:AlternateContent xmlns:mc="http://schemas.openxmlformats.org/markup-compatibility/2006">
              <mc:Choice xmlns:v="urn:schemas-microsoft-com:vml" Requires="v">
                <p:oleObj spid="_x0000_s5140" name="Equation" r:id="rId3" imgW="1587240" imgH="583920" progId="Equation.DSMT4">
                  <p:embed/>
                </p:oleObj>
              </mc:Choice>
              <mc:Fallback>
                <p:oleObj name="Equation" r:id="rId3" imgW="1587240" imgH="5839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772816"/>
                        <a:ext cx="4002087"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5"/>
          <p:cNvGraphicFramePr>
            <a:graphicFrameLocks noChangeAspect="1"/>
          </p:cNvGraphicFramePr>
          <p:nvPr/>
        </p:nvGraphicFramePr>
        <p:xfrm>
          <a:off x="2089932" y="3671439"/>
          <a:ext cx="3481388" cy="563562"/>
        </p:xfrm>
        <a:graphic>
          <a:graphicData uri="http://schemas.openxmlformats.org/presentationml/2006/ole">
            <mc:AlternateContent xmlns:mc="http://schemas.openxmlformats.org/markup-compatibility/2006">
              <mc:Choice xmlns:v="urn:schemas-microsoft-com:vml" Requires="v">
                <p:oleObj spid="_x0000_s5141" name="Equation" r:id="rId5" imgW="1358640" imgH="228600" progId="Equation.DSMT4">
                  <p:embed/>
                </p:oleObj>
              </mc:Choice>
              <mc:Fallback>
                <p:oleObj name="Equation" r:id="rId5" imgW="135864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9932" y="3671439"/>
                        <a:ext cx="3481388"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gtEl>
                                        <p:attrNameLst>
                                          <p:attrName>style.visibility</p:attrName>
                                        </p:attrNameLst>
                                      </p:cBhvr>
                                      <p:to>
                                        <p:strVal val="visible"/>
                                      </p:to>
                                    </p:set>
                                    <p:animEffect transition="in" filter="blinds(horizontal)">
                                      <p:cBhvr>
                                        <p:cTn id="7" dur="500"/>
                                        <p:tgtEl>
                                          <p:spTgt spid="3932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Rectangle 4"/>
          <p:cNvSpPr>
            <a:spLocks noGrp="1" noRot="1" noChangeArrowheads="1"/>
          </p:cNvSpPr>
          <p:nvPr>
            <p:ph idx="1"/>
          </p:nvPr>
        </p:nvSpPr>
        <p:spPr>
          <a:xfrm>
            <a:off x="0" y="642918"/>
            <a:ext cx="8929718" cy="5732462"/>
          </a:xfrm>
        </p:spPr>
        <p:txBody>
          <a:bodyPr>
            <a:normAutofit/>
          </a:bodyPr>
          <a:lstStyle/>
          <a:p>
            <a:pPr eaLnBrk="1" hangingPunct="1">
              <a:lnSpc>
                <a:spcPct val="130000"/>
              </a:lnSpc>
            </a:pPr>
            <a:r>
              <a:rPr lang="zh-CN" altLang="en-US" sz="3000" b="1" dirty="0" smtClean="0">
                <a:solidFill>
                  <a:srgbClr val="FF0000"/>
                </a:solidFill>
              </a:rPr>
              <a:t>资本资产定价模型</a:t>
            </a:r>
            <a:r>
              <a:rPr lang="zh-CN" altLang="zh-CN" sz="3000" dirty="0" smtClean="0">
                <a:latin typeface="宋体" charset="-122"/>
              </a:rPr>
              <a:t>(</a:t>
            </a:r>
            <a:r>
              <a:rPr lang="en-US" altLang="zh-CN" sz="3000" dirty="0" smtClean="0">
                <a:latin typeface="Times New Roman" pitchFamily="18" charset="0"/>
                <a:cs typeface="Times New Roman" pitchFamily="18" charset="0"/>
              </a:rPr>
              <a:t>Capital Asset Pricing Model, CAPM)</a:t>
            </a:r>
            <a:r>
              <a:rPr lang="zh-CN" altLang="en-US" sz="3000" dirty="0" smtClean="0">
                <a:latin typeface="宋体" charset="-122"/>
              </a:rPr>
              <a:t>是</a:t>
            </a:r>
            <a:r>
              <a:rPr lang="zh-CN" altLang="en-US" sz="3000" dirty="0" smtClean="0">
                <a:latin typeface="+mn-ea"/>
              </a:rPr>
              <a:t>现代金融学的奠基石</a:t>
            </a:r>
            <a:r>
              <a:rPr lang="zh-CN" altLang="en-US" sz="3000" dirty="0" smtClean="0"/>
              <a:t>。该模型对于资产风险与其期望收益率之间的关系给出了精确的预测。</a:t>
            </a:r>
          </a:p>
          <a:p>
            <a:pPr lvl="1" eaLnBrk="1" hangingPunct="1">
              <a:lnSpc>
                <a:spcPct val="130000"/>
              </a:lnSpc>
            </a:pPr>
            <a:r>
              <a:rPr lang="zh-CN" altLang="en-US" dirty="0" smtClean="0"/>
              <a:t>它提供了一种估计潜在投资项目收益率的方法。</a:t>
            </a:r>
          </a:p>
          <a:p>
            <a:pPr lvl="1" eaLnBrk="1" hangingPunct="1">
              <a:lnSpc>
                <a:spcPct val="130000"/>
              </a:lnSpc>
            </a:pPr>
            <a:r>
              <a:rPr lang="zh-CN" altLang="en-US" dirty="0" smtClean="0"/>
              <a:t>模型使得我们能对不在市场交易的资产同样做出合理的估价。</a:t>
            </a:r>
          </a:p>
          <a:p>
            <a:pPr algn="just" eaLnBrk="1" hangingPunct="1">
              <a:lnSpc>
                <a:spcPct val="130000"/>
              </a:lnSpc>
            </a:pPr>
            <a:r>
              <a:rPr lang="en-US" altLang="zh-CN" sz="2800" dirty="0" smtClean="0">
                <a:solidFill>
                  <a:srgbClr val="FF0000"/>
                </a:solidFill>
                <a:latin typeface="Times New Roman" pitchFamily="18" charset="0"/>
                <a:cs typeface="Times New Roman" pitchFamily="18" charset="0"/>
              </a:rPr>
              <a:t>William Sharpe</a:t>
            </a:r>
            <a:r>
              <a:rPr lang="zh-CN" altLang="en-US" sz="2800" dirty="0" smtClean="0">
                <a:solidFill>
                  <a:srgbClr val="FF0000"/>
                </a:solidFill>
                <a:latin typeface="Times New Roman" pitchFamily="18" charset="0"/>
                <a:cs typeface="Times New Roman" pitchFamily="18" charset="0"/>
              </a:rPr>
              <a:t>（</a:t>
            </a:r>
            <a:r>
              <a:rPr lang="en-US" altLang="zh-CN" sz="2800" dirty="0" smtClean="0">
                <a:solidFill>
                  <a:srgbClr val="FF0000"/>
                </a:solidFill>
                <a:latin typeface="Times New Roman" pitchFamily="18" charset="0"/>
                <a:cs typeface="Times New Roman" pitchFamily="18" charset="0"/>
              </a:rPr>
              <a:t>1964</a:t>
            </a:r>
            <a:r>
              <a:rPr lang="zh-CN" altLang="en-US" sz="2800" dirty="0" smtClean="0">
                <a:solidFill>
                  <a:srgbClr val="FF0000"/>
                </a:solidFill>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 </a:t>
            </a:r>
            <a:r>
              <a:rPr lang="en-US" altLang="zh-CN" sz="2800" dirty="0" smtClean="0">
                <a:solidFill>
                  <a:srgbClr val="FF0000"/>
                </a:solidFill>
                <a:latin typeface="Times New Roman" pitchFamily="18" charset="0"/>
                <a:cs typeface="Times New Roman" pitchFamily="18" charset="0"/>
              </a:rPr>
              <a:t>John </a:t>
            </a:r>
            <a:r>
              <a:rPr lang="en-US" altLang="zh-CN" sz="2800" dirty="0" err="1" smtClean="0">
                <a:solidFill>
                  <a:srgbClr val="FF0000"/>
                </a:solidFill>
                <a:latin typeface="Times New Roman" pitchFamily="18" charset="0"/>
                <a:cs typeface="Times New Roman" pitchFamily="18" charset="0"/>
              </a:rPr>
              <a:t>Lintner</a:t>
            </a:r>
            <a:r>
              <a:rPr lang="zh-CN" altLang="en-US" sz="2800" dirty="0" smtClean="0">
                <a:solidFill>
                  <a:srgbClr val="FF0000"/>
                </a:solidFill>
                <a:latin typeface="Times New Roman" pitchFamily="18" charset="0"/>
                <a:cs typeface="Times New Roman" pitchFamily="18" charset="0"/>
              </a:rPr>
              <a:t>（</a:t>
            </a:r>
            <a:r>
              <a:rPr lang="en-US" altLang="zh-CN" sz="2800" dirty="0" smtClean="0">
                <a:solidFill>
                  <a:srgbClr val="FF0000"/>
                </a:solidFill>
                <a:latin typeface="Times New Roman" pitchFamily="18" charset="0"/>
                <a:cs typeface="Times New Roman" pitchFamily="18" charset="0"/>
              </a:rPr>
              <a:t>1965</a:t>
            </a:r>
            <a:r>
              <a:rPr lang="zh-CN" altLang="en-US" sz="2800" dirty="0" smtClean="0">
                <a:solidFill>
                  <a:srgbClr val="FF0000"/>
                </a:solidFill>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与 </a:t>
            </a:r>
            <a:r>
              <a:rPr lang="en-US" altLang="zh-CN" sz="2800" dirty="0" smtClean="0">
                <a:solidFill>
                  <a:srgbClr val="FF0000"/>
                </a:solidFill>
                <a:latin typeface="Times New Roman" pitchFamily="18" charset="0"/>
                <a:cs typeface="Times New Roman" pitchFamily="18" charset="0"/>
              </a:rPr>
              <a:t>Jan </a:t>
            </a:r>
            <a:r>
              <a:rPr lang="en-US" altLang="zh-CN" sz="2800" dirty="0" err="1" smtClean="0">
                <a:solidFill>
                  <a:srgbClr val="FF0000"/>
                </a:solidFill>
                <a:latin typeface="Times New Roman" pitchFamily="18" charset="0"/>
                <a:cs typeface="Times New Roman" pitchFamily="18" charset="0"/>
              </a:rPr>
              <a:t>Mossin</a:t>
            </a:r>
            <a:r>
              <a:rPr lang="zh-CN" altLang="en-US" sz="2800" dirty="0" smtClean="0">
                <a:solidFill>
                  <a:srgbClr val="FF0000"/>
                </a:solidFill>
                <a:latin typeface="Times New Roman" pitchFamily="18" charset="0"/>
                <a:cs typeface="Times New Roman" pitchFamily="18" charset="0"/>
              </a:rPr>
              <a:t>（</a:t>
            </a:r>
            <a:r>
              <a:rPr lang="en-US" altLang="zh-CN" sz="2800" dirty="0" smtClean="0">
                <a:solidFill>
                  <a:srgbClr val="FF0000"/>
                </a:solidFill>
                <a:latin typeface="Times New Roman" pitchFamily="18" charset="0"/>
                <a:cs typeface="Times New Roman" pitchFamily="18" charset="0"/>
              </a:rPr>
              <a:t>1966</a:t>
            </a:r>
            <a:r>
              <a:rPr lang="zh-CN" altLang="en-US" sz="2800" dirty="0" smtClean="0">
                <a:solidFill>
                  <a:srgbClr val="FF0000"/>
                </a:solidFill>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等做出了非常重要的贡献。</a:t>
            </a:r>
          </a:p>
        </p:txBody>
      </p:sp>
      <p:sp>
        <p:nvSpPr>
          <p:cNvPr id="14338" name="灯片编号占位符 5"/>
          <p:cNvSpPr>
            <a:spLocks noGrp="1"/>
          </p:cNvSpPr>
          <p:nvPr>
            <p:ph type="sldNum" sz="quarter" idx="12"/>
          </p:nvPr>
        </p:nvSpPr>
        <p:spPr>
          <a:noFill/>
        </p:spPr>
        <p:txBody>
          <a:bodyPr/>
          <a:lstStyle/>
          <a:p>
            <a:fld id="{99052523-F8B5-4146-B0EB-06A5FFC0216A}" type="slidenum">
              <a:rPr lang="en-US" altLang="zh-CN" smtClean="0">
                <a:ea typeface="宋体" charset="-122"/>
              </a:rPr>
              <a:pPr/>
              <a:t>2</a:t>
            </a:fld>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1060">
                                            <p:txEl>
                                              <p:pRg st="0" end="0"/>
                                            </p:txEl>
                                          </p:spTgt>
                                        </p:tgtEl>
                                        <p:attrNameLst>
                                          <p:attrName>style.visibility</p:attrName>
                                        </p:attrNameLst>
                                      </p:cBhvr>
                                      <p:to>
                                        <p:strVal val="visible"/>
                                      </p:to>
                                    </p:set>
                                    <p:animEffect transition="in" filter="blinds(horizontal)">
                                      <p:cBhvr>
                                        <p:cTn id="7" dur="500"/>
                                        <p:tgtEl>
                                          <p:spTgt spid="3010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1060">
                                            <p:txEl>
                                              <p:pRg st="1" end="1"/>
                                            </p:txEl>
                                          </p:spTgt>
                                        </p:tgtEl>
                                        <p:attrNameLst>
                                          <p:attrName>style.visibility</p:attrName>
                                        </p:attrNameLst>
                                      </p:cBhvr>
                                      <p:to>
                                        <p:strVal val="visible"/>
                                      </p:to>
                                    </p:set>
                                    <p:animEffect transition="in" filter="blinds(horizontal)">
                                      <p:cBhvr>
                                        <p:cTn id="12" dur="500"/>
                                        <p:tgtEl>
                                          <p:spTgt spid="3010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1060">
                                            <p:txEl>
                                              <p:pRg st="2" end="2"/>
                                            </p:txEl>
                                          </p:spTgt>
                                        </p:tgtEl>
                                        <p:attrNameLst>
                                          <p:attrName>style.visibility</p:attrName>
                                        </p:attrNameLst>
                                      </p:cBhvr>
                                      <p:to>
                                        <p:strVal val="visible"/>
                                      </p:to>
                                    </p:set>
                                    <p:animEffect transition="in" filter="blinds(horizontal)">
                                      <p:cBhvr>
                                        <p:cTn id="17" dur="500"/>
                                        <p:tgtEl>
                                          <p:spTgt spid="3010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1060">
                                            <p:txEl>
                                              <p:pRg st="3" end="3"/>
                                            </p:txEl>
                                          </p:spTgt>
                                        </p:tgtEl>
                                        <p:attrNameLst>
                                          <p:attrName>style.visibility</p:attrName>
                                        </p:attrNameLst>
                                      </p:cBhvr>
                                      <p:to>
                                        <p:strVal val="visible"/>
                                      </p:to>
                                    </p:set>
                                    <p:animEffect transition="in" filter="blinds(horizontal)">
                                      <p:cBhvr>
                                        <p:cTn id="22" dur="500"/>
                                        <p:tgtEl>
                                          <p:spTgt spid="3010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3"/>
          <p:cNvSpPr>
            <a:spLocks noGrp="1"/>
          </p:cNvSpPr>
          <p:nvPr>
            <p:ph type="sldNum" sz="quarter" idx="12"/>
          </p:nvPr>
        </p:nvSpPr>
        <p:spPr>
          <a:noFill/>
        </p:spPr>
        <p:txBody>
          <a:bodyPr/>
          <a:lstStyle/>
          <a:p>
            <a:fld id="{AC72BC86-652D-4636-AAA8-A8F51E6C8BB3}" type="slidenum">
              <a:rPr lang="en-US" altLang="zh-CN" smtClean="0">
                <a:ea typeface="宋体" charset="-122"/>
              </a:rPr>
              <a:pPr/>
              <a:t>20</a:t>
            </a:fld>
            <a:endParaRPr lang="en-US" altLang="zh-CN" smtClean="0">
              <a:ea typeface="宋体" charset="-122"/>
            </a:endParaRPr>
          </a:p>
        </p:txBody>
      </p:sp>
      <p:graphicFrame>
        <p:nvGraphicFramePr>
          <p:cNvPr id="6146" name="Object 2"/>
          <p:cNvGraphicFramePr>
            <a:graphicFrameLocks noChangeAspect="1"/>
          </p:cNvGraphicFramePr>
          <p:nvPr/>
        </p:nvGraphicFramePr>
        <p:xfrm>
          <a:off x="903803" y="1458586"/>
          <a:ext cx="5726112" cy="1023938"/>
        </p:xfrm>
        <a:graphic>
          <a:graphicData uri="http://schemas.openxmlformats.org/presentationml/2006/ole">
            <mc:AlternateContent xmlns:mc="http://schemas.openxmlformats.org/markup-compatibility/2006">
              <mc:Choice xmlns:v="urn:schemas-microsoft-com:vml" Requires="v">
                <p:oleObj spid="_x0000_s6182" name="Equation" r:id="rId4" imgW="3632040" imgH="660240" progId="Equation.DSMT4">
                  <p:embed/>
                </p:oleObj>
              </mc:Choice>
              <mc:Fallback>
                <p:oleObj name="Equation" r:id="rId4" imgW="3632040" imgH="6602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803" y="1458586"/>
                        <a:ext cx="5726112" cy="1023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2"/>
          <p:cNvGraphicFramePr>
            <a:graphicFrameLocks noChangeAspect="1"/>
          </p:cNvGraphicFramePr>
          <p:nvPr/>
        </p:nvGraphicFramePr>
        <p:xfrm>
          <a:off x="1214414" y="4500570"/>
          <a:ext cx="4747082" cy="1556792"/>
        </p:xfrm>
        <a:graphic>
          <a:graphicData uri="http://schemas.openxmlformats.org/presentationml/2006/ole">
            <mc:AlternateContent xmlns:mc="http://schemas.openxmlformats.org/markup-compatibility/2006">
              <mc:Choice xmlns:v="urn:schemas-microsoft-com:vml" Requires="v">
                <p:oleObj spid="_x0000_s6183" name="Equation" r:id="rId6" imgW="2895480" imgH="965160" progId="Equation.DSMT4">
                  <p:embed/>
                </p:oleObj>
              </mc:Choice>
              <mc:Fallback>
                <p:oleObj name="Equation" r:id="rId6" imgW="2895480" imgH="96516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14" y="4500570"/>
                        <a:ext cx="4747082" cy="15567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2"/>
          <p:cNvGraphicFramePr>
            <a:graphicFrameLocks noChangeAspect="1"/>
          </p:cNvGraphicFramePr>
          <p:nvPr/>
        </p:nvGraphicFramePr>
        <p:xfrm>
          <a:off x="922338" y="2614613"/>
          <a:ext cx="5786437" cy="374650"/>
        </p:xfrm>
        <a:graphic>
          <a:graphicData uri="http://schemas.openxmlformats.org/presentationml/2006/ole">
            <mc:AlternateContent xmlns:mc="http://schemas.openxmlformats.org/markup-compatibility/2006">
              <mc:Choice xmlns:v="urn:schemas-microsoft-com:vml" Requires="v">
                <p:oleObj spid="_x0000_s6184" name="Equation" r:id="rId8" imgW="3670200" imgH="241200" progId="Equation.DSMT4">
                  <p:embed/>
                </p:oleObj>
              </mc:Choice>
              <mc:Fallback>
                <p:oleObj name="Equation" r:id="rId8" imgW="367020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2338" y="2614613"/>
                        <a:ext cx="5786437"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2"/>
          <p:cNvGraphicFramePr>
            <a:graphicFrameLocks noChangeAspect="1"/>
          </p:cNvGraphicFramePr>
          <p:nvPr/>
        </p:nvGraphicFramePr>
        <p:xfrm>
          <a:off x="925513" y="3175000"/>
          <a:ext cx="5503862" cy="1063625"/>
        </p:xfrm>
        <a:graphic>
          <a:graphicData uri="http://schemas.openxmlformats.org/presentationml/2006/ole">
            <mc:AlternateContent xmlns:mc="http://schemas.openxmlformats.org/markup-compatibility/2006">
              <mc:Choice xmlns:v="urn:schemas-microsoft-com:vml" Requires="v">
                <p:oleObj spid="_x0000_s6185" name="Equation" r:id="rId10" imgW="3492360" imgH="685800" progId="Equation.DSMT4">
                  <p:embed/>
                </p:oleObj>
              </mc:Choice>
              <mc:Fallback>
                <p:oleObj name="Equation" r:id="rId10" imgW="3492360" imgH="6858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5513" y="3175000"/>
                        <a:ext cx="5503862"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3347864" y="476672"/>
            <a:ext cx="1939955" cy="646331"/>
          </a:xfrm>
          <a:prstGeom prst="rect">
            <a:avLst/>
          </a:prstGeom>
        </p:spPr>
        <p:txBody>
          <a:bodyPr wrap="none">
            <a:spAutoFit/>
          </a:bodyPr>
          <a:lstStyle/>
          <a:p>
            <a:r>
              <a:rPr lang="el-GR" altLang="zh-CN" sz="3600" b="1" i="1" dirty="0" smtClean="0">
                <a:solidFill>
                  <a:srgbClr val="FF0000"/>
                </a:solidFill>
                <a:latin typeface="Times New Roman" pitchFamily="18" charset="0"/>
                <a:cs typeface="Times New Roman" pitchFamily="18" charset="0"/>
              </a:rPr>
              <a:t>β</a:t>
            </a:r>
            <a:r>
              <a:rPr lang="zh-CN" altLang="en-US" sz="3600" b="1" dirty="0" smtClean="0">
                <a:solidFill>
                  <a:srgbClr val="FF0000"/>
                </a:solidFill>
                <a:cs typeface="Times New Roman" pitchFamily="18" charset="0"/>
              </a:rPr>
              <a:t>的理解 </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blinds(horizontal)">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blinds(horizontal)">
                                      <p:cBhvr>
                                        <p:cTn id="17" dur="500"/>
                                        <p:tgtEl>
                                          <p:spTgt spid="61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D005F0F-4D12-4345-8195-61CEE89DF6AD}" type="slidenum">
              <a:rPr lang="en-US" altLang="zh-CN" smtClean="0"/>
              <a:pPr>
                <a:defRPr/>
              </a:pPr>
              <a:t>21</a:t>
            </a:fld>
            <a:endParaRPr lang="en-US" altLang="zh-C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1484784"/>
            <a:ext cx="374441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248" y="1500792"/>
            <a:ext cx="4752528"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123728" y="496144"/>
            <a:ext cx="4719562" cy="646331"/>
          </a:xfrm>
          <a:prstGeom prst="rect">
            <a:avLst/>
          </a:prstGeom>
        </p:spPr>
        <p:txBody>
          <a:bodyPr wrap="none">
            <a:spAutoFit/>
          </a:bodyPr>
          <a:lstStyle/>
          <a:p>
            <a:r>
              <a:rPr lang="zh-CN" altLang="en-US" sz="3600" b="1" dirty="0">
                <a:solidFill>
                  <a:srgbClr val="FF0000"/>
                </a:solidFill>
                <a:latin typeface="Times New Roman" pitchFamily="18" charset="0"/>
                <a:cs typeface="Times New Roman" pitchFamily="18" charset="0"/>
              </a:rPr>
              <a:t>根据</a:t>
            </a:r>
            <a:r>
              <a:rPr lang="el-GR" altLang="zh-CN" sz="3600" b="1" i="1" dirty="0" smtClean="0">
                <a:solidFill>
                  <a:srgbClr val="FF0000"/>
                </a:solidFill>
                <a:latin typeface="Times New Roman" pitchFamily="18" charset="0"/>
                <a:cs typeface="Times New Roman" pitchFamily="18" charset="0"/>
              </a:rPr>
              <a:t>β</a:t>
            </a:r>
            <a:r>
              <a:rPr lang="zh-CN" altLang="en-US" sz="3600" b="1" dirty="0" smtClean="0">
                <a:solidFill>
                  <a:srgbClr val="FF0000"/>
                </a:solidFill>
                <a:cs typeface="Times New Roman" pitchFamily="18" charset="0"/>
              </a:rPr>
              <a:t>设定的基金风格 </a:t>
            </a:r>
            <a:endParaRPr lang="zh-CN" altLang="en-US" sz="3600" dirty="0"/>
          </a:p>
        </p:txBody>
      </p:sp>
      <p:sp>
        <p:nvSpPr>
          <p:cNvPr id="3" name="TextBox 2"/>
          <p:cNvSpPr txBox="1"/>
          <p:nvPr/>
        </p:nvSpPr>
        <p:spPr>
          <a:xfrm>
            <a:off x="467544" y="5949280"/>
            <a:ext cx="4248472" cy="369332"/>
          </a:xfrm>
          <a:prstGeom prst="rect">
            <a:avLst/>
          </a:prstGeom>
          <a:noFill/>
        </p:spPr>
        <p:txBody>
          <a:bodyPr wrap="square" rtlCol="0">
            <a:spAutoFit/>
          </a:bodyPr>
          <a:lstStyle/>
          <a:p>
            <a:r>
              <a:rPr lang="zh-CN" altLang="en-US" dirty="0" smtClean="0"/>
              <a:t>资料来源：天天基金网</a:t>
            </a:r>
            <a:endParaRPr lang="zh-CN" altLang="en-US" dirty="0"/>
          </a:p>
        </p:txBody>
      </p:sp>
    </p:spTree>
    <p:extLst>
      <p:ext uri="{BB962C8B-B14F-4D97-AF65-F5344CB8AC3E}">
        <p14:creationId xmlns:p14="http://schemas.microsoft.com/office/powerpoint/2010/main" val="3485359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p:spPr>
        <p:txBody>
          <a:bodyPr/>
          <a:lstStyle/>
          <a:p>
            <a:fld id="{A04DCB1D-1E0A-4870-A257-BF272FCC1402}" type="slidenum">
              <a:rPr lang="en-US" altLang="zh-CN" smtClean="0">
                <a:ea typeface="宋体" charset="-122"/>
              </a:rPr>
              <a:pPr/>
              <a:t>22</a:t>
            </a:fld>
            <a:endParaRPr lang="en-US" altLang="zh-CN" smtClean="0">
              <a:ea typeface="宋体" charset="-122"/>
            </a:endParaRPr>
          </a:p>
        </p:txBody>
      </p:sp>
      <p:sp>
        <p:nvSpPr>
          <p:cNvPr id="26627" name="Rectangle 4"/>
          <p:cNvSpPr>
            <a:spLocks noGrp="1" noChangeArrowheads="1"/>
          </p:cNvSpPr>
          <p:nvPr>
            <p:ph type="title" idx="4294967295"/>
          </p:nvPr>
        </p:nvSpPr>
        <p:spPr>
          <a:xfrm>
            <a:off x="0" y="0"/>
            <a:ext cx="8634442" cy="914400"/>
          </a:xfrm>
        </p:spPr>
        <p:txBody>
          <a:bodyPr lIns="90488" tIns="44450" rIns="90488" bIns="44450" anchorCtr="1"/>
          <a:lstStyle/>
          <a:p>
            <a:pPr algn="l" eaLnBrk="1" hangingPunct="1"/>
            <a:r>
              <a:rPr lang="en-US" altLang="zh-CN" sz="3600" b="1" dirty="0" smtClean="0">
                <a:solidFill>
                  <a:srgbClr val="0000CC"/>
                </a:solidFill>
              </a:rPr>
              <a:t>4.1.6 </a:t>
            </a:r>
            <a:r>
              <a:rPr lang="zh-CN" altLang="en-US" sz="3600" b="1" dirty="0" smtClean="0">
                <a:solidFill>
                  <a:srgbClr val="0000CC"/>
                </a:solidFill>
              </a:rPr>
              <a:t>证券市场线</a:t>
            </a:r>
            <a:r>
              <a:rPr lang="zh-CN" altLang="en-US" sz="3600" b="1" dirty="0" smtClean="0">
                <a:solidFill>
                  <a:srgbClr val="0000CC"/>
                </a:solidFill>
                <a:latin typeface="Times New Roman" pitchFamily="18" charset="0"/>
                <a:cs typeface="Times New Roman" pitchFamily="18" charset="0"/>
              </a:rPr>
              <a:t>（</a:t>
            </a:r>
            <a:r>
              <a:rPr lang="en-US" altLang="zh-CN" sz="3600" b="1" dirty="0" smtClean="0">
                <a:solidFill>
                  <a:srgbClr val="0000CC"/>
                </a:solidFill>
                <a:latin typeface="Times New Roman" pitchFamily="18" charset="0"/>
                <a:cs typeface="Times New Roman" pitchFamily="18" charset="0"/>
              </a:rPr>
              <a:t>Security market line</a:t>
            </a:r>
            <a:r>
              <a:rPr lang="zh-CN" altLang="en-US" sz="3600" b="1" dirty="0" smtClean="0">
                <a:solidFill>
                  <a:srgbClr val="0000CC"/>
                </a:solidFill>
                <a:latin typeface="Times New Roman" pitchFamily="18" charset="0"/>
                <a:cs typeface="Times New Roman" pitchFamily="18" charset="0"/>
              </a:rPr>
              <a:t>） </a:t>
            </a:r>
          </a:p>
        </p:txBody>
      </p:sp>
      <p:pic>
        <p:nvPicPr>
          <p:cNvPr id="356355" name="Picture 4" descr="bod8237x_0902"/>
          <p:cNvPicPr>
            <a:picLocks noChangeAspect="1" noChangeArrowheads="1"/>
          </p:cNvPicPr>
          <p:nvPr/>
        </p:nvPicPr>
        <p:blipFill>
          <a:blip r:embed="rId2" cstate="print"/>
          <a:srcRect/>
          <a:stretch>
            <a:fillRect/>
          </a:stretch>
        </p:blipFill>
        <p:spPr bwMode="auto">
          <a:xfrm>
            <a:off x="1428728" y="1088616"/>
            <a:ext cx="6457972" cy="4843872"/>
          </a:xfrm>
          <a:prstGeom prst="rect">
            <a:avLst/>
          </a:prstGeom>
          <a:noFill/>
          <a:ln w="9525">
            <a:noFill/>
            <a:miter lim="800000"/>
            <a:headEnd/>
            <a:tailEnd/>
          </a:ln>
        </p:spPr>
      </p:pic>
      <p:sp>
        <p:nvSpPr>
          <p:cNvPr id="26629" name="Rectangle 4"/>
          <p:cNvSpPr>
            <a:spLocks noChangeArrowheads="1"/>
          </p:cNvSpPr>
          <p:nvPr/>
        </p:nvSpPr>
        <p:spPr bwMode="auto">
          <a:xfrm>
            <a:off x="0" y="6072188"/>
            <a:ext cx="9144000" cy="914400"/>
          </a:xfrm>
          <a:prstGeom prst="rect">
            <a:avLst/>
          </a:prstGeom>
          <a:noFill/>
          <a:ln w="9525">
            <a:noFill/>
            <a:miter lim="800000"/>
            <a:headEnd/>
            <a:tailEnd/>
          </a:ln>
        </p:spPr>
        <p:txBody>
          <a:bodyPr lIns="90488" tIns="44450" rIns="90488" bIns="44450" anchor="ctr" anchorCtr="1"/>
          <a:lstStyle/>
          <a:p>
            <a:r>
              <a:rPr lang="zh-CN" altLang="en-US" sz="2800" b="1" dirty="0" smtClean="0">
                <a:solidFill>
                  <a:srgbClr val="FF0000"/>
                </a:solidFill>
              </a:rPr>
              <a:t>证券市场</a:t>
            </a:r>
            <a:r>
              <a:rPr lang="zh-CN" altLang="en-US" sz="2800" b="1" dirty="0">
                <a:solidFill>
                  <a:srgbClr val="FF0000"/>
                </a:solidFill>
              </a:rPr>
              <a:t>线</a:t>
            </a:r>
          </a:p>
          <a:p>
            <a:endParaRPr lang="en-US" altLang="zh-CN" sz="3200" dirty="0">
              <a:solidFill>
                <a:schemeClr val="tx2"/>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p:spPr>
        <p:txBody>
          <a:bodyPr/>
          <a:lstStyle/>
          <a:p>
            <a:fld id="{2493A2E9-4894-4224-B47E-9A23CCC7C367}" type="slidenum">
              <a:rPr lang="en-US" altLang="zh-CN" smtClean="0">
                <a:ea typeface="宋体" charset="-122"/>
              </a:rPr>
              <a:pPr/>
              <a:t>23</a:t>
            </a:fld>
            <a:endParaRPr lang="en-US" altLang="zh-CN" smtClean="0">
              <a:ea typeface="宋体" charset="-122"/>
            </a:endParaRPr>
          </a:p>
        </p:txBody>
      </p:sp>
      <p:pic>
        <p:nvPicPr>
          <p:cNvPr id="357379" name="Picture 4" descr="bod8237x_0903"/>
          <p:cNvPicPr>
            <a:picLocks noChangeAspect="1" noChangeArrowheads="1"/>
          </p:cNvPicPr>
          <p:nvPr/>
        </p:nvPicPr>
        <p:blipFill>
          <a:blip r:embed="rId2" cstate="print"/>
          <a:srcRect/>
          <a:stretch>
            <a:fillRect/>
          </a:stretch>
        </p:blipFill>
        <p:spPr bwMode="auto">
          <a:xfrm>
            <a:off x="1428750" y="285750"/>
            <a:ext cx="6481763" cy="5572125"/>
          </a:xfrm>
          <a:prstGeom prst="rect">
            <a:avLst/>
          </a:prstGeom>
          <a:noFill/>
          <a:ln w="9525">
            <a:noFill/>
            <a:miter lim="800000"/>
            <a:headEnd/>
            <a:tailEnd/>
          </a:ln>
        </p:spPr>
      </p:pic>
      <p:sp>
        <p:nvSpPr>
          <p:cNvPr id="27652" name="Rectangle 4"/>
          <p:cNvSpPr>
            <a:spLocks noChangeArrowheads="1"/>
          </p:cNvSpPr>
          <p:nvPr/>
        </p:nvSpPr>
        <p:spPr bwMode="auto">
          <a:xfrm>
            <a:off x="0" y="5786438"/>
            <a:ext cx="9144000" cy="914400"/>
          </a:xfrm>
          <a:prstGeom prst="rect">
            <a:avLst/>
          </a:prstGeom>
          <a:noFill/>
          <a:ln w="9525">
            <a:noFill/>
            <a:miter lim="800000"/>
            <a:headEnd/>
            <a:tailEnd/>
          </a:ln>
        </p:spPr>
        <p:txBody>
          <a:bodyPr lIns="90488" tIns="44450" rIns="90488" bIns="44450" anchor="ctr" anchorCtr="1"/>
          <a:lstStyle/>
          <a:p>
            <a:r>
              <a:rPr lang="zh-CN" altLang="en-US" sz="2800" b="1" dirty="0" smtClean="0">
                <a:solidFill>
                  <a:srgbClr val="FF0000"/>
                </a:solidFill>
                <a:latin typeface="Times New Roman" pitchFamily="18" charset="0"/>
              </a:rPr>
              <a:t>证券市场</a:t>
            </a:r>
            <a:r>
              <a:rPr lang="zh-CN" altLang="en-US" sz="2800" b="1" dirty="0">
                <a:solidFill>
                  <a:srgbClr val="FF0000"/>
                </a:solidFill>
                <a:latin typeface="Times New Roman" pitchFamily="18" charset="0"/>
              </a:rPr>
              <a:t>线与正</a:t>
            </a:r>
            <a:r>
              <a:rPr lang="en-US" altLang="zh-CN" sz="2800" b="1" dirty="0">
                <a:solidFill>
                  <a:srgbClr val="FF0000"/>
                </a:solidFill>
                <a:latin typeface="Times New Roman" pitchFamily="18" charset="0"/>
              </a:rPr>
              <a:t> Alpha</a:t>
            </a:r>
            <a:r>
              <a:rPr lang="zh-CN" altLang="en-US" sz="2800" b="1" dirty="0">
                <a:solidFill>
                  <a:srgbClr val="FF0000"/>
                </a:solidFill>
                <a:latin typeface="Times New Roman" pitchFamily="18" charset="0"/>
              </a:rPr>
              <a:t>股票</a:t>
            </a:r>
            <a:endParaRPr lang="en-US" altLang="zh-CN" sz="2800" b="1" dirty="0">
              <a:solidFill>
                <a:srgbClr val="FF00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3" name="灯片编号占位符 3"/>
          <p:cNvSpPr>
            <a:spLocks noGrp="1"/>
          </p:cNvSpPr>
          <p:nvPr>
            <p:ph type="sldNum" sz="quarter" idx="12"/>
          </p:nvPr>
        </p:nvSpPr>
        <p:spPr>
          <a:noFill/>
        </p:spPr>
        <p:txBody>
          <a:bodyPr/>
          <a:lstStyle/>
          <a:p>
            <a:fld id="{F0754233-8B04-47CA-A5C5-1F2C139F0BB2}" type="slidenum">
              <a:rPr lang="en-US" altLang="zh-CN" smtClean="0">
                <a:ea typeface="宋体" charset="-122"/>
              </a:rPr>
              <a:pPr/>
              <a:t>24</a:t>
            </a:fld>
            <a:endParaRPr lang="en-US" altLang="zh-CN" smtClean="0">
              <a:ea typeface="宋体" charset="-122"/>
            </a:endParaRPr>
          </a:p>
        </p:txBody>
      </p:sp>
      <p:sp>
        <p:nvSpPr>
          <p:cNvPr id="358402" name="Rectangle 2"/>
          <p:cNvSpPr>
            <a:spLocks noGrp="1" noRot="1" noChangeArrowheads="1"/>
          </p:cNvSpPr>
          <p:nvPr>
            <p:ph type="body" sz="half" idx="4294967295"/>
          </p:nvPr>
        </p:nvSpPr>
        <p:spPr>
          <a:xfrm>
            <a:off x="0" y="908050"/>
            <a:ext cx="9144000" cy="4103688"/>
          </a:xfrm>
        </p:spPr>
        <p:txBody>
          <a:bodyPr>
            <a:normAutofit/>
          </a:bodyPr>
          <a:lstStyle/>
          <a:p>
            <a:pPr eaLnBrk="1" hangingPunct="1">
              <a:lnSpc>
                <a:spcPct val="120000"/>
              </a:lnSpc>
            </a:pPr>
            <a:r>
              <a:rPr lang="zh-CN" altLang="en-US" sz="2800" dirty="0" smtClean="0">
                <a:solidFill>
                  <a:srgbClr val="FF0000"/>
                </a:solidFill>
                <a:latin typeface="Times New Roman" pitchFamily="18" charset="0"/>
                <a:cs typeface="Times New Roman" pitchFamily="18" charset="0"/>
              </a:rPr>
              <a:t>计算实例：</a:t>
            </a:r>
            <a:r>
              <a:rPr lang="zh-CN" altLang="en-US" sz="2800" dirty="0" smtClean="0">
                <a:latin typeface="Times New Roman" pitchFamily="18" charset="0"/>
                <a:cs typeface="Times New Roman" pitchFamily="18" charset="0"/>
              </a:rPr>
              <a:t>实际操作中，如要计算某资产组合的预期收益率，则应首先获得以下三个数据：无风险利率，市场资产组合预期收益率，以及</a:t>
            </a:r>
            <a:r>
              <a:rPr lang="en-US" altLang="zh-CN" sz="2800" i="1" dirty="0" smtClean="0">
                <a:latin typeface="Times New Roman" pitchFamily="18" charset="0"/>
                <a:cs typeface="Times New Roman" pitchFamily="18" charset="0"/>
              </a:rPr>
              <a:t>β</a:t>
            </a:r>
            <a:r>
              <a:rPr lang="zh-CN" altLang="en-US" sz="2800" dirty="0" smtClean="0">
                <a:latin typeface="Times New Roman" pitchFamily="18" charset="0"/>
                <a:cs typeface="Times New Roman" pitchFamily="18" charset="0"/>
              </a:rPr>
              <a:t>值。</a:t>
            </a:r>
          </a:p>
          <a:p>
            <a:pPr eaLnBrk="1" hangingPunct="1">
              <a:lnSpc>
                <a:spcPct val="120000"/>
              </a:lnSpc>
            </a:pPr>
            <a:r>
              <a:rPr lang="zh-CN" altLang="en-US" sz="2800" dirty="0" smtClean="0">
                <a:latin typeface="Times New Roman" pitchFamily="18" charset="0"/>
                <a:cs typeface="Times New Roman" pitchFamily="18" charset="0"/>
              </a:rPr>
              <a:t>假定某证券的无风险利率是</a:t>
            </a:r>
            <a:r>
              <a:rPr lang="en-US" altLang="zh-CN" sz="2800" dirty="0" smtClean="0">
                <a:latin typeface="Times New Roman" pitchFamily="18" charset="0"/>
                <a:cs typeface="Times New Roman" pitchFamily="18" charset="0"/>
              </a:rPr>
              <a:t>3%</a:t>
            </a:r>
            <a:r>
              <a:rPr lang="zh-CN" altLang="en-US" sz="2800" dirty="0" smtClean="0">
                <a:latin typeface="Times New Roman" pitchFamily="18" charset="0"/>
                <a:cs typeface="Times New Roman" pitchFamily="18" charset="0"/>
              </a:rPr>
              <a:t>，市场资产组合预期收益率是</a:t>
            </a:r>
            <a:r>
              <a:rPr lang="en-US" altLang="zh-CN" sz="2800" dirty="0" smtClean="0">
                <a:latin typeface="Times New Roman" pitchFamily="18" charset="0"/>
                <a:cs typeface="Times New Roman" pitchFamily="18" charset="0"/>
              </a:rPr>
              <a:t>8%</a:t>
            </a:r>
            <a:r>
              <a:rPr lang="zh-CN" altLang="en-US"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β</a:t>
            </a:r>
            <a:r>
              <a:rPr lang="zh-CN" altLang="en-US" sz="2800" dirty="0" smtClean="0">
                <a:latin typeface="Times New Roman" pitchFamily="18" charset="0"/>
                <a:cs typeface="Times New Roman" pitchFamily="18" charset="0"/>
              </a:rPr>
              <a:t>值为</a:t>
            </a:r>
            <a:r>
              <a:rPr lang="en-US" altLang="zh-CN" sz="2800" dirty="0" smtClean="0">
                <a:latin typeface="Times New Roman" pitchFamily="18" charset="0"/>
                <a:cs typeface="Times New Roman" pitchFamily="18" charset="0"/>
              </a:rPr>
              <a:t>1.1</a:t>
            </a:r>
            <a:r>
              <a:rPr lang="zh-CN" altLang="en-US" sz="2800" dirty="0" smtClean="0">
                <a:latin typeface="Times New Roman" pitchFamily="18" charset="0"/>
                <a:cs typeface="Times New Roman" pitchFamily="18" charset="0"/>
              </a:rPr>
              <a:t>，则该证券的预期收益率为？</a:t>
            </a:r>
          </a:p>
        </p:txBody>
      </p:sp>
      <p:graphicFrame>
        <p:nvGraphicFramePr>
          <p:cNvPr id="7170" name="Object 3"/>
          <p:cNvGraphicFramePr>
            <a:graphicFrameLocks noGrp="1" noChangeAspect="1"/>
          </p:cNvGraphicFramePr>
          <p:nvPr>
            <p:ph sz="quarter" idx="4294967295"/>
          </p:nvPr>
        </p:nvGraphicFramePr>
        <p:xfrm>
          <a:off x="9031288" y="2578100"/>
          <a:ext cx="112712" cy="214313"/>
        </p:xfrm>
        <a:graphic>
          <a:graphicData uri="http://schemas.openxmlformats.org/presentationml/2006/ole">
            <mc:AlternateContent xmlns:mc="http://schemas.openxmlformats.org/markup-compatibility/2006">
              <mc:Choice xmlns:v="urn:schemas-microsoft-com:vml" Requires="v">
                <p:oleObj spid="_x0000_s7189" name="Equation" r:id="rId3" imgW="114120" imgH="215640" progId="Equation.3">
                  <p:embed/>
                </p:oleObj>
              </mc:Choice>
              <mc:Fallback>
                <p:oleObj name="Equation" r:id="rId3"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1288" y="2578100"/>
                        <a:ext cx="112712" cy="21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06" name="Object 7"/>
          <p:cNvGraphicFramePr>
            <a:graphicFrameLocks noChangeAspect="1"/>
          </p:cNvGraphicFramePr>
          <p:nvPr/>
        </p:nvGraphicFramePr>
        <p:xfrm>
          <a:off x="827584" y="4221088"/>
          <a:ext cx="7633543" cy="568796"/>
        </p:xfrm>
        <a:graphic>
          <a:graphicData uri="http://schemas.openxmlformats.org/presentationml/2006/ole">
            <mc:AlternateContent xmlns:mc="http://schemas.openxmlformats.org/markup-compatibility/2006">
              <mc:Choice xmlns:v="urn:schemas-microsoft-com:vml" Requires="v">
                <p:oleObj spid="_x0000_s7190" name="公式" r:id="rId5" imgW="3454200" imgH="241200" progId="Equation.3">
                  <p:embed/>
                </p:oleObj>
              </mc:Choice>
              <mc:Fallback>
                <p:oleObj name="公式" r:id="rId5" imgW="345420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4221088"/>
                        <a:ext cx="7633543" cy="568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02">
                                            <p:txEl>
                                              <p:pRg st="1" end="1"/>
                                            </p:txEl>
                                          </p:spTgt>
                                        </p:tgtEl>
                                        <p:attrNameLst>
                                          <p:attrName>style.visibility</p:attrName>
                                        </p:attrNameLst>
                                      </p:cBhvr>
                                      <p:to>
                                        <p:strVal val="visible"/>
                                      </p:to>
                                    </p:set>
                                    <p:animEffect transition="in" filter="blinds(horizontal)">
                                      <p:cBhvr>
                                        <p:cTn id="7" dur="500"/>
                                        <p:tgtEl>
                                          <p:spTgt spid="3584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06"/>
                                        </p:tgtEl>
                                        <p:attrNameLst>
                                          <p:attrName>style.visibility</p:attrName>
                                        </p:attrNameLst>
                                      </p:cBhvr>
                                      <p:to>
                                        <p:strVal val="visible"/>
                                      </p:to>
                                    </p:set>
                                    <p:animEffect transition="in" filter="blinds(horizontal)">
                                      <p:cBhvr>
                                        <p:cTn id="12" dur="500"/>
                                        <p:tgtEl>
                                          <p:spTgt spid="358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p:spPr>
        <p:txBody>
          <a:bodyPr/>
          <a:lstStyle/>
          <a:p>
            <a:fld id="{450C97CD-62C4-4A59-B72B-263D8103E0A3}" type="slidenum">
              <a:rPr lang="en-US" altLang="zh-CN" smtClean="0">
                <a:ea typeface="宋体" charset="-122"/>
              </a:rPr>
              <a:pPr/>
              <a:t>25</a:t>
            </a:fld>
            <a:endParaRPr lang="en-US" altLang="zh-CN" smtClean="0">
              <a:ea typeface="宋体" charset="-122"/>
            </a:endParaRPr>
          </a:p>
        </p:txBody>
      </p:sp>
      <p:sp>
        <p:nvSpPr>
          <p:cNvPr id="28675" name="Rectangle 2"/>
          <p:cNvSpPr>
            <a:spLocks noGrp="1" noRot="1" noChangeArrowheads="1"/>
          </p:cNvSpPr>
          <p:nvPr>
            <p:ph type="title" idx="4294967295"/>
          </p:nvPr>
        </p:nvSpPr>
        <p:spPr>
          <a:xfrm>
            <a:off x="214282" y="0"/>
            <a:ext cx="8540750" cy="679450"/>
          </a:xfrm>
        </p:spPr>
        <p:txBody>
          <a:bodyPr>
            <a:normAutofit fontScale="90000"/>
          </a:bodyPr>
          <a:lstStyle/>
          <a:p>
            <a:pPr eaLnBrk="1" hangingPunct="1"/>
            <a:r>
              <a:rPr lang="zh-CN" altLang="en-US" sz="4000" b="1" dirty="0" smtClean="0">
                <a:solidFill>
                  <a:srgbClr val="FF0000"/>
                </a:solidFill>
              </a:rPr>
              <a:t>注   意</a:t>
            </a:r>
          </a:p>
        </p:txBody>
      </p:sp>
      <p:sp>
        <p:nvSpPr>
          <p:cNvPr id="359429" name="Rectangle 3"/>
          <p:cNvSpPr>
            <a:spLocks noGrp="1" noRot="1" noChangeArrowheads="1"/>
          </p:cNvSpPr>
          <p:nvPr>
            <p:ph type="body" idx="4294967295"/>
          </p:nvPr>
        </p:nvSpPr>
        <p:spPr>
          <a:xfrm>
            <a:off x="0" y="549275"/>
            <a:ext cx="9144000" cy="6308725"/>
          </a:xfrm>
        </p:spPr>
        <p:txBody>
          <a:bodyPr>
            <a:normAutofit/>
          </a:bodyPr>
          <a:lstStyle/>
          <a:p>
            <a:pPr eaLnBrk="1" hangingPunct="1">
              <a:lnSpc>
                <a:spcPct val="130000"/>
              </a:lnSpc>
            </a:pPr>
            <a:r>
              <a:rPr lang="en-US" altLang="zh-CN" sz="2800" dirty="0" smtClean="0">
                <a:latin typeface="Times New Roman" pitchFamily="18" charset="0"/>
                <a:cs typeface="Times New Roman" pitchFamily="18" charset="0"/>
              </a:rPr>
              <a:t>SML</a:t>
            </a:r>
            <a:r>
              <a:rPr lang="zh-CN" altLang="en-US" sz="2800" dirty="0" smtClean="0">
                <a:latin typeface="Times New Roman" pitchFamily="18" charset="0"/>
                <a:cs typeface="Times New Roman" pitchFamily="18" charset="0"/>
              </a:rPr>
              <a:t>给出的是期望形式下的风险与收益的关系</a:t>
            </a:r>
            <a:r>
              <a:rPr lang="en-US" altLang="zh-CN" sz="2800" dirty="0" smtClean="0">
                <a:latin typeface="Times New Roman" pitchFamily="18" charset="0"/>
                <a:cs typeface="Times New Roman" pitchFamily="18" charset="0"/>
              </a:rPr>
              <a:t>,</a:t>
            </a:r>
            <a:endParaRPr lang="zh-CN" altLang="en-US" sz="2800" dirty="0" smtClean="0">
              <a:latin typeface="Times New Roman" pitchFamily="18" charset="0"/>
              <a:cs typeface="Times New Roman" pitchFamily="18" charset="0"/>
            </a:endParaRPr>
          </a:p>
          <a:p>
            <a:pPr eaLnBrk="1" hangingPunct="1">
              <a:lnSpc>
                <a:spcPct val="130000"/>
              </a:lnSpc>
              <a:buFont typeface="Wingdings" pitchFamily="2" charset="2"/>
              <a:buNone/>
            </a:pPr>
            <a:r>
              <a:rPr lang="zh-CN" altLang="en-US" sz="2800" dirty="0" smtClean="0">
                <a:latin typeface="Times New Roman" pitchFamily="18" charset="0"/>
                <a:cs typeface="Times New Roman" pitchFamily="18" charset="0"/>
              </a:rPr>
              <a:t>    若预期收益高于证券市场线给出的的收益，则应该</a:t>
            </a:r>
            <a:r>
              <a:rPr lang="zh-CN" altLang="en-US" sz="2800" dirty="0" smtClean="0">
                <a:solidFill>
                  <a:srgbClr val="FF0000"/>
                </a:solidFill>
                <a:latin typeface="Times New Roman" pitchFamily="18" charset="0"/>
                <a:cs typeface="Times New Roman" pitchFamily="18" charset="0"/>
              </a:rPr>
              <a:t>看多</a:t>
            </a:r>
            <a:r>
              <a:rPr lang="zh-CN" altLang="en-US" sz="2800" dirty="0" smtClean="0">
                <a:latin typeface="Times New Roman" pitchFamily="18" charset="0"/>
                <a:cs typeface="Times New Roman" pitchFamily="18" charset="0"/>
              </a:rPr>
              <a:t>该证券，反之则</a:t>
            </a:r>
            <a:r>
              <a:rPr lang="zh-CN" altLang="en-US" sz="2800" dirty="0" smtClean="0">
                <a:solidFill>
                  <a:srgbClr val="FF0000"/>
                </a:solidFill>
                <a:latin typeface="Times New Roman" pitchFamily="18" charset="0"/>
                <a:cs typeface="Times New Roman" pitchFamily="18" charset="0"/>
              </a:rPr>
              <a:t>看空</a:t>
            </a:r>
            <a:r>
              <a:rPr lang="zh-CN" altLang="en-US" sz="2800" dirty="0" smtClean="0">
                <a:latin typeface="Times New Roman" pitchFamily="18" charset="0"/>
                <a:cs typeface="Times New Roman" pitchFamily="18" charset="0"/>
              </a:rPr>
              <a:t>。</a:t>
            </a:r>
          </a:p>
          <a:p>
            <a:pPr eaLnBrk="1" hangingPunct="1">
              <a:lnSpc>
                <a:spcPct val="130000"/>
              </a:lnSpc>
            </a:pPr>
            <a:r>
              <a:rPr lang="zh-CN" altLang="en-US" sz="2800" dirty="0" smtClean="0">
                <a:latin typeface="Times New Roman" pitchFamily="18" charset="0"/>
                <a:cs typeface="Times New Roman" pitchFamily="18" charset="0"/>
              </a:rPr>
              <a:t>证券实际期望收益与正常期望收益之间的差，称为</a:t>
            </a:r>
            <a:r>
              <a:rPr lang="zh-CN" altLang="en-US" sz="2800" dirty="0" smtClean="0">
                <a:solidFill>
                  <a:srgbClr val="FF0000"/>
                </a:solidFill>
                <a:latin typeface="Times New Roman" pitchFamily="18" charset="0"/>
                <a:cs typeface="Times New Roman" pitchFamily="18" charset="0"/>
              </a:rPr>
              <a:t>阿尔法</a:t>
            </a:r>
            <a:r>
              <a:rPr lang="en-US" altLang="zh-CN" sz="2800" dirty="0" smtClean="0">
                <a:solidFill>
                  <a:srgbClr val="FF0000"/>
                </a:solidFill>
                <a:latin typeface="Times New Roman" pitchFamily="18" charset="0"/>
                <a:cs typeface="Times New Roman" pitchFamily="18" charset="0"/>
              </a:rPr>
              <a:t>(</a:t>
            </a:r>
            <a:r>
              <a:rPr lang="en-US" altLang="zh-CN" sz="2800" i="1" dirty="0" smtClean="0">
                <a:solidFill>
                  <a:srgbClr val="FF0000"/>
                </a:solidFill>
                <a:latin typeface="Times New Roman" pitchFamily="18" charset="0"/>
                <a:cs typeface="Times New Roman" pitchFamily="18" charset="0"/>
                <a:sym typeface="Symbol" pitchFamily="18" charset="2"/>
              </a:rPr>
              <a:t></a:t>
            </a:r>
            <a:r>
              <a:rPr lang="en-US" altLang="zh-CN" sz="2800" dirty="0" smtClean="0">
                <a:solidFill>
                  <a:srgbClr val="FF0000"/>
                </a:solidFill>
                <a:latin typeface="Times New Roman" pitchFamily="18" charset="0"/>
                <a:cs typeface="Times New Roman" pitchFamily="18" charset="0"/>
                <a:sym typeface="Symbol" pitchFamily="18" charset="2"/>
              </a:rPr>
              <a:t>)</a:t>
            </a:r>
            <a:r>
              <a:rPr lang="zh-CN" altLang="en-US" sz="2800" dirty="0" smtClean="0">
                <a:latin typeface="Times New Roman" pitchFamily="18" charset="0"/>
                <a:cs typeface="Times New Roman" pitchFamily="18" charset="0"/>
              </a:rPr>
              <a:t>。</a:t>
            </a:r>
          </a:p>
          <a:p>
            <a:pPr eaLnBrk="1" hangingPunct="1">
              <a:lnSpc>
                <a:spcPct val="130000"/>
              </a:lnSpc>
            </a:pPr>
            <a:r>
              <a:rPr lang="en-US" altLang="zh-CN" sz="2800" dirty="0" smtClean="0">
                <a:latin typeface="Times New Roman" pitchFamily="18" charset="0"/>
                <a:cs typeface="Times New Roman" pitchFamily="18" charset="0"/>
              </a:rPr>
              <a:t>SML</a:t>
            </a:r>
            <a:r>
              <a:rPr lang="zh-CN" altLang="en-US" sz="2800" dirty="0" smtClean="0">
                <a:latin typeface="Times New Roman" pitchFamily="18" charset="0"/>
                <a:cs typeface="Times New Roman" pitchFamily="18" charset="0"/>
              </a:rPr>
              <a:t>只是表明我们期望高贝塔的证券会获得较高的收益，并不是说高贝塔的证券总能在任何时候都能获得较高的收益，如果这样高贝塔证券就不是高风险了。</a:t>
            </a:r>
            <a:endParaRPr lang="zh-CN" altLang="en-US" sz="2800" dirty="0" smtClean="0">
              <a:solidFill>
                <a:srgbClr val="FF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9429">
                                            <p:txEl>
                                              <p:pRg st="0" end="0"/>
                                            </p:txEl>
                                          </p:spTgt>
                                        </p:tgtEl>
                                        <p:attrNameLst>
                                          <p:attrName>style.visibility</p:attrName>
                                        </p:attrNameLst>
                                      </p:cBhvr>
                                      <p:to>
                                        <p:strVal val="visible"/>
                                      </p:to>
                                    </p:set>
                                    <p:animEffect transition="in" filter="blinds(horizontal)">
                                      <p:cBhvr>
                                        <p:cTn id="7" dur="500"/>
                                        <p:tgtEl>
                                          <p:spTgt spid="35942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9429">
                                            <p:txEl>
                                              <p:pRg st="1" end="1"/>
                                            </p:txEl>
                                          </p:spTgt>
                                        </p:tgtEl>
                                        <p:attrNameLst>
                                          <p:attrName>style.visibility</p:attrName>
                                        </p:attrNameLst>
                                      </p:cBhvr>
                                      <p:to>
                                        <p:strVal val="visible"/>
                                      </p:to>
                                    </p:set>
                                    <p:animEffect transition="in" filter="blinds(horizontal)">
                                      <p:cBhvr>
                                        <p:cTn id="10" dur="500"/>
                                        <p:tgtEl>
                                          <p:spTgt spid="35942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59429">
                                            <p:txEl>
                                              <p:pRg st="2" end="2"/>
                                            </p:txEl>
                                          </p:spTgt>
                                        </p:tgtEl>
                                        <p:attrNameLst>
                                          <p:attrName>style.visibility</p:attrName>
                                        </p:attrNameLst>
                                      </p:cBhvr>
                                      <p:to>
                                        <p:strVal val="visible"/>
                                      </p:to>
                                    </p:set>
                                    <p:animEffect transition="in" filter="blinds(horizontal)">
                                      <p:cBhvr>
                                        <p:cTn id="15" dur="500"/>
                                        <p:tgtEl>
                                          <p:spTgt spid="35942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59429">
                                            <p:txEl>
                                              <p:pRg st="3" end="3"/>
                                            </p:txEl>
                                          </p:spTgt>
                                        </p:tgtEl>
                                        <p:attrNameLst>
                                          <p:attrName>style.visibility</p:attrName>
                                        </p:attrNameLst>
                                      </p:cBhvr>
                                      <p:to>
                                        <p:strVal val="visible"/>
                                      </p:to>
                                    </p:set>
                                    <p:animEffect transition="in" filter="blinds(horizontal)">
                                      <p:cBhvr>
                                        <p:cTn id="20" dur="500"/>
                                        <p:tgtEl>
                                          <p:spTgt spid="3594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p:spPr>
        <p:txBody>
          <a:bodyPr/>
          <a:lstStyle/>
          <a:p>
            <a:fld id="{3518492A-E172-40C8-B596-DB564FCD6A09}" type="slidenum">
              <a:rPr lang="en-US" altLang="zh-CN" smtClean="0">
                <a:ea typeface="宋体" charset="-122"/>
              </a:rPr>
              <a:pPr/>
              <a:t>26</a:t>
            </a:fld>
            <a:endParaRPr lang="en-US" altLang="zh-CN" smtClean="0">
              <a:ea typeface="宋体" charset="-122"/>
            </a:endParaRPr>
          </a:p>
        </p:txBody>
      </p:sp>
      <p:sp>
        <p:nvSpPr>
          <p:cNvPr id="29699" name="Rectangle 2"/>
          <p:cNvSpPr>
            <a:spLocks noGrp="1" noRot="1" noChangeArrowheads="1"/>
          </p:cNvSpPr>
          <p:nvPr>
            <p:ph type="title" idx="4294967295"/>
          </p:nvPr>
        </p:nvSpPr>
        <p:spPr>
          <a:xfrm>
            <a:off x="0" y="0"/>
            <a:ext cx="8540750" cy="647700"/>
          </a:xfrm>
        </p:spPr>
        <p:txBody>
          <a:bodyPr>
            <a:normAutofit fontScale="90000"/>
          </a:bodyPr>
          <a:lstStyle/>
          <a:p>
            <a:pPr eaLnBrk="1" hangingPunct="1"/>
            <a:r>
              <a:rPr lang="zh-CN" altLang="en-US" sz="4000" b="1" dirty="0" smtClean="0">
                <a:solidFill>
                  <a:srgbClr val="FF0000"/>
                </a:solidFill>
              </a:rPr>
              <a:t>注  意</a:t>
            </a:r>
          </a:p>
        </p:txBody>
      </p:sp>
      <p:sp>
        <p:nvSpPr>
          <p:cNvPr id="360453" name="Rectangle 3"/>
          <p:cNvSpPr>
            <a:spLocks noGrp="1" noRot="1" noChangeArrowheads="1"/>
          </p:cNvSpPr>
          <p:nvPr>
            <p:ph type="body" idx="4294967295"/>
          </p:nvPr>
        </p:nvSpPr>
        <p:spPr>
          <a:xfrm>
            <a:off x="214282" y="571480"/>
            <a:ext cx="8643966" cy="6092825"/>
          </a:xfrm>
        </p:spPr>
        <p:txBody>
          <a:bodyPr>
            <a:normAutofit/>
          </a:bodyPr>
          <a:lstStyle/>
          <a:p>
            <a:pPr eaLnBrk="1" hangingPunct="1">
              <a:lnSpc>
                <a:spcPct val="130000"/>
              </a:lnSpc>
            </a:pPr>
            <a:r>
              <a:rPr lang="en-US" altLang="zh-CN" sz="2800" dirty="0" smtClean="0">
                <a:latin typeface="Times New Roman" pitchFamily="18" charset="0"/>
                <a:cs typeface="Times New Roman" pitchFamily="18" charset="0"/>
              </a:rPr>
              <a:t>SML</a:t>
            </a:r>
            <a:r>
              <a:rPr lang="zh-CN" altLang="en-US" sz="2800" dirty="0" smtClean="0">
                <a:latin typeface="Times New Roman" pitchFamily="18" charset="0"/>
                <a:cs typeface="Times New Roman" pitchFamily="18" charset="0"/>
              </a:rPr>
              <a:t>虽然是由</a:t>
            </a:r>
            <a:r>
              <a:rPr lang="en-US" altLang="zh-CN" sz="2800" dirty="0" smtClean="0">
                <a:latin typeface="Times New Roman" pitchFamily="18" charset="0"/>
                <a:cs typeface="Times New Roman" pitchFamily="18" charset="0"/>
              </a:rPr>
              <a:t>CML</a:t>
            </a:r>
            <a:r>
              <a:rPr lang="zh-CN" altLang="en-US" sz="2800" dirty="0" smtClean="0">
                <a:latin typeface="Times New Roman" pitchFamily="18" charset="0"/>
                <a:cs typeface="Times New Roman" pitchFamily="18" charset="0"/>
              </a:rPr>
              <a:t>导出，但其意义不同：</a:t>
            </a:r>
          </a:p>
          <a:p>
            <a:pPr eaLnBrk="1" hangingPunct="1">
              <a:lnSpc>
                <a:spcPct val="130000"/>
              </a:lnSpc>
              <a:buFont typeface="Wingdings" pitchFamily="2" charset="2"/>
              <a:buNone/>
            </a:pP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CML</a:t>
            </a:r>
            <a:r>
              <a:rPr lang="zh-CN" altLang="en-US" sz="2800" dirty="0" smtClean="0">
                <a:latin typeface="Times New Roman" pitchFamily="18" charset="0"/>
                <a:cs typeface="Times New Roman" pitchFamily="18" charset="0"/>
              </a:rPr>
              <a:t>给出的是市场组合与无风险证券构成的组合的有效集，任何资产（组合）的期望收益不可能高于</a:t>
            </a:r>
            <a:r>
              <a:rPr lang="en-US" altLang="zh-CN" sz="2800" dirty="0" smtClean="0">
                <a:latin typeface="Times New Roman" pitchFamily="18" charset="0"/>
                <a:cs typeface="Times New Roman" pitchFamily="18" charset="0"/>
              </a:rPr>
              <a:t>CML</a:t>
            </a:r>
            <a:r>
              <a:rPr lang="zh-CN" altLang="en-US" sz="2800" dirty="0" smtClean="0">
                <a:latin typeface="Times New Roman" pitchFamily="18" charset="0"/>
                <a:cs typeface="Times New Roman" pitchFamily="18" charset="0"/>
              </a:rPr>
              <a:t>。</a:t>
            </a:r>
          </a:p>
          <a:p>
            <a:pPr eaLnBrk="1" hangingPunct="1">
              <a:lnSpc>
                <a:spcPct val="130000"/>
              </a:lnSpc>
              <a:buFont typeface="Wingdings" pitchFamily="2" charset="2"/>
              <a:buNone/>
            </a:pP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2</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SML</a:t>
            </a:r>
            <a:r>
              <a:rPr lang="zh-CN" altLang="en-US" sz="2800" dirty="0" smtClean="0">
                <a:latin typeface="Times New Roman" pitchFamily="18" charset="0"/>
                <a:cs typeface="Times New Roman" pitchFamily="18" charset="0"/>
              </a:rPr>
              <a:t>给出的是单个证券或者组合的</a:t>
            </a:r>
            <a:r>
              <a:rPr lang="zh-CN" altLang="en-US" sz="2800" b="1" dirty="0" smtClean="0">
                <a:solidFill>
                  <a:srgbClr val="FF0000"/>
                </a:solidFill>
                <a:latin typeface="Times New Roman" pitchFamily="18" charset="0"/>
                <a:cs typeface="Times New Roman" pitchFamily="18" charset="0"/>
              </a:rPr>
              <a:t>均衡期望收益</a:t>
            </a:r>
            <a:r>
              <a:rPr lang="zh-CN" altLang="en-US" sz="2800" dirty="0" smtClean="0">
                <a:latin typeface="Times New Roman" pitchFamily="18" charset="0"/>
                <a:cs typeface="Times New Roman" pitchFamily="18" charset="0"/>
              </a:rPr>
              <a:t>，它是一个均衡市场给出的定价，但实际证券的收益可能偏离</a:t>
            </a:r>
            <a:r>
              <a:rPr lang="en-US" altLang="zh-CN" sz="2800" dirty="0" smtClean="0">
                <a:latin typeface="Times New Roman" pitchFamily="18" charset="0"/>
                <a:cs typeface="Times New Roman" pitchFamily="18" charset="0"/>
              </a:rPr>
              <a:t>SML</a:t>
            </a:r>
            <a:r>
              <a:rPr lang="zh-CN" altLang="en-US" sz="2800" dirty="0" smtClean="0">
                <a:latin typeface="Times New Roman" pitchFamily="18" charset="0"/>
                <a:cs typeface="Times New Roman" pitchFamily="18" charset="0"/>
              </a:rPr>
              <a:t>。</a:t>
            </a:r>
          </a:p>
          <a:p>
            <a:pPr eaLnBrk="1" hangingPunct="1">
              <a:lnSpc>
                <a:spcPct val="130000"/>
              </a:lnSpc>
            </a:pPr>
            <a:r>
              <a:rPr lang="zh-CN" altLang="en-US" sz="2800" dirty="0" smtClean="0">
                <a:latin typeface="Times New Roman" pitchFamily="18" charset="0"/>
                <a:cs typeface="Times New Roman" pitchFamily="18" charset="0"/>
              </a:rPr>
              <a:t>均衡时刻，</a:t>
            </a:r>
            <a:r>
              <a:rPr lang="zh-CN" altLang="en-US" sz="2800" b="1" dirty="0" smtClean="0">
                <a:solidFill>
                  <a:srgbClr val="FF0000"/>
                </a:solidFill>
                <a:latin typeface="Times New Roman" pitchFamily="18" charset="0"/>
                <a:cs typeface="Times New Roman" pitchFamily="18" charset="0"/>
              </a:rPr>
              <a:t>有效资产组合</a:t>
            </a:r>
            <a:r>
              <a:rPr lang="zh-CN" altLang="en-US" sz="2800" dirty="0" smtClean="0">
                <a:solidFill>
                  <a:srgbClr val="FF0000"/>
                </a:solidFill>
                <a:latin typeface="Times New Roman" pitchFamily="18" charset="0"/>
                <a:cs typeface="Times New Roman" pitchFamily="18" charset="0"/>
              </a:rPr>
              <a:t>可以同时位于</a:t>
            </a:r>
            <a:r>
              <a:rPr lang="zh-CN" altLang="en-US" sz="2800" b="1" dirty="0" smtClean="0">
                <a:solidFill>
                  <a:srgbClr val="FF0000"/>
                </a:solidFill>
                <a:latin typeface="Times New Roman" pitchFamily="18" charset="0"/>
                <a:cs typeface="Times New Roman" pitchFamily="18" charset="0"/>
              </a:rPr>
              <a:t>资本市场线</a:t>
            </a:r>
            <a:r>
              <a:rPr lang="zh-CN" altLang="en-US" sz="2800" dirty="0" smtClean="0">
                <a:solidFill>
                  <a:srgbClr val="FF0000"/>
                </a:solidFill>
                <a:latin typeface="Times New Roman" pitchFamily="18" charset="0"/>
                <a:cs typeface="Times New Roman" pitchFamily="18" charset="0"/>
              </a:rPr>
              <a:t>和</a:t>
            </a:r>
            <a:r>
              <a:rPr lang="zh-CN" altLang="en-US" sz="2800" b="1" dirty="0" smtClean="0">
                <a:solidFill>
                  <a:srgbClr val="FF0000"/>
                </a:solidFill>
                <a:latin typeface="Times New Roman" pitchFamily="18" charset="0"/>
                <a:cs typeface="Times New Roman" pitchFamily="18" charset="0"/>
              </a:rPr>
              <a:t>证券市场线</a:t>
            </a:r>
            <a:r>
              <a:rPr lang="zh-CN" altLang="en-US" sz="2800" dirty="0" smtClean="0">
                <a:solidFill>
                  <a:srgbClr val="FF0000"/>
                </a:solidFill>
                <a:latin typeface="Times New Roman" pitchFamily="18" charset="0"/>
                <a:cs typeface="Times New Roman" pitchFamily="18" charset="0"/>
              </a:rPr>
              <a:t>上，</a:t>
            </a:r>
            <a:r>
              <a:rPr lang="zh-CN" altLang="en-US" sz="2800" dirty="0" smtClean="0">
                <a:solidFill>
                  <a:srgbClr val="FF0000"/>
                </a:solidFill>
                <a:latin typeface="+mn-ea"/>
                <a:cs typeface="Times New Roman" pitchFamily="18" charset="0"/>
              </a:rPr>
              <a:t>而</a:t>
            </a:r>
            <a:r>
              <a:rPr lang="zh-CN" altLang="en-US" sz="2800" b="1" dirty="0" smtClean="0">
                <a:solidFill>
                  <a:srgbClr val="FF0000"/>
                </a:solidFill>
                <a:latin typeface="+mn-ea"/>
                <a:cs typeface="Times New Roman" pitchFamily="18" charset="0"/>
              </a:rPr>
              <a:t>无效资产组合</a:t>
            </a:r>
            <a:r>
              <a:rPr lang="zh-CN" altLang="en-US" sz="2800" dirty="0" smtClean="0">
                <a:solidFill>
                  <a:srgbClr val="FF0000"/>
                </a:solidFill>
                <a:latin typeface="+mn-ea"/>
                <a:cs typeface="Times New Roman" pitchFamily="18" charset="0"/>
              </a:rPr>
              <a:t>和</a:t>
            </a:r>
            <a:r>
              <a:rPr lang="zh-CN" altLang="en-US" sz="2800" b="1" dirty="0" smtClean="0">
                <a:solidFill>
                  <a:srgbClr val="FF0000"/>
                </a:solidFill>
                <a:latin typeface="+mn-ea"/>
                <a:cs typeface="Times New Roman" pitchFamily="18" charset="0"/>
              </a:rPr>
              <a:t>单个风险资产</a:t>
            </a:r>
            <a:r>
              <a:rPr lang="zh-CN" altLang="en-US" sz="2800" dirty="0" smtClean="0">
                <a:solidFill>
                  <a:srgbClr val="FF0000"/>
                </a:solidFill>
                <a:latin typeface="+mn-ea"/>
                <a:cs typeface="Times New Roman" pitchFamily="18" charset="0"/>
              </a:rPr>
              <a:t>只能位于</a:t>
            </a:r>
            <a:r>
              <a:rPr lang="zh-CN" altLang="en-US" sz="2800" b="1" dirty="0" smtClean="0">
                <a:solidFill>
                  <a:srgbClr val="FF0000"/>
                </a:solidFill>
                <a:latin typeface="+mn-ea"/>
                <a:cs typeface="Times New Roman" pitchFamily="18" charset="0"/>
              </a:rPr>
              <a:t>证券市场线</a:t>
            </a:r>
            <a:r>
              <a:rPr lang="zh-CN" altLang="en-US" sz="2800" dirty="0" smtClean="0">
                <a:solidFill>
                  <a:srgbClr val="FF0000"/>
                </a:solidFill>
                <a:latin typeface="+mn-ea"/>
                <a:cs typeface="Times New Roman" pitchFamily="18" charset="0"/>
              </a:rPr>
              <a:t>上。</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0453">
                                            <p:txEl>
                                              <p:pRg st="0" end="0"/>
                                            </p:txEl>
                                          </p:spTgt>
                                        </p:tgtEl>
                                        <p:attrNameLst>
                                          <p:attrName>style.visibility</p:attrName>
                                        </p:attrNameLst>
                                      </p:cBhvr>
                                      <p:to>
                                        <p:strVal val="visible"/>
                                      </p:to>
                                    </p:set>
                                    <p:animEffect transition="in" filter="blinds(horizontal)">
                                      <p:cBhvr>
                                        <p:cTn id="7" dur="500"/>
                                        <p:tgtEl>
                                          <p:spTgt spid="3604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0453">
                                            <p:txEl>
                                              <p:pRg st="1" end="1"/>
                                            </p:txEl>
                                          </p:spTgt>
                                        </p:tgtEl>
                                        <p:attrNameLst>
                                          <p:attrName>style.visibility</p:attrName>
                                        </p:attrNameLst>
                                      </p:cBhvr>
                                      <p:to>
                                        <p:strVal val="visible"/>
                                      </p:to>
                                    </p:set>
                                    <p:animEffect transition="in" filter="blinds(horizontal)">
                                      <p:cBhvr>
                                        <p:cTn id="12" dur="500"/>
                                        <p:tgtEl>
                                          <p:spTgt spid="3604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0453">
                                            <p:txEl>
                                              <p:pRg st="2" end="2"/>
                                            </p:txEl>
                                          </p:spTgt>
                                        </p:tgtEl>
                                        <p:attrNameLst>
                                          <p:attrName>style.visibility</p:attrName>
                                        </p:attrNameLst>
                                      </p:cBhvr>
                                      <p:to>
                                        <p:strVal val="visible"/>
                                      </p:to>
                                    </p:set>
                                    <p:animEffect transition="in" filter="blinds(horizontal)">
                                      <p:cBhvr>
                                        <p:cTn id="17" dur="500"/>
                                        <p:tgtEl>
                                          <p:spTgt spid="3604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0453">
                                            <p:txEl>
                                              <p:pRg st="3" end="3"/>
                                            </p:txEl>
                                          </p:spTgt>
                                        </p:tgtEl>
                                        <p:attrNameLst>
                                          <p:attrName>style.visibility</p:attrName>
                                        </p:attrNameLst>
                                      </p:cBhvr>
                                      <p:to>
                                        <p:strVal val="visible"/>
                                      </p:to>
                                    </p:set>
                                    <p:animEffect transition="in" filter="blinds(horizontal)">
                                      <p:cBhvr>
                                        <p:cTn id="22" dur="500"/>
                                        <p:tgtEl>
                                          <p:spTgt spid="3604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3"/>
          <p:cNvSpPr>
            <a:spLocks noGrp="1"/>
          </p:cNvSpPr>
          <p:nvPr>
            <p:ph type="sldNum" sz="quarter" idx="12"/>
          </p:nvPr>
        </p:nvSpPr>
        <p:spPr>
          <a:noFill/>
        </p:spPr>
        <p:txBody>
          <a:bodyPr/>
          <a:lstStyle/>
          <a:p>
            <a:fld id="{DB4AE740-0A3E-4550-8410-0C813C589C55}" type="slidenum">
              <a:rPr lang="en-US" altLang="zh-CN" smtClean="0">
                <a:ea typeface="宋体" charset="-122"/>
              </a:rPr>
              <a:pPr/>
              <a:t>27</a:t>
            </a:fld>
            <a:endParaRPr lang="en-US" altLang="zh-CN" smtClean="0">
              <a:ea typeface="宋体" charset="-122"/>
            </a:endParaRPr>
          </a:p>
        </p:txBody>
      </p:sp>
      <p:sp>
        <p:nvSpPr>
          <p:cNvPr id="8196" name="Rectangle 2"/>
          <p:cNvSpPr>
            <a:spLocks noGrp="1" noRot="1" noChangeArrowheads="1"/>
          </p:cNvSpPr>
          <p:nvPr>
            <p:ph type="title" idx="4294967295"/>
          </p:nvPr>
        </p:nvSpPr>
        <p:spPr>
          <a:xfrm>
            <a:off x="0" y="228600"/>
            <a:ext cx="8540750" cy="1143000"/>
          </a:xfrm>
        </p:spPr>
        <p:txBody>
          <a:bodyPr>
            <a:normAutofit/>
          </a:bodyPr>
          <a:lstStyle/>
          <a:p>
            <a:pPr eaLnBrk="1" hangingPunct="1"/>
            <a:r>
              <a:rPr lang="en-US" altLang="zh-CN" sz="3600" b="1" dirty="0" smtClean="0">
                <a:solidFill>
                  <a:srgbClr val="FF0000"/>
                </a:solidFill>
                <a:latin typeface="Times New Roman" pitchFamily="18" charset="0"/>
                <a:cs typeface="Times New Roman" pitchFamily="18" charset="0"/>
              </a:rPr>
              <a:t>CAPM</a:t>
            </a:r>
            <a:r>
              <a:rPr lang="zh-CN" altLang="en-US" sz="3600" b="1" dirty="0" smtClean="0">
                <a:solidFill>
                  <a:srgbClr val="FF0000"/>
                </a:solidFill>
                <a:latin typeface="Times New Roman" pitchFamily="18" charset="0"/>
                <a:cs typeface="Times New Roman" pitchFamily="18" charset="0"/>
              </a:rPr>
              <a:t>的应用：项目选择</a:t>
            </a:r>
          </a:p>
        </p:txBody>
      </p:sp>
      <p:sp>
        <p:nvSpPr>
          <p:cNvPr id="361477" name="Rectangle 3"/>
          <p:cNvSpPr>
            <a:spLocks noGrp="1" noRot="1" noChangeArrowheads="1"/>
          </p:cNvSpPr>
          <p:nvPr>
            <p:ph type="body" sz="half" idx="4294967295"/>
          </p:nvPr>
        </p:nvSpPr>
        <p:spPr>
          <a:xfrm>
            <a:off x="0" y="1412875"/>
            <a:ext cx="9144000" cy="4714875"/>
          </a:xfrm>
        </p:spPr>
        <p:txBody>
          <a:bodyPr>
            <a:normAutofit/>
          </a:bodyPr>
          <a:lstStyle/>
          <a:p>
            <a:pPr eaLnBrk="1" hangingPunct="1"/>
            <a:r>
              <a:rPr lang="zh-CN" altLang="en-US" sz="2800" dirty="0" smtClean="0">
                <a:latin typeface="Times New Roman" pitchFamily="18" charset="0"/>
                <a:cs typeface="Times New Roman" pitchFamily="18" charset="0"/>
              </a:rPr>
              <a:t>已知一项资产的买价为</a:t>
            </a:r>
            <a:r>
              <a:rPr lang="en-US" altLang="zh-CN" sz="2800" i="1" dirty="0" smtClean="0">
                <a:latin typeface="Times New Roman" pitchFamily="18" charset="0"/>
                <a:cs typeface="Times New Roman" pitchFamily="18" charset="0"/>
              </a:rPr>
              <a:t>P</a:t>
            </a:r>
            <a:r>
              <a:rPr lang="zh-CN" altLang="en-US" sz="2800" dirty="0" smtClean="0">
                <a:latin typeface="Times New Roman" pitchFamily="18" charset="0"/>
                <a:cs typeface="Times New Roman" pitchFamily="18" charset="0"/>
              </a:rPr>
              <a:t>，而以后的售价为</a:t>
            </a:r>
            <a:r>
              <a:rPr lang="en-US" altLang="zh-CN" sz="2800" i="1" dirty="0" smtClean="0">
                <a:latin typeface="Times New Roman" pitchFamily="18" charset="0"/>
                <a:cs typeface="Times New Roman" pitchFamily="18" charset="0"/>
              </a:rPr>
              <a:t>Q</a:t>
            </a:r>
            <a:r>
              <a:rPr lang="zh-CN" altLang="en-US"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Q</a:t>
            </a:r>
            <a:r>
              <a:rPr lang="zh-CN" altLang="en-US" sz="2800" dirty="0" smtClean="0">
                <a:latin typeface="Times New Roman" pitchFamily="18" charset="0"/>
                <a:cs typeface="Times New Roman" pitchFamily="18" charset="0"/>
              </a:rPr>
              <a:t>为随机的，则：</a:t>
            </a:r>
          </a:p>
        </p:txBody>
      </p:sp>
      <p:graphicFrame>
        <p:nvGraphicFramePr>
          <p:cNvPr id="361479" name="Object 7"/>
          <p:cNvGraphicFramePr>
            <a:graphicFrameLocks noGrp="1" noChangeAspect="1"/>
          </p:cNvGraphicFramePr>
          <p:nvPr>
            <p:ph sz="half" idx="4294967295"/>
          </p:nvPr>
        </p:nvGraphicFramePr>
        <p:xfrm>
          <a:off x="1428729" y="2643182"/>
          <a:ext cx="5519536" cy="2049379"/>
        </p:xfrm>
        <a:graphic>
          <a:graphicData uri="http://schemas.openxmlformats.org/presentationml/2006/ole">
            <mc:AlternateContent xmlns:mc="http://schemas.openxmlformats.org/markup-compatibility/2006">
              <mc:Choice xmlns:v="urn:schemas-microsoft-com:vml" Requires="v">
                <p:oleObj spid="_x0000_s8203" name="公式" r:id="rId3" imgW="2323800" imgH="863280" progId="Equation.3">
                  <p:embed/>
                </p:oleObj>
              </mc:Choice>
              <mc:Fallback>
                <p:oleObj name="公式" r:id="rId3" imgW="2323800" imgH="8632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9" y="2643182"/>
                        <a:ext cx="5519536" cy="2049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9" name="AutoShape 6"/>
          <p:cNvSpPr>
            <a:spLocks noChangeArrowheads="1"/>
          </p:cNvSpPr>
          <p:nvPr/>
        </p:nvSpPr>
        <p:spPr bwMode="auto">
          <a:xfrm>
            <a:off x="4788024" y="5157192"/>
            <a:ext cx="3069554" cy="791740"/>
          </a:xfrm>
          <a:prstGeom prst="wedgeRectCallout">
            <a:avLst>
              <a:gd name="adj1" fmla="val -73142"/>
              <a:gd name="adj2" fmla="val -109786"/>
            </a:avLst>
          </a:prstGeom>
          <a:solidFill>
            <a:schemeClr val="bg1"/>
          </a:solidFill>
          <a:ln w="9525">
            <a:solidFill>
              <a:srgbClr val="0000CC"/>
            </a:solidFill>
            <a:miter lim="800000"/>
            <a:headEnd/>
            <a:tailEnd/>
          </a:ln>
        </p:spPr>
        <p:txBody>
          <a:bodyPr/>
          <a:lstStyle/>
          <a:p>
            <a:pPr algn="ctr"/>
            <a:r>
              <a:rPr lang="zh-CN" altLang="en-US" sz="2400" dirty="0">
                <a:solidFill>
                  <a:srgbClr val="FF0000"/>
                </a:solidFill>
              </a:rPr>
              <a:t>随机条件下的</a:t>
            </a:r>
            <a:r>
              <a:rPr lang="zh-CN" altLang="en-US" sz="2400" dirty="0" smtClean="0">
                <a:solidFill>
                  <a:srgbClr val="FF0000"/>
                </a:solidFill>
              </a:rPr>
              <a:t>贴现率</a:t>
            </a:r>
            <a:endParaRPr lang="en-US" altLang="zh-CN" sz="2400" dirty="0" smtClean="0">
              <a:solidFill>
                <a:srgbClr val="FF0000"/>
              </a:solidFill>
            </a:endParaRPr>
          </a:p>
          <a:p>
            <a:pPr algn="ctr"/>
            <a:r>
              <a:rPr lang="zh-CN" altLang="en-US" sz="2400" dirty="0" smtClean="0">
                <a:solidFill>
                  <a:srgbClr val="FF0000"/>
                </a:solidFill>
              </a:rPr>
              <a:t>（</a:t>
            </a:r>
            <a:r>
              <a:rPr lang="zh-CN" altLang="en-US" sz="2400" dirty="0">
                <a:solidFill>
                  <a:srgbClr val="FF0000"/>
                </a:solidFill>
              </a:rPr>
              <a:t>风险调整下的利率）</a:t>
            </a:r>
          </a:p>
        </p:txBody>
      </p:sp>
      <p:sp>
        <p:nvSpPr>
          <p:cNvPr id="8200" name="Line 9"/>
          <p:cNvSpPr>
            <a:spLocks noChangeShapeType="1"/>
          </p:cNvSpPr>
          <p:nvPr/>
        </p:nvSpPr>
        <p:spPr bwMode="auto">
          <a:xfrm>
            <a:off x="2987824" y="4653136"/>
            <a:ext cx="2592288" cy="0"/>
          </a:xfrm>
          <a:prstGeom prst="line">
            <a:avLst/>
          </a:prstGeom>
          <a:noFill/>
          <a:ln w="28575">
            <a:solidFill>
              <a:schemeClr val="tx2"/>
            </a:solidFill>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1477">
                                            <p:txEl>
                                              <p:pRg st="0" end="0"/>
                                            </p:txEl>
                                          </p:spTgt>
                                        </p:tgtEl>
                                        <p:attrNameLst>
                                          <p:attrName>style.visibility</p:attrName>
                                        </p:attrNameLst>
                                      </p:cBhvr>
                                      <p:to>
                                        <p:strVal val="visible"/>
                                      </p:to>
                                    </p:set>
                                    <p:animEffect transition="in" filter="blinds(horizontal)">
                                      <p:cBhvr>
                                        <p:cTn id="7" dur="500"/>
                                        <p:tgtEl>
                                          <p:spTgt spid="3614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1479"/>
                                        </p:tgtEl>
                                        <p:attrNameLst>
                                          <p:attrName>style.visibility</p:attrName>
                                        </p:attrNameLst>
                                      </p:cBhvr>
                                      <p:to>
                                        <p:strVal val="visible"/>
                                      </p:to>
                                    </p:set>
                                    <p:animEffect transition="in" filter="blinds(horizontal)">
                                      <p:cBhvr>
                                        <p:cTn id="12" dur="500"/>
                                        <p:tgtEl>
                                          <p:spTgt spid="3614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00"/>
                                        </p:tgtEl>
                                        <p:attrNameLst>
                                          <p:attrName>style.visibility</p:attrName>
                                        </p:attrNameLst>
                                      </p:cBhvr>
                                      <p:to>
                                        <p:strVal val="visible"/>
                                      </p:to>
                                    </p:set>
                                    <p:animEffect transition="in" filter="blinds(horizontal)">
                                      <p:cBhvr>
                                        <p:cTn id="17" dur="500"/>
                                        <p:tgtEl>
                                          <p:spTgt spid="82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9"/>
                                        </p:tgtEl>
                                        <p:attrNameLst>
                                          <p:attrName>style.visibility</p:attrName>
                                        </p:attrNameLst>
                                      </p:cBhvr>
                                      <p:to>
                                        <p:strVal val="visible"/>
                                      </p:to>
                                    </p:set>
                                    <p:animEffect transition="in" filter="blinds(horizontal)">
                                      <p:cBhvr>
                                        <p:cTn id="22"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P spid="820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灯片编号占位符 3"/>
          <p:cNvSpPr>
            <a:spLocks noGrp="1"/>
          </p:cNvSpPr>
          <p:nvPr>
            <p:ph type="sldNum" sz="quarter" idx="12"/>
          </p:nvPr>
        </p:nvSpPr>
        <p:spPr>
          <a:noFill/>
        </p:spPr>
        <p:txBody>
          <a:bodyPr/>
          <a:lstStyle/>
          <a:p>
            <a:fld id="{846E36CC-44F7-4544-93F6-AB39E33A0AB4}" type="slidenum">
              <a:rPr lang="en-US" altLang="zh-CN" smtClean="0">
                <a:ea typeface="宋体" charset="-122"/>
              </a:rPr>
              <a:pPr/>
              <a:t>28</a:t>
            </a:fld>
            <a:endParaRPr lang="en-US" altLang="zh-CN" smtClean="0">
              <a:ea typeface="宋体" charset="-122"/>
            </a:endParaRPr>
          </a:p>
        </p:txBody>
      </p:sp>
      <p:sp>
        <p:nvSpPr>
          <p:cNvPr id="9220" name="Rectangle 3"/>
          <p:cNvSpPr>
            <a:spLocks noGrp="1" noRot="1" noChangeArrowheads="1"/>
          </p:cNvSpPr>
          <p:nvPr>
            <p:ph type="body" idx="4294967295"/>
          </p:nvPr>
        </p:nvSpPr>
        <p:spPr>
          <a:xfrm>
            <a:off x="0" y="1196975"/>
            <a:ext cx="9144000" cy="2952750"/>
          </a:xfrm>
        </p:spPr>
        <p:txBody>
          <a:bodyPr>
            <a:normAutofit/>
          </a:bodyPr>
          <a:lstStyle/>
          <a:p>
            <a:pPr eaLnBrk="1" hangingPunct="1">
              <a:lnSpc>
                <a:spcPct val="130000"/>
              </a:lnSpc>
            </a:pPr>
            <a:r>
              <a:rPr lang="zh-CN" altLang="en-US" sz="2800" dirty="0" smtClean="0">
                <a:solidFill>
                  <a:srgbClr val="FF0000"/>
                </a:solidFill>
                <a:latin typeface="Times New Roman" pitchFamily="18" charset="0"/>
                <a:cs typeface="Times New Roman" pitchFamily="18" charset="0"/>
              </a:rPr>
              <a:t>例：</a:t>
            </a:r>
            <a:r>
              <a:rPr lang="zh-CN" altLang="en-US" sz="2800" dirty="0" smtClean="0">
                <a:latin typeface="Times New Roman" pitchFamily="18" charset="0"/>
                <a:cs typeface="Times New Roman" pitchFamily="18" charset="0"/>
              </a:rPr>
              <a:t>某项目未来期望收益为</a:t>
            </a:r>
            <a:r>
              <a:rPr lang="en-US" altLang="zh-CN" sz="2800" dirty="0" smtClean="0">
                <a:latin typeface="Times New Roman" pitchFamily="18" charset="0"/>
                <a:cs typeface="Times New Roman" pitchFamily="18" charset="0"/>
              </a:rPr>
              <a:t>1000</a:t>
            </a:r>
            <a:r>
              <a:rPr lang="zh-CN" altLang="en-US" sz="2800" dirty="0" smtClean="0">
                <a:latin typeface="Times New Roman" pitchFamily="18" charset="0"/>
                <a:cs typeface="Times New Roman" pitchFamily="18" charset="0"/>
              </a:rPr>
              <a:t>万美元，由于项目与市场相关性较小，</a:t>
            </a:r>
            <a:r>
              <a:rPr lang="en-US" altLang="zh-CN" sz="2800" i="1" dirty="0" smtClean="0">
                <a:latin typeface="Times New Roman" pitchFamily="18" charset="0"/>
                <a:cs typeface="Times New Roman" pitchFamily="18" charset="0"/>
              </a:rPr>
              <a:t>β</a:t>
            </a:r>
            <a:r>
              <a:rPr lang="en-US" altLang="zh-CN" sz="2800" dirty="0" smtClean="0">
                <a:latin typeface="Times New Roman" pitchFamily="18" charset="0"/>
                <a:cs typeface="Times New Roman" pitchFamily="18" charset="0"/>
              </a:rPr>
              <a:t>=0.6</a:t>
            </a:r>
            <a:r>
              <a:rPr lang="zh-CN" altLang="en-US" sz="2800" dirty="0" smtClean="0">
                <a:latin typeface="Times New Roman" pitchFamily="18" charset="0"/>
                <a:cs typeface="Times New Roman" pitchFamily="18" charset="0"/>
              </a:rPr>
              <a:t>，若当时短期国债的平均收益为</a:t>
            </a:r>
            <a:r>
              <a:rPr lang="en-US" altLang="zh-CN" sz="2800" dirty="0" smtClean="0">
                <a:latin typeface="Times New Roman" pitchFamily="18" charset="0"/>
                <a:cs typeface="Times New Roman" pitchFamily="18" charset="0"/>
              </a:rPr>
              <a:t>10</a:t>
            </a:r>
            <a:r>
              <a:rPr lang="zh-CN" altLang="en-US" sz="2800" dirty="0" smtClean="0">
                <a:latin typeface="Times New Roman" pitchFamily="18" charset="0"/>
                <a:cs typeface="Times New Roman" pitchFamily="18" charset="0"/>
              </a:rPr>
              <a:t>％，市场组合的期望收益为</a:t>
            </a:r>
            <a:r>
              <a:rPr lang="en-US" altLang="zh-CN" sz="2800" dirty="0" smtClean="0">
                <a:latin typeface="Times New Roman" pitchFamily="18" charset="0"/>
                <a:cs typeface="Times New Roman" pitchFamily="18" charset="0"/>
              </a:rPr>
              <a:t>17</a:t>
            </a:r>
            <a:r>
              <a:rPr lang="zh-CN" altLang="en-US" sz="2800" dirty="0" smtClean="0">
                <a:latin typeface="Times New Roman" pitchFamily="18" charset="0"/>
                <a:cs typeface="Times New Roman" pitchFamily="18" charset="0"/>
              </a:rPr>
              <a:t>％，则该项目最大可接受的投资成本是多少？</a:t>
            </a:r>
          </a:p>
        </p:txBody>
      </p:sp>
      <p:graphicFrame>
        <p:nvGraphicFramePr>
          <p:cNvPr id="362501" name="Object 4"/>
          <p:cNvGraphicFramePr>
            <a:graphicFrameLocks noChangeAspect="1"/>
          </p:cNvGraphicFramePr>
          <p:nvPr/>
        </p:nvGraphicFramePr>
        <p:xfrm>
          <a:off x="1331640" y="4077072"/>
          <a:ext cx="6985149" cy="1025732"/>
        </p:xfrm>
        <a:graphic>
          <a:graphicData uri="http://schemas.openxmlformats.org/presentationml/2006/ole">
            <mc:AlternateContent xmlns:mc="http://schemas.openxmlformats.org/markup-compatibility/2006">
              <mc:Choice xmlns:v="urn:schemas-microsoft-com:vml" Requires="v">
                <p:oleObj spid="_x0000_s9227" name="Equation" r:id="rId3" imgW="2539800" imgH="419040" progId="Equation.DSMT4">
                  <p:embed/>
                </p:oleObj>
              </mc:Choice>
              <mc:Fallback>
                <p:oleObj name="Equation" r:id="rId3" imgW="253980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077072"/>
                        <a:ext cx="6985149" cy="10257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2501"/>
                                        </p:tgtEl>
                                        <p:attrNameLst>
                                          <p:attrName>style.visibility</p:attrName>
                                        </p:attrNameLst>
                                      </p:cBhvr>
                                      <p:to>
                                        <p:strVal val="visible"/>
                                      </p:to>
                                    </p:set>
                                    <p:animEffect transition="in" filter="blinds(horizontal)">
                                      <p:cBhvr>
                                        <p:cTn id="7" dur="500"/>
                                        <p:tgtEl>
                                          <p:spTgt spid="362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p:spPr>
        <p:txBody>
          <a:bodyPr/>
          <a:lstStyle/>
          <a:p>
            <a:fld id="{7647B9B2-F829-4572-A835-E5E41D873A0A}" type="slidenum">
              <a:rPr lang="en-US" altLang="zh-CN" smtClean="0">
                <a:ea typeface="宋体" charset="-122"/>
              </a:rPr>
              <a:pPr/>
              <a:t>29</a:t>
            </a:fld>
            <a:endParaRPr lang="en-US" altLang="zh-CN" smtClean="0">
              <a:ea typeface="宋体" charset="-122"/>
            </a:endParaRPr>
          </a:p>
        </p:txBody>
      </p:sp>
      <p:sp>
        <p:nvSpPr>
          <p:cNvPr id="30723" name="Rectangle 2"/>
          <p:cNvSpPr>
            <a:spLocks noGrp="1" noRot="1" noChangeArrowheads="1"/>
          </p:cNvSpPr>
          <p:nvPr>
            <p:ph type="title" idx="4294967295"/>
          </p:nvPr>
        </p:nvSpPr>
        <p:spPr>
          <a:xfrm>
            <a:off x="0" y="2143116"/>
            <a:ext cx="8540750" cy="1143000"/>
          </a:xfrm>
        </p:spPr>
        <p:txBody>
          <a:bodyPr/>
          <a:lstStyle/>
          <a:p>
            <a:pPr eaLnBrk="1" hangingPunct="1"/>
            <a:r>
              <a:rPr lang="en-US" altLang="zh-CN" sz="4000" b="1" dirty="0" smtClean="0">
                <a:solidFill>
                  <a:srgbClr val="FF0000"/>
                </a:solidFill>
              </a:rPr>
              <a:t>4.2 </a:t>
            </a:r>
            <a:r>
              <a:rPr lang="en-US" altLang="zh-CN" sz="4000" dirty="0" smtClean="0">
                <a:solidFill>
                  <a:srgbClr val="FF0000"/>
                </a:solidFill>
              </a:rPr>
              <a:t> </a:t>
            </a:r>
            <a:r>
              <a:rPr lang="en-US" altLang="zh-CN" sz="4000" b="1" dirty="0" smtClean="0">
                <a:solidFill>
                  <a:srgbClr val="FF0000"/>
                </a:solidFill>
                <a:latin typeface="Times New Roman" pitchFamily="18" charset="0"/>
                <a:cs typeface="Times New Roman" pitchFamily="18" charset="0"/>
              </a:rPr>
              <a:t>CAPM</a:t>
            </a:r>
            <a:r>
              <a:rPr lang="zh-CN" altLang="en-US" sz="4000" b="1" dirty="0" smtClean="0">
                <a:solidFill>
                  <a:srgbClr val="FF0000"/>
                </a:solidFill>
                <a:latin typeface="Times New Roman" pitchFamily="18" charset="0"/>
                <a:cs typeface="Times New Roman" pitchFamily="18" charset="0"/>
              </a:rPr>
              <a:t>的拓展形式</a:t>
            </a:r>
          </a:p>
        </p:txBody>
      </p:sp>
      <p:sp>
        <p:nvSpPr>
          <p:cNvPr id="370693" name="Rectangle 3"/>
          <p:cNvSpPr>
            <a:spLocks noGrp="1" noRot="1" noChangeArrowheads="1"/>
          </p:cNvSpPr>
          <p:nvPr>
            <p:ph type="body" idx="4294967295"/>
          </p:nvPr>
        </p:nvSpPr>
        <p:spPr>
          <a:xfrm>
            <a:off x="3214678" y="2643182"/>
            <a:ext cx="2928926" cy="1428750"/>
          </a:xfrm>
        </p:spPr>
        <p:txBody>
          <a:bodyPr/>
          <a:lstStyle/>
          <a:p>
            <a:pPr marL="609600" indent="-609600" algn="ctr" eaLnBrk="1" hangingPunct="1">
              <a:buFont typeface="Wingdings" pitchFamily="2" charset="2"/>
              <a:buNone/>
            </a:pPr>
            <a:endParaRPr lang="zh-CN" altLang="en-US" sz="3600" dirty="0" smtClean="0"/>
          </a:p>
          <a:p>
            <a:pPr marL="609600" indent="-609600" algn="ctr" eaLnBrk="1" hangingPunct="1">
              <a:buFont typeface="Wingdings" pitchFamily="2" charset="2"/>
              <a:buNone/>
            </a:pPr>
            <a:r>
              <a:rPr lang="zh-CN" altLang="en-US" b="1" dirty="0" smtClean="0">
                <a:solidFill>
                  <a:srgbClr val="000099"/>
                </a:solidFill>
              </a:rPr>
              <a:t>（假定的放宽）</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0693">
                                            <p:txEl>
                                              <p:pRg st="1" end="1"/>
                                            </p:txEl>
                                          </p:spTgt>
                                        </p:tgtEl>
                                        <p:attrNameLst>
                                          <p:attrName>style.visibility</p:attrName>
                                        </p:attrNameLst>
                                      </p:cBhvr>
                                      <p:to>
                                        <p:strVal val="visible"/>
                                      </p:to>
                                    </p:set>
                                    <p:animEffect transition="in" filter="blinds(horizontal)">
                                      <p:cBhvr>
                                        <p:cTn id="7" dur="500"/>
                                        <p:tgtEl>
                                          <p:spTgt spid="3706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p:spPr>
        <p:txBody>
          <a:bodyPr/>
          <a:lstStyle/>
          <a:p>
            <a:fld id="{20131DF0-5DD9-460D-8E41-458235C8A2FC}" type="slidenum">
              <a:rPr lang="en-US" altLang="zh-CN" smtClean="0">
                <a:ea typeface="宋体" charset="-122"/>
              </a:rPr>
              <a:pPr/>
              <a:t>3</a:t>
            </a:fld>
            <a:endParaRPr lang="en-US" altLang="zh-CN" smtClean="0">
              <a:ea typeface="宋体" charset="-122"/>
            </a:endParaRPr>
          </a:p>
        </p:txBody>
      </p:sp>
      <p:sp>
        <p:nvSpPr>
          <p:cNvPr id="342020" name="Rectangle 3"/>
          <p:cNvSpPr>
            <a:spLocks noGrp="1" noRot="1" noChangeArrowheads="1"/>
          </p:cNvSpPr>
          <p:nvPr>
            <p:ph type="body" idx="4294967295"/>
          </p:nvPr>
        </p:nvSpPr>
        <p:spPr>
          <a:xfrm>
            <a:off x="0" y="908050"/>
            <a:ext cx="9144000" cy="5041900"/>
          </a:xfrm>
        </p:spPr>
        <p:txBody>
          <a:bodyPr/>
          <a:lstStyle/>
          <a:p>
            <a:pPr eaLnBrk="1" hangingPunct="1">
              <a:lnSpc>
                <a:spcPct val="150000"/>
              </a:lnSpc>
            </a:pPr>
            <a:r>
              <a:rPr lang="en-US" altLang="zh-CN" dirty="0" smtClean="0">
                <a:latin typeface="Times New Roman" pitchFamily="18" charset="0"/>
                <a:cs typeface="Times New Roman" pitchFamily="18" charset="0"/>
              </a:rPr>
              <a:t>CAPM</a:t>
            </a:r>
            <a:r>
              <a:rPr lang="zh-CN" altLang="en-US" dirty="0" smtClean="0">
                <a:latin typeface="Times New Roman" pitchFamily="18" charset="0"/>
                <a:cs typeface="Times New Roman" pitchFamily="18" charset="0"/>
              </a:rPr>
              <a:t>是基于</a:t>
            </a:r>
            <a:r>
              <a:rPr lang="zh-CN" altLang="en-US" dirty="0" smtClean="0">
                <a:solidFill>
                  <a:srgbClr val="FF0000"/>
                </a:solidFill>
                <a:latin typeface="Times New Roman" pitchFamily="18" charset="0"/>
                <a:cs typeface="Times New Roman" pitchFamily="18" charset="0"/>
              </a:rPr>
              <a:t>风险资产期望收益</a:t>
            </a:r>
            <a:r>
              <a:rPr lang="zh-CN" altLang="en-US" dirty="0" smtClean="0">
                <a:solidFill>
                  <a:srgbClr val="FF0000"/>
                </a:solidFill>
                <a:latin typeface="+mn-ea"/>
                <a:cs typeface="Times New Roman" pitchFamily="18" charset="0"/>
              </a:rPr>
              <a:t>均衡</a:t>
            </a:r>
            <a:r>
              <a:rPr lang="zh-CN" altLang="en-US" dirty="0" smtClean="0">
                <a:latin typeface="Times New Roman" pitchFamily="18" charset="0"/>
                <a:cs typeface="Times New Roman" pitchFamily="18" charset="0"/>
              </a:rPr>
              <a:t>基础上的预测模型。</a:t>
            </a:r>
          </a:p>
          <a:p>
            <a:pPr lvl="1" eaLnBrk="1" hangingPunct="1">
              <a:lnSpc>
                <a:spcPct val="150000"/>
              </a:lnSpc>
            </a:pPr>
            <a:r>
              <a:rPr lang="en-US" altLang="zh-CN" dirty="0" smtClean="0">
                <a:latin typeface="Times New Roman" pitchFamily="18" charset="0"/>
                <a:cs typeface="Times New Roman" pitchFamily="18" charset="0"/>
              </a:rPr>
              <a:t>1952</a:t>
            </a:r>
            <a:r>
              <a:rPr lang="zh-CN" altLang="en-US" dirty="0" smtClean="0">
                <a:latin typeface="Times New Roman" pitchFamily="18" charset="0"/>
                <a:cs typeface="Times New Roman" pitchFamily="18" charset="0"/>
              </a:rPr>
              <a:t>年，</a:t>
            </a:r>
            <a:r>
              <a:rPr lang="en-US" altLang="zh-CN" dirty="0" smtClean="0">
                <a:latin typeface="Times New Roman" pitchFamily="18" charset="0"/>
                <a:cs typeface="Times New Roman" pitchFamily="18" charset="0"/>
              </a:rPr>
              <a:t>Harry Markowitz</a:t>
            </a:r>
            <a:r>
              <a:rPr lang="zh-CN" altLang="en-US" dirty="0" smtClean="0">
                <a:latin typeface="Times New Roman" pitchFamily="18" charset="0"/>
                <a:cs typeface="Times New Roman" pitchFamily="18" charset="0"/>
              </a:rPr>
              <a:t>建立现代资产组合理论</a:t>
            </a:r>
          </a:p>
          <a:p>
            <a:pPr lvl="1" eaLnBrk="1" hangingPunct="1">
              <a:lnSpc>
                <a:spcPct val="150000"/>
              </a:lnSpc>
            </a:pPr>
            <a:r>
              <a:rPr lang="en-US" altLang="zh-CN" dirty="0" smtClean="0">
                <a:latin typeface="Times New Roman" pitchFamily="18" charset="0"/>
                <a:cs typeface="Times New Roman" pitchFamily="18" charset="0"/>
              </a:rPr>
              <a:t>1964</a:t>
            </a:r>
            <a:r>
              <a:rPr lang="zh-CN" altLang="en-US" dirty="0" smtClean="0">
                <a:latin typeface="Times New Roman" pitchFamily="18" charset="0"/>
                <a:cs typeface="Times New Roman" pitchFamily="18" charset="0"/>
              </a:rPr>
              <a:t>年，</a:t>
            </a:r>
            <a:r>
              <a:rPr lang="en-US" altLang="zh-CN" dirty="0" smtClean="0">
                <a:latin typeface="Times New Roman" pitchFamily="18" charset="0"/>
                <a:cs typeface="Times New Roman" pitchFamily="18" charset="0"/>
              </a:rPr>
              <a:t>William Sharpe</a:t>
            </a:r>
            <a:r>
              <a:rPr lang="zh-CN" altLang="en-US" dirty="0" smtClean="0">
                <a:latin typeface="Times New Roman" pitchFamily="18" charset="0"/>
                <a:cs typeface="Times New Roman" pitchFamily="18" charset="0"/>
              </a:rPr>
              <a:t>等建立基本形式</a:t>
            </a:r>
            <a:r>
              <a:rPr lang="en-US" altLang="zh-CN" dirty="0" smtClean="0">
                <a:latin typeface="Times New Roman" pitchFamily="18" charset="0"/>
                <a:cs typeface="Times New Roman" pitchFamily="18" charset="0"/>
              </a:rPr>
              <a:t>CAPM</a:t>
            </a:r>
          </a:p>
          <a:p>
            <a:pPr eaLnBrk="1" hangingPunct="1">
              <a:lnSpc>
                <a:spcPct val="150000"/>
              </a:lnSpc>
            </a:pPr>
            <a:r>
              <a:rPr lang="en-US" altLang="zh-CN" dirty="0" smtClean="0">
                <a:latin typeface="Times New Roman" pitchFamily="18" charset="0"/>
                <a:cs typeface="Times New Roman" pitchFamily="18" charset="0"/>
              </a:rPr>
              <a:t>CAPM</a:t>
            </a:r>
            <a:r>
              <a:rPr lang="zh-CN" altLang="en-US" dirty="0" smtClean="0">
                <a:latin typeface="Times New Roman" pitchFamily="18" charset="0"/>
                <a:cs typeface="Times New Roman" pitchFamily="18" charset="0"/>
              </a:rPr>
              <a:t>从提出基本假设到得出基本结论是一个严谨、科学的过程。</a:t>
            </a:r>
          </a:p>
          <a:p>
            <a:pPr eaLnBrk="1" hangingPunct="1">
              <a:lnSpc>
                <a:spcPct val="150000"/>
              </a:lnSpc>
            </a:pPr>
            <a:endParaRPr lang="en-US" altLang="zh-CN" dirty="0" smtClean="0"/>
          </a:p>
        </p:txBody>
      </p:sp>
      <p:sp>
        <p:nvSpPr>
          <p:cNvPr id="15363" name="灯片编号占位符 5"/>
          <p:cNvSpPr txBox="1">
            <a:spLocks noGrp="1"/>
          </p:cNvSpPr>
          <p:nvPr/>
        </p:nvSpPr>
        <p:spPr bwMode="auto">
          <a:xfrm>
            <a:off x="6550025" y="6245225"/>
            <a:ext cx="2289175" cy="476250"/>
          </a:xfrm>
          <a:prstGeom prst="rect">
            <a:avLst/>
          </a:prstGeom>
          <a:noFill/>
          <a:ln w="9525">
            <a:noFill/>
            <a:miter lim="800000"/>
            <a:headEnd/>
            <a:tailEnd/>
          </a:ln>
        </p:spPr>
        <p:txBody>
          <a:bodyPr/>
          <a:lstStyle/>
          <a:p>
            <a:pPr algn="r"/>
            <a:fld id="{862839D3-21A0-408C-A427-BA24646A6BA9}" type="slidenum">
              <a:rPr lang="en-US" altLang="zh-CN" sz="1400" b="1"/>
              <a:pPr algn="r"/>
              <a:t>3</a:t>
            </a:fld>
            <a:endParaRPr lang="en-US" altLang="zh-CN"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2020">
                                            <p:txEl>
                                              <p:pRg st="1" end="1"/>
                                            </p:txEl>
                                          </p:spTgt>
                                        </p:tgtEl>
                                        <p:attrNameLst>
                                          <p:attrName>style.visibility</p:attrName>
                                        </p:attrNameLst>
                                      </p:cBhvr>
                                      <p:to>
                                        <p:strVal val="visible"/>
                                      </p:to>
                                    </p:set>
                                    <p:animEffect transition="in" filter="blinds(horizontal)">
                                      <p:cBhvr>
                                        <p:cTn id="7" dur="500"/>
                                        <p:tgtEl>
                                          <p:spTgt spid="3420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2020">
                                            <p:txEl>
                                              <p:pRg st="2" end="2"/>
                                            </p:txEl>
                                          </p:spTgt>
                                        </p:tgtEl>
                                        <p:attrNameLst>
                                          <p:attrName>style.visibility</p:attrName>
                                        </p:attrNameLst>
                                      </p:cBhvr>
                                      <p:to>
                                        <p:strVal val="visible"/>
                                      </p:to>
                                    </p:set>
                                    <p:animEffect transition="in" filter="blinds(horizontal)">
                                      <p:cBhvr>
                                        <p:cTn id="12" dur="500"/>
                                        <p:tgtEl>
                                          <p:spTgt spid="3420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2020">
                                            <p:txEl>
                                              <p:pRg st="3" end="3"/>
                                            </p:txEl>
                                          </p:spTgt>
                                        </p:tgtEl>
                                        <p:attrNameLst>
                                          <p:attrName>style.visibility</p:attrName>
                                        </p:attrNameLst>
                                      </p:cBhvr>
                                      <p:to>
                                        <p:strVal val="visible"/>
                                      </p:to>
                                    </p:set>
                                    <p:animEffect transition="in" filter="blinds(horizontal)">
                                      <p:cBhvr>
                                        <p:cTn id="17" dur="500"/>
                                        <p:tgtEl>
                                          <p:spTgt spid="3420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3"/>
          <p:cNvSpPr>
            <a:spLocks noGrp="1"/>
          </p:cNvSpPr>
          <p:nvPr>
            <p:ph type="sldNum" sz="quarter" idx="12"/>
          </p:nvPr>
        </p:nvSpPr>
        <p:spPr>
          <a:noFill/>
        </p:spPr>
        <p:txBody>
          <a:bodyPr/>
          <a:lstStyle/>
          <a:p>
            <a:fld id="{CC085E62-5689-4788-8EAE-EE4C9A497785}" type="slidenum">
              <a:rPr lang="en-US" altLang="zh-CN" smtClean="0">
                <a:ea typeface="宋体" charset="-122"/>
              </a:rPr>
              <a:pPr/>
              <a:t>30</a:t>
            </a:fld>
            <a:endParaRPr lang="en-US" altLang="zh-CN" smtClean="0">
              <a:ea typeface="宋体" charset="-122"/>
            </a:endParaRPr>
          </a:p>
        </p:txBody>
      </p:sp>
      <p:sp>
        <p:nvSpPr>
          <p:cNvPr id="10244" name="Rectangle 2"/>
          <p:cNvSpPr>
            <a:spLocks noGrp="1" noRot="1" noChangeArrowheads="1"/>
          </p:cNvSpPr>
          <p:nvPr>
            <p:ph type="title" idx="4294967295"/>
          </p:nvPr>
        </p:nvSpPr>
        <p:spPr>
          <a:xfrm>
            <a:off x="0" y="0"/>
            <a:ext cx="8839200" cy="1143000"/>
          </a:xfrm>
        </p:spPr>
        <p:txBody>
          <a:bodyPr/>
          <a:lstStyle/>
          <a:p>
            <a:pPr algn="l" eaLnBrk="1" hangingPunct="1"/>
            <a:r>
              <a:rPr lang="zh-CN" altLang="en-US" sz="3600" b="1" dirty="0" smtClean="0">
                <a:solidFill>
                  <a:srgbClr val="0000CC"/>
                </a:solidFill>
              </a:rPr>
              <a:t>  </a:t>
            </a:r>
            <a:r>
              <a:rPr lang="en-US" altLang="zh-CN" sz="3600" b="1" dirty="0" smtClean="0">
                <a:solidFill>
                  <a:srgbClr val="0000CC"/>
                </a:solidFill>
              </a:rPr>
              <a:t>4.2.1 </a:t>
            </a:r>
            <a:r>
              <a:rPr lang="zh-CN" altLang="en-US" sz="3600" b="1" dirty="0" smtClean="0">
                <a:solidFill>
                  <a:srgbClr val="0000CC"/>
                </a:solidFill>
              </a:rPr>
              <a:t> 零</a:t>
            </a:r>
            <a:r>
              <a:rPr lang="zh-CN" altLang="en-US" sz="3600" b="1" i="1" dirty="0" smtClean="0">
                <a:solidFill>
                  <a:srgbClr val="0000CC"/>
                </a:solidFill>
                <a:sym typeface="Symbol" pitchFamily="18" charset="2"/>
              </a:rPr>
              <a:t></a:t>
            </a:r>
            <a:r>
              <a:rPr lang="zh-CN" altLang="en-US" sz="3600" b="1" dirty="0" smtClean="0">
                <a:solidFill>
                  <a:srgbClr val="0000CC"/>
                </a:solidFill>
              </a:rPr>
              <a:t>模型</a:t>
            </a:r>
          </a:p>
        </p:txBody>
      </p:sp>
      <p:sp>
        <p:nvSpPr>
          <p:cNvPr id="371717" name="Rectangle 3"/>
          <p:cNvSpPr>
            <a:spLocks noGrp="1" noRot="1" noChangeArrowheads="1"/>
          </p:cNvSpPr>
          <p:nvPr>
            <p:ph type="body" idx="4294967295"/>
          </p:nvPr>
        </p:nvSpPr>
        <p:spPr>
          <a:xfrm>
            <a:off x="0" y="1268760"/>
            <a:ext cx="9144000" cy="4349750"/>
          </a:xfrm>
        </p:spPr>
        <p:txBody>
          <a:bodyPr>
            <a:normAutofit/>
          </a:bodyPr>
          <a:lstStyle/>
          <a:p>
            <a:pPr marL="609600" indent="-609600" eaLnBrk="1" hangingPunct="1">
              <a:lnSpc>
                <a:spcPct val="120000"/>
              </a:lnSpc>
              <a:buFont typeface="Wingdings" pitchFamily="2" charset="2"/>
              <a:buNone/>
            </a:pPr>
            <a:r>
              <a:rPr lang="zh-CN" altLang="en-US" sz="2800" dirty="0" smtClean="0"/>
              <a:t>有效前沿的三大性质：</a:t>
            </a:r>
          </a:p>
          <a:p>
            <a:pPr marL="609600" indent="-609600" eaLnBrk="1" hangingPunct="1">
              <a:lnSpc>
                <a:spcPct val="120000"/>
              </a:lnSpc>
            </a:pPr>
            <a:r>
              <a:rPr lang="zh-CN" altLang="en-US" sz="2800" dirty="0" smtClean="0">
                <a:solidFill>
                  <a:srgbClr val="FF0000"/>
                </a:solidFill>
              </a:rPr>
              <a:t>两种有效前沿上的资产组合组成的任意资产组合仍在有效前沿上</a:t>
            </a:r>
          </a:p>
          <a:p>
            <a:pPr marL="609600" indent="-609600" eaLnBrk="1" hangingPunct="1">
              <a:lnSpc>
                <a:spcPct val="120000"/>
              </a:lnSpc>
            </a:pPr>
            <a:r>
              <a:rPr lang="zh-CN" altLang="en-US" sz="2800" dirty="0" smtClean="0">
                <a:solidFill>
                  <a:srgbClr val="FF0000"/>
                </a:solidFill>
              </a:rPr>
              <a:t>任何资产的期望收益可以表述为任何两个有效投资组合</a:t>
            </a:r>
            <a:r>
              <a:rPr lang="en-US" altLang="zh-CN" sz="2800" i="1" dirty="0" smtClean="0">
                <a:solidFill>
                  <a:srgbClr val="FF0000"/>
                </a:solidFill>
                <a:latin typeface="Times New Roman" pitchFamily="18" charset="0"/>
                <a:cs typeface="Times New Roman" pitchFamily="18" charset="0"/>
              </a:rPr>
              <a:t>P</a:t>
            </a:r>
            <a:r>
              <a:rPr lang="zh-CN" altLang="en-US" sz="2800" dirty="0" smtClean="0">
                <a:solidFill>
                  <a:srgbClr val="FF0000"/>
                </a:solidFill>
                <a:latin typeface="Times New Roman" pitchFamily="18" charset="0"/>
                <a:cs typeface="Times New Roman" pitchFamily="18" charset="0"/>
              </a:rPr>
              <a:t>和</a:t>
            </a:r>
            <a:r>
              <a:rPr lang="en-US" altLang="zh-CN" sz="2800" i="1" dirty="0" smtClean="0">
                <a:solidFill>
                  <a:srgbClr val="FF0000"/>
                </a:solidFill>
                <a:latin typeface="Times New Roman" pitchFamily="18" charset="0"/>
                <a:cs typeface="Times New Roman" pitchFamily="18" charset="0"/>
              </a:rPr>
              <a:t>Q</a:t>
            </a:r>
            <a:r>
              <a:rPr lang="zh-CN" altLang="en-US" sz="2800" dirty="0" smtClean="0">
                <a:solidFill>
                  <a:srgbClr val="FF0000"/>
                </a:solidFill>
                <a:latin typeface="Times New Roman" pitchFamily="18" charset="0"/>
                <a:cs typeface="Times New Roman" pitchFamily="18" charset="0"/>
              </a:rPr>
              <a:t>的精</a:t>
            </a:r>
            <a:r>
              <a:rPr lang="zh-CN" altLang="en-US" sz="2800" dirty="0" smtClean="0">
                <a:solidFill>
                  <a:srgbClr val="FF0000"/>
                </a:solidFill>
              </a:rPr>
              <a:t>确的线性组合，其方程为：</a:t>
            </a:r>
          </a:p>
          <a:p>
            <a:pPr marL="609600" indent="-609600" eaLnBrk="1" hangingPunct="1"/>
            <a:endParaRPr lang="zh-CN" altLang="en-US" sz="2800" dirty="0" smtClean="0">
              <a:solidFill>
                <a:srgbClr val="000099"/>
              </a:solidFill>
            </a:endParaRPr>
          </a:p>
          <a:p>
            <a:pPr marL="609600" indent="-609600" eaLnBrk="1" hangingPunct="1"/>
            <a:endParaRPr lang="zh-CN" altLang="en-US" sz="2800" dirty="0" smtClean="0">
              <a:solidFill>
                <a:srgbClr val="000099"/>
              </a:solidFill>
            </a:endParaRPr>
          </a:p>
          <a:p>
            <a:pPr marL="609600" indent="-609600" eaLnBrk="1" hangingPunct="1"/>
            <a:endParaRPr lang="en-US" altLang="zh-CN" sz="2800" dirty="0" smtClean="0">
              <a:solidFill>
                <a:srgbClr val="000099"/>
              </a:solidFill>
            </a:endParaRPr>
          </a:p>
        </p:txBody>
      </p:sp>
      <p:graphicFrame>
        <p:nvGraphicFramePr>
          <p:cNvPr id="371718" name="Object 28"/>
          <p:cNvGraphicFramePr>
            <a:graphicFrameLocks noChangeAspect="1"/>
          </p:cNvGraphicFramePr>
          <p:nvPr/>
        </p:nvGraphicFramePr>
        <p:xfrm>
          <a:off x="755576" y="4509120"/>
          <a:ext cx="7775497" cy="1101591"/>
        </p:xfrm>
        <a:graphic>
          <a:graphicData uri="http://schemas.openxmlformats.org/presentationml/2006/ole">
            <mc:AlternateContent xmlns:mc="http://schemas.openxmlformats.org/markup-compatibility/2006">
              <mc:Choice xmlns:v="urn:schemas-microsoft-com:vml" Requires="v">
                <p:oleObj spid="_x0000_s10251" name="Equation" r:id="rId4" imgW="3314520" imgH="469800" progId="Equation.DSMT4">
                  <p:embed/>
                </p:oleObj>
              </mc:Choice>
              <mc:Fallback>
                <p:oleObj name="Equation" r:id="rId4" imgW="3314520" imgH="469800" progId="Equation.DSMT4">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4509120"/>
                        <a:ext cx="7775497" cy="11015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1717">
                                            <p:txEl>
                                              <p:pRg st="0" end="0"/>
                                            </p:txEl>
                                          </p:spTgt>
                                        </p:tgtEl>
                                        <p:attrNameLst>
                                          <p:attrName>style.visibility</p:attrName>
                                        </p:attrNameLst>
                                      </p:cBhvr>
                                      <p:to>
                                        <p:strVal val="visible"/>
                                      </p:to>
                                    </p:set>
                                    <p:animEffect transition="in" filter="blinds(horizontal)">
                                      <p:cBhvr>
                                        <p:cTn id="7" dur="500"/>
                                        <p:tgtEl>
                                          <p:spTgt spid="371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1717">
                                            <p:txEl>
                                              <p:pRg st="1" end="1"/>
                                            </p:txEl>
                                          </p:spTgt>
                                        </p:tgtEl>
                                        <p:attrNameLst>
                                          <p:attrName>style.visibility</p:attrName>
                                        </p:attrNameLst>
                                      </p:cBhvr>
                                      <p:to>
                                        <p:strVal val="visible"/>
                                      </p:to>
                                    </p:set>
                                    <p:animEffect transition="in" filter="blinds(horizontal)">
                                      <p:cBhvr>
                                        <p:cTn id="12" dur="500"/>
                                        <p:tgtEl>
                                          <p:spTgt spid="371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1717">
                                            <p:txEl>
                                              <p:pRg st="2" end="2"/>
                                            </p:txEl>
                                          </p:spTgt>
                                        </p:tgtEl>
                                        <p:attrNameLst>
                                          <p:attrName>style.visibility</p:attrName>
                                        </p:attrNameLst>
                                      </p:cBhvr>
                                      <p:to>
                                        <p:strVal val="visible"/>
                                      </p:to>
                                    </p:set>
                                    <p:animEffect transition="in" filter="blinds(horizontal)">
                                      <p:cBhvr>
                                        <p:cTn id="17" dur="500"/>
                                        <p:tgtEl>
                                          <p:spTgt spid="371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1718"/>
                                        </p:tgtEl>
                                        <p:attrNameLst>
                                          <p:attrName>style.visibility</p:attrName>
                                        </p:attrNameLst>
                                      </p:cBhvr>
                                      <p:to>
                                        <p:strVal val="visible"/>
                                      </p:to>
                                    </p:set>
                                    <p:animEffect transition="in" filter="blinds(horizontal)">
                                      <p:cBhvr>
                                        <p:cTn id="22" dur="500"/>
                                        <p:tgtEl>
                                          <p:spTgt spid="371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3"/>
          <p:cNvSpPr>
            <a:spLocks noGrp="1"/>
          </p:cNvSpPr>
          <p:nvPr>
            <p:ph type="sldNum" sz="quarter" idx="12"/>
          </p:nvPr>
        </p:nvSpPr>
        <p:spPr>
          <a:noFill/>
        </p:spPr>
        <p:txBody>
          <a:bodyPr/>
          <a:lstStyle/>
          <a:p>
            <a:fld id="{13DBF000-26A2-4489-8F28-326D4B8F591A}" type="slidenum">
              <a:rPr lang="en-US" altLang="zh-CN" smtClean="0">
                <a:ea typeface="宋体" charset="-122"/>
              </a:rPr>
              <a:pPr/>
              <a:t>31</a:t>
            </a:fld>
            <a:endParaRPr lang="en-US" altLang="zh-CN" smtClean="0">
              <a:ea typeface="宋体" charset="-122"/>
            </a:endParaRPr>
          </a:p>
        </p:txBody>
      </p:sp>
      <p:graphicFrame>
        <p:nvGraphicFramePr>
          <p:cNvPr id="372740" name="Object 28"/>
          <p:cNvGraphicFramePr>
            <a:graphicFrameLocks noGrp="1" noChangeAspect="1"/>
          </p:cNvGraphicFramePr>
          <p:nvPr>
            <p:ph idx="4294967295"/>
          </p:nvPr>
        </p:nvGraphicFramePr>
        <p:xfrm>
          <a:off x="683568" y="2708920"/>
          <a:ext cx="7594397" cy="2174819"/>
        </p:xfrm>
        <a:graphic>
          <a:graphicData uri="http://schemas.openxmlformats.org/presentationml/2006/ole">
            <mc:AlternateContent xmlns:mc="http://schemas.openxmlformats.org/markup-compatibility/2006">
              <mc:Choice xmlns:v="urn:schemas-microsoft-com:vml" Requires="v">
                <p:oleObj spid="_x0000_s11275" name="Equation" r:id="rId3" imgW="3060360" imgH="876240" progId="Equation.DSMT4">
                  <p:embed/>
                </p:oleObj>
              </mc:Choice>
              <mc:Fallback>
                <p:oleObj name="Equation" r:id="rId3" imgW="3060360" imgH="876240"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708920"/>
                        <a:ext cx="7594397" cy="21748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矩形 4"/>
          <p:cNvSpPr>
            <a:spLocks noChangeArrowheads="1"/>
          </p:cNvSpPr>
          <p:nvPr/>
        </p:nvSpPr>
        <p:spPr bwMode="auto">
          <a:xfrm>
            <a:off x="0" y="571480"/>
            <a:ext cx="9144000" cy="954107"/>
          </a:xfrm>
          <a:prstGeom prst="rect">
            <a:avLst/>
          </a:prstGeom>
          <a:noFill/>
          <a:ln w="9525">
            <a:noFill/>
            <a:miter lim="800000"/>
            <a:headEnd/>
            <a:tailEnd/>
          </a:ln>
        </p:spPr>
        <p:txBody>
          <a:bodyPr>
            <a:spAutoFit/>
          </a:bodyPr>
          <a:lstStyle/>
          <a:p>
            <a:pPr marL="609600" indent="-609600">
              <a:buFont typeface="Arial" charset="0"/>
              <a:buChar char="•"/>
            </a:pPr>
            <a:r>
              <a:rPr lang="zh-CN" altLang="en-US" sz="2800" dirty="0">
                <a:solidFill>
                  <a:srgbClr val="FF0000"/>
                </a:solidFill>
              </a:rPr>
              <a:t>最小方差边界的下半部分有伴随资产组合存在，称为零贝塔资产组合。零贝塔资产组合与原组合不相关。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2740"/>
                                        </p:tgtEl>
                                        <p:attrNameLst>
                                          <p:attrName>style.visibility</p:attrName>
                                        </p:attrNameLst>
                                      </p:cBhvr>
                                      <p:to>
                                        <p:strVal val="visible"/>
                                      </p:to>
                                    </p:set>
                                    <p:animEffect transition="in" filter="blinds(horizontal)">
                                      <p:cBhvr>
                                        <p:cTn id="7" dur="500"/>
                                        <p:tgtEl>
                                          <p:spTgt spid="372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D005F0F-4D12-4345-8195-61CEE89DF6AD}" type="slidenum">
              <a:rPr lang="en-US" altLang="zh-CN" smtClean="0"/>
              <a:pPr>
                <a:defRPr/>
              </a:pPr>
              <a:t>4</a:t>
            </a:fld>
            <a:endParaRPr lang="en-US" altLang="zh-CN"/>
          </a:p>
        </p:txBody>
      </p:sp>
      <p:sp>
        <p:nvSpPr>
          <p:cNvPr id="3" name="Rectangle 4"/>
          <p:cNvSpPr txBox="1">
            <a:spLocks noRot="1" noChangeArrowheads="1"/>
          </p:cNvSpPr>
          <p:nvPr/>
        </p:nvSpPr>
        <p:spPr>
          <a:xfrm>
            <a:off x="0" y="2571744"/>
            <a:ext cx="9144000" cy="1143000"/>
          </a:xfrm>
          <a:prstGeom prst="rect">
            <a:avLst/>
          </a:prstGeom>
          <a:no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1" i="0" u="none" strike="noStrike" kern="1200" cap="none" spc="0" normalizeH="0" baseline="0" noProof="0" dirty="0" smtClean="0">
                <a:ln>
                  <a:noFill/>
                </a:ln>
                <a:solidFill>
                  <a:srgbClr val="FF0000"/>
                </a:solidFill>
                <a:effectLst/>
                <a:uLnTx/>
                <a:uFillTx/>
                <a:latin typeface="+mj-lt"/>
                <a:ea typeface="+mj-ea"/>
                <a:cs typeface="+mj-cs"/>
              </a:rPr>
              <a:t>4.1    </a:t>
            </a:r>
            <a:r>
              <a:rPr kumimoji="0" lang="zh-CN" altLang="en-US" sz="4000" b="1" i="0" u="none" strike="noStrike" kern="1200" cap="none" spc="0" normalizeH="0" baseline="0" noProof="0" dirty="0" smtClean="0">
                <a:ln>
                  <a:noFill/>
                </a:ln>
                <a:solidFill>
                  <a:srgbClr val="FF0000"/>
                </a:solidFill>
                <a:effectLst/>
                <a:uLnTx/>
                <a:uFillTx/>
                <a:latin typeface="+mj-lt"/>
                <a:ea typeface="+mj-ea"/>
                <a:cs typeface="+mj-cs"/>
              </a:rPr>
              <a:t>资本资产定价模型</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p:spPr>
        <p:txBody>
          <a:bodyPr/>
          <a:lstStyle/>
          <a:p>
            <a:fld id="{5BF07544-ED33-44A9-BDF3-1F8F9D85D0DF}" type="slidenum">
              <a:rPr lang="en-US" altLang="zh-CN" smtClean="0">
                <a:ea typeface="宋体" charset="-122"/>
              </a:rPr>
              <a:pPr/>
              <a:t>5</a:t>
            </a:fld>
            <a:endParaRPr lang="en-US" altLang="zh-CN" smtClean="0">
              <a:ea typeface="宋体" charset="-122"/>
            </a:endParaRPr>
          </a:p>
        </p:txBody>
      </p:sp>
      <p:sp>
        <p:nvSpPr>
          <p:cNvPr id="343044" name="Rectangle 3"/>
          <p:cNvSpPr>
            <a:spLocks noGrp="1" noRot="1" noChangeArrowheads="1"/>
          </p:cNvSpPr>
          <p:nvPr>
            <p:ph type="body" idx="4294967295"/>
          </p:nvPr>
        </p:nvSpPr>
        <p:spPr>
          <a:xfrm>
            <a:off x="500034" y="1214422"/>
            <a:ext cx="9144000" cy="4614862"/>
          </a:xfrm>
        </p:spPr>
        <p:txBody>
          <a:bodyPr/>
          <a:lstStyle/>
          <a:p>
            <a:pPr eaLnBrk="1" hangingPunct="1">
              <a:buNone/>
            </a:pPr>
            <a:r>
              <a:rPr lang="zh-CN" altLang="en-US" sz="4000" dirty="0" smtClean="0"/>
              <a:t>  </a:t>
            </a:r>
            <a:r>
              <a:rPr lang="zh-CN" altLang="en-US" sz="4000" dirty="0" smtClean="0">
                <a:solidFill>
                  <a:srgbClr val="FF0000"/>
                </a:solidFill>
              </a:rPr>
              <a:t>模型思路</a:t>
            </a:r>
          </a:p>
          <a:p>
            <a:pPr eaLnBrk="1" hangingPunct="1">
              <a:buFont typeface="Wingdings" pitchFamily="2" charset="2"/>
              <a:buNone/>
            </a:pPr>
            <a:endParaRPr lang="zh-CN" altLang="en-US" sz="4000" dirty="0" smtClean="0"/>
          </a:p>
          <a:p>
            <a:pPr eaLnBrk="1" hangingPunct="1">
              <a:buFont typeface="Wingdings" pitchFamily="2" charset="2"/>
              <a:buNone/>
            </a:pPr>
            <a:r>
              <a:rPr lang="zh-CN" altLang="en-US" sz="4000" dirty="0" smtClean="0"/>
              <a:t>   </a:t>
            </a:r>
            <a:r>
              <a:rPr lang="en-US" altLang="zh-CN" sz="4000" dirty="0" smtClean="0">
                <a:latin typeface="Times New Roman" pitchFamily="18" charset="0"/>
                <a:cs typeface="Times New Roman" pitchFamily="18" charset="0"/>
              </a:rPr>
              <a:t>IF……</a:t>
            </a:r>
          </a:p>
          <a:p>
            <a:pPr eaLnBrk="1" hangingPunct="1">
              <a:buFont typeface="Wingdings" pitchFamily="2" charset="2"/>
              <a:buNone/>
            </a:pPr>
            <a:r>
              <a:rPr lang="en-US" altLang="zh-CN" sz="4000" dirty="0" smtClean="0">
                <a:latin typeface="Times New Roman" pitchFamily="18" charset="0"/>
                <a:cs typeface="Times New Roman" pitchFamily="18" charset="0"/>
              </a:rPr>
              <a:t>             </a:t>
            </a:r>
          </a:p>
          <a:p>
            <a:pPr eaLnBrk="1" hangingPunct="1">
              <a:buFont typeface="Wingdings" pitchFamily="2" charset="2"/>
              <a:buNone/>
            </a:pPr>
            <a:r>
              <a:rPr lang="en-US" altLang="zh-CN" sz="4000" dirty="0" smtClean="0">
                <a:latin typeface="Times New Roman" pitchFamily="18" charset="0"/>
                <a:cs typeface="Times New Roman" pitchFamily="18" charset="0"/>
              </a:rPr>
              <a:t>                 THEN……</a:t>
            </a:r>
          </a:p>
        </p:txBody>
      </p:sp>
      <p:sp>
        <p:nvSpPr>
          <p:cNvPr id="5" name="Rectangle 2"/>
          <p:cNvSpPr txBox="1">
            <a:spLocks noRot="1" noChangeArrowheads="1"/>
          </p:cNvSpPr>
          <p:nvPr/>
        </p:nvSpPr>
        <p:spPr>
          <a:xfrm>
            <a:off x="142844" y="214290"/>
            <a:ext cx="8839200" cy="752475"/>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a:noFill/>
                </a:ln>
                <a:solidFill>
                  <a:srgbClr val="0000CC"/>
                </a:solidFill>
                <a:effectLst/>
                <a:uLnTx/>
                <a:uFillTx/>
                <a:latin typeface="+mj-lt"/>
                <a:ea typeface="+mj-ea"/>
                <a:cs typeface="+mj-cs"/>
              </a:rPr>
              <a:t>4.1.1   CAPM</a:t>
            </a:r>
            <a:r>
              <a:rPr kumimoji="0" lang="zh-CN" altLang="en-US" sz="3600" b="1" i="0" u="none" strike="noStrike" kern="1200" cap="none" spc="0" normalizeH="0" baseline="0" noProof="0" dirty="0" smtClean="0">
                <a:ln>
                  <a:noFill/>
                </a:ln>
                <a:solidFill>
                  <a:srgbClr val="0000CC"/>
                </a:solidFill>
                <a:effectLst/>
                <a:uLnTx/>
                <a:uFillTx/>
                <a:latin typeface="+mj-lt"/>
                <a:ea typeface="+mj-ea"/>
                <a:cs typeface="+mj-cs"/>
              </a:rPr>
              <a:t>的基本内容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3044">
                                            <p:txEl>
                                              <p:pRg st="0" end="0"/>
                                            </p:txEl>
                                          </p:spTgt>
                                        </p:tgtEl>
                                        <p:attrNameLst>
                                          <p:attrName>style.visibility</p:attrName>
                                        </p:attrNameLst>
                                      </p:cBhvr>
                                      <p:to>
                                        <p:strVal val="visible"/>
                                      </p:to>
                                    </p:set>
                                    <p:animEffect transition="in" filter="blinds(horizontal)">
                                      <p:cBhvr>
                                        <p:cTn id="7" dur="500"/>
                                        <p:tgtEl>
                                          <p:spTgt spid="3430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3044">
                                            <p:txEl>
                                              <p:pRg st="2" end="2"/>
                                            </p:txEl>
                                          </p:spTgt>
                                        </p:tgtEl>
                                        <p:attrNameLst>
                                          <p:attrName>style.visibility</p:attrName>
                                        </p:attrNameLst>
                                      </p:cBhvr>
                                      <p:to>
                                        <p:strVal val="visible"/>
                                      </p:to>
                                    </p:set>
                                    <p:animEffect transition="in" filter="blinds(horizontal)">
                                      <p:cBhvr>
                                        <p:cTn id="12" dur="500"/>
                                        <p:tgtEl>
                                          <p:spTgt spid="3430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3044">
                                            <p:txEl>
                                              <p:pRg st="4" end="4"/>
                                            </p:txEl>
                                          </p:spTgt>
                                        </p:tgtEl>
                                        <p:attrNameLst>
                                          <p:attrName>style.visibility</p:attrName>
                                        </p:attrNameLst>
                                      </p:cBhvr>
                                      <p:to>
                                        <p:strVal val="visible"/>
                                      </p:to>
                                    </p:set>
                                    <p:animEffect transition="in" filter="blinds(horizontal)">
                                      <p:cBhvr>
                                        <p:cTn id="17" dur="500"/>
                                        <p:tgtEl>
                                          <p:spTgt spid="3430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p:spPr>
        <p:txBody>
          <a:bodyPr/>
          <a:lstStyle/>
          <a:p>
            <a:fld id="{747609F9-E5C7-43FB-B87B-0A7E744F3575}" type="slidenum">
              <a:rPr lang="en-US" altLang="zh-CN" smtClean="0">
                <a:ea typeface="宋体" charset="-122"/>
              </a:rPr>
              <a:pPr/>
              <a:t>6</a:t>
            </a:fld>
            <a:endParaRPr lang="en-US" altLang="zh-CN" smtClean="0">
              <a:ea typeface="宋体" charset="-122"/>
            </a:endParaRPr>
          </a:p>
        </p:txBody>
      </p:sp>
      <p:sp>
        <p:nvSpPr>
          <p:cNvPr id="344068" name="Rectangle 2"/>
          <p:cNvSpPr>
            <a:spLocks noGrp="1" noRot="1" noChangeArrowheads="1"/>
          </p:cNvSpPr>
          <p:nvPr>
            <p:ph type="body" idx="4294967295"/>
          </p:nvPr>
        </p:nvSpPr>
        <p:spPr>
          <a:xfrm>
            <a:off x="0" y="908050"/>
            <a:ext cx="9144000" cy="5949950"/>
          </a:xfrm>
        </p:spPr>
        <p:txBody>
          <a:bodyPr/>
          <a:lstStyle/>
          <a:p>
            <a:pPr eaLnBrk="1" hangingPunct="1">
              <a:buFont typeface="Wingdings" pitchFamily="2" charset="2"/>
              <a:buNone/>
            </a:pPr>
            <a:r>
              <a:rPr lang="en-US" altLang="zh-CN" sz="3600" dirty="0" smtClean="0">
                <a:latin typeface="Times New Roman" pitchFamily="18" charset="0"/>
                <a:cs typeface="Times New Roman" pitchFamily="18" charset="0"/>
              </a:rPr>
              <a:t>IF</a:t>
            </a:r>
            <a:r>
              <a:rPr lang="zh-CN" altLang="en-US" sz="3600" dirty="0" smtClean="0">
                <a:latin typeface="Times New Roman" pitchFamily="18" charset="0"/>
                <a:cs typeface="Times New Roman" pitchFamily="18" charset="0"/>
              </a:rPr>
              <a:t>：</a:t>
            </a:r>
          </a:p>
          <a:p>
            <a:pPr eaLnBrk="1" hangingPunct="1">
              <a:lnSpc>
                <a:spcPct val="140000"/>
              </a:lnSpc>
              <a:buFont typeface="Wingdings" pitchFamily="2" charset="2"/>
              <a:buNone/>
            </a:pPr>
            <a:r>
              <a:rPr lang="zh-CN" altLang="en-US" b="1" dirty="0" smtClean="0">
                <a:solidFill>
                  <a:srgbClr val="FF0000"/>
                </a:solidFill>
                <a:latin typeface="Times New Roman" pitchFamily="18" charset="0"/>
                <a:cs typeface="Times New Roman" pitchFamily="18" charset="0"/>
              </a:rPr>
              <a:t>（</a:t>
            </a:r>
            <a:r>
              <a:rPr lang="en-US" altLang="zh-CN" b="1" dirty="0" smtClean="0">
                <a:solidFill>
                  <a:srgbClr val="FF0000"/>
                </a:solidFill>
                <a:latin typeface="Times New Roman" pitchFamily="18" charset="0"/>
                <a:cs typeface="Times New Roman" pitchFamily="18" charset="0"/>
              </a:rPr>
              <a:t>1</a:t>
            </a:r>
            <a:r>
              <a:rPr lang="zh-CN" altLang="en-US" b="1" dirty="0" smtClean="0">
                <a:solidFill>
                  <a:srgbClr val="FF0000"/>
                </a:solidFill>
                <a:latin typeface="Times New Roman" pitchFamily="18" charset="0"/>
                <a:cs typeface="Times New Roman" pitchFamily="18" charset="0"/>
              </a:rPr>
              <a:t>）完全竞争市场</a:t>
            </a:r>
          </a:p>
          <a:p>
            <a:pPr eaLnBrk="1" hangingPunct="1">
              <a:lnSpc>
                <a:spcPct val="140000"/>
              </a:lnSpc>
              <a:buFont typeface="Wingdings" pitchFamily="2" charset="2"/>
              <a:buNone/>
            </a:pPr>
            <a:r>
              <a:rPr lang="zh-CN" altLang="en-US" dirty="0" smtClean="0">
                <a:latin typeface="Times New Roman" pitchFamily="18" charset="0"/>
                <a:cs typeface="Times New Roman" pitchFamily="18" charset="0"/>
              </a:rPr>
              <a:t>      存在着大量投资者，每个投资者的财富相对于</a:t>
            </a:r>
          </a:p>
          <a:p>
            <a:pPr eaLnBrk="1" hangingPunct="1">
              <a:lnSpc>
                <a:spcPct val="140000"/>
              </a:lnSpc>
              <a:buFont typeface="Wingdings" pitchFamily="2" charset="2"/>
              <a:buNone/>
            </a:pPr>
            <a:r>
              <a:rPr lang="zh-CN" altLang="en-US" dirty="0" smtClean="0">
                <a:latin typeface="Times New Roman" pitchFamily="18" charset="0"/>
                <a:cs typeface="Times New Roman" pitchFamily="18" charset="0"/>
              </a:rPr>
              <a:t>      所有投资者的财富总和来说是微不足道的。</a:t>
            </a:r>
            <a:endParaRPr lang="en-US" altLang="zh-CN" dirty="0" smtClean="0">
              <a:latin typeface="Times New Roman" pitchFamily="18" charset="0"/>
              <a:cs typeface="Times New Roman" pitchFamily="18" charset="0"/>
            </a:endParaRPr>
          </a:p>
          <a:p>
            <a:pPr eaLnBrk="1" hangingPunct="1">
              <a:lnSpc>
                <a:spcPct val="140000"/>
              </a:lnSpc>
              <a:buFont typeface="Wingdings" pitchFamily="2" charset="2"/>
              <a:buNone/>
            </a:pPr>
            <a:r>
              <a:rPr lang="zh-CN" altLang="en-US" dirty="0" smtClean="0">
                <a:solidFill>
                  <a:srgbClr val="0000FF"/>
                </a:solidFill>
                <a:latin typeface="Times New Roman" pitchFamily="18" charset="0"/>
                <a:cs typeface="Times New Roman" pitchFamily="18" charset="0"/>
              </a:rPr>
              <a:t>      </a:t>
            </a:r>
            <a:r>
              <a:rPr lang="zh-CN" altLang="en-US" dirty="0" smtClean="0">
                <a:latin typeface="Times New Roman" pitchFamily="18" charset="0"/>
                <a:cs typeface="Times New Roman" pitchFamily="18" charset="0"/>
              </a:rPr>
              <a:t>所有投资者都只是</a:t>
            </a:r>
            <a:r>
              <a:rPr lang="zh-CN" altLang="en-US" dirty="0" smtClean="0">
                <a:solidFill>
                  <a:srgbClr val="FF0000"/>
                </a:solidFill>
                <a:latin typeface="Times New Roman" pitchFamily="18" charset="0"/>
                <a:cs typeface="Times New Roman" pitchFamily="18" charset="0"/>
              </a:rPr>
              <a:t>价格的接受者，</a:t>
            </a:r>
            <a:endParaRPr lang="en-US" altLang="zh-CN" dirty="0" smtClean="0">
              <a:solidFill>
                <a:srgbClr val="FF0000"/>
              </a:solidFill>
              <a:latin typeface="Times New Roman" pitchFamily="18" charset="0"/>
              <a:cs typeface="Times New Roman" pitchFamily="18" charset="0"/>
            </a:endParaRPr>
          </a:p>
          <a:p>
            <a:pPr eaLnBrk="1" hangingPunct="1">
              <a:lnSpc>
                <a:spcPct val="140000"/>
              </a:lnSpc>
              <a:buFont typeface="Wingdings" pitchFamily="2" charset="2"/>
              <a:buNone/>
            </a:pPr>
            <a:r>
              <a:rPr lang="zh-CN" altLang="en-US" dirty="0" smtClean="0">
                <a:solidFill>
                  <a:srgbClr val="0000FF"/>
                </a:solidFill>
                <a:latin typeface="Times New Roman" pitchFamily="18" charset="0"/>
                <a:cs typeface="Times New Roman" pitchFamily="18" charset="0"/>
              </a:rPr>
              <a:t>      </a:t>
            </a:r>
            <a:r>
              <a:rPr lang="zh-CN" altLang="en-US" dirty="0" smtClean="0">
                <a:latin typeface="Times New Roman" pitchFamily="18" charset="0"/>
                <a:cs typeface="Times New Roman" pitchFamily="18" charset="0"/>
              </a:rPr>
              <a:t>单个投资者的交易行为对证券价格</a:t>
            </a:r>
            <a:r>
              <a:rPr lang="zh-CN" altLang="en-US" dirty="0" smtClean="0">
                <a:solidFill>
                  <a:srgbClr val="FF0000"/>
                </a:solidFill>
                <a:latin typeface="Times New Roman" pitchFamily="18" charset="0"/>
                <a:cs typeface="Times New Roman" pitchFamily="18" charset="0"/>
              </a:rPr>
              <a:t>不发生影响</a:t>
            </a:r>
            <a:r>
              <a:rPr lang="zh-CN" altLang="en-US" dirty="0" smtClean="0">
                <a:solidFill>
                  <a:srgbClr val="0000FF"/>
                </a:solidFill>
                <a:latin typeface="Times New Roman" pitchFamily="18" charset="0"/>
                <a:cs typeface="Times New Roman" pitchFamily="18" charset="0"/>
              </a:rPr>
              <a:t>。</a:t>
            </a:r>
            <a:endParaRPr lang="zh-CN" altLang="en-US" dirty="0" smtClean="0">
              <a:solidFill>
                <a:srgbClr val="000099"/>
              </a:solidFill>
              <a:latin typeface="Times New Roman" pitchFamily="18" charset="0"/>
              <a:cs typeface="Times New Roman" pitchFamily="18" charset="0"/>
            </a:endParaRPr>
          </a:p>
          <a:p>
            <a:pPr eaLnBrk="1" hangingPunct="1"/>
            <a:endParaRPr lang="en-US" altLang="zh-CN" dirty="0" smtClean="0">
              <a:solidFill>
                <a:srgbClr val="000099"/>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4068">
                                            <p:txEl>
                                              <p:pRg st="0" end="0"/>
                                            </p:txEl>
                                          </p:spTgt>
                                        </p:tgtEl>
                                        <p:attrNameLst>
                                          <p:attrName>style.visibility</p:attrName>
                                        </p:attrNameLst>
                                      </p:cBhvr>
                                      <p:to>
                                        <p:strVal val="visible"/>
                                      </p:to>
                                    </p:set>
                                    <p:animEffect transition="in" filter="blinds(horizontal)">
                                      <p:cBhvr>
                                        <p:cTn id="7" dur="500"/>
                                        <p:tgtEl>
                                          <p:spTgt spid="3440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4068">
                                            <p:txEl>
                                              <p:pRg st="1" end="1"/>
                                            </p:txEl>
                                          </p:spTgt>
                                        </p:tgtEl>
                                        <p:attrNameLst>
                                          <p:attrName>style.visibility</p:attrName>
                                        </p:attrNameLst>
                                      </p:cBhvr>
                                      <p:to>
                                        <p:strVal val="visible"/>
                                      </p:to>
                                    </p:set>
                                    <p:animEffect transition="in" filter="blinds(horizontal)">
                                      <p:cBhvr>
                                        <p:cTn id="12" dur="500"/>
                                        <p:tgtEl>
                                          <p:spTgt spid="3440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4068">
                                            <p:txEl>
                                              <p:pRg st="2" end="2"/>
                                            </p:txEl>
                                          </p:spTgt>
                                        </p:tgtEl>
                                        <p:attrNameLst>
                                          <p:attrName>style.visibility</p:attrName>
                                        </p:attrNameLst>
                                      </p:cBhvr>
                                      <p:to>
                                        <p:strVal val="visible"/>
                                      </p:to>
                                    </p:set>
                                    <p:animEffect transition="in" filter="blinds(horizontal)">
                                      <p:cBhvr>
                                        <p:cTn id="17" dur="500"/>
                                        <p:tgtEl>
                                          <p:spTgt spid="344068">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44068">
                                            <p:txEl>
                                              <p:pRg st="3" end="3"/>
                                            </p:txEl>
                                          </p:spTgt>
                                        </p:tgtEl>
                                        <p:attrNameLst>
                                          <p:attrName>style.visibility</p:attrName>
                                        </p:attrNameLst>
                                      </p:cBhvr>
                                      <p:to>
                                        <p:strVal val="visible"/>
                                      </p:to>
                                    </p:set>
                                    <p:animEffect transition="in" filter="blinds(horizontal)">
                                      <p:cBhvr>
                                        <p:cTn id="20" dur="500"/>
                                        <p:tgtEl>
                                          <p:spTgt spid="344068">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44068">
                                            <p:txEl>
                                              <p:pRg st="4" end="4"/>
                                            </p:txEl>
                                          </p:spTgt>
                                        </p:tgtEl>
                                        <p:attrNameLst>
                                          <p:attrName>style.visibility</p:attrName>
                                        </p:attrNameLst>
                                      </p:cBhvr>
                                      <p:to>
                                        <p:strVal val="visible"/>
                                      </p:to>
                                    </p:set>
                                    <p:animEffect transition="in" filter="blinds(horizontal)">
                                      <p:cBhvr>
                                        <p:cTn id="23" dur="500"/>
                                        <p:tgtEl>
                                          <p:spTgt spid="344068">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44068">
                                            <p:txEl>
                                              <p:pRg st="5" end="5"/>
                                            </p:txEl>
                                          </p:spTgt>
                                        </p:tgtEl>
                                        <p:attrNameLst>
                                          <p:attrName>style.visibility</p:attrName>
                                        </p:attrNameLst>
                                      </p:cBhvr>
                                      <p:to>
                                        <p:strVal val="visible"/>
                                      </p:to>
                                    </p:set>
                                    <p:animEffect transition="in" filter="blinds(horizontal)">
                                      <p:cBhvr>
                                        <p:cTn id="26" dur="500"/>
                                        <p:tgtEl>
                                          <p:spTgt spid="34406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Rot="1" noChangeArrowheads="1"/>
          </p:cNvSpPr>
          <p:nvPr>
            <p:ph idx="1"/>
          </p:nvPr>
        </p:nvSpPr>
        <p:spPr>
          <a:xfrm>
            <a:off x="0" y="357188"/>
            <a:ext cx="9144000" cy="5262562"/>
          </a:xfrm>
        </p:spPr>
        <p:txBody>
          <a:bodyPr>
            <a:normAutofit/>
          </a:bodyPr>
          <a:lstStyle/>
          <a:p>
            <a:pPr eaLnBrk="1" hangingPunct="1">
              <a:lnSpc>
                <a:spcPct val="140000"/>
              </a:lnSpc>
              <a:buFont typeface="Wingdings" pitchFamily="2" charset="2"/>
              <a:buNone/>
            </a:pPr>
            <a:r>
              <a:rPr lang="zh-CN" altLang="en-US" b="1" dirty="0" smtClean="0">
                <a:solidFill>
                  <a:srgbClr val="FF0000"/>
                </a:solidFill>
                <a:latin typeface="Times New Roman" pitchFamily="18" charset="0"/>
                <a:cs typeface="Times New Roman" pitchFamily="18" charset="0"/>
              </a:rPr>
              <a:t>（</a:t>
            </a:r>
            <a:r>
              <a:rPr lang="en-US" altLang="zh-CN" b="1" dirty="0" smtClean="0">
                <a:solidFill>
                  <a:srgbClr val="FF0000"/>
                </a:solidFill>
                <a:latin typeface="Times New Roman" pitchFamily="18" charset="0"/>
                <a:cs typeface="Times New Roman" pitchFamily="18" charset="0"/>
              </a:rPr>
              <a:t>2</a:t>
            </a:r>
            <a:r>
              <a:rPr lang="zh-CN" altLang="en-US" b="1" dirty="0" smtClean="0">
                <a:solidFill>
                  <a:srgbClr val="FF0000"/>
                </a:solidFill>
                <a:latin typeface="Times New Roman" pitchFamily="18" charset="0"/>
                <a:cs typeface="Times New Roman" pitchFamily="18" charset="0"/>
              </a:rPr>
              <a:t>）投资周期相同，短视行为</a:t>
            </a:r>
          </a:p>
          <a:p>
            <a:pPr eaLnBrk="1" hangingPunct="1">
              <a:lnSpc>
                <a:spcPct val="140000"/>
              </a:lnSpc>
              <a:buFont typeface="Wingdings" pitchFamily="2" charset="2"/>
              <a:buNone/>
            </a:pPr>
            <a:r>
              <a:rPr lang="zh-CN" altLang="en-US" dirty="0" smtClean="0">
                <a:latin typeface="Times New Roman" pitchFamily="18" charset="0"/>
                <a:cs typeface="Times New Roman" pitchFamily="18" charset="0"/>
              </a:rPr>
              <a:t>      所有投资者都在同一证券持有期计划自己的</a:t>
            </a:r>
          </a:p>
          <a:p>
            <a:pPr eaLnBrk="1" hangingPunct="1">
              <a:lnSpc>
                <a:spcPct val="140000"/>
              </a:lnSpc>
              <a:buFont typeface="Wingdings" pitchFamily="2" charset="2"/>
              <a:buNone/>
            </a:pPr>
            <a:r>
              <a:rPr lang="zh-CN" altLang="en-US" dirty="0" smtClean="0">
                <a:latin typeface="Times New Roman" pitchFamily="18" charset="0"/>
                <a:cs typeface="Times New Roman" pitchFamily="18" charset="0"/>
              </a:rPr>
              <a:t>      投资行为资产组合，而且这种投资行为是</a:t>
            </a:r>
            <a:endParaRPr lang="en-US" altLang="zh-CN" dirty="0" smtClean="0">
              <a:latin typeface="Times New Roman" pitchFamily="18" charset="0"/>
              <a:cs typeface="Times New Roman" pitchFamily="18" charset="0"/>
            </a:endParaRPr>
          </a:p>
          <a:p>
            <a:pPr eaLnBrk="1" hangingPunct="1">
              <a:lnSpc>
                <a:spcPct val="140000"/>
              </a:lnSpc>
              <a:buFont typeface="Wingdings" pitchFamily="2" charset="2"/>
              <a:buNone/>
            </a:pPr>
            <a:r>
              <a:rPr lang="zh-CN" altLang="en-US" dirty="0" smtClean="0">
                <a:latin typeface="Times New Roman" pitchFamily="18" charset="0"/>
                <a:cs typeface="Times New Roman" pitchFamily="18" charset="0"/>
              </a:rPr>
              <a:t>      短视的。</a:t>
            </a:r>
          </a:p>
          <a:p>
            <a:pPr eaLnBrk="1" hangingPunct="1">
              <a:lnSpc>
                <a:spcPct val="140000"/>
              </a:lnSpc>
              <a:buFont typeface="Wingdings" pitchFamily="2" charset="2"/>
              <a:buNone/>
            </a:pPr>
            <a:r>
              <a:rPr lang="zh-CN" altLang="en-US" b="1" dirty="0" smtClean="0">
                <a:solidFill>
                  <a:srgbClr val="FF0000"/>
                </a:solidFill>
                <a:latin typeface="Times New Roman" pitchFamily="18" charset="0"/>
                <a:cs typeface="Times New Roman" pitchFamily="18" charset="0"/>
              </a:rPr>
              <a:t>（</a:t>
            </a:r>
            <a:r>
              <a:rPr lang="en-US" altLang="zh-CN" b="1" dirty="0" smtClean="0">
                <a:solidFill>
                  <a:srgbClr val="FF0000"/>
                </a:solidFill>
                <a:latin typeface="Times New Roman" pitchFamily="18" charset="0"/>
                <a:cs typeface="Times New Roman" pitchFamily="18" charset="0"/>
              </a:rPr>
              <a:t>3</a:t>
            </a:r>
            <a:r>
              <a:rPr lang="zh-CN" altLang="en-US" b="1" dirty="0" smtClean="0">
                <a:solidFill>
                  <a:srgbClr val="FF0000"/>
                </a:solidFill>
                <a:latin typeface="Times New Roman" pitchFamily="18" charset="0"/>
                <a:cs typeface="Times New Roman" pitchFamily="18" charset="0"/>
              </a:rPr>
              <a:t>）</a:t>
            </a:r>
            <a:r>
              <a:rPr lang="zh-CN" altLang="en-US" b="1" dirty="0" smtClean="0">
                <a:solidFill>
                  <a:srgbClr val="FF0000"/>
                </a:solidFill>
              </a:rPr>
              <a:t>投资者可以在固定的无风险利率基础上借入或贷出任何额度的资产</a:t>
            </a:r>
          </a:p>
          <a:p>
            <a:pPr eaLnBrk="1" hangingPunct="1"/>
            <a:endParaRPr lang="zh-CN" altLang="en-US" sz="3600" dirty="0" smtClean="0">
              <a:solidFill>
                <a:srgbClr val="0000CC"/>
              </a:solidFill>
            </a:endParaRPr>
          </a:p>
          <a:p>
            <a:pPr eaLnBrk="1" hangingPunct="1"/>
            <a:endParaRPr lang="en-US" altLang="zh-CN" sz="3600" dirty="0" smtClean="0">
              <a:solidFill>
                <a:srgbClr val="000099"/>
              </a:solidFill>
            </a:endParaRPr>
          </a:p>
        </p:txBody>
      </p:sp>
      <p:sp>
        <p:nvSpPr>
          <p:cNvPr id="18434" name="灯片编号占位符 5"/>
          <p:cNvSpPr>
            <a:spLocks noGrp="1"/>
          </p:cNvSpPr>
          <p:nvPr>
            <p:ph type="sldNum" sz="quarter" idx="12"/>
          </p:nvPr>
        </p:nvSpPr>
        <p:spPr>
          <a:noFill/>
        </p:spPr>
        <p:txBody>
          <a:bodyPr/>
          <a:lstStyle/>
          <a:p>
            <a:fld id="{149FBC29-DD3A-43B2-A256-9BBC0E366363}" type="slidenum">
              <a:rPr lang="en-US" altLang="zh-CN" smtClean="0">
                <a:ea typeface="宋体" charset="-122"/>
              </a:rPr>
              <a:pPr/>
              <a:t>7</a:t>
            </a:fld>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5027">
                                            <p:txEl>
                                              <p:pRg st="1" end="1"/>
                                            </p:txEl>
                                          </p:spTgt>
                                        </p:tgtEl>
                                        <p:attrNameLst>
                                          <p:attrName>style.visibility</p:attrName>
                                        </p:attrNameLst>
                                      </p:cBhvr>
                                      <p:to>
                                        <p:strVal val="visible"/>
                                      </p:to>
                                    </p:set>
                                    <p:animEffect transition="in" filter="blinds(horizontal)">
                                      <p:cBhvr>
                                        <p:cTn id="7" dur="500"/>
                                        <p:tgtEl>
                                          <p:spTgt spid="3850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5027">
                                            <p:txEl>
                                              <p:pRg st="2" end="2"/>
                                            </p:txEl>
                                          </p:spTgt>
                                        </p:tgtEl>
                                        <p:attrNameLst>
                                          <p:attrName>style.visibility</p:attrName>
                                        </p:attrNameLst>
                                      </p:cBhvr>
                                      <p:to>
                                        <p:strVal val="visible"/>
                                      </p:to>
                                    </p:set>
                                    <p:animEffect transition="in" filter="blinds(horizontal)">
                                      <p:cBhvr>
                                        <p:cTn id="10" dur="500"/>
                                        <p:tgtEl>
                                          <p:spTgt spid="38502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5027">
                                            <p:txEl>
                                              <p:pRg st="3" end="3"/>
                                            </p:txEl>
                                          </p:spTgt>
                                        </p:tgtEl>
                                        <p:attrNameLst>
                                          <p:attrName>style.visibility</p:attrName>
                                        </p:attrNameLst>
                                      </p:cBhvr>
                                      <p:to>
                                        <p:strVal val="visible"/>
                                      </p:to>
                                    </p:set>
                                    <p:animEffect transition="in" filter="blinds(horizontal)">
                                      <p:cBhvr>
                                        <p:cTn id="13" dur="500"/>
                                        <p:tgtEl>
                                          <p:spTgt spid="38502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85027">
                                            <p:txEl>
                                              <p:pRg st="4" end="4"/>
                                            </p:txEl>
                                          </p:spTgt>
                                        </p:tgtEl>
                                        <p:attrNameLst>
                                          <p:attrName>style.visibility</p:attrName>
                                        </p:attrNameLst>
                                      </p:cBhvr>
                                      <p:to>
                                        <p:strVal val="visible"/>
                                      </p:to>
                                    </p:set>
                                    <p:animEffect transition="in" filter="blinds(horizontal)">
                                      <p:cBhvr>
                                        <p:cTn id="18" dur="500"/>
                                        <p:tgtEl>
                                          <p:spTgt spid="385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Rot="1" noChangeArrowheads="1"/>
          </p:cNvSpPr>
          <p:nvPr>
            <p:ph idx="1"/>
          </p:nvPr>
        </p:nvSpPr>
        <p:spPr>
          <a:xfrm>
            <a:off x="0" y="981075"/>
            <a:ext cx="9144000" cy="5876925"/>
          </a:xfrm>
        </p:spPr>
        <p:txBody>
          <a:bodyPr/>
          <a:lstStyle/>
          <a:p>
            <a:pPr eaLnBrk="1" hangingPunct="1">
              <a:lnSpc>
                <a:spcPct val="140000"/>
              </a:lnSpc>
              <a:buFont typeface="Wingdings" pitchFamily="2" charset="2"/>
              <a:buNone/>
            </a:pPr>
            <a:r>
              <a:rPr lang="zh-CN" altLang="en-US" b="1" dirty="0" smtClean="0">
                <a:solidFill>
                  <a:srgbClr val="FF0000"/>
                </a:solidFill>
                <a:latin typeface="Times New Roman" pitchFamily="18" charset="0"/>
                <a:cs typeface="Times New Roman" pitchFamily="18" charset="0"/>
              </a:rPr>
              <a:t>（</a:t>
            </a:r>
            <a:r>
              <a:rPr lang="en-US" altLang="zh-CN" b="1" dirty="0" smtClean="0">
                <a:solidFill>
                  <a:srgbClr val="FF0000"/>
                </a:solidFill>
                <a:latin typeface="Times New Roman" pitchFamily="18" charset="0"/>
                <a:cs typeface="Times New Roman" pitchFamily="18" charset="0"/>
              </a:rPr>
              <a:t>4</a:t>
            </a:r>
            <a:r>
              <a:rPr lang="zh-CN" altLang="en-US" b="1" dirty="0" smtClean="0">
                <a:solidFill>
                  <a:srgbClr val="FF0000"/>
                </a:solidFill>
                <a:latin typeface="Times New Roman" pitchFamily="18" charset="0"/>
                <a:cs typeface="Times New Roman" pitchFamily="18" charset="0"/>
              </a:rPr>
              <a:t>）投资环境无摩擦</a:t>
            </a:r>
          </a:p>
          <a:p>
            <a:pPr eaLnBrk="1" hangingPunct="1">
              <a:lnSpc>
                <a:spcPct val="140000"/>
              </a:lnSpc>
              <a:buFont typeface="Wingdings" pitchFamily="2" charset="2"/>
              <a:buNone/>
            </a:pPr>
            <a:r>
              <a:rPr lang="zh-CN" altLang="en-US" dirty="0" smtClean="0"/>
              <a:t>      不存在交易费用（交易成本）和税收。</a:t>
            </a:r>
          </a:p>
          <a:p>
            <a:pPr eaLnBrk="1" hangingPunct="1">
              <a:lnSpc>
                <a:spcPct val="140000"/>
              </a:lnSpc>
              <a:buFont typeface="Wingdings" pitchFamily="2" charset="2"/>
              <a:buNone/>
            </a:pPr>
            <a:r>
              <a:rPr lang="zh-CN" altLang="en-US" b="1" dirty="0" smtClean="0">
                <a:solidFill>
                  <a:srgbClr val="FF0000"/>
                </a:solidFill>
                <a:latin typeface="Times New Roman" pitchFamily="18" charset="0"/>
                <a:cs typeface="Times New Roman" pitchFamily="18" charset="0"/>
              </a:rPr>
              <a:t>（</a:t>
            </a:r>
            <a:r>
              <a:rPr lang="en-US" altLang="zh-CN" b="1" dirty="0" smtClean="0">
                <a:solidFill>
                  <a:srgbClr val="FF0000"/>
                </a:solidFill>
                <a:latin typeface="Times New Roman" pitchFamily="18" charset="0"/>
                <a:cs typeface="Times New Roman" pitchFamily="18" charset="0"/>
              </a:rPr>
              <a:t>5</a:t>
            </a:r>
            <a:r>
              <a:rPr lang="zh-CN" altLang="en-US" b="1" dirty="0" smtClean="0">
                <a:solidFill>
                  <a:srgbClr val="FF0000"/>
                </a:solidFill>
                <a:latin typeface="Times New Roman" pitchFamily="18" charset="0"/>
                <a:cs typeface="Times New Roman" pitchFamily="18" charset="0"/>
              </a:rPr>
              <a:t>）投资者符合</a:t>
            </a:r>
            <a:r>
              <a:rPr lang="en-US" altLang="zh-CN" b="1" dirty="0" smtClean="0">
                <a:solidFill>
                  <a:srgbClr val="FF0000"/>
                </a:solidFill>
                <a:latin typeface="Times New Roman" pitchFamily="18" charset="0"/>
                <a:cs typeface="Times New Roman" pitchFamily="18" charset="0"/>
              </a:rPr>
              <a:t>Markowitz</a:t>
            </a:r>
            <a:r>
              <a:rPr lang="zh-CN" altLang="en-US" b="1" dirty="0" smtClean="0">
                <a:solidFill>
                  <a:srgbClr val="FF0000"/>
                </a:solidFill>
                <a:latin typeface="Times New Roman" pitchFamily="18" charset="0"/>
                <a:cs typeface="Times New Roman" pitchFamily="18" charset="0"/>
              </a:rPr>
              <a:t>理性</a:t>
            </a:r>
          </a:p>
          <a:p>
            <a:pPr eaLnBrk="1" hangingPunct="1">
              <a:lnSpc>
                <a:spcPct val="140000"/>
              </a:lnSpc>
              <a:buFont typeface="Wingdings" pitchFamily="2" charset="2"/>
              <a:buNone/>
            </a:pPr>
            <a:r>
              <a:rPr lang="zh-CN" altLang="en-US" dirty="0" smtClean="0">
                <a:latin typeface="宋体" charset="-122"/>
              </a:rPr>
              <a:t>   所有的投资者都是理性的，都是风险厌恶者，   </a:t>
            </a:r>
            <a:endParaRPr lang="en-US" altLang="zh-CN" dirty="0" smtClean="0">
              <a:latin typeface="宋体" charset="-122"/>
            </a:endParaRPr>
          </a:p>
          <a:p>
            <a:pPr eaLnBrk="1" hangingPunct="1">
              <a:lnSpc>
                <a:spcPct val="140000"/>
              </a:lnSpc>
              <a:buFont typeface="Wingdings" pitchFamily="2" charset="2"/>
              <a:buNone/>
            </a:pPr>
            <a:r>
              <a:rPr lang="zh-CN" altLang="en-US" dirty="0" smtClean="0">
                <a:latin typeface="宋体" charset="-122"/>
              </a:rPr>
              <a:t>   都寻求投资资产组合的效用最大化</a:t>
            </a:r>
            <a:endParaRPr lang="en-US" altLang="zh-CN" dirty="0" smtClean="0">
              <a:latin typeface="宋体" charset="-122"/>
            </a:endParaRPr>
          </a:p>
          <a:p>
            <a:pPr eaLnBrk="1" hangingPunct="1">
              <a:lnSpc>
                <a:spcPct val="140000"/>
              </a:lnSpc>
              <a:buFont typeface="Wingdings" pitchFamily="2" charset="2"/>
              <a:buNone/>
            </a:pPr>
            <a:r>
              <a:rPr lang="zh-CN" altLang="en-US" dirty="0" smtClean="0">
                <a:latin typeface="宋体" charset="-122"/>
              </a:rPr>
              <a:t>  （</a:t>
            </a:r>
            <a:r>
              <a:rPr lang="zh-CN" altLang="en-US" dirty="0" smtClean="0">
                <a:solidFill>
                  <a:srgbClr val="FF0000"/>
                </a:solidFill>
                <a:latin typeface="宋体" charset="-122"/>
              </a:rPr>
              <a:t>投资者都采用马科维茨的资产选择模型进行 </a:t>
            </a:r>
            <a:r>
              <a:rPr lang="en-US" altLang="zh-CN" dirty="0" smtClean="0">
                <a:solidFill>
                  <a:srgbClr val="FF0000"/>
                </a:solidFill>
                <a:latin typeface="宋体" charset="-122"/>
              </a:rPr>
              <a:t/>
            </a:r>
            <a:br>
              <a:rPr lang="en-US" altLang="zh-CN" dirty="0" smtClean="0">
                <a:solidFill>
                  <a:srgbClr val="FF0000"/>
                </a:solidFill>
                <a:latin typeface="宋体" charset="-122"/>
              </a:rPr>
            </a:br>
            <a:r>
              <a:rPr lang="zh-CN" altLang="en-US" dirty="0" smtClean="0">
                <a:solidFill>
                  <a:srgbClr val="FF0000"/>
                </a:solidFill>
                <a:latin typeface="宋体" charset="-122"/>
              </a:rPr>
              <a:t>  组合投资</a:t>
            </a:r>
            <a:r>
              <a:rPr lang="zh-CN" altLang="en-US" dirty="0" smtClean="0">
                <a:latin typeface="宋体" charset="-122"/>
              </a:rPr>
              <a:t>）。</a:t>
            </a:r>
          </a:p>
        </p:txBody>
      </p:sp>
      <p:sp>
        <p:nvSpPr>
          <p:cNvPr id="19458" name="灯片编号占位符 5"/>
          <p:cNvSpPr>
            <a:spLocks noGrp="1"/>
          </p:cNvSpPr>
          <p:nvPr>
            <p:ph type="sldNum" sz="quarter" idx="12"/>
          </p:nvPr>
        </p:nvSpPr>
        <p:spPr>
          <a:noFill/>
        </p:spPr>
        <p:txBody>
          <a:bodyPr/>
          <a:lstStyle/>
          <a:p>
            <a:fld id="{1A2C9D3C-D807-48E7-B125-8D69AB4717B1}" type="slidenum">
              <a:rPr lang="en-US" altLang="zh-CN" smtClean="0">
                <a:ea typeface="宋体" charset="-122"/>
              </a:rPr>
              <a:pPr/>
              <a:t>8</a:t>
            </a:fld>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6051">
                                            <p:txEl>
                                              <p:pRg st="1" end="1"/>
                                            </p:txEl>
                                          </p:spTgt>
                                        </p:tgtEl>
                                        <p:attrNameLst>
                                          <p:attrName>style.visibility</p:attrName>
                                        </p:attrNameLst>
                                      </p:cBhvr>
                                      <p:to>
                                        <p:strVal val="visible"/>
                                      </p:to>
                                    </p:set>
                                    <p:animEffect transition="in" filter="blinds(horizontal)">
                                      <p:cBhvr>
                                        <p:cTn id="7" dur="500"/>
                                        <p:tgtEl>
                                          <p:spTgt spid="3860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6051">
                                            <p:txEl>
                                              <p:pRg st="2" end="2"/>
                                            </p:txEl>
                                          </p:spTgt>
                                        </p:tgtEl>
                                        <p:attrNameLst>
                                          <p:attrName>style.visibility</p:attrName>
                                        </p:attrNameLst>
                                      </p:cBhvr>
                                      <p:to>
                                        <p:strVal val="visible"/>
                                      </p:to>
                                    </p:set>
                                    <p:animEffect transition="in" filter="blinds(horizontal)">
                                      <p:cBhvr>
                                        <p:cTn id="12" dur="500"/>
                                        <p:tgtEl>
                                          <p:spTgt spid="3860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6051">
                                            <p:txEl>
                                              <p:pRg st="3" end="3"/>
                                            </p:txEl>
                                          </p:spTgt>
                                        </p:tgtEl>
                                        <p:attrNameLst>
                                          <p:attrName>style.visibility</p:attrName>
                                        </p:attrNameLst>
                                      </p:cBhvr>
                                      <p:to>
                                        <p:strVal val="visible"/>
                                      </p:to>
                                    </p:set>
                                    <p:animEffect transition="in" filter="blinds(horizontal)">
                                      <p:cBhvr>
                                        <p:cTn id="17" dur="500"/>
                                        <p:tgtEl>
                                          <p:spTgt spid="3860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6051">
                                            <p:txEl>
                                              <p:pRg st="4" end="4"/>
                                            </p:txEl>
                                          </p:spTgt>
                                        </p:tgtEl>
                                        <p:attrNameLst>
                                          <p:attrName>style.visibility</p:attrName>
                                        </p:attrNameLst>
                                      </p:cBhvr>
                                      <p:to>
                                        <p:strVal val="visible"/>
                                      </p:to>
                                    </p:set>
                                    <p:animEffect transition="in" filter="blinds(horizontal)">
                                      <p:cBhvr>
                                        <p:cTn id="22" dur="500"/>
                                        <p:tgtEl>
                                          <p:spTgt spid="3860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6051">
                                            <p:txEl>
                                              <p:pRg st="5" end="5"/>
                                            </p:txEl>
                                          </p:spTgt>
                                        </p:tgtEl>
                                        <p:attrNameLst>
                                          <p:attrName>style.visibility</p:attrName>
                                        </p:attrNameLst>
                                      </p:cBhvr>
                                      <p:to>
                                        <p:strVal val="visible"/>
                                      </p:to>
                                    </p:set>
                                    <p:animEffect transition="in" filter="blinds(horizontal)">
                                      <p:cBhvr>
                                        <p:cTn id="27" dur="500"/>
                                        <p:tgtEl>
                                          <p:spTgt spid="386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Rot="1" noChangeArrowheads="1"/>
          </p:cNvSpPr>
          <p:nvPr>
            <p:ph idx="1"/>
          </p:nvPr>
        </p:nvSpPr>
        <p:spPr>
          <a:xfrm>
            <a:off x="0" y="1214438"/>
            <a:ext cx="9358313" cy="4498975"/>
          </a:xfrm>
        </p:spPr>
        <p:txBody>
          <a:bodyPr/>
          <a:lstStyle/>
          <a:p>
            <a:pPr eaLnBrk="1" hangingPunct="1">
              <a:buFont typeface="Wingdings" pitchFamily="2" charset="2"/>
              <a:buNone/>
            </a:pPr>
            <a:r>
              <a:rPr lang="zh-CN" altLang="en-US" b="1" dirty="0" smtClean="0">
                <a:solidFill>
                  <a:srgbClr val="FF0000"/>
                </a:solidFill>
                <a:latin typeface="Times New Roman" pitchFamily="18" charset="0"/>
                <a:cs typeface="Times New Roman" pitchFamily="18" charset="0"/>
              </a:rPr>
              <a:t>（</a:t>
            </a:r>
            <a:r>
              <a:rPr lang="en-US" altLang="zh-CN" b="1" dirty="0" smtClean="0">
                <a:solidFill>
                  <a:srgbClr val="FF0000"/>
                </a:solidFill>
                <a:latin typeface="Times New Roman" pitchFamily="18" charset="0"/>
                <a:cs typeface="Times New Roman" pitchFamily="18" charset="0"/>
              </a:rPr>
              <a:t>6</a:t>
            </a:r>
            <a:r>
              <a:rPr lang="zh-CN" altLang="en-US" b="1" dirty="0" smtClean="0">
                <a:solidFill>
                  <a:srgbClr val="FF0000"/>
                </a:solidFill>
                <a:latin typeface="Times New Roman" pitchFamily="18" charset="0"/>
                <a:cs typeface="Times New Roman" pitchFamily="18" charset="0"/>
              </a:rPr>
              <a:t>）同质预期</a:t>
            </a:r>
            <a:endParaRPr lang="en-US" altLang="zh-CN" b="1" dirty="0" smtClean="0">
              <a:solidFill>
                <a:srgbClr val="FF0000"/>
              </a:solidFill>
              <a:latin typeface="Times New Roman" pitchFamily="18" charset="0"/>
              <a:cs typeface="Times New Roman" pitchFamily="18" charset="0"/>
            </a:endParaRPr>
          </a:p>
          <a:p>
            <a:pPr eaLnBrk="1" hangingPunct="1">
              <a:lnSpc>
                <a:spcPct val="140000"/>
              </a:lnSpc>
              <a:buFont typeface="Wingdings" pitchFamily="2" charset="2"/>
              <a:buNone/>
            </a:pPr>
            <a:r>
              <a:rPr lang="en-US" altLang="zh-CN" dirty="0" smtClean="0"/>
              <a:t>    </a:t>
            </a:r>
            <a:r>
              <a:rPr lang="zh-CN" altLang="en-US" dirty="0" smtClean="0"/>
              <a:t>所有投资者对证券评价和经济局势的看法一致</a:t>
            </a:r>
            <a:endParaRPr lang="en-US" altLang="zh-CN" dirty="0" smtClean="0"/>
          </a:p>
          <a:p>
            <a:pPr eaLnBrk="1" hangingPunct="1">
              <a:lnSpc>
                <a:spcPct val="140000"/>
              </a:lnSpc>
              <a:buFont typeface="Wingdings" pitchFamily="2" charset="2"/>
              <a:buNone/>
            </a:pPr>
            <a:r>
              <a:rPr lang="zh-CN" altLang="en-US" dirty="0" smtClean="0"/>
              <a:t>  （</a:t>
            </a:r>
            <a:r>
              <a:rPr lang="zh-CN" altLang="en-US" dirty="0" smtClean="0">
                <a:solidFill>
                  <a:srgbClr val="FF0000"/>
                </a:solidFill>
              </a:rPr>
              <a:t>投资者关于有价证券收益率的概率分布是一</a:t>
            </a:r>
          </a:p>
          <a:p>
            <a:pPr eaLnBrk="1" hangingPunct="1">
              <a:lnSpc>
                <a:spcPct val="140000"/>
              </a:lnSpc>
              <a:buFont typeface="Wingdings" pitchFamily="2" charset="2"/>
              <a:buNone/>
            </a:pPr>
            <a:r>
              <a:rPr lang="zh-CN" altLang="en-US" dirty="0" smtClean="0">
                <a:solidFill>
                  <a:srgbClr val="FF0000"/>
                </a:solidFill>
              </a:rPr>
              <a:t>      致的</a:t>
            </a:r>
            <a:r>
              <a:rPr lang="zh-CN" altLang="en-US" dirty="0" smtClean="0"/>
              <a:t>）</a:t>
            </a:r>
          </a:p>
        </p:txBody>
      </p:sp>
      <p:sp>
        <p:nvSpPr>
          <p:cNvPr id="20482" name="灯片编号占位符 5"/>
          <p:cNvSpPr>
            <a:spLocks noGrp="1"/>
          </p:cNvSpPr>
          <p:nvPr>
            <p:ph type="sldNum" sz="quarter" idx="12"/>
          </p:nvPr>
        </p:nvSpPr>
        <p:spPr>
          <a:noFill/>
        </p:spPr>
        <p:txBody>
          <a:bodyPr/>
          <a:lstStyle/>
          <a:p>
            <a:fld id="{549742A5-8E80-413D-8316-D19B5B50B36E}" type="slidenum">
              <a:rPr lang="en-US" altLang="zh-CN" smtClean="0">
                <a:ea typeface="宋体" charset="-122"/>
              </a:rPr>
              <a:pPr/>
              <a:t>9</a:t>
            </a:fld>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7075">
                                            <p:txEl>
                                              <p:pRg st="1" end="1"/>
                                            </p:txEl>
                                          </p:spTgt>
                                        </p:tgtEl>
                                        <p:attrNameLst>
                                          <p:attrName>style.visibility</p:attrName>
                                        </p:attrNameLst>
                                      </p:cBhvr>
                                      <p:to>
                                        <p:strVal val="visible"/>
                                      </p:to>
                                    </p:set>
                                    <p:animEffect transition="in" filter="blinds(horizontal)">
                                      <p:cBhvr>
                                        <p:cTn id="7" dur="500"/>
                                        <p:tgtEl>
                                          <p:spTgt spid="38707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7075">
                                            <p:txEl>
                                              <p:pRg st="2" end="2"/>
                                            </p:txEl>
                                          </p:spTgt>
                                        </p:tgtEl>
                                        <p:attrNameLst>
                                          <p:attrName>style.visibility</p:attrName>
                                        </p:attrNameLst>
                                      </p:cBhvr>
                                      <p:to>
                                        <p:strVal val="visible"/>
                                      </p:to>
                                    </p:set>
                                    <p:animEffect transition="in" filter="blinds(horizontal)">
                                      <p:cBhvr>
                                        <p:cTn id="10" dur="500"/>
                                        <p:tgtEl>
                                          <p:spTgt spid="38707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7075">
                                            <p:txEl>
                                              <p:pRg st="3" end="3"/>
                                            </p:txEl>
                                          </p:spTgt>
                                        </p:tgtEl>
                                        <p:attrNameLst>
                                          <p:attrName>style.visibility</p:attrName>
                                        </p:attrNameLst>
                                      </p:cBhvr>
                                      <p:to>
                                        <p:strVal val="visible"/>
                                      </p:to>
                                    </p:set>
                                    <p:animEffect transition="in" filter="blinds(horizontal)">
                                      <p:cBhvr>
                                        <p:cTn id="13" dur="500"/>
                                        <p:tgtEl>
                                          <p:spTgt spid="387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4297</TotalTime>
  <Words>1188</Words>
  <Application>Microsoft Office PowerPoint</Application>
  <PresentationFormat>全屏显示(4:3)</PresentationFormat>
  <Paragraphs>133</Paragraphs>
  <Slides>31</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34" baseType="lpstr">
      <vt:lpstr>Office 主题</vt:lpstr>
      <vt:lpstr>Equation</vt:lpstr>
      <vt:lpstr>公式</vt:lpstr>
      <vt:lpstr>第二篇  第7讲 资本资产定价模型  （CAPM）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4.1.2  投资者对市场组合的选择</vt:lpstr>
      <vt:lpstr>PowerPoint 演示文稿</vt:lpstr>
      <vt:lpstr>  4.1.3  消极策略的有效性</vt:lpstr>
      <vt:lpstr>4.1.4  市场投资组合的风险溢价</vt:lpstr>
      <vt:lpstr>4.1.5  单个证券的期望收益</vt:lpstr>
      <vt:lpstr>PowerPoint 演示文稿</vt:lpstr>
      <vt:lpstr>CAMP的一般形式</vt:lpstr>
      <vt:lpstr>β的性质 </vt:lpstr>
      <vt:lpstr>PowerPoint 演示文稿</vt:lpstr>
      <vt:lpstr>PowerPoint 演示文稿</vt:lpstr>
      <vt:lpstr>4.1.6 证券市场线（Security market line） </vt:lpstr>
      <vt:lpstr>PowerPoint 演示文稿</vt:lpstr>
      <vt:lpstr>PowerPoint 演示文稿</vt:lpstr>
      <vt:lpstr>注   意</vt:lpstr>
      <vt:lpstr>注  意</vt:lpstr>
      <vt:lpstr>CAPM的应用：项目选择</vt:lpstr>
      <vt:lpstr>PowerPoint 演示文稿</vt:lpstr>
      <vt:lpstr>4.2  CAPM的拓展形式</vt:lpstr>
      <vt:lpstr>  4.2.1  零模型</vt:lpstr>
      <vt:lpstr>PowerPoint 演示文稿</vt:lpstr>
    </vt:vector>
  </TitlesOfParts>
  <Company>nju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dc:title>
  <dc:subject>资本资产定价模型</dc:subject>
  <dc:creator>sszhu</dc:creator>
  <cp:lastModifiedBy>C</cp:lastModifiedBy>
  <cp:revision>313</cp:revision>
  <dcterms:created xsi:type="dcterms:W3CDTF">2004-09-22T04:00:51Z</dcterms:created>
  <dcterms:modified xsi:type="dcterms:W3CDTF">2016-10-21T05:56:21Z</dcterms:modified>
</cp:coreProperties>
</file>