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3" r:id="rId1"/>
  </p:sldMasterIdLst>
  <p:notesMasterIdLst>
    <p:notesMasterId r:id="rId36"/>
  </p:notesMasterIdLst>
  <p:handoutMasterIdLst>
    <p:handoutMasterId r:id="rId37"/>
  </p:handoutMasterIdLst>
  <p:sldIdLst>
    <p:sldId id="431" r:id="rId2"/>
    <p:sldId id="409" r:id="rId3"/>
    <p:sldId id="410" r:id="rId4"/>
    <p:sldId id="412" r:id="rId5"/>
    <p:sldId id="432" r:id="rId6"/>
    <p:sldId id="389" r:id="rId7"/>
    <p:sldId id="390" r:id="rId8"/>
    <p:sldId id="391" r:id="rId9"/>
    <p:sldId id="392" r:id="rId10"/>
    <p:sldId id="433" r:id="rId11"/>
    <p:sldId id="393" r:id="rId12"/>
    <p:sldId id="394" r:id="rId13"/>
    <p:sldId id="414" r:id="rId14"/>
    <p:sldId id="417" r:id="rId15"/>
    <p:sldId id="425" r:id="rId16"/>
    <p:sldId id="426" r:id="rId17"/>
    <p:sldId id="421" r:id="rId18"/>
    <p:sldId id="422" r:id="rId19"/>
    <p:sldId id="423" r:id="rId20"/>
    <p:sldId id="397" r:id="rId21"/>
    <p:sldId id="399" r:id="rId22"/>
    <p:sldId id="402" r:id="rId23"/>
    <p:sldId id="403" r:id="rId24"/>
    <p:sldId id="400" r:id="rId25"/>
    <p:sldId id="404" r:id="rId26"/>
    <p:sldId id="405" r:id="rId27"/>
    <p:sldId id="434" r:id="rId28"/>
    <p:sldId id="406" r:id="rId29"/>
    <p:sldId id="435" r:id="rId30"/>
    <p:sldId id="407" r:id="rId31"/>
    <p:sldId id="429" r:id="rId32"/>
    <p:sldId id="430" r:id="rId33"/>
    <p:sldId id="427" r:id="rId34"/>
    <p:sldId id="436" r:id="rId35"/>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99"/>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77" autoAdjust="0"/>
    <p:restoredTop sz="93570" autoAdjust="0"/>
  </p:normalViewPr>
  <p:slideViewPr>
    <p:cSldViewPr>
      <p:cViewPr varScale="1">
        <p:scale>
          <a:sx n="83" d="100"/>
          <a:sy n="83" d="100"/>
        </p:scale>
        <p:origin x="-1541"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97283"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97284"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97285"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44C81326-CB70-40EA-8E0B-9FE06B3D7E57}" type="slidenum">
              <a:rPr lang="en-US" altLang="zh-CN"/>
              <a:pPr>
                <a:defRPr/>
              </a:pPr>
              <a:t>‹#›</a:t>
            </a:fld>
            <a:endParaRPr lang="en-US" altLang="zh-CN"/>
          </a:p>
        </p:txBody>
      </p:sp>
    </p:spTree>
    <p:extLst>
      <p:ext uri="{BB962C8B-B14F-4D97-AF65-F5344CB8AC3E}">
        <p14:creationId xmlns:p14="http://schemas.microsoft.com/office/powerpoint/2010/main" val="2877818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64515"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33796"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4518"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64519"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C42FADA8-C3D4-448C-B5C7-0A0CA081891A}" type="slidenum">
              <a:rPr lang="en-US" altLang="zh-CN"/>
              <a:pPr>
                <a:defRPr/>
              </a:pPr>
              <a:t>‹#›</a:t>
            </a:fld>
            <a:endParaRPr lang="en-US" altLang="zh-CN"/>
          </a:p>
        </p:txBody>
      </p:sp>
    </p:spTree>
    <p:extLst>
      <p:ext uri="{BB962C8B-B14F-4D97-AF65-F5344CB8AC3E}">
        <p14:creationId xmlns:p14="http://schemas.microsoft.com/office/powerpoint/2010/main" val="3207518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a:xfrm>
            <a:off x="992188" y="768350"/>
            <a:ext cx="5114925" cy="3836988"/>
          </a:xfrm>
          <a:ln/>
        </p:spPr>
      </p:sp>
      <p:sp>
        <p:nvSpPr>
          <p:cNvPr id="34819" name="备注占位符 2"/>
          <p:cNvSpPr>
            <a:spLocks noGrp="1"/>
          </p:cNvSpPr>
          <p:nvPr>
            <p:ph type="body" idx="1"/>
          </p:nvPr>
        </p:nvSpPr>
        <p:spPr>
          <a:noFill/>
          <a:ln/>
        </p:spPr>
        <p:txBody>
          <a:bodyPr/>
          <a:lstStyle/>
          <a:p>
            <a:endParaRPr lang="zh-CN" altLang="en-US" smtClean="0"/>
          </a:p>
        </p:txBody>
      </p:sp>
      <p:sp>
        <p:nvSpPr>
          <p:cNvPr id="34820" name="灯片编号占位符 3"/>
          <p:cNvSpPr>
            <a:spLocks noGrp="1"/>
          </p:cNvSpPr>
          <p:nvPr>
            <p:ph type="sldNum" sz="quarter" idx="5"/>
          </p:nvPr>
        </p:nvSpPr>
        <p:spPr>
          <a:noFill/>
        </p:spPr>
        <p:txBody>
          <a:bodyPr/>
          <a:lstStyle/>
          <a:p>
            <a:fld id="{27C468E3-11A6-48A8-8B9F-E036BBC63CD2}" type="slidenum">
              <a:rPr lang="en-US" altLang="zh-CN" smtClean="0"/>
              <a:pPr/>
              <a:t>30</a:t>
            </a:fld>
            <a:endParaRPr lang="en-US" altLang="zh-CN" smtClean="0"/>
          </a:p>
        </p:txBody>
      </p:sp>
    </p:spTree>
    <p:extLst>
      <p:ext uri="{BB962C8B-B14F-4D97-AF65-F5344CB8AC3E}">
        <p14:creationId xmlns:p14="http://schemas.microsoft.com/office/powerpoint/2010/main" val="2257184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r>
              <a:rPr lang="zh-CN" altLang="en-US" smtClean="0"/>
              <a:t>青岛大学经济学院               张宗强                 </a:t>
            </a:r>
            <a:r>
              <a:rPr lang="en-US" altLang="zh-CN" smtClean="0"/>
              <a:t>2009</a:t>
            </a:r>
            <a:r>
              <a:rPr lang="zh-CN" altLang="en-US" smtClean="0"/>
              <a:t>年</a:t>
            </a:r>
            <a:r>
              <a:rPr lang="en-US" altLang="zh-CN" smtClean="0"/>
              <a:t>9</a:t>
            </a:r>
            <a:r>
              <a:rPr lang="zh-CN" altLang="en-US" smtClean="0"/>
              <a:t>月</a:t>
            </a:r>
            <a:endParaRPr lang="zh-CN" altLang="en-US"/>
          </a:p>
        </p:txBody>
      </p:sp>
      <p:sp>
        <p:nvSpPr>
          <p:cNvPr id="6" name="灯片编号占位符 5"/>
          <p:cNvSpPr>
            <a:spLocks noGrp="1"/>
          </p:cNvSpPr>
          <p:nvPr>
            <p:ph type="sldNum" sz="quarter" idx="12"/>
          </p:nvPr>
        </p:nvSpPr>
        <p:spPr/>
        <p:txBody>
          <a:bodyPr/>
          <a:lstStyle/>
          <a:p>
            <a:pPr>
              <a:defRPr/>
            </a:pPr>
            <a:fld id="{9C54D389-B559-4D19-82C9-856EB5F75E1E}" type="slidenum">
              <a:rPr lang="en-US" altLang="zh-CN" smtClean="0"/>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r>
              <a:rPr lang="zh-CN" altLang="en-US" smtClean="0"/>
              <a:t>青岛大学经济学院               张宗强                 </a:t>
            </a:r>
            <a:r>
              <a:rPr lang="en-US" altLang="zh-CN" smtClean="0"/>
              <a:t>2009</a:t>
            </a:r>
            <a:r>
              <a:rPr lang="zh-CN" altLang="en-US" smtClean="0"/>
              <a:t>年</a:t>
            </a:r>
            <a:r>
              <a:rPr lang="en-US" altLang="zh-CN" smtClean="0"/>
              <a:t>9</a:t>
            </a:r>
            <a:r>
              <a:rPr lang="zh-CN" altLang="en-US" smtClean="0"/>
              <a:t>月</a:t>
            </a:r>
            <a:endParaRPr lang="zh-CN" altLang="en-US"/>
          </a:p>
        </p:txBody>
      </p:sp>
      <p:sp>
        <p:nvSpPr>
          <p:cNvPr id="6" name="灯片编号占位符 5"/>
          <p:cNvSpPr>
            <a:spLocks noGrp="1"/>
          </p:cNvSpPr>
          <p:nvPr>
            <p:ph type="sldNum" sz="quarter" idx="12"/>
          </p:nvPr>
        </p:nvSpPr>
        <p:spPr/>
        <p:txBody>
          <a:bodyPr/>
          <a:lstStyle/>
          <a:p>
            <a:pPr>
              <a:defRPr/>
            </a:pPr>
            <a:fld id="{6659E04C-AFF0-466C-B091-37F53A8ECA8C}" type="slidenum">
              <a:rPr lang="en-US" altLang="zh-CN" smtClean="0"/>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r>
              <a:rPr lang="zh-CN" altLang="en-US" smtClean="0"/>
              <a:t>青岛大学经济学院               张宗强                 </a:t>
            </a:r>
            <a:r>
              <a:rPr lang="en-US" altLang="zh-CN" smtClean="0"/>
              <a:t>2009</a:t>
            </a:r>
            <a:r>
              <a:rPr lang="zh-CN" altLang="en-US" smtClean="0"/>
              <a:t>年</a:t>
            </a:r>
            <a:r>
              <a:rPr lang="en-US" altLang="zh-CN" smtClean="0"/>
              <a:t>9</a:t>
            </a:r>
            <a:r>
              <a:rPr lang="zh-CN" altLang="en-US" smtClean="0"/>
              <a:t>月</a:t>
            </a:r>
            <a:endParaRPr lang="zh-CN" altLang="en-US"/>
          </a:p>
        </p:txBody>
      </p:sp>
      <p:sp>
        <p:nvSpPr>
          <p:cNvPr id="6" name="灯片编号占位符 5"/>
          <p:cNvSpPr>
            <a:spLocks noGrp="1"/>
          </p:cNvSpPr>
          <p:nvPr>
            <p:ph type="sldNum" sz="quarter" idx="12"/>
          </p:nvPr>
        </p:nvSpPr>
        <p:spPr/>
        <p:txBody>
          <a:bodyPr/>
          <a:lstStyle/>
          <a:p>
            <a:pPr>
              <a:defRPr/>
            </a:pPr>
            <a:fld id="{7EA34FD7-8CDB-4969-8A7E-FBC868A1ACC1}" type="slidenum">
              <a:rPr lang="en-US" altLang="zh-CN" smtClean="0"/>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r>
              <a:rPr lang="zh-CN" altLang="en-US" smtClean="0"/>
              <a:t>青岛大学经济学院               张宗强                 </a:t>
            </a:r>
            <a:r>
              <a:rPr lang="en-US" altLang="zh-CN" smtClean="0"/>
              <a:t>2009</a:t>
            </a:r>
            <a:r>
              <a:rPr lang="zh-CN" altLang="en-US" smtClean="0"/>
              <a:t>年</a:t>
            </a:r>
            <a:r>
              <a:rPr lang="en-US" altLang="zh-CN" smtClean="0"/>
              <a:t>9</a:t>
            </a:r>
            <a:r>
              <a:rPr lang="zh-CN" altLang="en-US" smtClean="0"/>
              <a:t>月</a:t>
            </a:r>
            <a:endParaRPr lang="zh-CN" altLang="en-US"/>
          </a:p>
        </p:txBody>
      </p:sp>
      <p:sp>
        <p:nvSpPr>
          <p:cNvPr id="6" name="灯片编号占位符 5"/>
          <p:cNvSpPr>
            <a:spLocks noGrp="1"/>
          </p:cNvSpPr>
          <p:nvPr>
            <p:ph type="sldNum" sz="quarter" idx="12"/>
          </p:nvPr>
        </p:nvSpPr>
        <p:spPr/>
        <p:txBody>
          <a:bodyPr/>
          <a:lstStyle/>
          <a:p>
            <a:pPr>
              <a:defRPr/>
            </a:pPr>
            <a:fld id="{1A674E74-4B76-42E0-88BD-8A6F4F696E9A}" type="slidenum">
              <a:rPr lang="en-US" altLang="zh-CN" smtClean="0"/>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r>
              <a:rPr lang="zh-CN" altLang="en-US" smtClean="0"/>
              <a:t>青岛大学经济学院               张宗强                 </a:t>
            </a:r>
            <a:r>
              <a:rPr lang="en-US" altLang="zh-CN" smtClean="0"/>
              <a:t>2009</a:t>
            </a:r>
            <a:r>
              <a:rPr lang="zh-CN" altLang="en-US" smtClean="0"/>
              <a:t>年</a:t>
            </a:r>
            <a:r>
              <a:rPr lang="en-US" altLang="zh-CN" smtClean="0"/>
              <a:t>9</a:t>
            </a:r>
            <a:r>
              <a:rPr lang="zh-CN" altLang="en-US" smtClean="0"/>
              <a:t>月</a:t>
            </a:r>
            <a:endParaRPr lang="zh-CN" altLang="en-US"/>
          </a:p>
        </p:txBody>
      </p:sp>
      <p:sp>
        <p:nvSpPr>
          <p:cNvPr id="6" name="灯片编号占位符 5"/>
          <p:cNvSpPr>
            <a:spLocks noGrp="1"/>
          </p:cNvSpPr>
          <p:nvPr>
            <p:ph type="sldNum" sz="quarter" idx="12"/>
          </p:nvPr>
        </p:nvSpPr>
        <p:spPr/>
        <p:txBody>
          <a:bodyPr/>
          <a:lstStyle/>
          <a:p>
            <a:pPr>
              <a:defRPr/>
            </a:pPr>
            <a:fld id="{2E56AE0A-6AF1-48D9-B110-9254B6CF98E7}" type="slidenum">
              <a:rPr lang="en-US" altLang="zh-CN" smtClean="0"/>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r>
              <a:rPr lang="zh-CN" altLang="en-US" smtClean="0"/>
              <a:t>青岛大学经济学院               张宗强                 </a:t>
            </a:r>
            <a:r>
              <a:rPr lang="en-US" altLang="zh-CN" smtClean="0"/>
              <a:t>2009</a:t>
            </a:r>
            <a:r>
              <a:rPr lang="zh-CN" altLang="en-US" smtClean="0"/>
              <a:t>年</a:t>
            </a:r>
            <a:r>
              <a:rPr lang="en-US" altLang="zh-CN" smtClean="0"/>
              <a:t>9</a:t>
            </a:r>
            <a:r>
              <a:rPr lang="zh-CN" altLang="en-US" smtClean="0"/>
              <a:t>月</a:t>
            </a:r>
            <a:endParaRPr lang="zh-CN" altLang="en-US"/>
          </a:p>
        </p:txBody>
      </p:sp>
      <p:sp>
        <p:nvSpPr>
          <p:cNvPr id="7" name="灯片编号占位符 6"/>
          <p:cNvSpPr>
            <a:spLocks noGrp="1"/>
          </p:cNvSpPr>
          <p:nvPr>
            <p:ph type="sldNum" sz="quarter" idx="12"/>
          </p:nvPr>
        </p:nvSpPr>
        <p:spPr/>
        <p:txBody>
          <a:bodyPr/>
          <a:lstStyle/>
          <a:p>
            <a:pPr>
              <a:defRPr/>
            </a:pPr>
            <a:fld id="{785831C4-846F-4A53-9265-621E22161F1D}" type="slidenum">
              <a:rPr lang="en-US" altLang="zh-CN" smtClean="0"/>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defRPr/>
            </a:pPr>
            <a:endParaRPr lang="en-US" altLang="zh-CN"/>
          </a:p>
        </p:txBody>
      </p:sp>
      <p:sp>
        <p:nvSpPr>
          <p:cNvPr id="8" name="页脚占位符 7"/>
          <p:cNvSpPr>
            <a:spLocks noGrp="1"/>
          </p:cNvSpPr>
          <p:nvPr>
            <p:ph type="ftr" sz="quarter" idx="11"/>
          </p:nvPr>
        </p:nvSpPr>
        <p:spPr/>
        <p:txBody>
          <a:bodyPr/>
          <a:lstStyle/>
          <a:p>
            <a:pPr>
              <a:defRPr/>
            </a:pPr>
            <a:r>
              <a:rPr lang="zh-CN" altLang="en-US" smtClean="0"/>
              <a:t>青岛大学经济学院               张宗强                 </a:t>
            </a:r>
            <a:r>
              <a:rPr lang="en-US" altLang="zh-CN" smtClean="0"/>
              <a:t>2009</a:t>
            </a:r>
            <a:r>
              <a:rPr lang="zh-CN" altLang="en-US" smtClean="0"/>
              <a:t>年</a:t>
            </a:r>
            <a:r>
              <a:rPr lang="en-US" altLang="zh-CN" smtClean="0"/>
              <a:t>9</a:t>
            </a:r>
            <a:r>
              <a:rPr lang="zh-CN" altLang="en-US" smtClean="0"/>
              <a:t>月</a:t>
            </a:r>
            <a:endParaRPr lang="zh-CN" altLang="en-US"/>
          </a:p>
        </p:txBody>
      </p:sp>
      <p:sp>
        <p:nvSpPr>
          <p:cNvPr id="9" name="灯片编号占位符 8"/>
          <p:cNvSpPr>
            <a:spLocks noGrp="1"/>
          </p:cNvSpPr>
          <p:nvPr>
            <p:ph type="sldNum" sz="quarter" idx="12"/>
          </p:nvPr>
        </p:nvSpPr>
        <p:spPr/>
        <p:txBody>
          <a:bodyPr/>
          <a:lstStyle/>
          <a:p>
            <a:pPr>
              <a:defRPr/>
            </a:pPr>
            <a:fld id="{B6004C5B-FACB-4AC4-9869-F8B82B8F104F}" type="slidenum">
              <a:rPr lang="en-US" altLang="zh-CN" smtClean="0"/>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r>
              <a:rPr lang="zh-CN" altLang="en-US" smtClean="0"/>
              <a:t>青岛大学经济学院               张宗强                 </a:t>
            </a:r>
            <a:r>
              <a:rPr lang="en-US" altLang="zh-CN" smtClean="0"/>
              <a:t>2009</a:t>
            </a:r>
            <a:r>
              <a:rPr lang="zh-CN" altLang="en-US" smtClean="0"/>
              <a:t>年</a:t>
            </a:r>
            <a:r>
              <a:rPr lang="en-US" altLang="zh-CN" smtClean="0"/>
              <a:t>9</a:t>
            </a:r>
            <a:r>
              <a:rPr lang="zh-CN" altLang="en-US" smtClean="0"/>
              <a:t>月</a:t>
            </a:r>
            <a:endParaRPr lang="zh-CN" altLang="en-US"/>
          </a:p>
        </p:txBody>
      </p:sp>
      <p:sp>
        <p:nvSpPr>
          <p:cNvPr id="5" name="灯片编号占位符 4"/>
          <p:cNvSpPr>
            <a:spLocks noGrp="1"/>
          </p:cNvSpPr>
          <p:nvPr>
            <p:ph type="sldNum" sz="quarter" idx="12"/>
          </p:nvPr>
        </p:nvSpPr>
        <p:spPr/>
        <p:txBody>
          <a:bodyPr/>
          <a:lstStyle/>
          <a:p>
            <a:pPr>
              <a:defRPr/>
            </a:pPr>
            <a:fld id="{813843F7-3A90-4D16-9B34-6F1C38BDB42E}" type="slidenum">
              <a:rPr lang="en-US" altLang="zh-CN" smtClean="0"/>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r>
              <a:rPr lang="zh-CN" altLang="en-US" smtClean="0"/>
              <a:t>青岛大学经济学院               张宗强                 </a:t>
            </a:r>
            <a:r>
              <a:rPr lang="en-US" altLang="zh-CN" smtClean="0"/>
              <a:t>2009</a:t>
            </a:r>
            <a:r>
              <a:rPr lang="zh-CN" altLang="en-US" smtClean="0"/>
              <a:t>年</a:t>
            </a:r>
            <a:r>
              <a:rPr lang="en-US" altLang="zh-CN" smtClean="0"/>
              <a:t>9</a:t>
            </a:r>
            <a:r>
              <a:rPr lang="zh-CN" altLang="en-US" smtClean="0"/>
              <a:t>月</a:t>
            </a:r>
            <a:endParaRPr lang="zh-CN" altLang="en-US"/>
          </a:p>
        </p:txBody>
      </p:sp>
      <p:sp>
        <p:nvSpPr>
          <p:cNvPr id="4" name="灯片编号占位符 3"/>
          <p:cNvSpPr>
            <a:spLocks noGrp="1"/>
          </p:cNvSpPr>
          <p:nvPr>
            <p:ph type="sldNum" sz="quarter" idx="12"/>
          </p:nvPr>
        </p:nvSpPr>
        <p:spPr/>
        <p:txBody>
          <a:bodyPr/>
          <a:lstStyle/>
          <a:p>
            <a:pPr>
              <a:defRPr/>
            </a:pPr>
            <a:fld id="{5F585319-8A3C-458C-891A-882AEB4038C8}" type="slidenum">
              <a:rPr lang="en-US" altLang="zh-CN" smtClean="0"/>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r>
              <a:rPr lang="zh-CN" altLang="en-US" smtClean="0"/>
              <a:t>青岛大学经济学院               张宗强                 </a:t>
            </a:r>
            <a:r>
              <a:rPr lang="en-US" altLang="zh-CN" smtClean="0"/>
              <a:t>2009</a:t>
            </a:r>
            <a:r>
              <a:rPr lang="zh-CN" altLang="en-US" smtClean="0"/>
              <a:t>年</a:t>
            </a:r>
            <a:r>
              <a:rPr lang="en-US" altLang="zh-CN" smtClean="0"/>
              <a:t>9</a:t>
            </a:r>
            <a:r>
              <a:rPr lang="zh-CN" altLang="en-US" smtClean="0"/>
              <a:t>月</a:t>
            </a:r>
            <a:endParaRPr lang="zh-CN" altLang="en-US"/>
          </a:p>
        </p:txBody>
      </p:sp>
      <p:sp>
        <p:nvSpPr>
          <p:cNvPr id="7" name="灯片编号占位符 6"/>
          <p:cNvSpPr>
            <a:spLocks noGrp="1"/>
          </p:cNvSpPr>
          <p:nvPr>
            <p:ph type="sldNum" sz="quarter" idx="12"/>
          </p:nvPr>
        </p:nvSpPr>
        <p:spPr/>
        <p:txBody>
          <a:bodyPr/>
          <a:lstStyle/>
          <a:p>
            <a:pPr>
              <a:defRPr/>
            </a:pPr>
            <a:fld id="{E9B9867B-4453-4FEA-AF80-4E3C63AF9656}" type="slidenum">
              <a:rPr lang="en-US" altLang="zh-CN" smtClean="0"/>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r>
              <a:rPr lang="zh-CN" altLang="en-US" smtClean="0"/>
              <a:t>青岛大学经济学院               张宗强                 </a:t>
            </a:r>
            <a:r>
              <a:rPr lang="en-US" altLang="zh-CN" smtClean="0"/>
              <a:t>2009</a:t>
            </a:r>
            <a:r>
              <a:rPr lang="zh-CN" altLang="en-US" smtClean="0"/>
              <a:t>年</a:t>
            </a:r>
            <a:r>
              <a:rPr lang="en-US" altLang="zh-CN" smtClean="0"/>
              <a:t>9</a:t>
            </a:r>
            <a:r>
              <a:rPr lang="zh-CN" altLang="en-US" smtClean="0"/>
              <a:t>月</a:t>
            </a:r>
            <a:endParaRPr lang="zh-CN" altLang="en-US"/>
          </a:p>
        </p:txBody>
      </p:sp>
      <p:sp>
        <p:nvSpPr>
          <p:cNvPr id="7" name="灯片编号占位符 6"/>
          <p:cNvSpPr>
            <a:spLocks noGrp="1"/>
          </p:cNvSpPr>
          <p:nvPr>
            <p:ph type="sldNum" sz="quarter" idx="12"/>
          </p:nvPr>
        </p:nvSpPr>
        <p:spPr/>
        <p:txBody>
          <a:bodyPr/>
          <a:lstStyle/>
          <a:p>
            <a:pPr>
              <a:defRPr/>
            </a:pPr>
            <a:fld id="{F5AFC9E0-59BC-4403-B34F-AD0DBE00F21F}" type="slidenum">
              <a:rPr lang="en-US" altLang="zh-CN" smtClean="0"/>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zh-CN" altLang="en-US" smtClean="0"/>
              <a:t>青岛大学经济学院               张宗强                 </a:t>
            </a:r>
            <a:r>
              <a:rPr lang="en-US" altLang="zh-CN" smtClean="0"/>
              <a:t>2009</a:t>
            </a:r>
            <a:r>
              <a:rPr lang="zh-CN" altLang="en-US" smtClean="0"/>
              <a:t>年</a:t>
            </a:r>
            <a:r>
              <a:rPr lang="en-US" altLang="zh-CN" smtClean="0"/>
              <a:t>9</a:t>
            </a:r>
            <a:r>
              <a:rPr lang="zh-CN" altLang="en-US" smtClean="0"/>
              <a:t>月</a:t>
            </a: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1A315856-9AD0-4053-9775-0017B259D899}" type="slidenum">
              <a:rPr lang="en-US" altLang="zh-CN"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8.wmf"/><Relationship Id="rId5" Type="http://schemas.openxmlformats.org/officeDocument/2006/relationships/oleObject" Target="../embeddings/oleObject8.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10.bin"/></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4.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5.wmf"/></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17.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19.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15.bin"/><Relationship Id="rId5" Type="http://schemas.openxmlformats.org/officeDocument/2006/relationships/image" Target="../media/image18.wmf"/><Relationship Id="rId4" Type="http://schemas.openxmlformats.org/officeDocument/2006/relationships/oleObject" Target="../embeddings/oleObject14.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21.wmf"/><Relationship Id="rId5" Type="http://schemas.openxmlformats.org/officeDocument/2006/relationships/oleObject" Target="../embeddings/oleObject17.bin"/><Relationship Id="rId4" Type="http://schemas.openxmlformats.org/officeDocument/2006/relationships/image" Target="../media/image20.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22.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24.wmf"/><Relationship Id="rId5" Type="http://schemas.openxmlformats.org/officeDocument/2006/relationships/oleObject" Target="../embeddings/oleObject20.bin"/><Relationship Id="rId4" Type="http://schemas.openxmlformats.org/officeDocument/2006/relationships/image" Target="../media/image23.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s>
</file>

<file path=ppt/slides/_rels/slide9.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5.wmf"/><Relationship Id="rId5" Type="http://schemas.openxmlformats.org/officeDocument/2006/relationships/oleObject" Target="../embeddings/oleObject5.bin"/><Relationship Id="rId4"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rrowheads="1"/>
          </p:cNvSpPr>
          <p:nvPr>
            <p:ph type="ctrTitle"/>
          </p:nvPr>
        </p:nvSpPr>
        <p:spPr>
          <a:xfrm>
            <a:off x="251520" y="1700808"/>
            <a:ext cx="8644539" cy="2857500"/>
          </a:xfrm>
        </p:spPr>
        <p:txBody>
          <a:bodyPr>
            <a:normAutofit fontScale="90000"/>
          </a:bodyPr>
          <a:lstStyle/>
          <a:p>
            <a:r>
              <a:rPr lang="zh-CN" altLang="en-US" sz="7300" b="1" dirty="0" smtClean="0">
                <a:solidFill>
                  <a:srgbClr val="FF0000"/>
                </a:solidFill>
              </a:rPr>
              <a:t>第二篇</a:t>
            </a:r>
            <a:r>
              <a:rPr lang="en-US" altLang="zh-CN" sz="4800" b="1" dirty="0" smtClean="0">
                <a:solidFill>
                  <a:srgbClr val="FF0000"/>
                </a:solidFill>
              </a:rPr>
              <a:t/>
            </a:r>
            <a:br>
              <a:rPr lang="en-US" altLang="zh-CN" sz="4800" b="1" dirty="0" smtClean="0">
                <a:solidFill>
                  <a:srgbClr val="FF0000"/>
                </a:solidFill>
              </a:rPr>
            </a:br>
            <a:r>
              <a:rPr lang="en-US" altLang="zh-CN" sz="4800" b="1" dirty="0" smtClean="0"/>
              <a:t/>
            </a:r>
            <a:br>
              <a:rPr lang="en-US" altLang="zh-CN" sz="4800" b="1" dirty="0" smtClean="0"/>
            </a:br>
            <a:r>
              <a:rPr lang="zh-CN" altLang="en-US" sz="6700" b="1" dirty="0" smtClean="0">
                <a:solidFill>
                  <a:srgbClr val="0000CC"/>
                </a:solidFill>
                <a:latin typeface="Times New Roman" pitchFamily="18" charset="0"/>
                <a:cs typeface="Times New Roman" pitchFamily="18" charset="0"/>
              </a:rPr>
              <a:t>第</a:t>
            </a:r>
            <a:r>
              <a:rPr lang="en-US" altLang="zh-CN" sz="6700" b="1" smtClean="0">
                <a:solidFill>
                  <a:srgbClr val="0000CC"/>
                </a:solidFill>
                <a:latin typeface="Times New Roman" pitchFamily="18" charset="0"/>
                <a:cs typeface="Times New Roman" pitchFamily="18" charset="0"/>
              </a:rPr>
              <a:t>8</a:t>
            </a:r>
            <a:r>
              <a:rPr lang="zh-CN" altLang="en-US" sz="6700" b="1" smtClean="0">
                <a:solidFill>
                  <a:srgbClr val="0000CC"/>
                </a:solidFill>
                <a:latin typeface="Times New Roman" pitchFamily="18" charset="0"/>
                <a:cs typeface="Times New Roman" pitchFamily="18" charset="0"/>
              </a:rPr>
              <a:t>讲 </a:t>
            </a:r>
            <a:r>
              <a:rPr lang="zh-CN" altLang="en-US" sz="6700" b="1" dirty="0" smtClean="0">
                <a:solidFill>
                  <a:srgbClr val="0000CC"/>
                </a:solidFill>
                <a:latin typeface="Times New Roman" pitchFamily="18" charset="0"/>
                <a:cs typeface="Times New Roman" pitchFamily="18" charset="0"/>
              </a:rPr>
              <a:t>套利定价理论</a:t>
            </a:r>
            <a:r>
              <a:rPr lang="en-US" altLang="zh-CN" sz="6700" b="1" dirty="0" smtClean="0">
                <a:solidFill>
                  <a:srgbClr val="0000CC"/>
                </a:solidFill>
                <a:latin typeface="Times New Roman" pitchFamily="18" charset="0"/>
                <a:cs typeface="Times New Roman" pitchFamily="18" charset="0"/>
              </a:rPr>
              <a:t/>
            </a:r>
            <a:br>
              <a:rPr lang="en-US" altLang="zh-CN" sz="6700" b="1" dirty="0" smtClean="0">
                <a:solidFill>
                  <a:srgbClr val="0000CC"/>
                </a:solidFill>
                <a:latin typeface="Times New Roman" pitchFamily="18" charset="0"/>
                <a:cs typeface="Times New Roman" pitchFamily="18" charset="0"/>
              </a:rPr>
            </a:br>
            <a:r>
              <a:rPr lang="en-US" altLang="zh-CN" sz="6700" b="1" dirty="0" smtClean="0">
                <a:solidFill>
                  <a:srgbClr val="0000CC"/>
                </a:solidFill>
                <a:latin typeface="Times New Roman" pitchFamily="18" charset="0"/>
                <a:cs typeface="Times New Roman" pitchFamily="18" charset="0"/>
              </a:rPr>
              <a:t> </a:t>
            </a:r>
            <a:r>
              <a:rPr lang="zh-CN" altLang="en-US" sz="6700" b="1" dirty="0" smtClean="0">
                <a:solidFill>
                  <a:srgbClr val="0000CC"/>
                </a:solidFill>
                <a:latin typeface="Times New Roman" pitchFamily="18" charset="0"/>
                <a:cs typeface="Times New Roman" pitchFamily="18" charset="0"/>
              </a:rPr>
              <a:t>（</a:t>
            </a:r>
            <a:r>
              <a:rPr lang="en-US" altLang="zh-CN" sz="6700" b="1" dirty="0" smtClean="0">
                <a:solidFill>
                  <a:srgbClr val="0000CC"/>
                </a:solidFill>
                <a:latin typeface="Times New Roman" pitchFamily="18" charset="0"/>
                <a:cs typeface="Times New Roman" pitchFamily="18" charset="0"/>
              </a:rPr>
              <a:t>APT</a:t>
            </a:r>
            <a:r>
              <a:rPr lang="zh-CN" altLang="en-US" sz="6700" b="1" dirty="0" smtClean="0">
                <a:solidFill>
                  <a:srgbClr val="0000CC"/>
                </a:solidFill>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6D005F0F-4D12-4345-8195-61CEE89DF6AD}" type="slidenum">
              <a:rPr lang="en-US" altLang="zh-CN" smtClean="0"/>
              <a:pPr>
                <a:defRPr/>
              </a:pPr>
              <a:t>10</a:t>
            </a:fld>
            <a:endParaRPr lang="en-US" altLang="zh-CN"/>
          </a:p>
        </p:txBody>
      </p:sp>
      <p:sp>
        <p:nvSpPr>
          <p:cNvPr id="3" name="Rectangle 4"/>
          <p:cNvSpPr txBox="1">
            <a:spLocks noRot="1" noChangeArrowheads="1"/>
          </p:cNvSpPr>
          <p:nvPr/>
        </p:nvSpPr>
        <p:spPr>
          <a:xfrm>
            <a:off x="0" y="2571744"/>
            <a:ext cx="9144000" cy="1143000"/>
          </a:xfrm>
          <a:prstGeom prst="rect">
            <a:avLst/>
          </a:prstGeom>
          <a:noFill/>
        </p:spPr>
        <p:txBody>
          <a:bodyPr vert="horz" lIns="91440" tIns="45720" rIns="91440" bIns="45720" rtlCol="0" anchor="ctr">
            <a:normAutofit/>
          </a:bodyPr>
          <a:lstStyle/>
          <a:p>
            <a:pPr lvl="0" algn="ctr" fontAlgn="auto">
              <a:spcAft>
                <a:spcPts val="0"/>
              </a:spcAft>
              <a:defRPr/>
            </a:pPr>
            <a:r>
              <a:rPr kumimoji="0" lang="en-US" altLang="zh-CN" sz="4000" b="1" i="0" u="none" strike="noStrike" kern="1200" cap="none" spc="0" normalizeH="0" baseline="0" noProof="0" dirty="0" smtClean="0">
                <a:ln>
                  <a:noFill/>
                </a:ln>
                <a:solidFill>
                  <a:srgbClr val="FF0000"/>
                </a:solidFill>
                <a:effectLst/>
                <a:uLnTx/>
                <a:uFillTx/>
                <a:latin typeface="+mj-lt"/>
                <a:ea typeface="+mj-ea"/>
                <a:cs typeface="+mj-cs"/>
              </a:rPr>
              <a:t>5.2</a:t>
            </a:r>
            <a:r>
              <a:rPr kumimoji="0" lang="zh-CN" altLang="en-US" sz="4000" b="1" i="0" u="none" strike="noStrike" kern="1200" cap="none" spc="0" normalizeH="0" baseline="0" noProof="0" dirty="0" smtClean="0">
                <a:ln>
                  <a:noFill/>
                </a:ln>
                <a:solidFill>
                  <a:srgbClr val="FF0000"/>
                </a:solidFill>
                <a:effectLst/>
                <a:uLnTx/>
                <a:uFillTx/>
                <a:latin typeface="+mj-lt"/>
                <a:ea typeface="+mj-ea"/>
                <a:cs typeface="+mj-cs"/>
              </a:rPr>
              <a:t> </a:t>
            </a:r>
            <a:r>
              <a:rPr lang="zh-CN" altLang="en-US" sz="4000" b="1" dirty="0" smtClean="0">
                <a:solidFill>
                  <a:srgbClr val="FF0000"/>
                </a:solidFill>
              </a:rPr>
              <a:t>套利定价</a:t>
            </a:r>
            <a:r>
              <a:rPr lang="zh-CN" altLang="en-US" sz="4000" b="1" dirty="0">
                <a:solidFill>
                  <a:srgbClr val="FF0000"/>
                </a:solidFill>
              </a:rPr>
              <a:t>理论</a:t>
            </a:r>
            <a:endParaRPr kumimoji="0" lang="zh-CN" altLang="en-US" sz="4000" b="1" i="0" u="none" strike="noStrike" kern="1200" cap="none" spc="0" normalizeH="0" baseline="0" noProof="0" dirty="0" smtClean="0">
              <a:ln>
                <a:noFill/>
              </a:ln>
              <a:solidFill>
                <a:srgbClr val="FF000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a:spLocks noGrp="1"/>
          </p:cNvSpPr>
          <p:nvPr>
            <p:ph type="sldNum" sz="quarter" idx="12"/>
          </p:nvPr>
        </p:nvSpPr>
        <p:spPr>
          <a:noFill/>
        </p:spPr>
        <p:txBody>
          <a:bodyPr/>
          <a:lstStyle/>
          <a:p>
            <a:fld id="{B54450E0-8242-4410-A3BA-948FA404BD41}" type="slidenum">
              <a:rPr lang="en-US" altLang="zh-CN" smtClean="0"/>
              <a:pPr/>
              <a:t>11</a:t>
            </a:fld>
            <a:endParaRPr lang="en-US" altLang="zh-CN" smtClean="0"/>
          </a:p>
        </p:txBody>
      </p:sp>
      <p:sp>
        <p:nvSpPr>
          <p:cNvPr id="346117" name="Rectangle 3"/>
          <p:cNvSpPr>
            <a:spLocks noGrp="1" noRot="1" noChangeArrowheads="1"/>
          </p:cNvSpPr>
          <p:nvPr>
            <p:ph type="body" idx="4294967295"/>
          </p:nvPr>
        </p:nvSpPr>
        <p:spPr>
          <a:xfrm>
            <a:off x="0" y="714356"/>
            <a:ext cx="9144000" cy="4614862"/>
          </a:xfrm>
        </p:spPr>
        <p:txBody>
          <a:bodyPr/>
          <a:lstStyle/>
          <a:p>
            <a:pPr eaLnBrk="1" hangingPunct="1">
              <a:buFont typeface="Wingdings" pitchFamily="2" charset="2"/>
              <a:buNone/>
            </a:pPr>
            <a:endParaRPr lang="en-US" altLang="zh-CN" dirty="0" smtClean="0"/>
          </a:p>
          <a:p>
            <a:pPr eaLnBrk="1" hangingPunct="1">
              <a:lnSpc>
                <a:spcPct val="120000"/>
              </a:lnSpc>
            </a:pPr>
            <a:r>
              <a:rPr lang="en-US" altLang="zh-CN" sz="3600" dirty="0" smtClean="0">
                <a:latin typeface="Times New Roman" pitchFamily="18" charset="0"/>
                <a:cs typeface="Times New Roman" pitchFamily="18" charset="0"/>
              </a:rPr>
              <a:t>Ross (1976)</a:t>
            </a:r>
            <a:r>
              <a:rPr lang="zh-CN" altLang="en-US" sz="3600" dirty="0" smtClean="0">
                <a:latin typeface="Times New Roman" pitchFamily="18" charset="0"/>
                <a:cs typeface="Times New Roman" pitchFamily="18" charset="0"/>
              </a:rPr>
              <a:t> 提出</a:t>
            </a:r>
            <a:endParaRPr lang="en-US" altLang="zh-CN" sz="3600" dirty="0" smtClean="0">
              <a:latin typeface="Times New Roman" pitchFamily="18" charset="0"/>
              <a:cs typeface="Times New Roman" pitchFamily="18" charset="0"/>
            </a:endParaRPr>
          </a:p>
          <a:p>
            <a:pPr eaLnBrk="1" hangingPunct="1">
              <a:lnSpc>
                <a:spcPct val="120000"/>
              </a:lnSpc>
            </a:pPr>
            <a:r>
              <a:rPr lang="zh-CN" altLang="en-US" sz="3600" dirty="0" smtClean="0"/>
              <a:t>三个基本假设</a:t>
            </a:r>
          </a:p>
          <a:p>
            <a:pPr lvl="1" eaLnBrk="1" hangingPunct="1">
              <a:lnSpc>
                <a:spcPct val="120000"/>
              </a:lnSpc>
            </a:pPr>
            <a:r>
              <a:rPr lang="zh-CN" altLang="en-US" sz="3200" dirty="0" smtClean="0"/>
              <a:t>证券收益能用</a:t>
            </a:r>
            <a:r>
              <a:rPr lang="zh-CN" altLang="en-US" sz="3200" dirty="0" smtClean="0">
                <a:solidFill>
                  <a:srgbClr val="FF0000"/>
                </a:solidFill>
              </a:rPr>
              <a:t>因素模型</a:t>
            </a:r>
            <a:r>
              <a:rPr lang="zh-CN" altLang="en-US" sz="3200" dirty="0" smtClean="0"/>
              <a:t>表示</a:t>
            </a:r>
          </a:p>
          <a:p>
            <a:pPr lvl="1" eaLnBrk="1" hangingPunct="1">
              <a:lnSpc>
                <a:spcPct val="120000"/>
              </a:lnSpc>
            </a:pPr>
            <a:r>
              <a:rPr lang="zh-CN" altLang="en-US" sz="3200" dirty="0" smtClean="0"/>
              <a:t>有足够多的证券来</a:t>
            </a:r>
            <a:r>
              <a:rPr lang="zh-CN" altLang="en-US" sz="3200" dirty="0" smtClean="0">
                <a:solidFill>
                  <a:srgbClr val="FF0000"/>
                </a:solidFill>
              </a:rPr>
              <a:t>分散</a:t>
            </a:r>
            <a:r>
              <a:rPr lang="zh-CN" altLang="en-US" sz="3200" dirty="0" smtClean="0"/>
              <a:t>非系统风险</a:t>
            </a:r>
          </a:p>
          <a:p>
            <a:pPr lvl="1" eaLnBrk="1" hangingPunct="1">
              <a:lnSpc>
                <a:spcPct val="120000"/>
              </a:lnSpc>
            </a:pPr>
            <a:r>
              <a:rPr lang="zh-CN" altLang="en-US" sz="3200" dirty="0" smtClean="0"/>
              <a:t>有效率的证券市场</a:t>
            </a:r>
            <a:r>
              <a:rPr lang="zh-CN" altLang="en-US" sz="3200" dirty="0" smtClean="0">
                <a:solidFill>
                  <a:srgbClr val="FF0000"/>
                </a:solidFill>
              </a:rPr>
              <a:t>无</a:t>
            </a:r>
            <a:r>
              <a:rPr lang="zh-CN" altLang="en-US" sz="3200" dirty="0" smtClean="0"/>
              <a:t>持续性的</a:t>
            </a:r>
            <a:r>
              <a:rPr lang="zh-CN" altLang="en-US" sz="3200" dirty="0" smtClean="0">
                <a:solidFill>
                  <a:srgbClr val="FF0000"/>
                </a:solidFill>
              </a:rPr>
              <a:t>套利机会</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6117">
                                            <p:txEl>
                                              <p:pRg st="1" end="1"/>
                                            </p:txEl>
                                          </p:spTgt>
                                        </p:tgtEl>
                                        <p:attrNameLst>
                                          <p:attrName>style.visibility</p:attrName>
                                        </p:attrNameLst>
                                      </p:cBhvr>
                                      <p:to>
                                        <p:strVal val="visible"/>
                                      </p:to>
                                    </p:set>
                                    <p:animEffect transition="in" filter="blinds(horizontal)">
                                      <p:cBhvr>
                                        <p:cTn id="7" dur="500"/>
                                        <p:tgtEl>
                                          <p:spTgt spid="34611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6117">
                                            <p:txEl>
                                              <p:pRg st="2" end="2"/>
                                            </p:txEl>
                                          </p:spTgt>
                                        </p:tgtEl>
                                        <p:attrNameLst>
                                          <p:attrName>style.visibility</p:attrName>
                                        </p:attrNameLst>
                                      </p:cBhvr>
                                      <p:to>
                                        <p:strVal val="visible"/>
                                      </p:to>
                                    </p:set>
                                    <p:animEffect transition="in" filter="blinds(horizontal)">
                                      <p:cBhvr>
                                        <p:cTn id="12" dur="500"/>
                                        <p:tgtEl>
                                          <p:spTgt spid="34611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46117">
                                            <p:txEl>
                                              <p:pRg st="3" end="3"/>
                                            </p:txEl>
                                          </p:spTgt>
                                        </p:tgtEl>
                                        <p:attrNameLst>
                                          <p:attrName>style.visibility</p:attrName>
                                        </p:attrNameLst>
                                      </p:cBhvr>
                                      <p:to>
                                        <p:strVal val="visible"/>
                                      </p:to>
                                    </p:set>
                                    <p:animEffect transition="in" filter="blinds(horizontal)">
                                      <p:cBhvr>
                                        <p:cTn id="17" dur="500"/>
                                        <p:tgtEl>
                                          <p:spTgt spid="34611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46117">
                                            <p:txEl>
                                              <p:pRg st="4" end="4"/>
                                            </p:txEl>
                                          </p:spTgt>
                                        </p:tgtEl>
                                        <p:attrNameLst>
                                          <p:attrName>style.visibility</p:attrName>
                                        </p:attrNameLst>
                                      </p:cBhvr>
                                      <p:to>
                                        <p:strVal val="visible"/>
                                      </p:to>
                                    </p:set>
                                    <p:animEffect transition="in" filter="blinds(horizontal)">
                                      <p:cBhvr>
                                        <p:cTn id="22" dur="500"/>
                                        <p:tgtEl>
                                          <p:spTgt spid="34611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46117">
                                            <p:txEl>
                                              <p:pRg st="5" end="5"/>
                                            </p:txEl>
                                          </p:spTgt>
                                        </p:tgtEl>
                                        <p:attrNameLst>
                                          <p:attrName>style.visibility</p:attrName>
                                        </p:attrNameLst>
                                      </p:cBhvr>
                                      <p:to>
                                        <p:strVal val="visible"/>
                                      </p:to>
                                    </p:set>
                                    <p:animEffect transition="in" filter="blinds(horizontal)">
                                      <p:cBhvr>
                                        <p:cTn id="27" dur="500"/>
                                        <p:tgtEl>
                                          <p:spTgt spid="34611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2"/>
          </p:nvPr>
        </p:nvSpPr>
        <p:spPr>
          <a:noFill/>
        </p:spPr>
        <p:txBody>
          <a:bodyPr/>
          <a:lstStyle/>
          <a:p>
            <a:fld id="{BFDF08DD-CC57-4F36-8C09-F7DFC45A7E22}" type="slidenum">
              <a:rPr lang="en-US" altLang="zh-CN" smtClean="0"/>
              <a:pPr/>
              <a:t>12</a:t>
            </a:fld>
            <a:endParaRPr lang="en-US" altLang="zh-CN" smtClean="0"/>
          </a:p>
        </p:txBody>
      </p:sp>
      <p:sp>
        <p:nvSpPr>
          <p:cNvPr id="19459" name="Rectangle 2"/>
          <p:cNvSpPr>
            <a:spLocks noGrp="1" noRot="1" noChangeArrowheads="1"/>
          </p:cNvSpPr>
          <p:nvPr>
            <p:ph type="title" idx="4294967295"/>
          </p:nvPr>
        </p:nvSpPr>
        <p:spPr>
          <a:xfrm>
            <a:off x="0" y="0"/>
            <a:ext cx="8839200" cy="1328738"/>
          </a:xfrm>
        </p:spPr>
        <p:txBody>
          <a:bodyPr/>
          <a:lstStyle/>
          <a:p>
            <a:pPr algn="l" eaLnBrk="1" hangingPunct="1"/>
            <a:r>
              <a:rPr lang="en-US" altLang="zh-CN" sz="3600" b="1" dirty="0" smtClean="0">
                <a:solidFill>
                  <a:srgbClr val="0000CC"/>
                </a:solidFill>
              </a:rPr>
              <a:t>5.2.1  </a:t>
            </a:r>
            <a:r>
              <a:rPr lang="zh-CN" altLang="en-US" sz="3600" b="1" dirty="0" smtClean="0">
                <a:solidFill>
                  <a:srgbClr val="0000CC"/>
                </a:solidFill>
              </a:rPr>
              <a:t>套利、无风险套利与均衡</a:t>
            </a:r>
          </a:p>
        </p:txBody>
      </p:sp>
      <p:sp>
        <p:nvSpPr>
          <p:cNvPr id="347141" name="Rectangle 3"/>
          <p:cNvSpPr>
            <a:spLocks noGrp="1" noRot="1" noChangeArrowheads="1"/>
          </p:cNvSpPr>
          <p:nvPr>
            <p:ph type="body" idx="4294967295"/>
          </p:nvPr>
        </p:nvSpPr>
        <p:spPr>
          <a:xfrm>
            <a:off x="0" y="1341438"/>
            <a:ext cx="9144000" cy="5516562"/>
          </a:xfrm>
        </p:spPr>
        <p:txBody>
          <a:bodyPr/>
          <a:lstStyle/>
          <a:p>
            <a:pPr eaLnBrk="1" hangingPunct="1">
              <a:lnSpc>
                <a:spcPct val="130000"/>
              </a:lnSpc>
            </a:pPr>
            <a:r>
              <a:rPr lang="zh-CN" altLang="en-US" dirty="0" smtClean="0"/>
              <a:t>投资者通过净投资可以赚取</a:t>
            </a:r>
            <a:r>
              <a:rPr lang="zh-CN" altLang="en-US" dirty="0" smtClean="0">
                <a:solidFill>
                  <a:srgbClr val="FF0000"/>
                </a:solidFill>
              </a:rPr>
              <a:t>无风险利润</a:t>
            </a:r>
            <a:r>
              <a:rPr lang="zh-CN" altLang="en-US" dirty="0" smtClean="0"/>
              <a:t>，说明存在套利机会。</a:t>
            </a:r>
          </a:p>
          <a:p>
            <a:pPr eaLnBrk="1" hangingPunct="1">
              <a:lnSpc>
                <a:spcPct val="130000"/>
              </a:lnSpc>
            </a:pPr>
            <a:r>
              <a:rPr lang="zh-CN" altLang="en-US" dirty="0" smtClean="0"/>
              <a:t>无风险套利行为实际上是</a:t>
            </a:r>
            <a:r>
              <a:rPr lang="zh-CN" altLang="en-US" dirty="0" smtClean="0">
                <a:solidFill>
                  <a:srgbClr val="FF0000"/>
                </a:solidFill>
              </a:rPr>
              <a:t>一价法则</a:t>
            </a:r>
            <a:r>
              <a:rPr lang="zh-CN" altLang="en-US" dirty="0" smtClean="0"/>
              <a:t>在金融市场中的应用</a:t>
            </a:r>
          </a:p>
          <a:p>
            <a:pPr eaLnBrk="1" hangingPunct="1">
              <a:lnSpc>
                <a:spcPct val="130000"/>
              </a:lnSpc>
            </a:pPr>
            <a:r>
              <a:rPr lang="zh-CN" altLang="en-US" dirty="0" smtClean="0"/>
              <a:t>无风险套利组合的重要性质：</a:t>
            </a:r>
            <a:r>
              <a:rPr lang="zh-CN" altLang="en-US" dirty="0" smtClean="0">
                <a:solidFill>
                  <a:srgbClr val="FF0000"/>
                </a:solidFill>
              </a:rPr>
              <a:t>任何投资者，不管其风险态度如何，都愿意更多地拥有该项组合头寸</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7141">
                                            <p:txEl>
                                              <p:pRg st="0" end="0"/>
                                            </p:txEl>
                                          </p:spTgt>
                                        </p:tgtEl>
                                        <p:attrNameLst>
                                          <p:attrName>style.visibility</p:attrName>
                                        </p:attrNameLst>
                                      </p:cBhvr>
                                      <p:to>
                                        <p:strVal val="visible"/>
                                      </p:to>
                                    </p:set>
                                    <p:animEffect transition="in" filter="blinds(horizontal)">
                                      <p:cBhvr>
                                        <p:cTn id="7" dur="500"/>
                                        <p:tgtEl>
                                          <p:spTgt spid="3471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7141">
                                            <p:txEl>
                                              <p:pRg st="1" end="1"/>
                                            </p:txEl>
                                          </p:spTgt>
                                        </p:tgtEl>
                                        <p:attrNameLst>
                                          <p:attrName>style.visibility</p:attrName>
                                        </p:attrNameLst>
                                      </p:cBhvr>
                                      <p:to>
                                        <p:strVal val="visible"/>
                                      </p:to>
                                    </p:set>
                                    <p:animEffect transition="in" filter="blinds(horizontal)">
                                      <p:cBhvr>
                                        <p:cTn id="12" dur="500"/>
                                        <p:tgtEl>
                                          <p:spTgt spid="34714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47141">
                                            <p:txEl>
                                              <p:pRg st="2" end="2"/>
                                            </p:txEl>
                                          </p:spTgt>
                                        </p:tgtEl>
                                        <p:attrNameLst>
                                          <p:attrName>style.visibility</p:attrName>
                                        </p:attrNameLst>
                                      </p:cBhvr>
                                      <p:to>
                                        <p:strVal val="visible"/>
                                      </p:to>
                                    </p:set>
                                    <p:animEffect transition="in" filter="blinds(horizontal)">
                                      <p:cBhvr>
                                        <p:cTn id="17" dur="500"/>
                                        <p:tgtEl>
                                          <p:spTgt spid="34714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Rot="1" noChangeArrowheads="1"/>
          </p:cNvSpPr>
          <p:nvPr>
            <p:ph type="title"/>
          </p:nvPr>
        </p:nvSpPr>
        <p:spPr>
          <a:xfrm>
            <a:off x="357158" y="214290"/>
            <a:ext cx="8540750" cy="908050"/>
          </a:xfrm>
        </p:spPr>
        <p:txBody>
          <a:bodyPr>
            <a:normAutofit/>
          </a:bodyPr>
          <a:lstStyle/>
          <a:p>
            <a:pPr eaLnBrk="1" hangingPunct="1"/>
            <a:r>
              <a:rPr lang="zh-CN" altLang="en-US" sz="3600" b="1" dirty="0" smtClean="0">
                <a:solidFill>
                  <a:srgbClr val="FF0000"/>
                </a:solidFill>
              </a:rPr>
              <a:t> 套利机会及套利方法</a:t>
            </a:r>
          </a:p>
        </p:txBody>
      </p:sp>
      <p:sp>
        <p:nvSpPr>
          <p:cNvPr id="370691" name="Rectangle 3"/>
          <p:cNvSpPr>
            <a:spLocks noGrp="1" noRot="1" noChangeArrowheads="1"/>
          </p:cNvSpPr>
          <p:nvPr>
            <p:ph idx="1"/>
          </p:nvPr>
        </p:nvSpPr>
        <p:spPr>
          <a:xfrm>
            <a:off x="0" y="1142985"/>
            <a:ext cx="9144000" cy="5500726"/>
          </a:xfrm>
        </p:spPr>
        <p:txBody>
          <a:bodyPr/>
          <a:lstStyle/>
          <a:p>
            <a:pPr eaLnBrk="1" hangingPunct="1">
              <a:lnSpc>
                <a:spcPct val="130000"/>
              </a:lnSpc>
            </a:pPr>
            <a:r>
              <a:rPr lang="zh-CN" altLang="en-US" dirty="0" smtClean="0">
                <a:solidFill>
                  <a:srgbClr val="FF0000"/>
                </a:solidFill>
                <a:ea typeface="楷体_GB2312" pitchFamily="49" charset="-122"/>
              </a:rPr>
              <a:t>套利机会</a:t>
            </a:r>
            <a:r>
              <a:rPr lang="zh-CN" altLang="en-US" dirty="0" smtClean="0"/>
              <a:t>：投资者可以</a:t>
            </a:r>
            <a:r>
              <a:rPr lang="zh-CN" altLang="en-US" dirty="0" smtClean="0">
                <a:ea typeface="黑体" pitchFamily="2" charset="-122"/>
              </a:rPr>
              <a:t>不需要成本</a:t>
            </a:r>
            <a:r>
              <a:rPr lang="zh-CN" altLang="en-US" dirty="0" smtClean="0"/>
              <a:t>而可以</a:t>
            </a:r>
            <a:r>
              <a:rPr lang="zh-CN" altLang="en-US" dirty="0" smtClean="0">
                <a:ea typeface="黑体" pitchFamily="2" charset="-122"/>
              </a:rPr>
              <a:t>得到无风险利润</a:t>
            </a:r>
            <a:r>
              <a:rPr lang="zh-CN" altLang="en-US" dirty="0" smtClean="0"/>
              <a:t>的机会</a:t>
            </a:r>
          </a:p>
          <a:p>
            <a:pPr lvl="1" eaLnBrk="1" hangingPunct="1">
              <a:lnSpc>
                <a:spcPct val="130000"/>
              </a:lnSpc>
            </a:pPr>
            <a:r>
              <a:rPr lang="zh-CN" altLang="en-US" dirty="0" smtClean="0"/>
              <a:t>不花钱就能挣到钱，即</a:t>
            </a:r>
            <a:r>
              <a:rPr lang="zh-CN" altLang="en-US" dirty="0" smtClean="0">
                <a:solidFill>
                  <a:srgbClr val="FF0000"/>
                </a:solidFill>
              </a:rPr>
              <a:t>免费的午餐</a:t>
            </a:r>
            <a:r>
              <a:rPr lang="zh-CN" altLang="en-US" dirty="0" smtClean="0"/>
              <a:t>！</a:t>
            </a:r>
          </a:p>
          <a:p>
            <a:pPr algn="just" eaLnBrk="1" hangingPunct="1">
              <a:lnSpc>
                <a:spcPct val="130000"/>
              </a:lnSpc>
            </a:pPr>
            <a:r>
              <a:rPr lang="zh-CN" altLang="en-US" dirty="0" smtClean="0"/>
              <a:t>两种套利方法：</a:t>
            </a:r>
          </a:p>
          <a:p>
            <a:pPr lvl="1" algn="just" eaLnBrk="1" hangingPunct="1">
              <a:lnSpc>
                <a:spcPct val="130000"/>
              </a:lnSpc>
            </a:pPr>
            <a:r>
              <a:rPr lang="zh-CN" altLang="en-US" dirty="0" smtClean="0"/>
              <a:t>当前时刻净支出为</a:t>
            </a:r>
            <a:r>
              <a:rPr lang="en-US" altLang="zh-CN" dirty="0" smtClean="0"/>
              <a:t>0</a:t>
            </a:r>
            <a:r>
              <a:rPr lang="zh-CN" altLang="en-US" dirty="0" smtClean="0"/>
              <a:t>，将来获得正收益（收益净现值为正）</a:t>
            </a:r>
          </a:p>
          <a:p>
            <a:pPr lvl="1" algn="just" eaLnBrk="1" hangingPunct="1">
              <a:lnSpc>
                <a:spcPct val="130000"/>
              </a:lnSpc>
            </a:pPr>
            <a:r>
              <a:rPr lang="zh-CN" altLang="en-US" dirty="0" smtClean="0"/>
              <a:t>当前时刻一系列能带来正收益的投资，将来的净支出为零（支出的净现值为</a:t>
            </a:r>
            <a:r>
              <a:rPr lang="en-US" altLang="zh-CN" dirty="0" smtClean="0"/>
              <a:t>0</a:t>
            </a:r>
            <a:r>
              <a:rPr lang="zh-CN" altLang="en-US" dirty="0" smtClean="0"/>
              <a:t>）。</a:t>
            </a:r>
            <a:endParaRPr lang="zh-CN" altLang="en-US" sz="2800" dirty="0" smtClean="0"/>
          </a:p>
          <a:p>
            <a:pPr eaLnBrk="1" hangingPunct="1">
              <a:lnSpc>
                <a:spcPct val="145000"/>
              </a:lnSpc>
            </a:pPr>
            <a:endParaRPr lang="zh-CN" altLang="en-US" dirty="0" smtClean="0"/>
          </a:p>
          <a:p>
            <a:pPr eaLnBrk="1" hangingPunct="1"/>
            <a:endParaRPr lang="en-US" altLang="zh-CN" sz="2400" dirty="0" smtClean="0"/>
          </a:p>
        </p:txBody>
      </p:sp>
      <p:sp>
        <p:nvSpPr>
          <p:cNvPr id="20482" name="灯片编号占位符 5"/>
          <p:cNvSpPr>
            <a:spLocks noGrp="1"/>
          </p:cNvSpPr>
          <p:nvPr>
            <p:ph type="sldNum" sz="quarter" idx="12"/>
          </p:nvPr>
        </p:nvSpPr>
        <p:spPr>
          <a:noFill/>
        </p:spPr>
        <p:txBody>
          <a:bodyPr/>
          <a:lstStyle/>
          <a:p>
            <a:fld id="{9D328BED-901D-41A0-BAFE-DCC78CC7076D}" type="slidenum">
              <a:rPr lang="en-US" altLang="zh-CN" smtClean="0"/>
              <a:pPr/>
              <a:t>13</a:t>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0691">
                                            <p:txEl>
                                              <p:pRg st="0" end="0"/>
                                            </p:txEl>
                                          </p:spTgt>
                                        </p:tgtEl>
                                        <p:attrNameLst>
                                          <p:attrName>style.visibility</p:attrName>
                                        </p:attrNameLst>
                                      </p:cBhvr>
                                      <p:to>
                                        <p:strVal val="visible"/>
                                      </p:to>
                                    </p:set>
                                    <p:animEffect transition="in" filter="blinds(horizontal)">
                                      <p:cBhvr>
                                        <p:cTn id="7" dur="500"/>
                                        <p:tgtEl>
                                          <p:spTgt spid="3706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70691">
                                            <p:txEl>
                                              <p:pRg st="1" end="1"/>
                                            </p:txEl>
                                          </p:spTgt>
                                        </p:tgtEl>
                                        <p:attrNameLst>
                                          <p:attrName>style.visibility</p:attrName>
                                        </p:attrNameLst>
                                      </p:cBhvr>
                                      <p:to>
                                        <p:strVal val="visible"/>
                                      </p:to>
                                    </p:set>
                                    <p:animEffect transition="in" filter="blinds(horizontal)">
                                      <p:cBhvr>
                                        <p:cTn id="12" dur="500"/>
                                        <p:tgtEl>
                                          <p:spTgt spid="3706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70691">
                                            <p:txEl>
                                              <p:pRg st="2" end="2"/>
                                            </p:txEl>
                                          </p:spTgt>
                                        </p:tgtEl>
                                        <p:attrNameLst>
                                          <p:attrName>style.visibility</p:attrName>
                                        </p:attrNameLst>
                                      </p:cBhvr>
                                      <p:to>
                                        <p:strVal val="visible"/>
                                      </p:to>
                                    </p:set>
                                    <p:animEffect transition="in" filter="blinds(horizontal)">
                                      <p:cBhvr>
                                        <p:cTn id="17" dur="500"/>
                                        <p:tgtEl>
                                          <p:spTgt spid="3706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70691">
                                            <p:txEl>
                                              <p:pRg st="3" end="3"/>
                                            </p:txEl>
                                          </p:spTgt>
                                        </p:tgtEl>
                                        <p:attrNameLst>
                                          <p:attrName>style.visibility</p:attrName>
                                        </p:attrNameLst>
                                      </p:cBhvr>
                                      <p:to>
                                        <p:strVal val="visible"/>
                                      </p:to>
                                    </p:set>
                                    <p:animEffect transition="in" filter="blinds(horizontal)">
                                      <p:cBhvr>
                                        <p:cTn id="22" dur="500"/>
                                        <p:tgtEl>
                                          <p:spTgt spid="3706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70691">
                                            <p:txEl>
                                              <p:pRg st="4" end="4"/>
                                            </p:txEl>
                                          </p:spTgt>
                                        </p:tgtEl>
                                        <p:attrNameLst>
                                          <p:attrName>style.visibility</p:attrName>
                                        </p:attrNameLst>
                                      </p:cBhvr>
                                      <p:to>
                                        <p:strVal val="visible"/>
                                      </p:to>
                                    </p:set>
                                    <p:animEffect transition="in" filter="blinds(horizontal)">
                                      <p:cBhvr>
                                        <p:cTn id="27" dur="500"/>
                                        <p:tgtEl>
                                          <p:spTgt spid="3706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Rot="1" noChangeArrowheads="1"/>
          </p:cNvSpPr>
          <p:nvPr>
            <p:ph type="title"/>
          </p:nvPr>
        </p:nvSpPr>
        <p:spPr>
          <a:xfrm>
            <a:off x="323850" y="188913"/>
            <a:ext cx="8540750" cy="576262"/>
          </a:xfrm>
        </p:spPr>
        <p:txBody>
          <a:bodyPr>
            <a:normAutofit fontScale="90000"/>
          </a:bodyPr>
          <a:lstStyle/>
          <a:p>
            <a:pPr eaLnBrk="1" hangingPunct="1"/>
            <a:r>
              <a:rPr lang="zh-CN" altLang="en-US" sz="4000" b="1" smtClean="0">
                <a:solidFill>
                  <a:srgbClr val="FF0000"/>
                </a:solidFill>
              </a:rPr>
              <a:t>无套利原则</a:t>
            </a:r>
          </a:p>
        </p:txBody>
      </p:sp>
      <p:sp>
        <p:nvSpPr>
          <p:cNvPr id="373763" name="Rectangle 3"/>
          <p:cNvSpPr>
            <a:spLocks noGrp="1" noRot="1" noChangeArrowheads="1"/>
          </p:cNvSpPr>
          <p:nvPr>
            <p:ph idx="1"/>
          </p:nvPr>
        </p:nvSpPr>
        <p:spPr>
          <a:xfrm>
            <a:off x="138122" y="899160"/>
            <a:ext cx="8858280" cy="5673112"/>
          </a:xfrm>
        </p:spPr>
        <p:txBody>
          <a:bodyPr>
            <a:normAutofit fontScale="92500" lnSpcReduction="10000"/>
          </a:bodyPr>
          <a:lstStyle/>
          <a:p>
            <a:pPr algn="just" eaLnBrk="1" hangingPunct="1">
              <a:lnSpc>
                <a:spcPct val="150000"/>
              </a:lnSpc>
            </a:pPr>
            <a:r>
              <a:rPr lang="zh-CN" altLang="en-US" sz="3000" dirty="0" smtClean="0">
                <a:solidFill>
                  <a:srgbClr val="FF0000"/>
                </a:solidFill>
                <a:ea typeface="楷体_GB2312" pitchFamily="49" charset="-122"/>
              </a:rPr>
              <a:t>无套利原则</a:t>
            </a:r>
            <a:r>
              <a:rPr lang="zh-CN" altLang="en-US" sz="3000" dirty="0" smtClean="0">
                <a:latin typeface="Times New Roman" pitchFamily="18" charset="0"/>
                <a:cs typeface="Times New Roman" pitchFamily="18" charset="0"/>
              </a:rPr>
              <a:t>（</a:t>
            </a:r>
            <a:r>
              <a:rPr lang="en-US" altLang="zh-CN" sz="3000" dirty="0" smtClean="0">
                <a:latin typeface="Times New Roman" pitchFamily="18" charset="0"/>
                <a:cs typeface="Times New Roman" pitchFamily="18" charset="0"/>
              </a:rPr>
              <a:t>Non-arbitrage </a:t>
            </a:r>
            <a:r>
              <a:rPr lang="en-US" altLang="en-US" sz="3000" dirty="0" smtClean="0">
                <a:latin typeface="Times New Roman" pitchFamily="18" charset="0"/>
                <a:cs typeface="Times New Roman" pitchFamily="18" charset="0"/>
              </a:rPr>
              <a:t>principle</a:t>
            </a:r>
            <a:r>
              <a:rPr lang="en-US" altLang="zh-CN" sz="3000" dirty="0" smtClean="0">
                <a:latin typeface="Times New Roman" pitchFamily="18" charset="0"/>
                <a:cs typeface="Times New Roman" pitchFamily="18" charset="0"/>
              </a:rPr>
              <a:t>)</a:t>
            </a:r>
            <a:r>
              <a:rPr lang="zh-CN" altLang="en-US" sz="3000" dirty="0" smtClean="0">
                <a:latin typeface="Times New Roman" pitchFamily="18" charset="0"/>
                <a:cs typeface="Times New Roman" pitchFamily="18" charset="0"/>
              </a:rPr>
              <a:t>：根据</a:t>
            </a:r>
            <a:r>
              <a:rPr lang="zh-CN" altLang="en-US" sz="3000" dirty="0" smtClean="0">
                <a:solidFill>
                  <a:srgbClr val="FF0000"/>
                </a:solidFill>
                <a:latin typeface="+mn-ea"/>
                <a:cs typeface="Times New Roman" pitchFamily="18" charset="0"/>
              </a:rPr>
              <a:t>一价定律</a:t>
            </a:r>
            <a:r>
              <a:rPr lang="zh-CN" altLang="en-US" sz="3000" dirty="0" smtClean="0">
                <a:latin typeface="Times New Roman" pitchFamily="18" charset="0"/>
                <a:cs typeface="Times New Roman" pitchFamily="18" charset="0"/>
              </a:rPr>
              <a:t>（</a:t>
            </a:r>
            <a:r>
              <a:rPr lang="en-US" altLang="zh-CN" sz="3000" dirty="0" smtClean="0">
                <a:latin typeface="Times New Roman" pitchFamily="18" charset="0"/>
                <a:cs typeface="Times New Roman" pitchFamily="18" charset="0"/>
              </a:rPr>
              <a:t>the law of one price</a:t>
            </a:r>
            <a:r>
              <a:rPr lang="zh-CN" altLang="en-US" sz="3000" dirty="0" smtClean="0">
                <a:latin typeface="Times New Roman" pitchFamily="18" charset="0"/>
                <a:cs typeface="Times New Roman" pitchFamily="18" charset="0"/>
              </a:rPr>
              <a:t>），</a:t>
            </a:r>
            <a:r>
              <a:rPr lang="zh-CN" altLang="en-US" sz="3000" dirty="0" smtClean="0"/>
              <a:t>两种具有相同风险的资产（组合）不能以不同的期望收益率出售。</a:t>
            </a:r>
          </a:p>
          <a:p>
            <a:pPr algn="just" eaLnBrk="1" hangingPunct="1">
              <a:lnSpc>
                <a:spcPct val="150000"/>
              </a:lnSpc>
            </a:pPr>
            <a:r>
              <a:rPr lang="zh-CN" altLang="en-US" sz="3000" dirty="0" smtClean="0"/>
              <a:t>套利行为将导致一个价格调整过程，最终使同一种资产的价格趋于相等，</a:t>
            </a:r>
            <a:r>
              <a:rPr lang="zh-CN" altLang="en-US" sz="3000" dirty="0" smtClean="0">
                <a:solidFill>
                  <a:srgbClr val="FF0000"/>
                </a:solidFill>
              </a:rPr>
              <a:t>套利机会消失</a:t>
            </a:r>
            <a:r>
              <a:rPr lang="zh-CN" altLang="en-US" sz="3000" dirty="0" smtClean="0"/>
              <a:t>！</a:t>
            </a:r>
          </a:p>
          <a:p>
            <a:pPr eaLnBrk="1" hangingPunct="1">
              <a:lnSpc>
                <a:spcPct val="150000"/>
              </a:lnSpc>
            </a:pPr>
            <a:r>
              <a:rPr lang="zh-CN" altLang="en-US" sz="3000" dirty="0" smtClean="0"/>
              <a:t>如果</a:t>
            </a:r>
            <a:r>
              <a:rPr lang="zh-CN" altLang="en-US" sz="3000" dirty="0" smtClean="0">
                <a:solidFill>
                  <a:srgbClr val="FF0000"/>
                </a:solidFill>
              </a:rPr>
              <a:t>市场是有效</a:t>
            </a:r>
            <a:r>
              <a:rPr lang="zh-CN" altLang="en-US" sz="3000" dirty="0" smtClean="0"/>
              <a:t>的，套利机会将立即消失。因为任何投资者，不考虑风险厌恶与财富状况，均愿意尽可能多地拥有套利组合的头寸，大量头寸的存在将导致价格上涨或下跌直至套利机会完全消除。</a:t>
            </a:r>
            <a:endParaRPr lang="en-US" altLang="zh-CN" sz="3000" dirty="0" smtClean="0"/>
          </a:p>
        </p:txBody>
      </p:sp>
      <p:sp>
        <p:nvSpPr>
          <p:cNvPr id="23554" name="灯片编号占位符 5"/>
          <p:cNvSpPr>
            <a:spLocks noGrp="1"/>
          </p:cNvSpPr>
          <p:nvPr>
            <p:ph type="sldNum" sz="quarter" idx="12"/>
          </p:nvPr>
        </p:nvSpPr>
        <p:spPr>
          <a:noFill/>
        </p:spPr>
        <p:txBody>
          <a:bodyPr/>
          <a:lstStyle/>
          <a:p>
            <a:fld id="{D500E4DA-FB62-4D73-81E8-C6E759B4B367}" type="slidenum">
              <a:rPr lang="en-US" altLang="zh-CN" smtClean="0"/>
              <a:pPr/>
              <a:t>14</a:t>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3763">
                                            <p:txEl>
                                              <p:pRg st="0" end="0"/>
                                            </p:txEl>
                                          </p:spTgt>
                                        </p:tgtEl>
                                        <p:attrNameLst>
                                          <p:attrName>style.visibility</p:attrName>
                                        </p:attrNameLst>
                                      </p:cBhvr>
                                      <p:to>
                                        <p:strVal val="visible"/>
                                      </p:to>
                                    </p:set>
                                    <p:animEffect transition="in" filter="blinds(horizontal)">
                                      <p:cBhvr>
                                        <p:cTn id="7" dur="500"/>
                                        <p:tgtEl>
                                          <p:spTgt spid="3737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73763">
                                            <p:txEl>
                                              <p:pRg st="1" end="1"/>
                                            </p:txEl>
                                          </p:spTgt>
                                        </p:tgtEl>
                                        <p:attrNameLst>
                                          <p:attrName>style.visibility</p:attrName>
                                        </p:attrNameLst>
                                      </p:cBhvr>
                                      <p:to>
                                        <p:strVal val="visible"/>
                                      </p:to>
                                    </p:set>
                                    <p:animEffect transition="in" filter="blinds(horizontal)">
                                      <p:cBhvr>
                                        <p:cTn id="12" dur="500"/>
                                        <p:tgtEl>
                                          <p:spTgt spid="3737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73763">
                                            <p:txEl>
                                              <p:pRg st="2" end="2"/>
                                            </p:txEl>
                                          </p:spTgt>
                                        </p:tgtEl>
                                        <p:attrNameLst>
                                          <p:attrName>style.visibility</p:attrName>
                                        </p:attrNameLst>
                                      </p:cBhvr>
                                      <p:to>
                                        <p:strVal val="visible"/>
                                      </p:to>
                                    </p:set>
                                    <p:animEffect transition="in" filter="blinds(horizontal)">
                                      <p:cBhvr>
                                        <p:cTn id="17" dur="500"/>
                                        <p:tgtEl>
                                          <p:spTgt spid="3737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灯片编号占位符 3"/>
          <p:cNvSpPr>
            <a:spLocks noGrp="1"/>
          </p:cNvSpPr>
          <p:nvPr>
            <p:ph type="sldNum" sz="quarter" idx="12"/>
          </p:nvPr>
        </p:nvSpPr>
        <p:spPr>
          <a:noFill/>
        </p:spPr>
        <p:txBody>
          <a:bodyPr/>
          <a:lstStyle/>
          <a:p>
            <a:fld id="{476EF370-DFC8-4775-A961-B369DC64A717}" type="slidenum">
              <a:rPr lang="en-US" altLang="zh-CN" smtClean="0"/>
              <a:pPr/>
              <a:t>15</a:t>
            </a:fld>
            <a:endParaRPr lang="en-US" altLang="zh-CN" smtClean="0"/>
          </a:p>
        </p:txBody>
      </p:sp>
      <p:sp>
        <p:nvSpPr>
          <p:cNvPr id="4100" name="Rectangle 2"/>
          <p:cNvSpPr>
            <a:spLocks noGrp="1" noRot="1" noChangeArrowheads="1"/>
          </p:cNvSpPr>
          <p:nvPr>
            <p:ph type="title" idx="4294967295"/>
          </p:nvPr>
        </p:nvSpPr>
        <p:spPr>
          <a:xfrm>
            <a:off x="0" y="0"/>
            <a:ext cx="8839200" cy="908050"/>
          </a:xfrm>
        </p:spPr>
        <p:txBody>
          <a:bodyPr/>
          <a:lstStyle/>
          <a:p>
            <a:pPr algn="l" eaLnBrk="1" hangingPunct="1"/>
            <a:r>
              <a:rPr lang="en-US" altLang="zh-CN" sz="3600" b="1" dirty="0" smtClean="0">
                <a:solidFill>
                  <a:srgbClr val="FF0000"/>
                </a:solidFill>
              </a:rPr>
              <a:t>                       </a:t>
            </a:r>
            <a:r>
              <a:rPr lang="zh-CN" altLang="en-US" sz="3600" b="1" dirty="0" smtClean="0">
                <a:solidFill>
                  <a:srgbClr val="FF0000"/>
                </a:solidFill>
              </a:rPr>
              <a:t>充分分散的投资组合</a:t>
            </a:r>
          </a:p>
        </p:txBody>
      </p:sp>
      <p:graphicFrame>
        <p:nvGraphicFramePr>
          <p:cNvPr id="351237" name="Object 3"/>
          <p:cNvGraphicFramePr>
            <a:graphicFrameLocks noGrp="1" noChangeAspect="1"/>
          </p:cNvGraphicFramePr>
          <p:nvPr>
            <p:ph sz="half" idx="4294967295"/>
          </p:nvPr>
        </p:nvGraphicFramePr>
        <p:xfrm>
          <a:off x="285720" y="1000108"/>
          <a:ext cx="7286676" cy="1812995"/>
        </p:xfrm>
        <a:graphic>
          <a:graphicData uri="http://schemas.openxmlformats.org/presentationml/2006/ole">
            <mc:AlternateContent xmlns:mc="http://schemas.openxmlformats.org/markup-compatibility/2006">
              <mc:Choice xmlns:v="urn:schemas-microsoft-com:vml" Requires="v">
                <p:oleObj spid="_x0000_s4108" name="Equation" r:id="rId3" imgW="2857320" imgH="711000" progId="Equation.DSMT4">
                  <p:embed/>
                </p:oleObj>
              </mc:Choice>
              <mc:Fallback>
                <p:oleObj name="Equation" r:id="rId3" imgW="2857320" imgH="7110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20" y="1000108"/>
                        <a:ext cx="7286676" cy="18129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1" name="Object 5"/>
          <p:cNvGraphicFramePr>
            <a:graphicFrameLocks noChangeAspect="1"/>
          </p:cNvGraphicFramePr>
          <p:nvPr/>
        </p:nvGraphicFramePr>
        <p:xfrm>
          <a:off x="3000364" y="5572140"/>
          <a:ext cx="2857519" cy="612488"/>
        </p:xfrm>
        <a:graphic>
          <a:graphicData uri="http://schemas.openxmlformats.org/presentationml/2006/ole">
            <mc:AlternateContent xmlns:mc="http://schemas.openxmlformats.org/markup-compatibility/2006">
              <mc:Choice xmlns:v="urn:schemas-microsoft-com:vml" Requires="v">
                <p:oleObj spid="_x0000_s4109" name="Equation" r:id="rId5" imgW="1066680" imgH="228600" progId="Equation.DSMT4">
                  <p:embed/>
                </p:oleObj>
              </mc:Choice>
              <mc:Fallback>
                <p:oleObj name="Equation" r:id="rId5" imgW="1066680" imgH="228600" progId="Equation.DSMT4">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0364" y="5572140"/>
                        <a:ext cx="2857519" cy="61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2" name="Object 6"/>
          <p:cNvGraphicFramePr>
            <a:graphicFrameLocks noChangeAspect="1"/>
          </p:cNvGraphicFramePr>
          <p:nvPr/>
        </p:nvGraphicFramePr>
        <p:xfrm>
          <a:off x="3214678" y="3015612"/>
          <a:ext cx="4448162" cy="661987"/>
        </p:xfrm>
        <a:graphic>
          <a:graphicData uri="http://schemas.openxmlformats.org/presentationml/2006/ole">
            <mc:AlternateContent xmlns:mc="http://schemas.openxmlformats.org/markup-compatibility/2006">
              <mc:Choice xmlns:v="urn:schemas-microsoft-com:vml" Requires="v">
                <p:oleObj spid="_x0000_s4110" name="Equation" r:id="rId7" imgW="1752480" imgH="253800" progId="Equation.DSMT4">
                  <p:embed/>
                </p:oleObj>
              </mc:Choice>
              <mc:Fallback>
                <p:oleObj name="Equation" r:id="rId7" imgW="1752480" imgH="253800" progId="Equation.DSMT4">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14678" y="3015612"/>
                        <a:ext cx="4448162" cy="661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8" name="直接箭头连接符 7"/>
          <p:cNvCxnSpPr/>
          <p:nvPr/>
        </p:nvCxnSpPr>
        <p:spPr>
          <a:xfrm rot="5400000">
            <a:off x="4965703" y="2963859"/>
            <a:ext cx="21431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rot="5400000">
            <a:off x="5913437" y="2976245"/>
            <a:ext cx="213520"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4103" name="Object 7"/>
          <p:cNvGraphicFramePr>
            <a:graphicFrameLocks noChangeAspect="1"/>
          </p:cNvGraphicFramePr>
          <p:nvPr/>
        </p:nvGraphicFramePr>
        <p:xfrm>
          <a:off x="285720" y="3857628"/>
          <a:ext cx="8643998" cy="1162930"/>
        </p:xfrm>
        <a:graphic>
          <a:graphicData uri="http://schemas.openxmlformats.org/presentationml/2006/ole">
            <mc:AlternateContent xmlns:mc="http://schemas.openxmlformats.org/markup-compatibility/2006">
              <mc:Choice xmlns:v="urn:schemas-microsoft-com:vml" Requires="v">
                <p:oleObj spid="_x0000_s4111" name="Equation" r:id="rId9" imgW="3327120" imgH="457200" progId="Equation.DSMT4">
                  <p:embed/>
                </p:oleObj>
              </mc:Choice>
              <mc:Fallback>
                <p:oleObj name="Equation" r:id="rId9" imgW="3327120" imgH="457200" progId="Equation.DSMT4">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5720" y="3857628"/>
                        <a:ext cx="8643998" cy="1162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3" name="直接箭头连接符 12"/>
          <p:cNvCxnSpPr/>
          <p:nvPr/>
        </p:nvCxnSpPr>
        <p:spPr>
          <a:xfrm rot="5400000">
            <a:off x="4179488" y="5321710"/>
            <a:ext cx="357190"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1237"/>
                                        </p:tgtEl>
                                        <p:attrNameLst>
                                          <p:attrName>style.visibility</p:attrName>
                                        </p:attrNameLst>
                                      </p:cBhvr>
                                      <p:to>
                                        <p:strVal val="visible"/>
                                      </p:to>
                                    </p:set>
                                    <p:animEffect transition="in" filter="blinds(horizontal)">
                                      <p:cBhvr>
                                        <p:cTn id="7" dur="500"/>
                                        <p:tgtEl>
                                          <p:spTgt spid="3512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par>
                                <p:cTn id="13" presetID="22" presetClass="entr" presetSubtype="4"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4102"/>
                                        </p:tgtEl>
                                        <p:attrNameLst>
                                          <p:attrName>style.visibility</p:attrName>
                                        </p:attrNameLst>
                                      </p:cBhvr>
                                      <p:to>
                                        <p:strVal val="visible"/>
                                      </p:to>
                                    </p:set>
                                    <p:animEffect transition="in" filter="wipe(down)">
                                      <p:cBhvr>
                                        <p:cTn id="20" dur="500"/>
                                        <p:tgtEl>
                                          <p:spTgt spid="410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4103"/>
                                        </p:tgtEl>
                                        <p:attrNameLst>
                                          <p:attrName>style.visibility</p:attrName>
                                        </p:attrNameLst>
                                      </p:cBhvr>
                                      <p:to>
                                        <p:strVal val="visible"/>
                                      </p:to>
                                    </p:set>
                                    <p:animEffect transition="in" filter="wipe(down)">
                                      <p:cBhvr>
                                        <p:cTn id="25" dur="500"/>
                                        <p:tgtEl>
                                          <p:spTgt spid="410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down)">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4101"/>
                                        </p:tgtEl>
                                        <p:attrNameLst>
                                          <p:attrName>style.visibility</p:attrName>
                                        </p:attrNameLst>
                                      </p:cBhvr>
                                      <p:to>
                                        <p:strVal val="visible"/>
                                      </p:to>
                                    </p:set>
                                    <p:animEffect transition="in" filter="wipe(down)">
                                      <p:cBhvr>
                                        <p:cTn id="35" dur="5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p:cNvSpPr>
            <a:spLocks noGrp="1"/>
          </p:cNvSpPr>
          <p:nvPr>
            <p:ph type="sldNum" sz="quarter" idx="12"/>
          </p:nvPr>
        </p:nvSpPr>
        <p:spPr>
          <a:noFill/>
        </p:spPr>
        <p:txBody>
          <a:bodyPr/>
          <a:lstStyle/>
          <a:p>
            <a:fld id="{74E71E69-FD2C-43FB-A8B2-58E48E6583D1}" type="slidenum">
              <a:rPr lang="en-US" altLang="zh-CN" smtClean="0"/>
              <a:pPr/>
              <a:t>16</a:t>
            </a:fld>
            <a:endParaRPr lang="en-US" altLang="zh-CN" smtClean="0"/>
          </a:p>
        </p:txBody>
      </p:sp>
      <p:pic>
        <p:nvPicPr>
          <p:cNvPr id="354307" name="Picture 4" descr="bod8237x_1001"/>
          <p:cNvPicPr>
            <a:picLocks noChangeAspect="1" noChangeArrowheads="1"/>
          </p:cNvPicPr>
          <p:nvPr/>
        </p:nvPicPr>
        <p:blipFill>
          <a:blip r:embed="rId2"/>
          <a:srcRect/>
          <a:stretch>
            <a:fillRect/>
          </a:stretch>
        </p:blipFill>
        <p:spPr bwMode="auto">
          <a:xfrm>
            <a:off x="571472" y="285728"/>
            <a:ext cx="8064500" cy="5445125"/>
          </a:xfrm>
          <a:prstGeom prst="rect">
            <a:avLst/>
          </a:prstGeom>
          <a:noFill/>
          <a:ln w="9525">
            <a:noFill/>
            <a:miter lim="800000"/>
            <a:headEnd/>
            <a:tailEnd/>
          </a:ln>
        </p:spPr>
      </p:pic>
      <p:sp>
        <p:nvSpPr>
          <p:cNvPr id="24580" name="Rectangle 4"/>
          <p:cNvSpPr>
            <a:spLocks noChangeArrowheads="1"/>
          </p:cNvSpPr>
          <p:nvPr/>
        </p:nvSpPr>
        <p:spPr bwMode="auto">
          <a:xfrm>
            <a:off x="152400" y="5429264"/>
            <a:ext cx="8991600" cy="1143000"/>
          </a:xfrm>
          <a:prstGeom prst="rect">
            <a:avLst/>
          </a:prstGeom>
          <a:noFill/>
          <a:ln w="9525">
            <a:noFill/>
            <a:miter lim="800000"/>
            <a:headEnd/>
            <a:tailEnd/>
          </a:ln>
        </p:spPr>
        <p:txBody>
          <a:bodyPr lIns="90488" tIns="44450" rIns="90488" bIns="44450" anchor="ctr" anchorCtr="1"/>
          <a:lstStyle/>
          <a:p>
            <a:pPr algn="ctr"/>
            <a:r>
              <a:rPr lang="zh-CN" altLang="en-US" sz="3600" b="1" dirty="0" smtClean="0">
                <a:solidFill>
                  <a:srgbClr val="FF0000"/>
                </a:solidFill>
                <a:latin typeface="Times New Roman" pitchFamily="18" charset="0"/>
              </a:rPr>
              <a:t>收益</a:t>
            </a:r>
            <a:r>
              <a:rPr lang="en-US" altLang="zh-CN" sz="3600" b="1" dirty="0" smtClean="0">
                <a:solidFill>
                  <a:srgbClr val="FF0000"/>
                </a:solidFill>
                <a:latin typeface="Times New Roman" pitchFamily="18" charset="0"/>
              </a:rPr>
              <a:t>-</a:t>
            </a:r>
            <a:r>
              <a:rPr lang="zh-CN" altLang="en-US" sz="3600" b="1" dirty="0" smtClean="0">
                <a:solidFill>
                  <a:srgbClr val="FF0000"/>
                </a:solidFill>
                <a:latin typeface="Times New Roman" pitchFamily="18" charset="0"/>
              </a:rPr>
              <a:t>系统</a:t>
            </a:r>
            <a:r>
              <a:rPr lang="zh-CN" altLang="en-US" sz="3600" b="1" dirty="0">
                <a:solidFill>
                  <a:srgbClr val="FF0000"/>
                </a:solidFill>
                <a:latin typeface="Times New Roman" pitchFamily="18" charset="0"/>
              </a:rPr>
              <a:t>因子的函数</a:t>
            </a:r>
            <a:endParaRPr lang="en-US" altLang="zh-CN" sz="3600" b="1" dirty="0">
              <a:solidFill>
                <a:srgbClr val="FF0000"/>
              </a:solidFill>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4307"/>
                                        </p:tgtEl>
                                        <p:attrNameLst>
                                          <p:attrName>style.visibility</p:attrName>
                                        </p:attrNameLst>
                                      </p:cBhvr>
                                      <p:to>
                                        <p:strVal val="visible"/>
                                      </p:to>
                                    </p:set>
                                    <p:animEffect transition="in" filter="blinds(horizontal)">
                                      <p:cBhvr>
                                        <p:cTn id="7" dur="500"/>
                                        <p:tgtEl>
                                          <p:spTgt spid="354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Rot="1" noChangeArrowheads="1"/>
          </p:cNvSpPr>
          <p:nvPr>
            <p:ph type="title"/>
          </p:nvPr>
        </p:nvSpPr>
        <p:spPr>
          <a:xfrm>
            <a:off x="323850" y="0"/>
            <a:ext cx="8540750" cy="1143000"/>
          </a:xfrm>
        </p:spPr>
        <p:txBody>
          <a:bodyPr>
            <a:normAutofit/>
          </a:bodyPr>
          <a:lstStyle/>
          <a:p>
            <a:pPr eaLnBrk="1" hangingPunct="1"/>
            <a:r>
              <a:rPr lang="zh-CN" altLang="en-US" sz="3600" b="1" dirty="0" smtClean="0">
                <a:solidFill>
                  <a:srgbClr val="FF0000"/>
                </a:solidFill>
              </a:rPr>
              <a:t>套利举例</a:t>
            </a:r>
          </a:p>
        </p:txBody>
      </p:sp>
      <p:sp>
        <p:nvSpPr>
          <p:cNvPr id="380931" name="Rectangle 3"/>
          <p:cNvSpPr>
            <a:spLocks noGrp="1" noRot="1" noChangeArrowheads="1"/>
          </p:cNvSpPr>
          <p:nvPr>
            <p:ph idx="1"/>
          </p:nvPr>
        </p:nvSpPr>
        <p:spPr>
          <a:xfrm>
            <a:off x="285720" y="857232"/>
            <a:ext cx="8858280" cy="5786454"/>
          </a:xfrm>
        </p:spPr>
        <p:txBody>
          <a:bodyPr>
            <a:normAutofit lnSpcReduction="10000"/>
          </a:bodyPr>
          <a:lstStyle/>
          <a:p>
            <a:pPr eaLnBrk="1" hangingPunct="1">
              <a:lnSpc>
                <a:spcPct val="150000"/>
              </a:lnSpc>
              <a:buFont typeface="Wingdings" pitchFamily="2" charset="2"/>
              <a:buNone/>
            </a:pPr>
            <a:r>
              <a:rPr lang="zh-CN" altLang="en-US" sz="2600" dirty="0" smtClean="0">
                <a:latin typeface="Times New Roman" pitchFamily="18" charset="0"/>
                <a:cs typeface="Times New Roman" pitchFamily="18" charset="0"/>
              </a:rPr>
              <a:t>考虑下面的单因素经济体系的例子，所有资产</a:t>
            </a:r>
          </a:p>
          <a:p>
            <a:pPr eaLnBrk="1" hangingPunct="1">
              <a:lnSpc>
                <a:spcPct val="150000"/>
              </a:lnSpc>
              <a:buFont typeface="Wingdings" pitchFamily="2" charset="2"/>
              <a:buNone/>
            </a:pPr>
            <a:r>
              <a:rPr lang="zh-CN" altLang="en-US" sz="2600" dirty="0" smtClean="0">
                <a:latin typeface="Times New Roman" pitchFamily="18" charset="0"/>
                <a:cs typeface="Times New Roman" pitchFamily="18" charset="0"/>
              </a:rPr>
              <a:t>组合均已分散优化。</a:t>
            </a:r>
          </a:p>
          <a:p>
            <a:pPr eaLnBrk="1" hangingPunct="1">
              <a:lnSpc>
                <a:spcPct val="150000"/>
              </a:lnSpc>
              <a:buFont typeface="Wingdings" pitchFamily="2" charset="2"/>
              <a:buNone/>
            </a:pPr>
            <a:r>
              <a:rPr lang="zh-CN" altLang="en-US" sz="2600" dirty="0" smtClean="0">
                <a:latin typeface="Times New Roman" pitchFamily="18" charset="0"/>
                <a:cs typeface="Times New Roman" pitchFamily="18" charset="0"/>
              </a:rPr>
              <a:t>       资产组合               期望收益               贝塔系数</a:t>
            </a:r>
          </a:p>
          <a:p>
            <a:pPr eaLnBrk="1" hangingPunct="1">
              <a:lnSpc>
                <a:spcPct val="150000"/>
              </a:lnSpc>
              <a:buFont typeface="Wingdings" pitchFamily="2" charset="2"/>
              <a:buNone/>
            </a:pPr>
            <a:r>
              <a:rPr lang="zh-CN" altLang="en-US" sz="2600" dirty="0" smtClean="0">
                <a:latin typeface="Times New Roman" pitchFamily="18" charset="0"/>
                <a:cs typeface="Times New Roman" pitchFamily="18" charset="0"/>
              </a:rPr>
              <a:t>             </a:t>
            </a:r>
            <a:r>
              <a:rPr lang="en-US" altLang="zh-CN" sz="2600" dirty="0" smtClean="0">
                <a:latin typeface="Times New Roman" pitchFamily="18" charset="0"/>
                <a:cs typeface="Times New Roman" pitchFamily="18" charset="0"/>
              </a:rPr>
              <a:t>A                           15%                        1.5</a:t>
            </a:r>
          </a:p>
          <a:p>
            <a:pPr eaLnBrk="1" hangingPunct="1">
              <a:lnSpc>
                <a:spcPct val="150000"/>
              </a:lnSpc>
              <a:buFont typeface="Wingdings" pitchFamily="2" charset="2"/>
              <a:buNone/>
            </a:pPr>
            <a:r>
              <a:rPr lang="en-US" altLang="zh-CN" sz="2600" dirty="0" smtClean="0">
                <a:latin typeface="Times New Roman" pitchFamily="18" charset="0"/>
                <a:cs typeface="Times New Roman" pitchFamily="18" charset="0"/>
              </a:rPr>
              <a:t>             B                             9%                        0.0</a:t>
            </a:r>
          </a:p>
          <a:p>
            <a:pPr eaLnBrk="1" hangingPunct="1">
              <a:lnSpc>
                <a:spcPct val="150000"/>
              </a:lnSpc>
              <a:buFont typeface="Wingdings" pitchFamily="2" charset="2"/>
              <a:buNone/>
            </a:pPr>
            <a:r>
              <a:rPr lang="zh-CN" altLang="en-US" sz="2600" dirty="0" smtClean="0">
                <a:latin typeface="Times New Roman" pitchFamily="18" charset="0"/>
                <a:cs typeface="Times New Roman" pitchFamily="18" charset="0"/>
              </a:rPr>
              <a:t>现假定另一资产组合</a:t>
            </a:r>
            <a:r>
              <a:rPr lang="en-US" altLang="zh-CN" sz="2600" dirty="0" smtClean="0">
                <a:latin typeface="Times New Roman" pitchFamily="18" charset="0"/>
                <a:cs typeface="Times New Roman" pitchFamily="18" charset="0"/>
              </a:rPr>
              <a:t>C</a:t>
            </a:r>
            <a:r>
              <a:rPr lang="zh-CN" altLang="en-US" sz="2600" dirty="0" smtClean="0">
                <a:latin typeface="Times New Roman" pitchFamily="18" charset="0"/>
                <a:cs typeface="Times New Roman" pitchFamily="18" charset="0"/>
              </a:rPr>
              <a:t>，也充分分散化，贝塔</a:t>
            </a:r>
          </a:p>
          <a:p>
            <a:pPr eaLnBrk="1" hangingPunct="1">
              <a:lnSpc>
                <a:spcPct val="150000"/>
              </a:lnSpc>
              <a:buFont typeface="Wingdings" pitchFamily="2" charset="2"/>
              <a:buNone/>
            </a:pPr>
            <a:r>
              <a:rPr lang="zh-CN" altLang="en-US" sz="2600" dirty="0" smtClean="0">
                <a:latin typeface="Times New Roman" pitchFamily="18" charset="0"/>
                <a:cs typeface="Times New Roman" pitchFamily="18" charset="0"/>
              </a:rPr>
              <a:t>值为</a:t>
            </a:r>
            <a:r>
              <a:rPr lang="en-US" altLang="zh-CN" sz="2600" dirty="0" smtClean="0">
                <a:latin typeface="Times New Roman" pitchFamily="18" charset="0"/>
                <a:cs typeface="Times New Roman" pitchFamily="18" charset="0"/>
              </a:rPr>
              <a:t>0.5</a:t>
            </a:r>
            <a:r>
              <a:rPr lang="zh-CN" altLang="en-US" sz="2600" dirty="0" smtClean="0">
                <a:latin typeface="Times New Roman" pitchFamily="18" charset="0"/>
                <a:cs typeface="Times New Roman" pitchFamily="18" charset="0"/>
              </a:rPr>
              <a:t>，期望收益为</a:t>
            </a:r>
            <a:r>
              <a:rPr lang="en-US" altLang="zh-CN" sz="2600" dirty="0" smtClean="0">
                <a:latin typeface="Times New Roman" pitchFamily="18" charset="0"/>
                <a:cs typeface="Times New Roman" pitchFamily="18" charset="0"/>
              </a:rPr>
              <a:t>12%</a:t>
            </a:r>
            <a:r>
              <a:rPr lang="zh-CN" altLang="en-US" sz="2600" dirty="0" smtClean="0">
                <a:latin typeface="Times New Roman" pitchFamily="18" charset="0"/>
                <a:cs typeface="Times New Roman" pitchFamily="18" charset="0"/>
              </a:rPr>
              <a:t>。</a:t>
            </a:r>
          </a:p>
          <a:p>
            <a:pPr eaLnBrk="1" hangingPunct="1">
              <a:lnSpc>
                <a:spcPct val="150000"/>
              </a:lnSpc>
              <a:buFont typeface="Wingdings" pitchFamily="2" charset="2"/>
              <a:buNone/>
            </a:pPr>
            <a:r>
              <a:rPr lang="zh-CN" altLang="en-US" sz="2600" dirty="0" smtClean="0">
                <a:latin typeface="Times New Roman" pitchFamily="18" charset="0"/>
                <a:cs typeface="Times New Roman" pitchFamily="18" charset="0"/>
              </a:rPr>
              <a:t>（</a:t>
            </a:r>
            <a:r>
              <a:rPr lang="en-US" altLang="zh-CN" sz="2600" dirty="0" smtClean="0">
                <a:latin typeface="Times New Roman" pitchFamily="18" charset="0"/>
                <a:cs typeface="Times New Roman" pitchFamily="18" charset="0"/>
              </a:rPr>
              <a:t>1</a:t>
            </a:r>
            <a:r>
              <a:rPr lang="zh-CN" altLang="en-US" sz="2600" dirty="0" smtClean="0">
                <a:latin typeface="Times New Roman" pitchFamily="18" charset="0"/>
                <a:cs typeface="Times New Roman" pitchFamily="18" charset="0"/>
              </a:rPr>
              <a:t>）通过计算判断是否存在套利机会？</a:t>
            </a:r>
          </a:p>
          <a:p>
            <a:pPr eaLnBrk="1" hangingPunct="1">
              <a:lnSpc>
                <a:spcPct val="150000"/>
              </a:lnSpc>
              <a:buFont typeface="Wingdings" pitchFamily="2" charset="2"/>
              <a:buNone/>
            </a:pPr>
            <a:r>
              <a:rPr lang="zh-CN" altLang="en-US" sz="2600" dirty="0" smtClean="0">
                <a:latin typeface="Times New Roman" pitchFamily="18" charset="0"/>
                <a:cs typeface="Times New Roman" pitchFamily="18" charset="0"/>
              </a:rPr>
              <a:t>（</a:t>
            </a:r>
            <a:r>
              <a:rPr lang="en-US" altLang="zh-CN" sz="2600" dirty="0" smtClean="0">
                <a:latin typeface="Times New Roman" pitchFamily="18" charset="0"/>
                <a:cs typeface="Times New Roman" pitchFamily="18" charset="0"/>
              </a:rPr>
              <a:t>2</a:t>
            </a:r>
            <a:r>
              <a:rPr lang="zh-CN" altLang="en-US" sz="2600" dirty="0" smtClean="0">
                <a:latin typeface="Times New Roman" pitchFamily="18" charset="0"/>
                <a:cs typeface="Times New Roman" pitchFamily="18" charset="0"/>
              </a:rPr>
              <a:t>）如果存在套利机会，则具体套利策略如何？</a:t>
            </a:r>
          </a:p>
        </p:txBody>
      </p:sp>
      <p:sp>
        <p:nvSpPr>
          <p:cNvPr id="25602" name="灯片编号占位符 5"/>
          <p:cNvSpPr>
            <a:spLocks noGrp="1"/>
          </p:cNvSpPr>
          <p:nvPr>
            <p:ph type="sldNum" sz="quarter" idx="12"/>
          </p:nvPr>
        </p:nvSpPr>
        <p:spPr>
          <a:noFill/>
        </p:spPr>
        <p:txBody>
          <a:bodyPr/>
          <a:lstStyle/>
          <a:p>
            <a:fld id="{64357DCB-A19B-44EA-9319-04DF546E5972}" type="slidenum">
              <a:rPr lang="en-US" altLang="zh-CN" smtClean="0"/>
              <a:pPr/>
              <a:t>17</a:t>
            </a:fld>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0931">
                                            <p:txEl>
                                              <p:pRg st="0" end="0"/>
                                            </p:txEl>
                                          </p:spTgt>
                                        </p:tgtEl>
                                        <p:attrNameLst>
                                          <p:attrName>style.visibility</p:attrName>
                                        </p:attrNameLst>
                                      </p:cBhvr>
                                      <p:to>
                                        <p:strVal val="visible"/>
                                      </p:to>
                                    </p:set>
                                    <p:animEffect transition="in" filter="blinds(horizontal)">
                                      <p:cBhvr>
                                        <p:cTn id="7" dur="500"/>
                                        <p:tgtEl>
                                          <p:spTgt spid="38093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80931">
                                            <p:txEl>
                                              <p:pRg st="1" end="1"/>
                                            </p:txEl>
                                          </p:spTgt>
                                        </p:tgtEl>
                                        <p:attrNameLst>
                                          <p:attrName>style.visibility</p:attrName>
                                        </p:attrNameLst>
                                      </p:cBhvr>
                                      <p:to>
                                        <p:strVal val="visible"/>
                                      </p:to>
                                    </p:set>
                                    <p:animEffect transition="in" filter="blinds(horizontal)">
                                      <p:cBhvr>
                                        <p:cTn id="10" dur="500"/>
                                        <p:tgtEl>
                                          <p:spTgt spid="38093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80931">
                                            <p:txEl>
                                              <p:pRg st="2" end="2"/>
                                            </p:txEl>
                                          </p:spTgt>
                                        </p:tgtEl>
                                        <p:attrNameLst>
                                          <p:attrName>style.visibility</p:attrName>
                                        </p:attrNameLst>
                                      </p:cBhvr>
                                      <p:to>
                                        <p:strVal val="visible"/>
                                      </p:to>
                                    </p:set>
                                    <p:animEffect transition="in" filter="blinds(horizontal)">
                                      <p:cBhvr>
                                        <p:cTn id="15" dur="500"/>
                                        <p:tgtEl>
                                          <p:spTgt spid="380931">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80931">
                                            <p:txEl>
                                              <p:pRg st="3" end="3"/>
                                            </p:txEl>
                                          </p:spTgt>
                                        </p:tgtEl>
                                        <p:attrNameLst>
                                          <p:attrName>style.visibility</p:attrName>
                                        </p:attrNameLst>
                                      </p:cBhvr>
                                      <p:to>
                                        <p:strVal val="visible"/>
                                      </p:to>
                                    </p:set>
                                    <p:animEffect transition="in" filter="blinds(horizontal)">
                                      <p:cBhvr>
                                        <p:cTn id="18" dur="500"/>
                                        <p:tgtEl>
                                          <p:spTgt spid="380931">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80931">
                                            <p:txEl>
                                              <p:pRg st="4" end="4"/>
                                            </p:txEl>
                                          </p:spTgt>
                                        </p:tgtEl>
                                        <p:attrNameLst>
                                          <p:attrName>style.visibility</p:attrName>
                                        </p:attrNameLst>
                                      </p:cBhvr>
                                      <p:to>
                                        <p:strVal val="visible"/>
                                      </p:to>
                                    </p:set>
                                    <p:animEffect transition="in" filter="blinds(horizontal)">
                                      <p:cBhvr>
                                        <p:cTn id="21" dur="500"/>
                                        <p:tgtEl>
                                          <p:spTgt spid="380931">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80931">
                                            <p:txEl>
                                              <p:pRg st="5" end="5"/>
                                            </p:txEl>
                                          </p:spTgt>
                                        </p:tgtEl>
                                        <p:attrNameLst>
                                          <p:attrName>style.visibility</p:attrName>
                                        </p:attrNameLst>
                                      </p:cBhvr>
                                      <p:to>
                                        <p:strVal val="visible"/>
                                      </p:to>
                                    </p:set>
                                    <p:animEffect transition="in" filter="blinds(horizontal)">
                                      <p:cBhvr>
                                        <p:cTn id="26" dur="500"/>
                                        <p:tgtEl>
                                          <p:spTgt spid="380931">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80931">
                                            <p:txEl>
                                              <p:pRg st="6" end="6"/>
                                            </p:txEl>
                                          </p:spTgt>
                                        </p:tgtEl>
                                        <p:attrNameLst>
                                          <p:attrName>style.visibility</p:attrName>
                                        </p:attrNameLst>
                                      </p:cBhvr>
                                      <p:to>
                                        <p:strVal val="visible"/>
                                      </p:to>
                                    </p:set>
                                    <p:animEffect transition="in" filter="blinds(horizontal)">
                                      <p:cBhvr>
                                        <p:cTn id="29" dur="500"/>
                                        <p:tgtEl>
                                          <p:spTgt spid="380931">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380931">
                                            <p:txEl>
                                              <p:pRg st="7" end="7"/>
                                            </p:txEl>
                                          </p:spTgt>
                                        </p:tgtEl>
                                        <p:attrNameLst>
                                          <p:attrName>style.visibility</p:attrName>
                                        </p:attrNameLst>
                                      </p:cBhvr>
                                      <p:to>
                                        <p:strVal val="visible"/>
                                      </p:to>
                                    </p:set>
                                    <p:animEffect transition="in" filter="blinds(horizontal)">
                                      <p:cBhvr>
                                        <p:cTn id="34" dur="500"/>
                                        <p:tgtEl>
                                          <p:spTgt spid="380931">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380931">
                                            <p:txEl>
                                              <p:pRg st="8" end="8"/>
                                            </p:txEl>
                                          </p:spTgt>
                                        </p:tgtEl>
                                        <p:attrNameLst>
                                          <p:attrName>style.visibility</p:attrName>
                                        </p:attrNameLst>
                                      </p:cBhvr>
                                      <p:to>
                                        <p:strVal val="visible"/>
                                      </p:to>
                                    </p:set>
                                    <p:animEffect transition="in" filter="blinds(horizontal)">
                                      <p:cBhvr>
                                        <p:cTn id="39" dur="500"/>
                                        <p:tgtEl>
                                          <p:spTgt spid="38093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Rot="1" noChangeArrowheads="1"/>
          </p:cNvSpPr>
          <p:nvPr>
            <p:ph type="title"/>
          </p:nvPr>
        </p:nvSpPr>
        <p:spPr>
          <a:xfrm>
            <a:off x="323850" y="0"/>
            <a:ext cx="8540750" cy="1052513"/>
          </a:xfrm>
        </p:spPr>
        <p:txBody>
          <a:bodyPr>
            <a:normAutofit/>
          </a:bodyPr>
          <a:lstStyle/>
          <a:p>
            <a:pPr eaLnBrk="1" hangingPunct="1"/>
            <a:r>
              <a:rPr lang="zh-CN" altLang="en-US" sz="3600" b="1" dirty="0" smtClean="0">
                <a:solidFill>
                  <a:srgbClr val="FF0000"/>
                </a:solidFill>
              </a:rPr>
              <a:t>解答 </a:t>
            </a:r>
          </a:p>
        </p:txBody>
      </p:sp>
      <p:sp>
        <p:nvSpPr>
          <p:cNvPr id="381955" name="Rectangle 3"/>
          <p:cNvSpPr>
            <a:spLocks noGrp="1" noRot="1" noChangeArrowheads="1"/>
          </p:cNvSpPr>
          <p:nvPr>
            <p:ph idx="1"/>
          </p:nvPr>
        </p:nvSpPr>
        <p:spPr>
          <a:xfrm>
            <a:off x="179388" y="928670"/>
            <a:ext cx="8964612" cy="5303858"/>
          </a:xfrm>
        </p:spPr>
        <p:txBody>
          <a:bodyPr>
            <a:normAutofit fontScale="92500" lnSpcReduction="10000"/>
          </a:bodyPr>
          <a:lstStyle/>
          <a:p>
            <a:pPr eaLnBrk="1" hangingPunct="1">
              <a:lnSpc>
                <a:spcPct val="150000"/>
              </a:lnSpc>
              <a:buFont typeface="Wingdings" pitchFamily="2" charset="2"/>
              <a:buNone/>
            </a:pPr>
            <a:r>
              <a:rPr lang="zh-CN" altLang="en-US" sz="2800" dirty="0" smtClean="0">
                <a:latin typeface="Times New Roman" pitchFamily="18" charset="0"/>
                <a:cs typeface="Times New Roman" pitchFamily="18" charset="0"/>
              </a:rPr>
              <a:t>（</a:t>
            </a:r>
            <a:r>
              <a:rPr lang="en-US" altLang="zh-CN" sz="2800" dirty="0" smtClean="0">
                <a:latin typeface="Times New Roman" pitchFamily="18" charset="0"/>
                <a:cs typeface="Times New Roman" pitchFamily="18" charset="0"/>
              </a:rPr>
              <a:t>1</a:t>
            </a:r>
            <a:r>
              <a:rPr lang="zh-CN" altLang="en-US" sz="2800" dirty="0" smtClean="0">
                <a:latin typeface="Times New Roman" pitchFamily="18" charset="0"/>
                <a:cs typeface="Times New Roman" pitchFamily="18" charset="0"/>
              </a:rPr>
              <a:t>）由于资产组合</a:t>
            </a:r>
            <a:r>
              <a:rPr lang="en-US" altLang="zh-CN" sz="2800" dirty="0" smtClean="0">
                <a:latin typeface="Times New Roman" pitchFamily="18" charset="0"/>
                <a:cs typeface="Times New Roman" pitchFamily="18" charset="0"/>
              </a:rPr>
              <a:t>B</a:t>
            </a:r>
            <a:r>
              <a:rPr lang="zh-CN" altLang="en-US" sz="2800" dirty="0" smtClean="0">
                <a:latin typeface="Times New Roman" pitchFamily="18" charset="0"/>
                <a:cs typeface="Times New Roman" pitchFamily="18" charset="0"/>
              </a:rPr>
              <a:t>的贝塔值为</a:t>
            </a:r>
            <a:r>
              <a:rPr lang="en-US" altLang="zh-CN" sz="2800" dirty="0" smtClean="0">
                <a:latin typeface="Times New Roman" pitchFamily="18" charset="0"/>
                <a:cs typeface="Times New Roman" pitchFamily="18" charset="0"/>
              </a:rPr>
              <a:t>0</a:t>
            </a:r>
            <a:r>
              <a:rPr lang="zh-CN" altLang="en-US" sz="2800" dirty="0" smtClean="0">
                <a:latin typeface="Times New Roman" pitchFamily="18" charset="0"/>
                <a:cs typeface="Times New Roman" pitchFamily="18" charset="0"/>
              </a:rPr>
              <a:t>，则单因素经济体中</a:t>
            </a:r>
            <a:endParaRPr lang="en-US" altLang="zh-CN" sz="2800" dirty="0" smtClean="0">
              <a:latin typeface="Times New Roman" pitchFamily="18" charset="0"/>
              <a:cs typeface="Times New Roman" pitchFamily="18" charset="0"/>
            </a:endParaRPr>
          </a:p>
          <a:p>
            <a:pPr eaLnBrk="1" hangingPunct="1">
              <a:lnSpc>
                <a:spcPct val="150000"/>
              </a:lnSpc>
              <a:buFont typeface="Wingdings" pitchFamily="2" charset="2"/>
              <a:buNone/>
            </a:pPr>
            <a:r>
              <a:rPr lang="en-US" altLang="zh-CN" sz="2800" dirty="0" smtClean="0">
                <a:latin typeface="Times New Roman" pitchFamily="18" charset="0"/>
                <a:cs typeface="Times New Roman" pitchFamily="18" charset="0"/>
              </a:rPr>
              <a:t>  </a:t>
            </a:r>
            <a:r>
              <a:rPr lang="zh-CN" altLang="en-US" sz="2800" dirty="0" smtClean="0">
                <a:latin typeface="Times New Roman" pitchFamily="18" charset="0"/>
                <a:cs typeface="Times New Roman" pitchFamily="18" charset="0"/>
              </a:rPr>
              <a:t>资产组合</a:t>
            </a:r>
            <a:r>
              <a:rPr lang="en-US" altLang="zh-CN" sz="2800" dirty="0" smtClean="0">
                <a:latin typeface="Times New Roman" pitchFamily="18" charset="0"/>
                <a:cs typeface="Times New Roman" pitchFamily="18" charset="0"/>
              </a:rPr>
              <a:t>B</a:t>
            </a:r>
            <a:r>
              <a:rPr lang="zh-CN" altLang="en-US" sz="2800" dirty="0" smtClean="0">
                <a:latin typeface="Times New Roman" pitchFamily="18" charset="0"/>
                <a:cs typeface="Times New Roman" pitchFamily="18" charset="0"/>
              </a:rPr>
              <a:t>的期望益率必与无风险利率相等，即：</a:t>
            </a:r>
            <a:endParaRPr lang="en-US" altLang="zh-CN" sz="2800" dirty="0" smtClean="0">
              <a:latin typeface="Times New Roman" pitchFamily="18" charset="0"/>
              <a:cs typeface="Times New Roman" pitchFamily="18" charset="0"/>
            </a:endParaRPr>
          </a:p>
          <a:p>
            <a:pPr eaLnBrk="1" hangingPunct="1">
              <a:lnSpc>
                <a:spcPct val="150000"/>
              </a:lnSpc>
              <a:buFont typeface="Wingdings" pitchFamily="2" charset="2"/>
              <a:buNone/>
            </a:pPr>
            <a:r>
              <a:rPr lang="zh-CN" altLang="en-US" sz="2800" dirty="0" smtClean="0">
                <a:latin typeface="Times New Roman" pitchFamily="18" charset="0"/>
                <a:cs typeface="Times New Roman" pitchFamily="18" charset="0"/>
              </a:rPr>
              <a:t>                                       </a:t>
            </a:r>
            <a:r>
              <a:rPr lang="en-US" altLang="zh-CN" sz="2800" i="1" dirty="0" err="1" smtClean="0">
                <a:latin typeface="Times New Roman" pitchFamily="18" charset="0"/>
                <a:cs typeface="Times New Roman" pitchFamily="18" charset="0"/>
              </a:rPr>
              <a:t>r</a:t>
            </a:r>
            <a:r>
              <a:rPr lang="en-US" altLang="zh-CN" sz="2800" i="1" baseline="-25000" dirty="0" err="1" smtClean="0">
                <a:latin typeface="Times New Roman" pitchFamily="18" charset="0"/>
                <a:cs typeface="Times New Roman" pitchFamily="18" charset="0"/>
              </a:rPr>
              <a:t>f</a:t>
            </a:r>
            <a:r>
              <a:rPr lang="zh-CN" altLang="en-US" sz="2800" i="1" baseline="-25000" dirty="0" smtClean="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a:t>
            </a:r>
            <a:r>
              <a:rPr lang="zh-CN" altLang="en-US" sz="2800" dirty="0" smtClean="0">
                <a:latin typeface="Times New Roman" pitchFamily="18" charset="0"/>
                <a:cs typeface="Times New Roman" pitchFamily="18" charset="0"/>
              </a:rPr>
              <a:t> </a:t>
            </a:r>
            <a:r>
              <a:rPr lang="en-US" altLang="zh-CN" sz="2800" i="1" dirty="0" smtClean="0">
                <a:latin typeface="Times New Roman" pitchFamily="18" charset="0"/>
                <a:cs typeface="Times New Roman" pitchFamily="18" charset="0"/>
              </a:rPr>
              <a:t>E</a:t>
            </a:r>
            <a:r>
              <a:rPr lang="en-US" altLang="zh-CN" sz="2800" dirty="0" smtClean="0">
                <a:latin typeface="Times New Roman" pitchFamily="18" charset="0"/>
                <a:cs typeface="Times New Roman" pitchFamily="18" charset="0"/>
              </a:rPr>
              <a:t>(</a:t>
            </a:r>
            <a:r>
              <a:rPr lang="en-US" altLang="zh-CN" sz="2800" i="1" dirty="0" err="1" smtClean="0">
                <a:latin typeface="Times New Roman" pitchFamily="18" charset="0"/>
                <a:cs typeface="Times New Roman" pitchFamily="18" charset="0"/>
              </a:rPr>
              <a:t>r</a:t>
            </a:r>
            <a:r>
              <a:rPr lang="en-US" altLang="zh-CN" sz="2800" baseline="-25000" dirty="0" err="1" smtClean="0">
                <a:latin typeface="Times New Roman" pitchFamily="18" charset="0"/>
                <a:cs typeface="Times New Roman" pitchFamily="18" charset="0"/>
              </a:rPr>
              <a:t>B</a:t>
            </a:r>
            <a:r>
              <a:rPr lang="en-US" altLang="zh-CN" sz="2800" dirty="0" smtClean="0">
                <a:latin typeface="Times New Roman" pitchFamily="18" charset="0"/>
                <a:cs typeface="Times New Roman" pitchFamily="18" charset="0"/>
              </a:rPr>
              <a:t>)</a:t>
            </a:r>
            <a:r>
              <a:rPr lang="zh-CN" altLang="en-US" sz="2800" dirty="0" smtClean="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a:t>
            </a:r>
            <a:r>
              <a:rPr lang="zh-CN" altLang="en-US" sz="2800" dirty="0" smtClean="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9%</a:t>
            </a:r>
          </a:p>
          <a:p>
            <a:pPr eaLnBrk="1" hangingPunct="1">
              <a:lnSpc>
                <a:spcPct val="150000"/>
              </a:lnSpc>
              <a:buFont typeface="Wingdings" pitchFamily="2" charset="2"/>
              <a:buNone/>
            </a:pPr>
            <a:r>
              <a:rPr lang="en-US" altLang="zh-CN" sz="2800" dirty="0" smtClean="0">
                <a:latin typeface="Times New Roman" pitchFamily="18" charset="0"/>
                <a:cs typeface="Times New Roman" pitchFamily="18" charset="0"/>
              </a:rPr>
              <a:t>  </a:t>
            </a:r>
            <a:r>
              <a:rPr lang="zh-CN" altLang="en-US" sz="2800" dirty="0" smtClean="0">
                <a:latin typeface="Times New Roman" pitchFamily="18" charset="0"/>
                <a:cs typeface="Times New Roman" pitchFamily="18" charset="0"/>
              </a:rPr>
              <a:t>资产组合</a:t>
            </a:r>
            <a:r>
              <a:rPr lang="en-US" altLang="zh-CN" sz="2800" dirty="0" smtClean="0">
                <a:latin typeface="Times New Roman" pitchFamily="18" charset="0"/>
                <a:cs typeface="Times New Roman" pitchFamily="18" charset="0"/>
              </a:rPr>
              <a:t>A</a:t>
            </a:r>
            <a:r>
              <a:rPr lang="zh-CN" altLang="en-US" sz="2800" dirty="0" smtClean="0">
                <a:latin typeface="Times New Roman" pitchFamily="18" charset="0"/>
                <a:cs typeface="Times New Roman" pitchFamily="18" charset="0"/>
              </a:rPr>
              <a:t>的</a:t>
            </a:r>
            <a:r>
              <a:rPr lang="zh-CN" altLang="en-US" sz="2800" dirty="0" smtClean="0">
                <a:solidFill>
                  <a:schemeClr val="tx2"/>
                </a:solidFill>
                <a:latin typeface="Times New Roman" pitchFamily="18" charset="0"/>
                <a:cs typeface="Times New Roman" pitchFamily="18" charset="0"/>
              </a:rPr>
              <a:t>风险价格 </a:t>
            </a:r>
            <a:r>
              <a:rPr lang="en-US" altLang="zh-CN" sz="2800" dirty="0" smtClean="0">
                <a:latin typeface="Times New Roman" pitchFamily="18" charset="0"/>
                <a:cs typeface="Times New Roman" pitchFamily="18" charset="0"/>
              </a:rPr>
              <a:t>=</a:t>
            </a:r>
            <a:r>
              <a:rPr lang="zh-CN" altLang="en-US" sz="2800" dirty="0" smtClean="0">
                <a:latin typeface="Times New Roman" pitchFamily="18" charset="0"/>
                <a:cs typeface="Times New Roman" pitchFamily="18" charset="0"/>
              </a:rPr>
              <a:t> </a:t>
            </a:r>
            <a:r>
              <a:rPr lang="en-US" altLang="zh-CN" sz="2800" i="1" dirty="0" smtClean="0">
                <a:latin typeface="Times New Roman" pitchFamily="18" charset="0"/>
                <a:cs typeface="Times New Roman" pitchFamily="18" charset="0"/>
              </a:rPr>
              <a:t>RP</a:t>
            </a:r>
            <a:r>
              <a:rPr lang="en-US" altLang="zh-CN" sz="2800" baseline="-25000" dirty="0" smtClean="0">
                <a:latin typeface="Times New Roman" pitchFamily="18" charset="0"/>
                <a:cs typeface="Times New Roman" pitchFamily="18" charset="0"/>
              </a:rPr>
              <a:t>A</a:t>
            </a:r>
            <a:r>
              <a:rPr lang="en-US" altLang="zh-CN" sz="2800" dirty="0" smtClean="0">
                <a:latin typeface="Times New Roman" pitchFamily="18" charset="0"/>
                <a:cs typeface="Times New Roman" pitchFamily="18" charset="0"/>
              </a:rPr>
              <a:t>/</a:t>
            </a:r>
            <a:r>
              <a:rPr lang="en-US" altLang="zh-CN" sz="2800" i="1" dirty="0" err="1" smtClean="0">
                <a:latin typeface="Times New Roman" pitchFamily="18" charset="0"/>
                <a:cs typeface="Times New Roman" pitchFamily="18" charset="0"/>
              </a:rPr>
              <a:t>β</a:t>
            </a:r>
            <a:r>
              <a:rPr lang="en-US" altLang="zh-CN" sz="2800" baseline="-25000" dirty="0" err="1" smtClean="0">
                <a:latin typeface="Times New Roman" pitchFamily="18" charset="0"/>
                <a:cs typeface="Times New Roman" pitchFamily="18" charset="0"/>
              </a:rPr>
              <a:t>A</a:t>
            </a:r>
            <a:endParaRPr lang="en-US" altLang="zh-CN" sz="2800" baseline="-25000" dirty="0" smtClean="0">
              <a:latin typeface="Times New Roman" pitchFamily="18" charset="0"/>
              <a:cs typeface="Times New Roman" pitchFamily="18" charset="0"/>
            </a:endParaRPr>
          </a:p>
          <a:p>
            <a:pPr eaLnBrk="1" hangingPunct="1">
              <a:lnSpc>
                <a:spcPct val="150000"/>
              </a:lnSpc>
              <a:buFont typeface="Wingdings" pitchFamily="2" charset="2"/>
              <a:buNone/>
            </a:pPr>
            <a:r>
              <a:rPr lang="en-US" altLang="zh-CN" sz="2800" baseline="-25000" dirty="0" smtClean="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a:t>
            </a:r>
            <a:r>
              <a:rPr lang="zh-CN" altLang="en-US" sz="2800" dirty="0" smtClean="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(15%</a:t>
            </a:r>
            <a:r>
              <a:rPr lang="zh-CN" altLang="en-US" sz="2800" dirty="0" smtClean="0">
                <a:latin typeface="Times New Roman" pitchFamily="18" charset="0"/>
                <a:cs typeface="Times New Roman" pitchFamily="18" charset="0"/>
              </a:rPr>
              <a:t>－</a:t>
            </a:r>
            <a:r>
              <a:rPr lang="en-US" altLang="zh-CN" sz="2800" dirty="0" smtClean="0">
                <a:latin typeface="Times New Roman" pitchFamily="18" charset="0"/>
                <a:cs typeface="Times New Roman" pitchFamily="18" charset="0"/>
              </a:rPr>
              <a:t>9%)/1.5=4%</a:t>
            </a:r>
          </a:p>
          <a:p>
            <a:pPr eaLnBrk="1" hangingPunct="1">
              <a:lnSpc>
                <a:spcPct val="150000"/>
              </a:lnSpc>
              <a:buFont typeface="Wingdings" pitchFamily="2" charset="2"/>
              <a:buNone/>
            </a:pPr>
            <a:r>
              <a:rPr lang="en-US" altLang="zh-CN" sz="2800" dirty="0" smtClean="0">
                <a:latin typeface="Times New Roman" pitchFamily="18" charset="0"/>
                <a:cs typeface="Times New Roman" pitchFamily="18" charset="0"/>
              </a:rPr>
              <a:t>  </a:t>
            </a:r>
            <a:r>
              <a:rPr lang="zh-CN" altLang="en-US" sz="2800" dirty="0" smtClean="0">
                <a:latin typeface="Times New Roman" pitchFamily="18" charset="0"/>
                <a:cs typeface="Times New Roman" pitchFamily="18" charset="0"/>
              </a:rPr>
              <a:t>资产组合</a:t>
            </a:r>
            <a:r>
              <a:rPr lang="en-US" altLang="zh-CN" sz="2800" dirty="0" smtClean="0">
                <a:latin typeface="Times New Roman" pitchFamily="18" charset="0"/>
                <a:cs typeface="Times New Roman" pitchFamily="18" charset="0"/>
              </a:rPr>
              <a:t>C</a:t>
            </a:r>
            <a:r>
              <a:rPr lang="zh-CN" altLang="en-US" sz="2800" dirty="0" smtClean="0">
                <a:latin typeface="Times New Roman" pitchFamily="18" charset="0"/>
                <a:cs typeface="Times New Roman" pitchFamily="18" charset="0"/>
              </a:rPr>
              <a:t>的</a:t>
            </a:r>
            <a:r>
              <a:rPr lang="zh-CN" altLang="en-US" sz="2800" dirty="0" smtClean="0">
                <a:solidFill>
                  <a:schemeClr val="tx2"/>
                </a:solidFill>
                <a:latin typeface="Times New Roman" pitchFamily="18" charset="0"/>
                <a:cs typeface="Times New Roman" pitchFamily="18" charset="0"/>
              </a:rPr>
              <a:t>风险价格 </a:t>
            </a:r>
            <a:r>
              <a:rPr lang="en-US" altLang="zh-CN" sz="2800" dirty="0" smtClean="0">
                <a:latin typeface="Times New Roman" pitchFamily="18" charset="0"/>
                <a:cs typeface="Times New Roman" pitchFamily="18" charset="0"/>
              </a:rPr>
              <a:t>=</a:t>
            </a:r>
            <a:r>
              <a:rPr lang="zh-CN" altLang="en-US" sz="2800" dirty="0" smtClean="0">
                <a:latin typeface="Times New Roman" pitchFamily="18" charset="0"/>
                <a:cs typeface="Times New Roman" pitchFamily="18" charset="0"/>
              </a:rPr>
              <a:t> </a:t>
            </a:r>
            <a:r>
              <a:rPr lang="en-US" altLang="zh-CN" sz="2800" i="1" dirty="0" smtClean="0">
                <a:latin typeface="Times New Roman" pitchFamily="18" charset="0"/>
                <a:cs typeface="Times New Roman" pitchFamily="18" charset="0"/>
              </a:rPr>
              <a:t>RP</a:t>
            </a:r>
            <a:r>
              <a:rPr lang="en-US" altLang="zh-CN" sz="2800" baseline="-25000" dirty="0" smtClean="0">
                <a:latin typeface="Times New Roman" pitchFamily="18" charset="0"/>
                <a:cs typeface="Times New Roman" pitchFamily="18" charset="0"/>
              </a:rPr>
              <a:t>C</a:t>
            </a:r>
            <a:r>
              <a:rPr lang="en-US" altLang="zh-CN" sz="2800" dirty="0" smtClean="0">
                <a:latin typeface="Times New Roman" pitchFamily="18" charset="0"/>
                <a:cs typeface="Times New Roman" pitchFamily="18" charset="0"/>
              </a:rPr>
              <a:t>/</a:t>
            </a:r>
            <a:r>
              <a:rPr lang="en-US" altLang="zh-CN" sz="2800" i="1" dirty="0" err="1" smtClean="0">
                <a:latin typeface="Times New Roman" pitchFamily="18" charset="0"/>
                <a:cs typeface="Times New Roman" pitchFamily="18" charset="0"/>
              </a:rPr>
              <a:t>β</a:t>
            </a:r>
            <a:r>
              <a:rPr lang="en-US" altLang="zh-CN" sz="2800" baseline="-25000" dirty="0" err="1" smtClean="0">
                <a:latin typeface="Times New Roman" pitchFamily="18" charset="0"/>
                <a:cs typeface="Times New Roman" pitchFamily="18" charset="0"/>
              </a:rPr>
              <a:t>C</a:t>
            </a:r>
            <a:endParaRPr lang="en-US" altLang="zh-CN" sz="2800" baseline="-25000" dirty="0" smtClean="0">
              <a:latin typeface="Times New Roman" pitchFamily="18" charset="0"/>
              <a:cs typeface="Times New Roman" pitchFamily="18" charset="0"/>
            </a:endParaRPr>
          </a:p>
          <a:p>
            <a:pPr eaLnBrk="1" hangingPunct="1">
              <a:lnSpc>
                <a:spcPct val="150000"/>
              </a:lnSpc>
              <a:buFont typeface="Wingdings" pitchFamily="2" charset="2"/>
              <a:buNone/>
            </a:pPr>
            <a:r>
              <a:rPr lang="en-US" altLang="zh-CN" sz="2800" baseline="-25000" dirty="0" smtClean="0">
                <a:latin typeface="Times New Roman" pitchFamily="18" charset="0"/>
                <a:cs typeface="Times New Roman" pitchFamily="18" charset="0"/>
              </a:rPr>
              <a:t>                                                              </a:t>
            </a:r>
            <a:r>
              <a:rPr lang="zh-CN" altLang="en-US" sz="2800" baseline="-25000" dirty="0" smtClean="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a:t>
            </a:r>
            <a:r>
              <a:rPr lang="zh-CN" altLang="en-US" sz="2800" dirty="0" smtClean="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(12%</a:t>
            </a:r>
            <a:r>
              <a:rPr lang="zh-CN" altLang="en-US" sz="2800" dirty="0" smtClean="0">
                <a:latin typeface="Times New Roman" pitchFamily="18" charset="0"/>
                <a:cs typeface="Times New Roman" pitchFamily="18" charset="0"/>
              </a:rPr>
              <a:t>－</a:t>
            </a:r>
            <a:r>
              <a:rPr lang="en-US" altLang="zh-CN" sz="2800" dirty="0" smtClean="0">
                <a:latin typeface="Times New Roman" pitchFamily="18" charset="0"/>
                <a:cs typeface="Times New Roman" pitchFamily="18" charset="0"/>
              </a:rPr>
              <a:t>9%)/0.5=6%≠4%</a:t>
            </a:r>
          </a:p>
          <a:p>
            <a:pPr eaLnBrk="1" hangingPunct="1">
              <a:lnSpc>
                <a:spcPct val="150000"/>
              </a:lnSpc>
              <a:buFont typeface="Wingdings" pitchFamily="2" charset="2"/>
              <a:buNone/>
            </a:pPr>
            <a:r>
              <a:rPr lang="en-US" altLang="zh-CN" sz="2800" dirty="0" smtClean="0">
                <a:latin typeface="Times New Roman" pitchFamily="18" charset="0"/>
                <a:cs typeface="Times New Roman" pitchFamily="18" charset="0"/>
              </a:rPr>
              <a:t>  </a:t>
            </a:r>
            <a:r>
              <a:rPr lang="zh-CN" altLang="en-US" sz="2800" dirty="0" smtClean="0">
                <a:latin typeface="Times New Roman" pitchFamily="18" charset="0"/>
                <a:cs typeface="Times New Roman" pitchFamily="18" charset="0"/>
              </a:rPr>
              <a:t>因此，存在无风险套利机会。</a:t>
            </a:r>
          </a:p>
        </p:txBody>
      </p:sp>
      <p:sp>
        <p:nvSpPr>
          <p:cNvPr id="26626" name="灯片编号占位符 5"/>
          <p:cNvSpPr>
            <a:spLocks noGrp="1"/>
          </p:cNvSpPr>
          <p:nvPr>
            <p:ph type="sldNum" sz="quarter" idx="12"/>
          </p:nvPr>
        </p:nvSpPr>
        <p:spPr>
          <a:noFill/>
        </p:spPr>
        <p:txBody>
          <a:bodyPr/>
          <a:lstStyle/>
          <a:p>
            <a:fld id="{2A75C3E6-6EDA-43B7-96B5-327983599928}" type="slidenum">
              <a:rPr lang="en-US" altLang="zh-CN" smtClean="0"/>
              <a:pPr/>
              <a:t>18</a:t>
            </a:fld>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1955">
                                            <p:txEl>
                                              <p:pRg st="0" end="0"/>
                                            </p:txEl>
                                          </p:spTgt>
                                        </p:tgtEl>
                                        <p:attrNameLst>
                                          <p:attrName>style.visibility</p:attrName>
                                        </p:attrNameLst>
                                      </p:cBhvr>
                                      <p:to>
                                        <p:strVal val="visible"/>
                                      </p:to>
                                    </p:set>
                                    <p:animEffect transition="in" filter="blinds(horizontal)">
                                      <p:cBhvr>
                                        <p:cTn id="7" dur="500"/>
                                        <p:tgtEl>
                                          <p:spTgt spid="3819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81955">
                                            <p:txEl>
                                              <p:pRg st="1" end="1"/>
                                            </p:txEl>
                                          </p:spTgt>
                                        </p:tgtEl>
                                        <p:attrNameLst>
                                          <p:attrName>style.visibility</p:attrName>
                                        </p:attrNameLst>
                                      </p:cBhvr>
                                      <p:to>
                                        <p:strVal val="visible"/>
                                      </p:to>
                                    </p:set>
                                    <p:animEffect transition="in" filter="blinds(horizontal)">
                                      <p:cBhvr>
                                        <p:cTn id="12" dur="500"/>
                                        <p:tgtEl>
                                          <p:spTgt spid="3819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81955">
                                            <p:txEl>
                                              <p:pRg st="2" end="2"/>
                                            </p:txEl>
                                          </p:spTgt>
                                        </p:tgtEl>
                                        <p:attrNameLst>
                                          <p:attrName>style.visibility</p:attrName>
                                        </p:attrNameLst>
                                      </p:cBhvr>
                                      <p:to>
                                        <p:strVal val="visible"/>
                                      </p:to>
                                    </p:set>
                                    <p:animEffect transition="in" filter="blinds(horizontal)">
                                      <p:cBhvr>
                                        <p:cTn id="17" dur="500"/>
                                        <p:tgtEl>
                                          <p:spTgt spid="3819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81955">
                                            <p:txEl>
                                              <p:pRg st="3" end="3"/>
                                            </p:txEl>
                                          </p:spTgt>
                                        </p:tgtEl>
                                        <p:attrNameLst>
                                          <p:attrName>style.visibility</p:attrName>
                                        </p:attrNameLst>
                                      </p:cBhvr>
                                      <p:to>
                                        <p:strVal val="visible"/>
                                      </p:to>
                                    </p:set>
                                    <p:animEffect transition="in" filter="blinds(horizontal)">
                                      <p:cBhvr>
                                        <p:cTn id="22" dur="500"/>
                                        <p:tgtEl>
                                          <p:spTgt spid="3819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81955">
                                            <p:txEl>
                                              <p:pRg st="4" end="4"/>
                                            </p:txEl>
                                          </p:spTgt>
                                        </p:tgtEl>
                                        <p:attrNameLst>
                                          <p:attrName>style.visibility</p:attrName>
                                        </p:attrNameLst>
                                      </p:cBhvr>
                                      <p:to>
                                        <p:strVal val="visible"/>
                                      </p:to>
                                    </p:set>
                                    <p:animEffect transition="in" filter="blinds(horizontal)">
                                      <p:cBhvr>
                                        <p:cTn id="27" dur="500"/>
                                        <p:tgtEl>
                                          <p:spTgt spid="38195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81955">
                                            <p:txEl>
                                              <p:pRg st="5" end="5"/>
                                            </p:txEl>
                                          </p:spTgt>
                                        </p:tgtEl>
                                        <p:attrNameLst>
                                          <p:attrName>style.visibility</p:attrName>
                                        </p:attrNameLst>
                                      </p:cBhvr>
                                      <p:to>
                                        <p:strVal val="visible"/>
                                      </p:to>
                                    </p:set>
                                    <p:animEffect transition="in" filter="blinds(horizontal)">
                                      <p:cBhvr>
                                        <p:cTn id="32" dur="500"/>
                                        <p:tgtEl>
                                          <p:spTgt spid="38195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81955">
                                            <p:txEl>
                                              <p:pRg st="6" end="6"/>
                                            </p:txEl>
                                          </p:spTgt>
                                        </p:tgtEl>
                                        <p:attrNameLst>
                                          <p:attrName>style.visibility</p:attrName>
                                        </p:attrNameLst>
                                      </p:cBhvr>
                                      <p:to>
                                        <p:strVal val="visible"/>
                                      </p:to>
                                    </p:set>
                                    <p:animEffect transition="in" filter="blinds(horizontal)">
                                      <p:cBhvr>
                                        <p:cTn id="37" dur="500"/>
                                        <p:tgtEl>
                                          <p:spTgt spid="38195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81955">
                                            <p:txEl>
                                              <p:pRg st="7" end="7"/>
                                            </p:txEl>
                                          </p:spTgt>
                                        </p:tgtEl>
                                        <p:attrNameLst>
                                          <p:attrName>style.visibility</p:attrName>
                                        </p:attrNameLst>
                                      </p:cBhvr>
                                      <p:to>
                                        <p:strVal val="visible"/>
                                      </p:to>
                                    </p:set>
                                    <p:animEffect transition="in" filter="blinds(horizontal)">
                                      <p:cBhvr>
                                        <p:cTn id="42" dur="500"/>
                                        <p:tgtEl>
                                          <p:spTgt spid="38195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9" name="Rectangle 3"/>
          <p:cNvSpPr>
            <a:spLocks noGrp="1" noRot="1" noChangeArrowheads="1"/>
          </p:cNvSpPr>
          <p:nvPr>
            <p:ph idx="1"/>
          </p:nvPr>
        </p:nvSpPr>
        <p:spPr>
          <a:xfrm>
            <a:off x="642910" y="214290"/>
            <a:ext cx="8137525" cy="5976937"/>
          </a:xfrm>
        </p:spPr>
        <p:txBody>
          <a:bodyPr>
            <a:noAutofit/>
          </a:bodyPr>
          <a:lstStyle/>
          <a:p>
            <a:pPr marL="0" eaLnBrk="1" hangingPunct="1">
              <a:lnSpc>
                <a:spcPct val="150000"/>
              </a:lnSpc>
              <a:buFont typeface="Wingdings" pitchFamily="2" charset="2"/>
              <a:buNone/>
            </a:pPr>
            <a:r>
              <a:rPr lang="zh-CN" altLang="en-US" sz="2500" dirty="0" smtClean="0">
                <a:latin typeface="Times New Roman" pitchFamily="18" charset="0"/>
                <a:cs typeface="Times New Roman" pitchFamily="18" charset="0"/>
              </a:rPr>
              <a:t>（</a:t>
            </a:r>
            <a:r>
              <a:rPr lang="en-US" altLang="zh-CN" sz="2500" dirty="0" smtClean="0">
                <a:latin typeface="Times New Roman" pitchFamily="18" charset="0"/>
                <a:cs typeface="Times New Roman" pitchFamily="18" charset="0"/>
              </a:rPr>
              <a:t>2</a:t>
            </a:r>
            <a:r>
              <a:rPr lang="zh-CN" altLang="en-US" sz="2500" dirty="0" smtClean="0">
                <a:latin typeface="Times New Roman" pitchFamily="18" charset="0"/>
                <a:cs typeface="Times New Roman" pitchFamily="18" charset="0"/>
              </a:rPr>
              <a:t>）由于资产组合</a:t>
            </a:r>
            <a:r>
              <a:rPr lang="en-US" altLang="zh-CN" sz="2500" dirty="0" smtClean="0">
                <a:latin typeface="Times New Roman" pitchFamily="18" charset="0"/>
                <a:cs typeface="Times New Roman" pitchFamily="18" charset="0"/>
              </a:rPr>
              <a:t>A</a:t>
            </a:r>
            <a:r>
              <a:rPr lang="zh-CN" altLang="en-US" sz="2500" dirty="0" smtClean="0">
                <a:latin typeface="Times New Roman" pitchFamily="18" charset="0"/>
                <a:cs typeface="Times New Roman" pitchFamily="18" charset="0"/>
              </a:rPr>
              <a:t>的贝塔值为</a:t>
            </a:r>
            <a:r>
              <a:rPr lang="en-US" altLang="zh-CN" sz="2500" dirty="0" smtClean="0">
                <a:latin typeface="Times New Roman" pitchFamily="18" charset="0"/>
                <a:cs typeface="Times New Roman" pitchFamily="18" charset="0"/>
              </a:rPr>
              <a:t>1.5</a:t>
            </a:r>
            <a:r>
              <a:rPr lang="zh-CN" altLang="en-US" sz="2500" dirty="0" smtClean="0">
                <a:latin typeface="Times New Roman" pitchFamily="18" charset="0"/>
                <a:cs typeface="Times New Roman" pitchFamily="18" charset="0"/>
              </a:rPr>
              <a:t>，资产组合</a:t>
            </a:r>
            <a:r>
              <a:rPr lang="en-US" altLang="zh-CN" sz="2500" dirty="0" smtClean="0">
                <a:latin typeface="Times New Roman" pitchFamily="18" charset="0"/>
                <a:cs typeface="Times New Roman" pitchFamily="18" charset="0"/>
              </a:rPr>
              <a:t>B</a:t>
            </a:r>
            <a:r>
              <a:rPr lang="zh-CN" altLang="en-US" sz="2500" dirty="0" smtClean="0">
                <a:latin typeface="Times New Roman" pitchFamily="18" charset="0"/>
                <a:cs typeface="Times New Roman" pitchFamily="18" charset="0"/>
              </a:rPr>
              <a:t>的贝塔值为</a:t>
            </a:r>
            <a:r>
              <a:rPr lang="en-US" altLang="zh-CN" sz="2500" dirty="0" smtClean="0">
                <a:latin typeface="Times New Roman" pitchFamily="18" charset="0"/>
                <a:cs typeface="Times New Roman" pitchFamily="18" charset="0"/>
              </a:rPr>
              <a:t>0.0</a:t>
            </a:r>
            <a:r>
              <a:rPr lang="zh-CN" altLang="en-US" sz="2500" dirty="0" smtClean="0">
                <a:latin typeface="Times New Roman" pitchFamily="18" charset="0"/>
                <a:cs typeface="Times New Roman" pitchFamily="18" charset="0"/>
              </a:rPr>
              <a:t>，而资产组合</a:t>
            </a:r>
            <a:r>
              <a:rPr lang="en-US" altLang="zh-CN" sz="2500" dirty="0" smtClean="0">
                <a:latin typeface="Times New Roman" pitchFamily="18" charset="0"/>
                <a:cs typeface="Times New Roman" pitchFamily="18" charset="0"/>
              </a:rPr>
              <a:t>C</a:t>
            </a:r>
            <a:r>
              <a:rPr lang="zh-CN" altLang="en-US" sz="2500" dirty="0" smtClean="0">
                <a:latin typeface="Times New Roman" pitchFamily="18" charset="0"/>
                <a:cs typeface="Times New Roman" pitchFamily="18" charset="0"/>
              </a:rPr>
              <a:t>的贝塔值为</a:t>
            </a:r>
            <a:r>
              <a:rPr lang="en-US" altLang="zh-CN" sz="2500" dirty="0" smtClean="0">
                <a:latin typeface="Times New Roman" pitchFamily="18" charset="0"/>
                <a:cs typeface="Times New Roman" pitchFamily="18" charset="0"/>
              </a:rPr>
              <a:t>0.5</a:t>
            </a:r>
            <a:r>
              <a:rPr lang="zh-CN" altLang="en-US" sz="2500" dirty="0" smtClean="0">
                <a:latin typeface="Times New Roman" pitchFamily="18" charset="0"/>
                <a:cs typeface="Times New Roman" pitchFamily="18" charset="0"/>
              </a:rPr>
              <a:t>，因此可以将资产组合</a:t>
            </a:r>
            <a:r>
              <a:rPr lang="en-US" altLang="zh-CN" sz="2500" dirty="0" smtClean="0">
                <a:latin typeface="Times New Roman" pitchFamily="18" charset="0"/>
                <a:cs typeface="Times New Roman" pitchFamily="18" charset="0"/>
              </a:rPr>
              <a:t>A</a:t>
            </a:r>
            <a:r>
              <a:rPr lang="zh-CN" altLang="en-US" sz="2500" dirty="0" smtClean="0">
                <a:latin typeface="Times New Roman" pitchFamily="18" charset="0"/>
                <a:cs typeface="Times New Roman" pitchFamily="18" charset="0"/>
              </a:rPr>
              <a:t>与资产组合</a:t>
            </a:r>
            <a:r>
              <a:rPr lang="en-US" altLang="zh-CN" sz="2500" dirty="0" smtClean="0">
                <a:latin typeface="Times New Roman" pitchFamily="18" charset="0"/>
                <a:cs typeface="Times New Roman" pitchFamily="18" charset="0"/>
              </a:rPr>
              <a:t>B</a:t>
            </a:r>
            <a:r>
              <a:rPr lang="zh-CN" altLang="en-US" sz="2500" dirty="0" smtClean="0">
                <a:latin typeface="Times New Roman" pitchFamily="18" charset="0"/>
                <a:cs typeface="Times New Roman" pitchFamily="18" charset="0"/>
              </a:rPr>
              <a:t>进行再组合形成资产组合</a:t>
            </a:r>
            <a:r>
              <a:rPr lang="en-US" altLang="zh-CN" sz="2500" dirty="0" smtClean="0">
                <a:latin typeface="Times New Roman" pitchFamily="18" charset="0"/>
                <a:cs typeface="Times New Roman" pitchFamily="18" charset="0"/>
              </a:rPr>
              <a:t>D</a:t>
            </a:r>
            <a:r>
              <a:rPr lang="zh-CN" altLang="en-US" sz="2500" dirty="0" smtClean="0">
                <a:latin typeface="Times New Roman" pitchFamily="18" charset="0"/>
                <a:cs typeface="Times New Roman" pitchFamily="18" charset="0"/>
              </a:rPr>
              <a:t>，使得资产组合</a:t>
            </a:r>
            <a:r>
              <a:rPr lang="en-US" altLang="zh-CN" sz="2500" dirty="0" smtClean="0">
                <a:latin typeface="Times New Roman" pitchFamily="18" charset="0"/>
                <a:cs typeface="Times New Roman" pitchFamily="18" charset="0"/>
              </a:rPr>
              <a:t>D</a:t>
            </a:r>
            <a:r>
              <a:rPr lang="zh-CN" altLang="en-US" sz="2500" dirty="0" smtClean="0">
                <a:latin typeface="Times New Roman" pitchFamily="18" charset="0"/>
                <a:cs typeface="Times New Roman" pitchFamily="18" charset="0"/>
              </a:rPr>
              <a:t>与资产组合</a:t>
            </a:r>
            <a:r>
              <a:rPr lang="en-US" altLang="zh-CN" sz="2500" dirty="0" smtClean="0">
                <a:latin typeface="Times New Roman" pitchFamily="18" charset="0"/>
                <a:cs typeface="Times New Roman" pitchFamily="18" charset="0"/>
              </a:rPr>
              <a:t>C</a:t>
            </a:r>
            <a:r>
              <a:rPr lang="zh-CN" altLang="en-US" sz="2500" dirty="0" smtClean="0">
                <a:latin typeface="Times New Roman" pitchFamily="18" charset="0"/>
                <a:cs typeface="Times New Roman" pitchFamily="18" charset="0"/>
              </a:rPr>
              <a:t>的贝塔值相等：</a:t>
            </a:r>
          </a:p>
          <a:p>
            <a:pPr marL="0" eaLnBrk="1" hangingPunct="1">
              <a:lnSpc>
                <a:spcPct val="150000"/>
              </a:lnSpc>
              <a:buFont typeface="Wingdings" pitchFamily="2" charset="2"/>
              <a:buNone/>
            </a:pPr>
            <a:r>
              <a:rPr lang="zh-CN" altLang="en-US" sz="2500" dirty="0" smtClean="0">
                <a:latin typeface="Times New Roman" pitchFamily="18" charset="0"/>
                <a:cs typeface="Times New Roman" pitchFamily="18" charset="0"/>
              </a:rPr>
              <a:t>                                     </a:t>
            </a:r>
            <a:r>
              <a:rPr lang="en-US" altLang="zh-CN" sz="2500" i="1" dirty="0" err="1" smtClean="0">
                <a:latin typeface="Times New Roman" pitchFamily="18" charset="0"/>
                <a:cs typeface="Times New Roman" pitchFamily="18" charset="0"/>
              </a:rPr>
              <a:t>β</a:t>
            </a:r>
            <a:r>
              <a:rPr lang="en-US" altLang="zh-CN" sz="2500" baseline="-25000" dirty="0" err="1" smtClean="0">
                <a:latin typeface="Times New Roman" pitchFamily="18" charset="0"/>
                <a:cs typeface="Times New Roman" pitchFamily="18" charset="0"/>
              </a:rPr>
              <a:t>D</a:t>
            </a:r>
            <a:r>
              <a:rPr lang="en-US" altLang="zh-CN" sz="2500" dirty="0" smtClean="0">
                <a:latin typeface="Times New Roman" pitchFamily="18" charset="0"/>
                <a:cs typeface="Times New Roman" pitchFamily="18" charset="0"/>
              </a:rPr>
              <a:t>=</a:t>
            </a:r>
            <a:r>
              <a:rPr lang="en-US" altLang="zh-CN" sz="2500" i="1" dirty="0" err="1" smtClean="0">
                <a:latin typeface="Times New Roman" pitchFamily="18" charset="0"/>
                <a:cs typeface="Times New Roman" pitchFamily="18" charset="0"/>
              </a:rPr>
              <a:t>β</a:t>
            </a:r>
            <a:r>
              <a:rPr lang="en-US" altLang="zh-CN" sz="2500" baseline="-25000" dirty="0" err="1" smtClean="0">
                <a:latin typeface="Times New Roman" pitchFamily="18" charset="0"/>
                <a:cs typeface="Times New Roman" pitchFamily="18" charset="0"/>
              </a:rPr>
              <a:t>C</a:t>
            </a:r>
            <a:r>
              <a:rPr lang="en-US" altLang="zh-CN" sz="2500" dirty="0" smtClean="0">
                <a:latin typeface="Times New Roman" pitchFamily="18" charset="0"/>
                <a:cs typeface="Times New Roman" pitchFamily="18" charset="0"/>
              </a:rPr>
              <a:t>=0.5</a:t>
            </a:r>
          </a:p>
          <a:p>
            <a:pPr marL="0" eaLnBrk="1" hangingPunct="1">
              <a:lnSpc>
                <a:spcPct val="150000"/>
              </a:lnSpc>
              <a:buFont typeface="Wingdings" pitchFamily="2" charset="2"/>
              <a:buNone/>
            </a:pPr>
            <a:r>
              <a:rPr lang="zh-CN" altLang="en-US" sz="2500" dirty="0" smtClean="0">
                <a:latin typeface="Times New Roman" pitchFamily="18" charset="0"/>
                <a:cs typeface="Times New Roman" pitchFamily="18" charset="0"/>
              </a:rPr>
              <a:t>显然，</a:t>
            </a:r>
            <a:r>
              <a:rPr lang="zh-CN" altLang="en-US" sz="2500" dirty="0" smtClean="0">
                <a:solidFill>
                  <a:srgbClr val="FF0000"/>
                </a:solidFill>
                <a:latin typeface="Times New Roman" pitchFamily="18" charset="0"/>
                <a:cs typeface="Times New Roman" pitchFamily="18" charset="0"/>
              </a:rPr>
              <a:t>将</a:t>
            </a:r>
            <a:r>
              <a:rPr lang="en-US" altLang="zh-CN" sz="2500" dirty="0" smtClean="0">
                <a:solidFill>
                  <a:srgbClr val="FF0000"/>
                </a:solidFill>
                <a:latin typeface="Times New Roman" pitchFamily="18" charset="0"/>
                <a:cs typeface="Times New Roman" pitchFamily="18" charset="0"/>
              </a:rPr>
              <a:t>1/3</a:t>
            </a:r>
            <a:r>
              <a:rPr lang="zh-CN" altLang="en-US" sz="2500" dirty="0" smtClean="0">
                <a:solidFill>
                  <a:srgbClr val="FF0000"/>
                </a:solidFill>
                <a:latin typeface="Times New Roman" pitchFamily="18" charset="0"/>
                <a:cs typeface="Times New Roman" pitchFamily="18" charset="0"/>
              </a:rPr>
              <a:t>资金投资到资产组合</a:t>
            </a:r>
            <a:r>
              <a:rPr lang="en-US" altLang="zh-CN" sz="2500" dirty="0" smtClean="0">
                <a:solidFill>
                  <a:srgbClr val="FF0000"/>
                </a:solidFill>
                <a:latin typeface="Times New Roman" pitchFamily="18" charset="0"/>
                <a:cs typeface="Times New Roman" pitchFamily="18" charset="0"/>
              </a:rPr>
              <a:t>A</a:t>
            </a:r>
            <a:r>
              <a:rPr lang="zh-CN" altLang="en-US" sz="2500" dirty="0" smtClean="0">
                <a:solidFill>
                  <a:srgbClr val="FF0000"/>
                </a:solidFill>
                <a:latin typeface="Times New Roman" pitchFamily="18" charset="0"/>
                <a:cs typeface="Times New Roman" pitchFamily="18" charset="0"/>
              </a:rPr>
              <a:t>，而</a:t>
            </a:r>
            <a:r>
              <a:rPr lang="en-US" altLang="zh-CN" sz="2500" dirty="0" smtClean="0">
                <a:solidFill>
                  <a:srgbClr val="FF0000"/>
                </a:solidFill>
                <a:latin typeface="Times New Roman" pitchFamily="18" charset="0"/>
                <a:cs typeface="Times New Roman" pitchFamily="18" charset="0"/>
              </a:rPr>
              <a:t>2/3</a:t>
            </a:r>
            <a:r>
              <a:rPr lang="zh-CN" altLang="en-US" sz="2500" dirty="0" smtClean="0">
                <a:solidFill>
                  <a:srgbClr val="FF0000"/>
                </a:solidFill>
                <a:latin typeface="Times New Roman" pitchFamily="18" charset="0"/>
                <a:cs typeface="Times New Roman" pitchFamily="18" charset="0"/>
              </a:rPr>
              <a:t>资金投资到资产组合</a:t>
            </a:r>
            <a:r>
              <a:rPr lang="en-US" altLang="zh-CN" sz="2500" dirty="0" smtClean="0">
                <a:solidFill>
                  <a:srgbClr val="FF0000"/>
                </a:solidFill>
                <a:latin typeface="Times New Roman" pitchFamily="18" charset="0"/>
                <a:cs typeface="Times New Roman" pitchFamily="18" charset="0"/>
              </a:rPr>
              <a:t>B</a:t>
            </a:r>
            <a:r>
              <a:rPr lang="zh-CN" altLang="en-US" sz="2500" dirty="0" smtClean="0">
                <a:latin typeface="Times New Roman" pitchFamily="18" charset="0"/>
                <a:cs typeface="Times New Roman" pitchFamily="18" charset="0"/>
              </a:rPr>
              <a:t>中可以满足要求。资产组合</a:t>
            </a:r>
            <a:r>
              <a:rPr lang="en-US" altLang="zh-CN" sz="2500" dirty="0" smtClean="0">
                <a:latin typeface="Times New Roman" pitchFamily="18" charset="0"/>
                <a:cs typeface="Times New Roman" pitchFamily="18" charset="0"/>
              </a:rPr>
              <a:t>D</a:t>
            </a:r>
            <a:r>
              <a:rPr lang="zh-CN" altLang="en-US" sz="2500" dirty="0" smtClean="0">
                <a:latin typeface="Times New Roman" pitchFamily="18" charset="0"/>
                <a:cs typeface="Times New Roman" pitchFamily="18" charset="0"/>
              </a:rPr>
              <a:t>的期望收益率为：</a:t>
            </a:r>
          </a:p>
          <a:p>
            <a:pPr marL="0" eaLnBrk="1" hangingPunct="1">
              <a:lnSpc>
                <a:spcPct val="150000"/>
              </a:lnSpc>
              <a:buFont typeface="Wingdings" pitchFamily="2" charset="2"/>
              <a:buNone/>
            </a:pPr>
            <a:r>
              <a:rPr lang="zh-CN" altLang="en-US" sz="2500" dirty="0" smtClean="0">
                <a:latin typeface="Times New Roman" pitchFamily="18" charset="0"/>
                <a:cs typeface="Times New Roman" pitchFamily="18" charset="0"/>
              </a:rPr>
              <a:t>           </a:t>
            </a:r>
            <a:r>
              <a:rPr lang="en-US" altLang="zh-CN" sz="2500" i="1" dirty="0" smtClean="0">
                <a:latin typeface="Times New Roman" pitchFamily="18" charset="0"/>
                <a:cs typeface="Times New Roman" pitchFamily="18" charset="0"/>
              </a:rPr>
              <a:t>E</a:t>
            </a:r>
            <a:r>
              <a:rPr lang="en-US" altLang="zh-CN" sz="2500" dirty="0" smtClean="0">
                <a:latin typeface="Times New Roman" pitchFamily="18" charset="0"/>
                <a:cs typeface="Times New Roman" pitchFamily="18" charset="0"/>
              </a:rPr>
              <a:t>(</a:t>
            </a:r>
            <a:r>
              <a:rPr lang="en-US" altLang="zh-CN" sz="2500" i="1" dirty="0" err="1" smtClean="0">
                <a:latin typeface="Times New Roman" pitchFamily="18" charset="0"/>
                <a:cs typeface="Times New Roman" pitchFamily="18" charset="0"/>
              </a:rPr>
              <a:t>r</a:t>
            </a:r>
            <a:r>
              <a:rPr lang="en-US" altLang="zh-CN" sz="2500" baseline="-25000" dirty="0" err="1" smtClean="0">
                <a:latin typeface="Times New Roman" pitchFamily="18" charset="0"/>
                <a:cs typeface="Times New Roman" pitchFamily="18" charset="0"/>
              </a:rPr>
              <a:t>D</a:t>
            </a:r>
            <a:r>
              <a:rPr lang="en-US" altLang="zh-CN" sz="2500" dirty="0" smtClean="0">
                <a:latin typeface="Times New Roman" pitchFamily="18" charset="0"/>
                <a:cs typeface="Times New Roman" pitchFamily="18" charset="0"/>
              </a:rPr>
              <a:t>)=1/3 </a:t>
            </a:r>
            <a:r>
              <a:rPr lang="en-US" altLang="zh-CN" sz="2500" i="1" dirty="0" smtClean="0">
                <a:latin typeface="Times New Roman" pitchFamily="18" charset="0"/>
                <a:cs typeface="Times New Roman" pitchFamily="18" charset="0"/>
              </a:rPr>
              <a:t>E</a:t>
            </a:r>
            <a:r>
              <a:rPr lang="en-US" altLang="zh-CN" sz="2500" dirty="0" smtClean="0">
                <a:latin typeface="Times New Roman" pitchFamily="18" charset="0"/>
                <a:cs typeface="Times New Roman" pitchFamily="18" charset="0"/>
              </a:rPr>
              <a:t>(</a:t>
            </a:r>
            <a:r>
              <a:rPr lang="en-US" altLang="zh-CN" sz="2500" i="1" dirty="0" err="1" smtClean="0">
                <a:latin typeface="Times New Roman" pitchFamily="18" charset="0"/>
                <a:cs typeface="Times New Roman" pitchFamily="18" charset="0"/>
              </a:rPr>
              <a:t>r</a:t>
            </a:r>
            <a:r>
              <a:rPr lang="en-US" altLang="zh-CN" sz="2500" baseline="-25000" dirty="0" err="1" smtClean="0">
                <a:latin typeface="Times New Roman" pitchFamily="18" charset="0"/>
                <a:cs typeface="Times New Roman" pitchFamily="18" charset="0"/>
              </a:rPr>
              <a:t>A</a:t>
            </a:r>
            <a:r>
              <a:rPr lang="en-US" altLang="zh-CN" sz="2500" dirty="0" smtClean="0">
                <a:latin typeface="Times New Roman" pitchFamily="18" charset="0"/>
                <a:cs typeface="Times New Roman" pitchFamily="18" charset="0"/>
              </a:rPr>
              <a:t>)+ 2/3 </a:t>
            </a:r>
            <a:r>
              <a:rPr lang="en-US" altLang="zh-CN" sz="2500" i="1" dirty="0" smtClean="0">
                <a:latin typeface="Times New Roman" pitchFamily="18" charset="0"/>
                <a:cs typeface="Times New Roman" pitchFamily="18" charset="0"/>
              </a:rPr>
              <a:t>E</a:t>
            </a:r>
            <a:r>
              <a:rPr lang="en-US" altLang="zh-CN" sz="2500" dirty="0" smtClean="0">
                <a:latin typeface="Times New Roman" pitchFamily="18" charset="0"/>
                <a:cs typeface="Times New Roman" pitchFamily="18" charset="0"/>
              </a:rPr>
              <a:t>(</a:t>
            </a:r>
            <a:r>
              <a:rPr lang="en-US" altLang="zh-CN" sz="2500" i="1" dirty="0" err="1" smtClean="0">
                <a:latin typeface="Times New Roman" pitchFamily="18" charset="0"/>
                <a:cs typeface="Times New Roman" pitchFamily="18" charset="0"/>
              </a:rPr>
              <a:t>r</a:t>
            </a:r>
            <a:r>
              <a:rPr lang="en-US" altLang="zh-CN" sz="2500" baseline="-25000" dirty="0" err="1" smtClean="0">
                <a:latin typeface="Times New Roman" pitchFamily="18" charset="0"/>
                <a:cs typeface="Times New Roman" pitchFamily="18" charset="0"/>
              </a:rPr>
              <a:t>B</a:t>
            </a:r>
            <a:r>
              <a:rPr lang="en-US" altLang="zh-CN" sz="2500" dirty="0" smtClean="0">
                <a:latin typeface="Times New Roman" pitchFamily="18" charset="0"/>
                <a:cs typeface="Times New Roman" pitchFamily="18" charset="0"/>
              </a:rPr>
              <a:t>)=11%&lt; </a:t>
            </a:r>
            <a:r>
              <a:rPr lang="en-US" altLang="zh-CN" sz="2500" i="1" dirty="0" smtClean="0">
                <a:latin typeface="Times New Roman" pitchFamily="18" charset="0"/>
                <a:cs typeface="Times New Roman" pitchFamily="18" charset="0"/>
              </a:rPr>
              <a:t>E</a:t>
            </a:r>
            <a:r>
              <a:rPr lang="en-US" altLang="zh-CN" sz="2500" dirty="0" smtClean="0">
                <a:latin typeface="Times New Roman" pitchFamily="18" charset="0"/>
                <a:cs typeface="Times New Roman" pitchFamily="18" charset="0"/>
              </a:rPr>
              <a:t>(</a:t>
            </a:r>
            <a:r>
              <a:rPr lang="en-US" altLang="zh-CN" sz="2500" i="1" dirty="0" err="1" smtClean="0">
                <a:latin typeface="Times New Roman" pitchFamily="18" charset="0"/>
                <a:cs typeface="Times New Roman" pitchFamily="18" charset="0"/>
              </a:rPr>
              <a:t>r</a:t>
            </a:r>
            <a:r>
              <a:rPr lang="en-US" altLang="zh-CN" sz="2500" baseline="-25000" dirty="0" err="1" smtClean="0">
                <a:latin typeface="Times New Roman" pitchFamily="18" charset="0"/>
                <a:cs typeface="Times New Roman" pitchFamily="18" charset="0"/>
              </a:rPr>
              <a:t>C</a:t>
            </a:r>
            <a:r>
              <a:rPr lang="en-US" altLang="zh-CN" sz="2500" dirty="0" smtClean="0">
                <a:latin typeface="Times New Roman" pitchFamily="18" charset="0"/>
                <a:cs typeface="Times New Roman" pitchFamily="18" charset="0"/>
              </a:rPr>
              <a:t>)=12%</a:t>
            </a:r>
          </a:p>
          <a:p>
            <a:pPr marL="0" eaLnBrk="1" hangingPunct="1">
              <a:lnSpc>
                <a:spcPct val="150000"/>
              </a:lnSpc>
              <a:buFont typeface="Wingdings" pitchFamily="2" charset="2"/>
              <a:buNone/>
            </a:pPr>
            <a:r>
              <a:rPr lang="zh-CN" altLang="en-US" sz="2500" dirty="0" smtClean="0">
                <a:latin typeface="Times New Roman" pitchFamily="18" charset="0"/>
                <a:cs typeface="Times New Roman" pitchFamily="18" charset="0"/>
              </a:rPr>
              <a:t>故可出售</a:t>
            </a:r>
            <a:r>
              <a:rPr lang="en-US" altLang="zh-CN" sz="2500" dirty="0" smtClean="0">
                <a:latin typeface="Times New Roman" pitchFamily="18" charset="0"/>
                <a:cs typeface="Times New Roman" pitchFamily="18" charset="0"/>
              </a:rPr>
              <a:t>1/3</a:t>
            </a:r>
            <a:r>
              <a:rPr lang="zh-CN" altLang="en-US" sz="2500" dirty="0" smtClean="0">
                <a:latin typeface="Times New Roman" pitchFamily="18" charset="0"/>
                <a:cs typeface="Times New Roman" pitchFamily="18" charset="0"/>
              </a:rPr>
              <a:t>资产组合</a:t>
            </a:r>
            <a:r>
              <a:rPr lang="en-US" altLang="zh-CN" sz="2500" dirty="0" smtClean="0">
                <a:latin typeface="Times New Roman" pitchFamily="18" charset="0"/>
                <a:cs typeface="Times New Roman" pitchFamily="18" charset="0"/>
              </a:rPr>
              <a:t>A</a:t>
            </a:r>
            <a:r>
              <a:rPr lang="zh-CN" altLang="en-US" sz="2500" dirty="0" smtClean="0">
                <a:latin typeface="Times New Roman" pitchFamily="18" charset="0"/>
                <a:cs typeface="Times New Roman" pitchFamily="18" charset="0"/>
              </a:rPr>
              <a:t>和</a:t>
            </a:r>
            <a:r>
              <a:rPr lang="en-US" altLang="zh-CN" sz="2500" dirty="0" smtClean="0">
                <a:latin typeface="Times New Roman" pitchFamily="18" charset="0"/>
                <a:cs typeface="Times New Roman" pitchFamily="18" charset="0"/>
              </a:rPr>
              <a:t>2/3</a:t>
            </a:r>
            <a:r>
              <a:rPr lang="zh-CN" altLang="en-US" sz="2500" dirty="0" smtClean="0">
                <a:latin typeface="Times New Roman" pitchFamily="18" charset="0"/>
                <a:cs typeface="Times New Roman" pitchFamily="18" charset="0"/>
              </a:rPr>
              <a:t>资产组合</a:t>
            </a:r>
            <a:r>
              <a:rPr lang="en-US" altLang="zh-CN" sz="2500" dirty="0" smtClean="0">
                <a:latin typeface="Times New Roman" pitchFamily="18" charset="0"/>
                <a:cs typeface="Times New Roman" pitchFamily="18" charset="0"/>
              </a:rPr>
              <a:t>B</a:t>
            </a:r>
            <a:r>
              <a:rPr lang="zh-CN" altLang="en-US" sz="2500" dirty="0" smtClean="0">
                <a:latin typeface="Times New Roman" pitchFamily="18" charset="0"/>
                <a:cs typeface="Times New Roman" pitchFamily="18" charset="0"/>
              </a:rPr>
              <a:t>，同时购入资产组合</a:t>
            </a:r>
            <a:r>
              <a:rPr lang="en-US" altLang="zh-CN" sz="2500" dirty="0" smtClean="0">
                <a:latin typeface="Times New Roman" pitchFamily="18" charset="0"/>
                <a:cs typeface="Times New Roman" pitchFamily="18" charset="0"/>
              </a:rPr>
              <a:t>C</a:t>
            </a:r>
            <a:r>
              <a:rPr lang="zh-CN" altLang="en-US" sz="2500" dirty="0" smtClean="0">
                <a:latin typeface="Times New Roman" pitchFamily="18" charset="0"/>
                <a:cs typeface="Times New Roman" pitchFamily="18" charset="0"/>
              </a:rPr>
              <a:t>，获取收益率</a:t>
            </a:r>
            <a:r>
              <a:rPr lang="en-US" altLang="zh-CN" sz="2500" dirty="0" smtClean="0">
                <a:latin typeface="Times New Roman" pitchFamily="18" charset="0"/>
                <a:cs typeface="Times New Roman" pitchFamily="18" charset="0"/>
              </a:rPr>
              <a:t>1%</a:t>
            </a:r>
            <a:r>
              <a:rPr lang="zh-CN" altLang="en-US" sz="2500" dirty="0" smtClean="0">
                <a:latin typeface="Times New Roman" pitchFamily="18" charset="0"/>
                <a:cs typeface="Times New Roman" pitchFamily="18" charset="0"/>
              </a:rPr>
              <a:t>。</a:t>
            </a:r>
          </a:p>
        </p:txBody>
      </p:sp>
      <p:sp>
        <p:nvSpPr>
          <p:cNvPr id="27650" name="灯片编号占位符 5"/>
          <p:cNvSpPr>
            <a:spLocks noGrp="1"/>
          </p:cNvSpPr>
          <p:nvPr>
            <p:ph type="sldNum" sz="quarter" idx="12"/>
          </p:nvPr>
        </p:nvSpPr>
        <p:spPr>
          <a:noFill/>
        </p:spPr>
        <p:txBody>
          <a:bodyPr/>
          <a:lstStyle/>
          <a:p>
            <a:fld id="{0C6D11B4-AD02-44CF-BEBF-F2BDB7E93AC8}" type="slidenum">
              <a:rPr lang="en-US" altLang="zh-CN" smtClean="0"/>
              <a:pPr/>
              <a:t>19</a:t>
            </a:fld>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2979">
                                            <p:txEl>
                                              <p:pRg st="1" end="1"/>
                                            </p:txEl>
                                          </p:spTgt>
                                        </p:tgtEl>
                                        <p:attrNameLst>
                                          <p:attrName>style.visibility</p:attrName>
                                        </p:attrNameLst>
                                      </p:cBhvr>
                                      <p:to>
                                        <p:strVal val="visible"/>
                                      </p:to>
                                    </p:set>
                                    <p:animEffect transition="in" filter="blinds(horizontal)">
                                      <p:cBhvr>
                                        <p:cTn id="7" dur="500"/>
                                        <p:tgtEl>
                                          <p:spTgt spid="38297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82979">
                                            <p:txEl>
                                              <p:pRg st="2" end="2"/>
                                            </p:txEl>
                                          </p:spTgt>
                                        </p:tgtEl>
                                        <p:attrNameLst>
                                          <p:attrName>style.visibility</p:attrName>
                                        </p:attrNameLst>
                                      </p:cBhvr>
                                      <p:to>
                                        <p:strVal val="visible"/>
                                      </p:to>
                                    </p:set>
                                    <p:animEffect transition="in" filter="blinds(horizontal)">
                                      <p:cBhvr>
                                        <p:cTn id="12" dur="500"/>
                                        <p:tgtEl>
                                          <p:spTgt spid="38297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82979">
                                            <p:txEl>
                                              <p:pRg st="3" end="3"/>
                                            </p:txEl>
                                          </p:spTgt>
                                        </p:tgtEl>
                                        <p:attrNameLst>
                                          <p:attrName>style.visibility</p:attrName>
                                        </p:attrNameLst>
                                      </p:cBhvr>
                                      <p:to>
                                        <p:strVal val="visible"/>
                                      </p:to>
                                    </p:set>
                                    <p:animEffect transition="in" filter="blinds(horizontal)">
                                      <p:cBhvr>
                                        <p:cTn id="17" dur="500"/>
                                        <p:tgtEl>
                                          <p:spTgt spid="38297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82979">
                                            <p:txEl>
                                              <p:pRg st="4" end="4"/>
                                            </p:txEl>
                                          </p:spTgt>
                                        </p:tgtEl>
                                        <p:attrNameLst>
                                          <p:attrName>style.visibility</p:attrName>
                                        </p:attrNameLst>
                                      </p:cBhvr>
                                      <p:to>
                                        <p:strVal val="visible"/>
                                      </p:to>
                                    </p:set>
                                    <p:animEffect transition="in" filter="blinds(horizontal)">
                                      <p:cBhvr>
                                        <p:cTn id="22" dur="500"/>
                                        <p:tgtEl>
                                          <p:spTgt spid="3829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Rot="1" noChangeArrowheads="1"/>
          </p:cNvSpPr>
          <p:nvPr>
            <p:ph type="title"/>
          </p:nvPr>
        </p:nvSpPr>
        <p:spPr>
          <a:xfrm>
            <a:off x="0" y="188913"/>
            <a:ext cx="9144000" cy="792162"/>
          </a:xfrm>
        </p:spPr>
        <p:txBody>
          <a:bodyPr/>
          <a:lstStyle/>
          <a:p>
            <a:pPr eaLnBrk="1" hangingPunct="1"/>
            <a:r>
              <a:rPr lang="zh-CN" altLang="en-US" sz="4000" b="1" dirty="0" smtClean="0">
                <a:solidFill>
                  <a:srgbClr val="0000CC"/>
                </a:solidFill>
              </a:rPr>
              <a:t>引言</a:t>
            </a:r>
          </a:p>
        </p:txBody>
      </p:sp>
      <p:sp>
        <p:nvSpPr>
          <p:cNvPr id="365571" name="Rectangle 3"/>
          <p:cNvSpPr>
            <a:spLocks noGrp="1" noRot="1" noChangeArrowheads="1"/>
          </p:cNvSpPr>
          <p:nvPr>
            <p:ph idx="1"/>
          </p:nvPr>
        </p:nvSpPr>
        <p:spPr>
          <a:xfrm>
            <a:off x="0" y="928670"/>
            <a:ext cx="9144000" cy="5232420"/>
          </a:xfrm>
        </p:spPr>
        <p:txBody>
          <a:bodyPr>
            <a:noAutofit/>
          </a:bodyPr>
          <a:lstStyle/>
          <a:p>
            <a:pPr eaLnBrk="1" hangingPunct="1">
              <a:lnSpc>
                <a:spcPct val="145000"/>
              </a:lnSpc>
            </a:pPr>
            <a:r>
              <a:rPr lang="zh-CN" altLang="en-US" sz="2700" dirty="0" smtClean="0">
                <a:latin typeface="Times New Roman" pitchFamily="18" charset="0"/>
                <a:cs typeface="Times New Roman" pitchFamily="18" charset="0"/>
              </a:rPr>
              <a:t>建立在均值</a:t>
            </a:r>
            <a:r>
              <a:rPr lang="en-US" altLang="zh-CN" sz="2700" dirty="0" smtClean="0">
                <a:latin typeface="Times New Roman" pitchFamily="18" charset="0"/>
                <a:cs typeface="Times New Roman" pitchFamily="18" charset="0"/>
              </a:rPr>
              <a:t>-</a:t>
            </a:r>
            <a:r>
              <a:rPr lang="zh-CN" altLang="en-US" sz="2700" dirty="0" smtClean="0">
                <a:latin typeface="Times New Roman" pitchFamily="18" charset="0"/>
                <a:cs typeface="Times New Roman" pitchFamily="18" charset="0"/>
              </a:rPr>
              <a:t>方差分析基础上的</a:t>
            </a:r>
            <a:r>
              <a:rPr lang="en-US" altLang="zh-CN" sz="2700" dirty="0" smtClean="0">
                <a:solidFill>
                  <a:srgbClr val="FF0000"/>
                </a:solidFill>
                <a:latin typeface="Times New Roman" pitchFamily="18" charset="0"/>
                <a:cs typeface="Times New Roman" pitchFamily="18" charset="0"/>
              </a:rPr>
              <a:t>CAPM</a:t>
            </a:r>
            <a:r>
              <a:rPr lang="zh-CN" altLang="en-US" sz="2700" dirty="0" smtClean="0">
                <a:solidFill>
                  <a:srgbClr val="FF0000"/>
                </a:solidFill>
                <a:latin typeface="Times New Roman" pitchFamily="18" charset="0"/>
                <a:cs typeface="Times New Roman" pitchFamily="18" charset="0"/>
              </a:rPr>
              <a:t>是一种理论</a:t>
            </a:r>
            <a:r>
              <a:rPr lang="zh-CN" altLang="en-US" sz="2700" dirty="0" smtClean="0">
                <a:latin typeface="Times New Roman" pitchFamily="18" charset="0"/>
                <a:cs typeface="Times New Roman" pitchFamily="18" charset="0"/>
              </a:rPr>
              <a:t>上相当完美的金融资产定价理论，但主要是理论意义，因为假设条件太多、太严格！</a:t>
            </a:r>
          </a:p>
          <a:p>
            <a:pPr eaLnBrk="1" hangingPunct="1">
              <a:lnSpc>
                <a:spcPct val="145000"/>
              </a:lnSpc>
            </a:pPr>
            <a:r>
              <a:rPr lang="zh-CN" altLang="en-US" sz="2700" dirty="0" smtClean="0">
                <a:latin typeface="Times New Roman" pitchFamily="18" charset="0"/>
                <a:cs typeface="Times New Roman" pitchFamily="18" charset="0"/>
              </a:rPr>
              <a:t>除</a:t>
            </a:r>
            <a:r>
              <a:rPr lang="en-US" altLang="zh-CN" sz="2700" dirty="0" smtClean="0">
                <a:latin typeface="Times New Roman" pitchFamily="18" charset="0"/>
                <a:cs typeface="Times New Roman" pitchFamily="18" charset="0"/>
              </a:rPr>
              <a:t>CAPM</a:t>
            </a:r>
            <a:r>
              <a:rPr lang="zh-CN" altLang="en-US" sz="2700" dirty="0" smtClean="0">
                <a:latin typeface="Times New Roman" pitchFamily="18" charset="0"/>
                <a:cs typeface="Times New Roman" pitchFamily="18" charset="0"/>
              </a:rPr>
              <a:t>理论外，另外一种重要的定价理论是由</a:t>
            </a:r>
            <a:r>
              <a:rPr lang="en-US" altLang="zh-CN" sz="2700" dirty="0" smtClean="0">
                <a:latin typeface="Times New Roman" pitchFamily="18" charset="0"/>
                <a:cs typeface="Times New Roman" pitchFamily="18" charset="0"/>
              </a:rPr>
              <a:t>Ross</a:t>
            </a:r>
            <a:r>
              <a:rPr lang="zh-CN" altLang="en-US" sz="2700" dirty="0" smtClean="0">
                <a:latin typeface="Times New Roman" pitchFamily="18" charset="0"/>
                <a:cs typeface="Times New Roman" pitchFamily="18" charset="0"/>
              </a:rPr>
              <a:t>在</a:t>
            </a:r>
            <a:r>
              <a:rPr lang="en-US" altLang="zh-CN" sz="2700" dirty="0" smtClean="0">
                <a:latin typeface="Times New Roman" pitchFamily="18" charset="0"/>
                <a:cs typeface="Times New Roman" pitchFamily="18" charset="0"/>
              </a:rPr>
              <a:t>1976</a:t>
            </a:r>
            <a:r>
              <a:rPr lang="zh-CN" altLang="en-US" sz="2700" dirty="0" smtClean="0">
                <a:latin typeface="Times New Roman" pitchFamily="18" charset="0"/>
                <a:cs typeface="Times New Roman" pitchFamily="18" charset="0"/>
              </a:rPr>
              <a:t>年建立的著名的</a:t>
            </a:r>
            <a:r>
              <a:rPr lang="zh-CN" altLang="en-US" sz="2700" b="1" dirty="0" smtClean="0">
                <a:solidFill>
                  <a:srgbClr val="FF0000"/>
                </a:solidFill>
                <a:latin typeface="+mn-ea"/>
                <a:cs typeface="Times New Roman" pitchFamily="18" charset="0"/>
              </a:rPr>
              <a:t>套利定价理论</a:t>
            </a:r>
            <a:r>
              <a:rPr lang="zh-CN" altLang="en-US" sz="2700" dirty="0" smtClean="0">
                <a:latin typeface="Times New Roman" pitchFamily="18" charset="0"/>
                <a:cs typeface="Times New Roman" pitchFamily="18" charset="0"/>
              </a:rPr>
              <a:t>（</a:t>
            </a:r>
            <a:r>
              <a:rPr lang="en-US" altLang="zh-CN" sz="2700" dirty="0" smtClean="0">
                <a:latin typeface="Times New Roman" pitchFamily="18" charset="0"/>
                <a:cs typeface="Times New Roman" pitchFamily="18" charset="0"/>
              </a:rPr>
              <a:t>Arbitrage Pricing Theory</a:t>
            </a:r>
            <a:r>
              <a:rPr lang="zh-CN" altLang="en-US" sz="2700" dirty="0" smtClean="0">
                <a:latin typeface="Times New Roman" pitchFamily="18" charset="0"/>
                <a:cs typeface="Times New Roman" pitchFamily="18" charset="0"/>
              </a:rPr>
              <a:t>，</a:t>
            </a:r>
            <a:r>
              <a:rPr lang="en-US" altLang="zh-CN" sz="2700" dirty="0" smtClean="0">
                <a:latin typeface="Times New Roman" pitchFamily="18" charset="0"/>
                <a:cs typeface="Times New Roman" pitchFamily="18" charset="0"/>
              </a:rPr>
              <a:t>APT</a:t>
            </a:r>
            <a:r>
              <a:rPr lang="zh-CN" altLang="en-US" sz="2700" dirty="0" smtClean="0">
                <a:latin typeface="Times New Roman" pitchFamily="18" charset="0"/>
                <a:cs typeface="Times New Roman" pitchFamily="18" charset="0"/>
              </a:rPr>
              <a:t>），从无套利角度探讨了金融资产的定价问题。</a:t>
            </a:r>
          </a:p>
          <a:p>
            <a:pPr lvl="1" eaLnBrk="1" hangingPunct="1">
              <a:lnSpc>
                <a:spcPct val="145000"/>
              </a:lnSpc>
            </a:pPr>
            <a:r>
              <a:rPr lang="zh-CN" altLang="en-US" sz="2700" dirty="0" smtClean="0">
                <a:latin typeface="Times New Roman" pitchFamily="18" charset="0"/>
                <a:cs typeface="Times New Roman" pitchFamily="18" charset="0"/>
              </a:rPr>
              <a:t>资本</a:t>
            </a:r>
            <a:r>
              <a:rPr lang="zh-CN" altLang="en-US" sz="2700" dirty="0" smtClean="0">
                <a:solidFill>
                  <a:srgbClr val="FF0000"/>
                </a:solidFill>
                <a:latin typeface="Times New Roman" pitchFamily="18" charset="0"/>
                <a:cs typeface="Times New Roman" pitchFamily="18" charset="0"/>
              </a:rPr>
              <a:t>市场均衡</a:t>
            </a:r>
            <a:r>
              <a:rPr lang="zh-CN" altLang="en-US" sz="2700" dirty="0" smtClean="0">
                <a:latin typeface="Times New Roman" pitchFamily="18" charset="0"/>
                <a:cs typeface="Times New Roman" pitchFamily="18" charset="0"/>
              </a:rPr>
              <a:t>条件下的最优资产组合理论：</a:t>
            </a:r>
            <a:r>
              <a:rPr lang="en-US" altLang="zh-CN" sz="2700" dirty="0" smtClean="0">
                <a:latin typeface="Times New Roman" pitchFamily="18" charset="0"/>
                <a:cs typeface="Times New Roman" pitchFamily="18" charset="0"/>
              </a:rPr>
              <a:t>CAPM</a:t>
            </a:r>
          </a:p>
          <a:p>
            <a:pPr lvl="1" eaLnBrk="1" hangingPunct="1">
              <a:lnSpc>
                <a:spcPct val="145000"/>
              </a:lnSpc>
            </a:pPr>
            <a:r>
              <a:rPr lang="zh-CN" altLang="en-US" sz="2700" dirty="0" smtClean="0">
                <a:solidFill>
                  <a:srgbClr val="FF0000"/>
                </a:solidFill>
                <a:latin typeface="Times New Roman" pitchFamily="18" charset="0"/>
                <a:cs typeface="Times New Roman" pitchFamily="18" charset="0"/>
              </a:rPr>
              <a:t>无套利</a:t>
            </a:r>
            <a:r>
              <a:rPr lang="zh-CN" altLang="en-US" sz="2700" dirty="0" smtClean="0">
                <a:latin typeface="Times New Roman" pitchFamily="18" charset="0"/>
                <a:cs typeface="Times New Roman" pitchFamily="18" charset="0"/>
              </a:rPr>
              <a:t>假定下因素模型：</a:t>
            </a:r>
            <a:r>
              <a:rPr lang="en-US" altLang="zh-CN" sz="2700" dirty="0" smtClean="0">
                <a:latin typeface="Times New Roman" pitchFamily="18" charset="0"/>
                <a:cs typeface="Times New Roman" pitchFamily="18" charset="0"/>
              </a:rPr>
              <a:t>APT</a:t>
            </a:r>
          </a:p>
          <a:p>
            <a:pPr eaLnBrk="1" hangingPunct="1">
              <a:lnSpc>
                <a:spcPct val="145000"/>
              </a:lnSpc>
              <a:buFont typeface="Wingdings" pitchFamily="2" charset="2"/>
              <a:buNone/>
            </a:pPr>
            <a:endParaRPr lang="en-US" altLang="zh-CN" sz="2700" dirty="0" smtClean="0">
              <a:latin typeface="Times New Roman" pitchFamily="18" charset="0"/>
              <a:cs typeface="Times New Roman" pitchFamily="18" charset="0"/>
            </a:endParaRPr>
          </a:p>
        </p:txBody>
      </p:sp>
      <p:sp>
        <p:nvSpPr>
          <p:cNvPr id="14338" name="灯片编号占位符 5"/>
          <p:cNvSpPr>
            <a:spLocks noGrp="1"/>
          </p:cNvSpPr>
          <p:nvPr>
            <p:ph type="sldNum" sz="quarter" idx="12"/>
          </p:nvPr>
        </p:nvSpPr>
        <p:spPr>
          <a:noFill/>
        </p:spPr>
        <p:txBody>
          <a:bodyPr/>
          <a:lstStyle/>
          <a:p>
            <a:fld id="{A87AB85B-780C-4EF7-8B02-53677102FC58}" type="slidenum">
              <a:rPr lang="en-US" altLang="zh-CN" smtClean="0"/>
              <a:pPr/>
              <a:t>2</a:t>
            </a:fld>
            <a:endParaRPr lang="en-US" altLang="zh-CN"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5571">
                                            <p:txEl>
                                              <p:pRg st="0" end="0"/>
                                            </p:txEl>
                                          </p:spTgt>
                                        </p:tgtEl>
                                        <p:attrNameLst>
                                          <p:attrName>style.visibility</p:attrName>
                                        </p:attrNameLst>
                                      </p:cBhvr>
                                      <p:to>
                                        <p:strVal val="visible"/>
                                      </p:to>
                                    </p:set>
                                    <p:animEffect transition="in" filter="blinds(horizontal)">
                                      <p:cBhvr>
                                        <p:cTn id="7" dur="500"/>
                                        <p:tgtEl>
                                          <p:spTgt spid="3655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5571">
                                            <p:txEl>
                                              <p:pRg st="1" end="1"/>
                                            </p:txEl>
                                          </p:spTgt>
                                        </p:tgtEl>
                                        <p:attrNameLst>
                                          <p:attrName>style.visibility</p:attrName>
                                        </p:attrNameLst>
                                      </p:cBhvr>
                                      <p:to>
                                        <p:strVal val="visible"/>
                                      </p:to>
                                    </p:set>
                                    <p:animEffect transition="in" filter="blinds(horizontal)">
                                      <p:cBhvr>
                                        <p:cTn id="12" dur="500"/>
                                        <p:tgtEl>
                                          <p:spTgt spid="3655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65571">
                                            <p:txEl>
                                              <p:pRg st="2" end="2"/>
                                            </p:txEl>
                                          </p:spTgt>
                                        </p:tgtEl>
                                        <p:attrNameLst>
                                          <p:attrName>style.visibility</p:attrName>
                                        </p:attrNameLst>
                                      </p:cBhvr>
                                      <p:to>
                                        <p:strVal val="visible"/>
                                      </p:to>
                                    </p:set>
                                    <p:animEffect transition="in" filter="blinds(horizontal)">
                                      <p:cBhvr>
                                        <p:cTn id="17" dur="500"/>
                                        <p:tgtEl>
                                          <p:spTgt spid="3655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65571">
                                            <p:txEl>
                                              <p:pRg st="3" end="3"/>
                                            </p:txEl>
                                          </p:spTgt>
                                        </p:tgtEl>
                                        <p:attrNameLst>
                                          <p:attrName>style.visibility</p:attrName>
                                        </p:attrNameLst>
                                      </p:cBhvr>
                                      <p:to>
                                        <p:strVal val="visible"/>
                                      </p:to>
                                    </p:set>
                                    <p:animEffect transition="in" filter="blinds(horizontal)">
                                      <p:cBhvr>
                                        <p:cTn id="22" dur="500"/>
                                        <p:tgtEl>
                                          <p:spTgt spid="3655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p:cNvSpPr>
            <a:spLocks noGrp="1"/>
          </p:cNvSpPr>
          <p:nvPr>
            <p:ph type="sldNum" sz="quarter" idx="12"/>
          </p:nvPr>
        </p:nvSpPr>
        <p:spPr>
          <a:noFill/>
        </p:spPr>
        <p:txBody>
          <a:bodyPr/>
          <a:lstStyle/>
          <a:p>
            <a:fld id="{86512C05-3618-4A12-9F5E-4DE7FC900688}" type="slidenum">
              <a:rPr lang="en-US" altLang="zh-CN" smtClean="0"/>
              <a:pPr/>
              <a:t>20</a:t>
            </a:fld>
            <a:endParaRPr lang="en-US" altLang="zh-CN" smtClean="0"/>
          </a:p>
        </p:txBody>
      </p:sp>
      <p:sp>
        <p:nvSpPr>
          <p:cNvPr id="350212" name="Rectangle 2"/>
          <p:cNvSpPr>
            <a:spLocks noGrp="1" noRot="1" noChangeArrowheads="1"/>
          </p:cNvSpPr>
          <p:nvPr>
            <p:ph type="body" idx="4294967295"/>
          </p:nvPr>
        </p:nvSpPr>
        <p:spPr>
          <a:xfrm>
            <a:off x="0" y="333375"/>
            <a:ext cx="9144000" cy="6524625"/>
          </a:xfrm>
        </p:spPr>
        <p:txBody>
          <a:bodyPr/>
          <a:lstStyle/>
          <a:p>
            <a:pPr algn="just" eaLnBrk="1" hangingPunct="1">
              <a:lnSpc>
                <a:spcPct val="130000"/>
              </a:lnSpc>
            </a:pPr>
            <a:r>
              <a:rPr lang="en-US" altLang="zh-CN" dirty="0" smtClean="0">
                <a:solidFill>
                  <a:srgbClr val="FF0000"/>
                </a:solidFill>
                <a:latin typeface="Times New Roman" pitchFamily="18" charset="0"/>
                <a:ea typeface="黑体" pitchFamily="2" charset="-122"/>
                <a:cs typeface="Times New Roman" pitchFamily="18" charset="0"/>
              </a:rPr>
              <a:t>APT</a:t>
            </a:r>
            <a:r>
              <a:rPr lang="zh-CN" altLang="en-US" dirty="0" smtClean="0">
                <a:solidFill>
                  <a:srgbClr val="FF0000"/>
                </a:solidFill>
                <a:latin typeface="Times New Roman" pitchFamily="18" charset="0"/>
                <a:ea typeface="黑体" pitchFamily="2" charset="-122"/>
                <a:cs typeface="Times New Roman" pitchFamily="18" charset="0"/>
              </a:rPr>
              <a:t>的基本原理</a:t>
            </a:r>
            <a:r>
              <a:rPr lang="zh-CN" altLang="en-US" dirty="0" smtClean="0">
                <a:latin typeface="Times New Roman" pitchFamily="18" charset="0"/>
                <a:cs typeface="Times New Roman" pitchFamily="18" charset="0"/>
              </a:rPr>
              <a:t>：由无套利原则，在因素模型下，具有相同因素敏感性的资产（组合）应提供相同的期望收益率。</a:t>
            </a:r>
          </a:p>
          <a:p>
            <a:pPr algn="just" eaLnBrk="1" hangingPunct="1">
              <a:lnSpc>
                <a:spcPct val="130000"/>
              </a:lnSpc>
            </a:pPr>
            <a:r>
              <a:rPr lang="en-US" altLang="zh-CN" dirty="0" smtClean="0">
                <a:solidFill>
                  <a:srgbClr val="FF0000"/>
                </a:solidFill>
                <a:latin typeface="Times New Roman" pitchFamily="18" charset="0"/>
                <a:ea typeface="黑体" pitchFamily="2" charset="-122"/>
                <a:cs typeface="Times New Roman" pitchFamily="18" charset="0"/>
              </a:rPr>
              <a:t>APT</a:t>
            </a:r>
            <a:r>
              <a:rPr lang="zh-CN" altLang="en-US" dirty="0" smtClean="0">
                <a:solidFill>
                  <a:srgbClr val="FF0000"/>
                </a:solidFill>
                <a:latin typeface="Times New Roman" pitchFamily="18" charset="0"/>
                <a:ea typeface="黑体" pitchFamily="2" charset="-122"/>
                <a:cs typeface="Times New Roman" pitchFamily="18" charset="0"/>
              </a:rPr>
              <a:t>与</a:t>
            </a:r>
            <a:r>
              <a:rPr lang="en-US" altLang="zh-CN" dirty="0" smtClean="0">
                <a:solidFill>
                  <a:srgbClr val="FF0000"/>
                </a:solidFill>
                <a:latin typeface="Times New Roman" pitchFamily="18" charset="0"/>
                <a:ea typeface="黑体" pitchFamily="2" charset="-122"/>
                <a:cs typeface="Times New Roman" pitchFamily="18" charset="0"/>
              </a:rPr>
              <a:t>CAPM</a:t>
            </a:r>
            <a:r>
              <a:rPr lang="zh-CN" altLang="en-US" dirty="0" smtClean="0">
                <a:solidFill>
                  <a:srgbClr val="FF0000"/>
                </a:solidFill>
                <a:latin typeface="Times New Roman" pitchFamily="18" charset="0"/>
                <a:ea typeface="黑体" pitchFamily="2" charset="-122"/>
                <a:cs typeface="Times New Roman" pitchFamily="18" charset="0"/>
              </a:rPr>
              <a:t>的比较</a:t>
            </a:r>
          </a:p>
          <a:p>
            <a:pPr lvl="1" algn="just" eaLnBrk="1" hangingPunct="1">
              <a:lnSpc>
                <a:spcPct val="130000"/>
              </a:lnSpc>
            </a:pP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APT</a:t>
            </a:r>
            <a:r>
              <a:rPr lang="zh-CN" altLang="en-US" dirty="0" smtClean="0">
                <a:latin typeface="Times New Roman" pitchFamily="18" charset="0"/>
                <a:cs typeface="Times New Roman" pitchFamily="18" charset="0"/>
              </a:rPr>
              <a:t>对资产的评价</a:t>
            </a:r>
            <a:r>
              <a:rPr lang="zh-CN" altLang="en-US" dirty="0" smtClean="0">
                <a:solidFill>
                  <a:srgbClr val="FF0000"/>
                </a:solidFill>
                <a:latin typeface="Times New Roman" pitchFamily="18" charset="0"/>
                <a:cs typeface="Times New Roman" pitchFamily="18" charset="0"/>
              </a:rPr>
              <a:t>不是基于马科维茨模型</a:t>
            </a:r>
            <a:r>
              <a:rPr lang="zh-CN" altLang="en-US" dirty="0" smtClean="0">
                <a:latin typeface="Times New Roman" pitchFamily="18" charset="0"/>
                <a:cs typeface="Times New Roman" pitchFamily="18" charset="0"/>
              </a:rPr>
              <a:t>，而是基于无套利原则和因素模型。</a:t>
            </a:r>
          </a:p>
          <a:p>
            <a:pPr lvl="1" eaLnBrk="1" hangingPunct="1">
              <a:lnSpc>
                <a:spcPct val="130000"/>
              </a:lnSpc>
            </a:pPr>
            <a:r>
              <a:rPr lang="zh-CN" altLang="en-US" dirty="0" smtClean="0">
                <a:solidFill>
                  <a:srgbClr val="FF0000"/>
                </a:solidFill>
                <a:latin typeface="+mn-ea"/>
                <a:cs typeface="Times New Roman" pitchFamily="18" charset="0"/>
              </a:rPr>
              <a:t>不要求“同质期望”假设</a:t>
            </a:r>
            <a:r>
              <a:rPr lang="zh-CN" altLang="en-US" dirty="0" smtClean="0">
                <a:latin typeface="Times New Roman" pitchFamily="18" charset="0"/>
                <a:cs typeface="Times New Roman" pitchFamily="18" charset="0"/>
              </a:rPr>
              <a:t>，并不要求人人一致行动。只需要少数投资者的套利活动就能消除套利机会。</a:t>
            </a:r>
          </a:p>
          <a:p>
            <a:pPr lvl="1" eaLnBrk="1" hangingPunct="1">
              <a:lnSpc>
                <a:spcPct val="130000"/>
              </a:lnSpc>
            </a:pPr>
            <a:r>
              <a:rPr lang="zh-CN" altLang="en-US" dirty="0" smtClean="0">
                <a:solidFill>
                  <a:srgbClr val="FF0000"/>
                </a:solidFill>
                <a:latin typeface="+mn-ea"/>
                <a:cs typeface="Times New Roman" pitchFamily="18" charset="0"/>
              </a:rPr>
              <a:t>不要求投资者是风险规避的</a:t>
            </a:r>
            <a:r>
              <a:rPr lang="zh-CN" altLang="en-US" dirty="0" smtClean="0">
                <a:latin typeface="Times New Roman" pitchFamily="18" charset="0"/>
                <a:cs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0212">
                                            <p:txEl>
                                              <p:pRg st="1" end="1"/>
                                            </p:txEl>
                                          </p:spTgt>
                                        </p:tgtEl>
                                        <p:attrNameLst>
                                          <p:attrName>style.visibility</p:attrName>
                                        </p:attrNameLst>
                                      </p:cBhvr>
                                      <p:to>
                                        <p:strVal val="visible"/>
                                      </p:to>
                                    </p:set>
                                    <p:animEffect transition="in" filter="blinds(horizontal)">
                                      <p:cBhvr>
                                        <p:cTn id="7" dur="500"/>
                                        <p:tgtEl>
                                          <p:spTgt spid="35021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0212">
                                            <p:txEl>
                                              <p:pRg st="2" end="2"/>
                                            </p:txEl>
                                          </p:spTgt>
                                        </p:tgtEl>
                                        <p:attrNameLst>
                                          <p:attrName>style.visibility</p:attrName>
                                        </p:attrNameLst>
                                      </p:cBhvr>
                                      <p:to>
                                        <p:strVal val="visible"/>
                                      </p:to>
                                    </p:set>
                                    <p:animEffect transition="in" filter="blinds(horizontal)">
                                      <p:cBhvr>
                                        <p:cTn id="12" dur="500"/>
                                        <p:tgtEl>
                                          <p:spTgt spid="3502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50212">
                                            <p:txEl>
                                              <p:pRg st="3" end="3"/>
                                            </p:txEl>
                                          </p:spTgt>
                                        </p:tgtEl>
                                        <p:attrNameLst>
                                          <p:attrName>style.visibility</p:attrName>
                                        </p:attrNameLst>
                                      </p:cBhvr>
                                      <p:to>
                                        <p:strVal val="visible"/>
                                      </p:to>
                                    </p:set>
                                    <p:animEffect transition="in" filter="blinds(horizontal)">
                                      <p:cBhvr>
                                        <p:cTn id="17" dur="500"/>
                                        <p:tgtEl>
                                          <p:spTgt spid="35021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50212">
                                            <p:txEl>
                                              <p:pRg st="4" end="4"/>
                                            </p:txEl>
                                          </p:spTgt>
                                        </p:tgtEl>
                                        <p:attrNameLst>
                                          <p:attrName>style.visibility</p:attrName>
                                        </p:attrNameLst>
                                      </p:cBhvr>
                                      <p:to>
                                        <p:strVal val="visible"/>
                                      </p:to>
                                    </p:set>
                                    <p:animEffect transition="in" filter="blinds(horizontal)">
                                      <p:cBhvr>
                                        <p:cTn id="22" dur="500"/>
                                        <p:tgtEl>
                                          <p:spTgt spid="3502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p:cNvSpPr>
            <a:spLocks noGrp="1"/>
          </p:cNvSpPr>
          <p:nvPr>
            <p:ph type="sldNum" sz="quarter" idx="12"/>
          </p:nvPr>
        </p:nvSpPr>
        <p:spPr>
          <a:noFill/>
        </p:spPr>
        <p:txBody>
          <a:bodyPr/>
          <a:lstStyle/>
          <a:p>
            <a:fld id="{3F87E2E3-956D-44CE-A9C1-771E52BE4F55}" type="slidenum">
              <a:rPr lang="en-US" altLang="zh-CN" smtClean="0"/>
              <a:pPr/>
              <a:t>21</a:t>
            </a:fld>
            <a:endParaRPr lang="en-US" altLang="zh-CN" smtClean="0"/>
          </a:p>
        </p:txBody>
      </p:sp>
      <p:sp>
        <p:nvSpPr>
          <p:cNvPr id="29699" name="Rectangle 2"/>
          <p:cNvSpPr>
            <a:spLocks noGrp="1" noRot="1" noChangeArrowheads="1"/>
          </p:cNvSpPr>
          <p:nvPr>
            <p:ph type="title" idx="4294967295"/>
          </p:nvPr>
        </p:nvSpPr>
        <p:spPr>
          <a:xfrm>
            <a:off x="304800" y="0"/>
            <a:ext cx="8839200" cy="1544638"/>
          </a:xfrm>
        </p:spPr>
        <p:txBody>
          <a:bodyPr/>
          <a:lstStyle/>
          <a:p>
            <a:pPr algn="l" eaLnBrk="1" hangingPunct="1"/>
            <a:r>
              <a:rPr lang="en-US" altLang="zh-CN" sz="3600" b="1" dirty="0" smtClean="0">
                <a:solidFill>
                  <a:srgbClr val="0000CC"/>
                </a:solidFill>
              </a:rPr>
              <a:t>5.2.2  </a:t>
            </a:r>
            <a:r>
              <a:rPr lang="zh-CN" altLang="en-US" sz="3600" b="1" dirty="0" smtClean="0">
                <a:solidFill>
                  <a:srgbClr val="0000CC"/>
                </a:solidFill>
              </a:rPr>
              <a:t>贝塔与期望收益</a:t>
            </a:r>
          </a:p>
        </p:txBody>
      </p:sp>
      <p:sp>
        <p:nvSpPr>
          <p:cNvPr id="352261" name="Rectangle 3"/>
          <p:cNvSpPr>
            <a:spLocks noGrp="1" noRot="1" noChangeArrowheads="1"/>
          </p:cNvSpPr>
          <p:nvPr>
            <p:ph type="body" idx="4294967295"/>
          </p:nvPr>
        </p:nvSpPr>
        <p:spPr>
          <a:xfrm>
            <a:off x="0" y="1484313"/>
            <a:ext cx="9144000" cy="4176712"/>
          </a:xfrm>
        </p:spPr>
        <p:txBody>
          <a:bodyPr/>
          <a:lstStyle/>
          <a:p>
            <a:pPr marL="609600" indent="-609600" eaLnBrk="1" hangingPunct="1"/>
            <a:r>
              <a:rPr lang="zh-CN" altLang="en-US" dirty="0" smtClean="0">
                <a:solidFill>
                  <a:srgbClr val="FF0000"/>
                </a:solidFill>
              </a:rPr>
              <a:t>套利准则一：</a:t>
            </a:r>
            <a:r>
              <a:rPr lang="zh-CN" altLang="en-US" dirty="0" smtClean="0">
                <a:latin typeface="Times New Roman" pitchFamily="18" charset="0"/>
                <a:cs typeface="Times New Roman" pitchFamily="18" charset="0"/>
              </a:rPr>
              <a:t>如果两个充分分散化的投资组合具有相同的</a:t>
            </a:r>
            <a:r>
              <a:rPr lang="el-GR" altLang="zh-CN" i="1" dirty="0" smtClean="0">
                <a:latin typeface="Times New Roman" pitchFamily="18" charset="0"/>
                <a:cs typeface="Times New Roman" pitchFamily="18" charset="0"/>
              </a:rPr>
              <a:t>β</a:t>
            </a:r>
            <a:r>
              <a:rPr lang="zh-CN" altLang="en-US" dirty="0" smtClean="0">
                <a:latin typeface="Times New Roman" pitchFamily="18" charset="0"/>
                <a:cs typeface="Times New Roman" pitchFamily="18" charset="0"/>
              </a:rPr>
              <a:t>值，则它们在市场中必有相同的预期收益。</a:t>
            </a:r>
          </a:p>
          <a:p>
            <a:pPr marL="609600" indent="-609600" eaLnBrk="1" hangingPunct="1"/>
            <a:r>
              <a:rPr lang="zh-CN" altLang="en-US" dirty="0" smtClean="0">
                <a:solidFill>
                  <a:srgbClr val="FF0000"/>
                </a:solidFill>
                <a:latin typeface="Times New Roman" pitchFamily="18" charset="0"/>
                <a:cs typeface="Times New Roman" pitchFamily="18" charset="0"/>
              </a:rPr>
              <a:t>套利准则二：</a:t>
            </a:r>
            <a:r>
              <a:rPr lang="zh-CN" altLang="en-US" dirty="0" smtClean="0">
                <a:latin typeface="Times New Roman" pitchFamily="18" charset="0"/>
                <a:cs typeface="Times New Roman" pitchFamily="18" charset="0"/>
              </a:rPr>
              <a:t>如果两个充分分散化的投资组合</a:t>
            </a:r>
            <a:r>
              <a:rPr lang="el-GR" altLang="zh-CN" i="1" dirty="0" smtClean="0">
                <a:latin typeface="Times New Roman" pitchFamily="18" charset="0"/>
                <a:cs typeface="Times New Roman" pitchFamily="18" charset="0"/>
              </a:rPr>
              <a:t>β</a:t>
            </a:r>
            <a:r>
              <a:rPr lang="zh-CN" altLang="en-US" dirty="0" smtClean="0">
                <a:latin typeface="Times New Roman" pitchFamily="18" charset="0"/>
                <a:cs typeface="Times New Roman" pitchFamily="18" charset="0"/>
              </a:rPr>
              <a:t>值不同，则其风险溢价应正比例于</a:t>
            </a:r>
            <a:r>
              <a:rPr lang="el-GR" altLang="zh-CN" i="1" dirty="0" smtClean="0">
                <a:latin typeface="Times New Roman" pitchFamily="18" charset="0"/>
                <a:cs typeface="Times New Roman" pitchFamily="18" charset="0"/>
              </a:rPr>
              <a:t>β</a:t>
            </a:r>
            <a:endParaRPr lang="en-US" altLang="zh-CN" i="1" dirty="0" smtClean="0">
              <a:latin typeface="Times New Roman" pitchFamily="18" charset="0"/>
              <a:cs typeface="Times New Roman" pitchFamily="18" charset="0"/>
            </a:endParaRPr>
          </a:p>
          <a:p>
            <a:pPr marL="609600" indent="-609600" eaLnBrk="1" hangingPunct="1"/>
            <a:endParaRPr lang="en-US" altLang="zh-CN" dirty="0" smtClean="0">
              <a:cs typeface="Times New Roman" pitchFamily="18" charset="0"/>
            </a:endParaRPr>
          </a:p>
          <a:p>
            <a:pPr marL="609600" indent="-609600" eaLnBrk="1" hangingPunct="1"/>
            <a:r>
              <a:rPr lang="zh-CN" altLang="en-US" dirty="0" smtClean="0">
                <a:cs typeface="Times New Roman" pitchFamily="18" charset="0"/>
              </a:rPr>
              <a:t>问题：如果以上准则不满足呢？</a:t>
            </a:r>
            <a:endParaRPr lang="zh-CN" altLang="el-GR" dirty="0" smtClean="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2261">
                                            <p:txEl>
                                              <p:pRg st="0" end="0"/>
                                            </p:txEl>
                                          </p:spTgt>
                                        </p:tgtEl>
                                        <p:attrNameLst>
                                          <p:attrName>style.visibility</p:attrName>
                                        </p:attrNameLst>
                                      </p:cBhvr>
                                      <p:to>
                                        <p:strVal val="visible"/>
                                      </p:to>
                                    </p:set>
                                    <p:animEffect transition="in" filter="blinds(horizontal)">
                                      <p:cBhvr>
                                        <p:cTn id="7" dur="500"/>
                                        <p:tgtEl>
                                          <p:spTgt spid="3522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2261">
                                            <p:txEl>
                                              <p:pRg st="1" end="1"/>
                                            </p:txEl>
                                          </p:spTgt>
                                        </p:tgtEl>
                                        <p:attrNameLst>
                                          <p:attrName>style.visibility</p:attrName>
                                        </p:attrNameLst>
                                      </p:cBhvr>
                                      <p:to>
                                        <p:strVal val="visible"/>
                                      </p:to>
                                    </p:set>
                                    <p:animEffect transition="in" filter="blinds(horizontal)">
                                      <p:cBhvr>
                                        <p:cTn id="12" dur="500"/>
                                        <p:tgtEl>
                                          <p:spTgt spid="35226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52261">
                                            <p:txEl>
                                              <p:pRg st="3" end="3"/>
                                            </p:txEl>
                                          </p:spTgt>
                                        </p:tgtEl>
                                        <p:attrNameLst>
                                          <p:attrName>style.visibility</p:attrName>
                                        </p:attrNameLst>
                                      </p:cBhvr>
                                      <p:to>
                                        <p:strVal val="visible"/>
                                      </p:to>
                                    </p:set>
                                    <p:animEffect transition="in" filter="blinds(horizontal)">
                                      <p:cBhvr>
                                        <p:cTn id="17" dur="500"/>
                                        <p:tgtEl>
                                          <p:spTgt spid="35226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p:cNvSpPr>
            <a:spLocks noGrp="1"/>
          </p:cNvSpPr>
          <p:nvPr>
            <p:ph type="sldNum" sz="quarter" idx="12"/>
          </p:nvPr>
        </p:nvSpPr>
        <p:spPr>
          <a:noFill/>
        </p:spPr>
        <p:txBody>
          <a:bodyPr/>
          <a:lstStyle/>
          <a:p>
            <a:fld id="{FB559173-8F68-45F7-91AD-9954F17001AD}" type="slidenum">
              <a:rPr lang="en-US" altLang="zh-CN" smtClean="0"/>
              <a:pPr/>
              <a:t>22</a:t>
            </a:fld>
            <a:endParaRPr lang="en-US" altLang="zh-CN" smtClean="0"/>
          </a:p>
        </p:txBody>
      </p:sp>
      <p:pic>
        <p:nvPicPr>
          <p:cNvPr id="355331" name="Picture 4" descr="bod8237x_1002"/>
          <p:cNvPicPr>
            <a:picLocks noChangeAspect="1" noChangeArrowheads="1"/>
          </p:cNvPicPr>
          <p:nvPr/>
        </p:nvPicPr>
        <p:blipFill>
          <a:blip r:embed="rId2"/>
          <a:srcRect/>
          <a:stretch>
            <a:fillRect/>
          </a:stretch>
        </p:blipFill>
        <p:spPr bwMode="auto">
          <a:xfrm>
            <a:off x="928662" y="285728"/>
            <a:ext cx="7345363" cy="5084763"/>
          </a:xfrm>
          <a:prstGeom prst="rect">
            <a:avLst/>
          </a:prstGeom>
          <a:noFill/>
          <a:ln w="9525">
            <a:noFill/>
            <a:miter lim="800000"/>
            <a:headEnd/>
            <a:tailEnd/>
          </a:ln>
        </p:spPr>
      </p:pic>
      <p:sp>
        <p:nvSpPr>
          <p:cNvPr id="30724" name="Rectangle 4"/>
          <p:cNvSpPr>
            <a:spLocks noChangeArrowheads="1"/>
          </p:cNvSpPr>
          <p:nvPr/>
        </p:nvSpPr>
        <p:spPr bwMode="auto">
          <a:xfrm>
            <a:off x="0" y="5357826"/>
            <a:ext cx="8991600" cy="1143000"/>
          </a:xfrm>
          <a:prstGeom prst="rect">
            <a:avLst/>
          </a:prstGeom>
          <a:noFill/>
          <a:ln w="9525">
            <a:noFill/>
            <a:miter lim="800000"/>
            <a:headEnd/>
            <a:tailEnd/>
          </a:ln>
        </p:spPr>
        <p:txBody>
          <a:bodyPr lIns="90488" tIns="44450" rIns="90488" bIns="44450" anchor="ctr" anchorCtr="1"/>
          <a:lstStyle/>
          <a:p>
            <a:pPr algn="ctr"/>
            <a:r>
              <a:rPr lang="zh-CN" altLang="en-US" sz="3600" b="1" dirty="0" smtClean="0">
                <a:solidFill>
                  <a:srgbClr val="FF0000"/>
                </a:solidFill>
                <a:latin typeface="Times New Roman" pitchFamily="18" charset="0"/>
              </a:rPr>
              <a:t>收益</a:t>
            </a:r>
            <a:r>
              <a:rPr lang="zh-CN" altLang="en-US" sz="3600" b="1" dirty="0">
                <a:solidFill>
                  <a:srgbClr val="FF0000"/>
                </a:solidFill>
                <a:latin typeface="Times New Roman" pitchFamily="18" charset="0"/>
              </a:rPr>
              <a:t>（系统因子的函数）</a:t>
            </a:r>
            <a:r>
              <a:rPr lang="en-US" altLang="zh-CN" sz="3600" b="1" dirty="0">
                <a:solidFill>
                  <a:srgbClr val="FF0000"/>
                </a:solidFill>
                <a:latin typeface="Times New Roman" pitchFamily="18" charset="0"/>
              </a:rPr>
              <a:t>: </a:t>
            </a:r>
            <a:r>
              <a:rPr lang="zh-CN" altLang="en-US" sz="3600" b="1" dirty="0">
                <a:solidFill>
                  <a:srgbClr val="FF0000"/>
                </a:solidFill>
                <a:latin typeface="Times New Roman" pitchFamily="18" charset="0"/>
              </a:rPr>
              <a:t>套利机会</a:t>
            </a:r>
            <a:endParaRPr lang="en-US" altLang="zh-CN" sz="3600" b="1" dirty="0">
              <a:solidFill>
                <a:srgbClr val="FF0000"/>
              </a:solidFill>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5331"/>
                                        </p:tgtEl>
                                        <p:attrNameLst>
                                          <p:attrName>style.visibility</p:attrName>
                                        </p:attrNameLst>
                                      </p:cBhvr>
                                      <p:to>
                                        <p:strVal val="visible"/>
                                      </p:to>
                                    </p:set>
                                    <p:animEffect transition="in" filter="blinds(horizontal)">
                                      <p:cBhvr>
                                        <p:cTn id="7" dur="500"/>
                                        <p:tgtEl>
                                          <p:spTgt spid="355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p:cNvSpPr>
            <a:spLocks noGrp="1"/>
          </p:cNvSpPr>
          <p:nvPr>
            <p:ph type="sldNum" sz="quarter" idx="12"/>
          </p:nvPr>
        </p:nvSpPr>
        <p:spPr>
          <a:noFill/>
        </p:spPr>
        <p:txBody>
          <a:bodyPr/>
          <a:lstStyle/>
          <a:p>
            <a:fld id="{8F168E4B-5BF7-4625-8D30-DBC1D7CBD350}" type="slidenum">
              <a:rPr lang="en-US" altLang="zh-CN" smtClean="0"/>
              <a:pPr/>
              <a:t>23</a:t>
            </a:fld>
            <a:endParaRPr lang="en-US" altLang="zh-CN" smtClean="0"/>
          </a:p>
        </p:txBody>
      </p:sp>
      <p:pic>
        <p:nvPicPr>
          <p:cNvPr id="356355" name="Picture 4" descr="bod8237x_1003"/>
          <p:cNvPicPr>
            <a:picLocks noChangeAspect="1" noChangeArrowheads="1"/>
          </p:cNvPicPr>
          <p:nvPr/>
        </p:nvPicPr>
        <p:blipFill>
          <a:blip r:embed="rId2"/>
          <a:srcRect/>
          <a:stretch>
            <a:fillRect/>
          </a:stretch>
        </p:blipFill>
        <p:spPr bwMode="auto">
          <a:xfrm>
            <a:off x="857224" y="214290"/>
            <a:ext cx="7616851" cy="5817803"/>
          </a:xfrm>
          <a:prstGeom prst="rect">
            <a:avLst/>
          </a:prstGeom>
          <a:noFill/>
          <a:ln w="9525">
            <a:noFill/>
            <a:miter lim="800000"/>
            <a:headEnd/>
            <a:tailEnd/>
          </a:ln>
        </p:spPr>
      </p:pic>
      <p:sp>
        <p:nvSpPr>
          <p:cNvPr id="31748" name="Rectangle 4"/>
          <p:cNvSpPr>
            <a:spLocks noChangeArrowheads="1"/>
          </p:cNvSpPr>
          <p:nvPr/>
        </p:nvSpPr>
        <p:spPr bwMode="auto">
          <a:xfrm>
            <a:off x="0" y="5943600"/>
            <a:ext cx="8991600" cy="914400"/>
          </a:xfrm>
          <a:prstGeom prst="rect">
            <a:avLst/>
          </a:prstGeom>
          <a:noFill/>
          <a:ln w="9525">
            <a:noFill/>
            <a:miter lim="800000"/>
            <a:headEnd/>
            <a:tailEnd/>
          </a:ln>
        </p:spPr>
        <p:txBody>
          <a:bodyPr lIns="90488" tIns="44450" rIns="90488" bIns="44450" anchor="ctr" anchorCtr="1"/>
          <a:lstStyle/>
          <a:p>
            <a:pPr algn="ctr"/>
            <a:r>
              <a:rPr lang="zh-CN" altLang="en-US" sz="3600" b="1" dirty="0" smtClean="0">
                <a:solidFill>
                  <a:srgbClr val="FF0000"/>
                </a:solidFill>
                <a:latin typeface="Times New Roman" pitchFamily="18" charset="0"/>
              </a:rPr>
              <a:t>套利</a:t>
            </a:r>
            <a:r>
              <a:rPr lang="zh-CN" altLang="en-US" sz="3600" b="1" dirty="0">
                <a:solidFill>
                  <a:srgbClr val="FF0000"/>
                </a:solidFill>
                <a:latin typeface="Times New Roman" pitchFamily="18" charset="0"/>
              </a:rPr>
              <a:t>机会</a:t>
            </a:r>
            <a:endParaRPr lang="en-US" altLang="zh-CN" sz="3600" b="1" dirty="0">
              <a:solidFill>
                <a:srgbClr val="FF0000"/>
              </a:solidFill>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6355"/>
                                        </p:tgtEl>
                                        <p:attrNameLst>
                                          <p:attrName>style.visibility</p:attrName>
                                        </p:attrNameLst>
                                      </p:cBhvr>
                                      <p:to>
                                        <p:strVal val="visible"/>
                                      </p:to>
                                    </p:set>
                                    <p:animEffect transition="in" filter="blinds(horizontal)">
                                      <p:cBhvr>
                                        <p:cTn id="7" dur="500"/>
                                        <p:tgtEl>
                                          <p:spTgt spid="356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灯片编号占位符 3"/>
          <p:cNvSpPr>
            <a:spLocks noGrp="1"/>
          </p:cNvSpPr>
          <p:nvPr>
            <p:ph type="sldNum" sz="quarter" idx="12"/>
          </p:nvPr>
        </p:nvSpPr>
        <p:spPr>
          <a:noFill/>
        </p:spPr>
        <p:txBody>
          <a:bodyPr/>
          <a:lstStyle/>
          <a:p>
            <a:fld id="{6D8EB301-E534-4EB3-AF9D-E86B201531B9}" type="slidenum">
              <a:rPr lang="en-US" altLang="zh-CN" smtClean="0"/>
              <a:pPr/>
              <a:t>24</a:t>
            </a:fld>
            <a:endParaRPr lang="en-US" altLang="zh-CN" smtClean="0"/>
          </a:p>
        </p:txBody>
      </p:sp>
      <p:graphicFrame>
        <p:nvGraphicFramePr>
          <p:cNvPr id="353285" name="Object 5"/>
          <p:cNvGraphicFramePr>
            <a:graphicFrameLocks noGrp="1" noChangeAspect="1"/>
          </p:cNvGraphicFramePr>
          <p:nvPr>
            <p:ph idx="4294967295"/>
          </p:nvPr>
        </p:nvGraphicFramePr>
        <p:xfrm>
          <a:off x="500034" y="857232"/>
          <a:ext cx="7777162" cy="3906838"/>
        </p:xfrm>
        <a:graphic>
          <a:graphicData uri="http://schemas.openxmlformats.org/presentationml/2006/ole">
            <mc:AlternateContent xmlns:mc="http://schemas.openxmlformats.org/markup-compatibility/2006">
              <mc:Choice xmlns:v="urn:schemas-microsoft-com:vml" Requires="v">
                <p:oleObj spid="_x0000_s5124" name="公式" r:id="rId3" imgW="2882880" imgH="1447560" progId="Equation.3">
                  <p:embed/>
                </p:oleObj>
              </mc:Choice>
              <mc:Fallback>
                <p:oleObj name="公式" r:id="rId3" imgW="2882880" imgH="144756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34" y="857232"/>
                        <a:ext cx="7777162" cy="3906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3285"/>
                                        </p:tgtEl>
                                        <p:attrNameLst>
                                          <p:attrName>style.visibility</p:attrName>
                                        </p:attrNameLst>
                                      </p:cBhvr>
                                      <p:to>
                                        <p:strVal val="visible"/>
                                      </p:to>
                                    </p:set>
                                    <p:animEffect transition="in" filter="blinds(horizontal)">
                                      <p:cBhvr>
                                        <p:cTn id="7" dur="500"/>
                                        <p:tgtEl>
                                          <p:spTgt spid="3532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3"/>
          <p:cNvSpPr>
            <a:spLocks noGrp="1"/>
          </p:cNvSpPr>
          <p:nvPr>
            <p:ph type="sldNum" sz="quarter" idx="12"/>
          </p:nvPr>
        </p:nvSpPr>
        <p:spPr>
          <a:noFill/>
        </p:spPr>
        <p:txBody>
          <a:bodyPr/>
          <a:lstStyle/>
          <a:p>
            <a:fld id="{180BB0B6-075F-41B7-AB21-24E21D7D31BD}" type="slidenum">
              <a:rPr lang="en-US" altLang="zh-CN" smtClean="0"/>
              <a:pPr/>
              <a:t>25</a:t>
            </a:fld>
            <a:endParaRPr lang="en-US" altLang="zh-CN" smtClean="0"/>
          </a:p>
        </p:txBody>
      </p:sp>
      <p:sp>
        <p:nvSpPr>
          <p:cNvPr id="6148" name="Rectangle 2"/>
          <p:cNvSpPr>
            <a:spLocks noGrp="1" noRot="1" noChangeArrowheads="1"/>
          </p:cNvSpPr>
          <p:nvPr>
            <p:ph type="title" idx="4294967295"/>
          </p:nvPr>
        </p:nvSpPr>
        <p:spPr>
          <a:xfrm>
            <a:off x="0" y="228600"/>
            <a:ext cx="8839200" cy="1143000"/>
          </a:xfrm>
        </p:spPr>
        <p:txBody>
          <a:bodyPr/>
          <a:lstStyle/>
          <a:p>
            <a:pPr algn="l" eaLnBrk="1" hangingPunct="1"/>
            <a:r>
              <a:rPr lang="zh-CN" altLang="en-US" sz="3600" b="1" dirty="0" smtClean="0">
                <a:solidFill>
                  <a:srgbClr val="0000CC"/>
                </a:solidFill>
              </a:rPr>
              <a:t>  </a:t>
            </a:r>
            <a:r>
              <a:rPr lang="en-US" altLang="zh-CN" sz="3600" b="1" dirty="0" smtClean="0">
                <a:solidFill>
                  <a:srgbClr val="0000CC"/>
                </a:solidFill>
              </a:rPr>
              <a:t>5.2.3  </a:t>
            </a:r>
            <a:r>
              <a:rPr lang="zh-CN" altLang="en-US" sz="3600" b="1" dirty="0" smtClean="0">
                <a:solidFill>
                  <a:srgbClr val="0000CC"/>
                </a:solidFill>
              </a:rPr>
              <a:t>单因素证券市场线</a:t>
            </a:r>
          </a:p>
        </p:txBody>
      </p:sp>
      <p:graphicFrame>
        <p:nvGraphicFramePr>
          <p:cNvPr id="357381" name="Object 3"/>
          <p:cNvGraphicFramePr>
            <a:graphicFrameLocks noGrp="1" noChangeAspect="1"/>
          </p:cNvGraphicFramePr>
          <p:nvPr>
            <p:ph idx="4294967295"/>
          </p:nvPr>
        </p:nvGraphicFramePr>
        <p:xfrm>
          <a:off x="857224" y="2174825"/>
          <a:ext cx="5572164" cy="2681845"/>
        </p:xfrm>
        <a:graphic>
          <a:graphicData uri="http://schemas.openxmlformats.org/presentationml/2006/ole">
            <mc:AlternateContent xmlns:mc="http://schemas.openxmlformats.org/markup-compatibility/2006">
              <mc:Choice xmlns:v="urn:schemas-microsoft-com:vml" Requires="v">
                <p:oleObj spid="_x0000_s6148" name="Equation" r:id="rId3" imgW="2374560" imgH="1143000" progId="Equation.DSMT4">
                  <p:embed/>
                </p:oleObj>
              </mc:Choice>
              <mc:Fallback>
                <p:oleObj name="Equation" r:id="rId3" imgW="2374560" imgH="11430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24" y="2174825"/>
                        <a:ext cx="5572164" cy="26818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382" name="AutoShape 4"/>
          <p:cNvSpPr>
            <a:spLocks noChangeArrowheads="1"/>
          </p:cNvSpPr>
          <p:nvPr/>
        </p:nvSpPr>
        <p:spPr bwMode="auto">
          <a:xfrm>
            <a:off x="428596" y="5715016"/>
            <a:ext cx="8001056" cy="720725"/>
          </a:xfrm>
          <a:prstGeom prst="wedgeRectCallout">
            <a:avLst>
              <a:gd name="adj1" fmla="val -12481"/>
              <a:gd name="adj2" fmla="val -151981"/>
            </a:avLst>
          </a:prstGeom>
          <a:noFill/>
          <a:ln w="9525">
            <a:solidFill>
              <a:schemeClr val="tx1"/>
            </a:solidFill>
            <a:miter lim="800000"/>
            <a:headEnd/>
            <a:tailEnd/>
          </a:ln>
        </p:spPr>
        <p:txBody>
          <a:bodyPr/>
          <a:lstStyle/>
          <a:p>
            <a:pPr algn="ctr"/>
            <a:r>
              <a:rPr lang="zh-CN" altLang="en-US" sz="2400" dirty="0">
                <a:solidFill>
                  <a:srgbClr val="FF0000"/>
                </a:solidFill>
              </a:rPr>
              <a:t>没用到</a:t>
            </a:r>
            <a:r>
              <a:rPr lang="en-US" altLang="zh-CN" sz="2400" dirty="0">
                <a:solidFill>
                  <a:srgbClr val="FF0000"/>
                </a:solidFill>
              </a:rPr>
              <a:t>CAPM</a:t>
            </a:r>
            <a:r>
              <a:rPr lang="zh-CN" altLang="en-US" sz="2400" dirty="0">
                <a:solidFill>
                  <a:srgbClr val="FF0000"/>
                </a:solidFill>
              </a:rPr>
              <a:t>严格的假设，得到了与</a:t>
            </a:r>
            <a:r>
              <a:rPr lang="en-US" altLang="zh-CN" sz="2400" dirty="0">
                <a:solidFill>
                  <a:srgbClr val="FF0000"/>
                </a:solidFill>
              </a:rPr>
              <a:t>CAPM</a:t>
            </a:r>
            <a:r>
              <a:rPr lang="zh-CN" altLang="en-US" sz="2400" dirty="0">
                <a:solidFill>
                  <a:srgbClr val="FF0000"/>
                </a:solidFill>
              </a:rPr>
              <a:t>差不多的结论</a:t>
            </a:r>
          </a:p>
        </p:txBody>
      </p:sp>
      <p:sp>
        <p:nvSpPr>
          <p:cNvPr id="6" name="TextBox 5"/>
          <p:cNvSpPr txBox="1"/>
          <p:nvPr/>
        </p:nvSpPr>
        <p:spPr>
          <a:xfrm>
            <a:off x="819136" y="1402080"/>
            <a:ext cx="7366119" cy="523220"/>
          </a:xfrm>
          <a:prstGeom prst="rect">
            <a:avLst/>
          </a:prstGeom>
          <a:noFill/>
        </p:spPr>
        <p:txBody>
          <a:bodyPr wrap="none" rtlCol="0">
            <a:spAutoFit/>
          </a:bodyPr>
          <a:lstStyle/>
          <a:p>
            <a:r>
              <a:rPr lang="zh-CN" altLang="en-US" sz="2800" dirty="0" smtClean="0"/>
              <a:t>如果</a:t>
            </a:r>
            <a:r>
              <a:rPr lang="zh-CN" altLang="en-US" sz="2800" dirty="0" smtClean="0">
                <a:solidFill>
                  <a:srgbClr val="FF0000"/>
                </a:solidFill>
              </a:rPr>
              <a:t>系统因素</a:t>
            </a:r>
            <a:r>
              <a:rPr lang="zh-CN" altLang="en-US" sz="2800" dirty="0" smtClean="0"/>
              <a:t>就是</a:t>
            </a:r>
            <a:r>
              <a:rPr lang="zh-CN" altLang="en-US" sz="2800" dirty="0" smtClean="0">
                <a:solidFill>
                  <a:srgbClr val="FF0000"/>
                </a:solidFill>
              </a:rPr>
              <a:t>市场组合</a:t>
            </a:r>
            <a:r>
              <a:rPr lang="zh-CN" altLang="en-US" sz="2800" dirty="0" smtClean="0"/>
              <a:t>，会有什么结果？</a:t>
            </a:r>
            <a:endParaRPr lang="zh-CN" altLang="en-US" sz="2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7381"/>
                                        </p:tgtEl>
                                        <p:attrNameLst>
                                          <p:attrName>style.visibility</p:attrName>
                                        </p:attrNameLst>
                                      </p:cBhvr>
                                      <p:to>
                                        <p:strVal val="visible"/>
                                      </p:to>
                                    </p:set>
                                    <p:animEffect transition="in" filter="blinds(horizontal)">
                                      <p:cBhvr>
                                        <p:cTn id="12" dur="500"/>
                                        <p:tgtEl>
                                          <p:spTgt spid="35738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57382"/>
                                        </p:tgtEl>
                                        <p:attrNameLst>
                                          <p:attrName>style.visibility</p:attrName>
                                        </p:attrNameLst>
                                      </p:cBhvr>
                                      <p:to>
                                        <p:strVal val="visible"/>
                                      </p:to>
                                    </p:set>
                                    <p:animEffect transition="in" filter="blinds(horizontal)">
                                      <p:cBhvr>
                                        <p:cTn id="17" dur="500"/>
                                        <p:tgtEl>
                                          <p:spTgt spid="357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82" grpId="0" animBg="1"/>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p:cNvSpPr>
            <a:spLocks noGrp="1"/>
          </p:cNvSpPr>
          <p:nvPr>
            <p:ph type="sldNum" sz="quarter" idx="12"/>
          </p:nvPr>
        </p:nvSpPr>
        <p:spPr>
          <a:noFill/>
        </p:spPr>
        <p:txBody>
          <a:bodyPr/>
          <a:lstStyle/>
          <a:p>
            <a:fld id="{C612BD5C-DFAD-4F08-A480-3FFE27B404CE}" type="slidenum">
              <a:rPr lang="en-US" altLang="zh-CN" smtClean="0"/>
              <a:pPr/>
              <a:t>26</a:t>
            </a:fld>
            <a:endParaRPr lang="en-US" altLang="zh-CN" smtClean="0"/>
          </a:p>
        </p:txBody>
      </p:sp>
      <p:pic>
        <p:nvPicPr>
          <p:cNvPr id="358403" name="Picture 4" descr="bod8237x_1004"/>
          <p:cNvPicPr>
            <a:picLocks noChangeAspect="1" noChangeArrowheads="1"/>
          </p:cNvPicPr>
          <p:nvPr/>
        </p:nvPicPr>
        <p:blipFill>
          <a:blip r:embed="rId2"/>
          <a:srcRect/>
          <a:stretch>
            <a:fillRect/>
          </a:stretch>
        </p:blipFill>
        <p:spPr bwMode="auto">
          <a:xfrm>
            <a:off x="928662" y="285728"/>
            <a:ext cx="7459688" cy="5481403"/>
          </a:xfrm>
          <a:prstGeom prst="rect">
            <a:avLst/>
          </a:prstGeom>
          <a:noFill/>
          <a:ln w="9525">
            <a:noFill/>
            <a:miter lim="800000"/>
            <a:headEnd/>
            <a:tailEnd/>
          </a:ln>
        </p:spPr>
      </p:pic>
      <p:sp>
        <p:nvSpPr>
          <p:cNvPr id="32772" name="Rectangle 4"/>
          <p:cNvSpPr>
            <a:spLocks noChangeArrowheads="1"/>
          </p:cNvSpPr>
          <p:nvPr/>
        </p:nvSpPr>
        <p:spPr bwMode="auto">
          <a:xfrm>
            <a:off x="0" y="5786454"/>
            <a:ext cx="8991600" cy="914400"/>
          </a:xfrm>
          <a:prstGeom prst="rect">
            <a:avLst/>
          </a:prstGeom>
          <a:noFill/>
          <a:ln w="9525">
            <a:noFill/>
            <a:miter lim="800000"/>
            <a:headEnd/>
            <a:tailEnd/>
          </a:ln>
        </p:spPr>
        <p:txBody>
          <a:bodyPr lIns="90488" tIns="44450" rIns="90488" bIns="44450" anchor="ctr" anchorCtr="1"/>
          <a:lstStyle/>
          <a:p>
            <a:pPr algn="ctr"/>
            <a:r>
              <a:rPr lang="zh-CN" altLang="en-US" sz="3600" b="1" dirty="0" smtClean="0">
                <a:solidFill>
                  <a:srgbClr val="FF0000"/>
                </a:solidFill>
                <a:latin typeface="Times New Roman" pitchFamily="18" charset="0"/>
              </a:rPr>
              <a:t>证券市场</a:t>
            </a:r>
            <a:r>
              <a:rPr lang="zh-CN" altLang="en-US" sz="3600" b="1" dirty="0">
                <a:solidFill>
                  <a:srgbClr val="FF0000"/>
                </a:solidFill>
                <a:latin typeface="Times New Roman" pitchFamily="18" charset="0"/>
              </a:rPr>
              <a:t>线</a:t>
            </a:r>
            <a:endParaRPr lang="en-US" altLang="zh-CN" sz="3600" b="1" dirty="0">
              <a:solidFill>
                <a:srgbClr val="FF0000"/>
              </a:solidFill>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8403"/>
                                        </p:tgtEl>
                                        <p:attrNameLst>
                                          <p:attrName>style.visibility</p:attrName>
                                        </p:attrNameLst>
                                      </p:cBhvr>
                                      <p:to>
                                        <p:strVal val="visible"/>
                                      </p:to>
                                    </p:set>
                                    <p:animEffect transition="in" filter="blinds(horizontal)">
                                      <p:cBhvr>
                                        <p:cTn id="7" dur="500"/>
                                        <p:tgtEl>
                                          <p:spTgt spid="358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6D005F0F-4D12-4345-8195-61CEE89DF6AD}" type="slidenum">
              <a:rPr lang="en-US" altLang="zh-CN" smtClean="0"/>
              <a:pPr>
                <a:defRPr/>
              </a:pPr>
              <a:t>27</a:t>
            </a:fld>
            <a:endParaRPr lang="en-US" altLang="zh-CN"/>
          </a:p>
        </p:txBody>
      </p:sp>
      <p:sp>
        <p:nvSpPr>
          <p:cNvPr id="3" name="Rectangle 4"/>
          <p:cNvSpPr txBox="1">
            <a:spLocks noRot="1" noChangeArrowheads="1"/>
          </p:cNvSpPr>
          <p:nvPr/>
        </p:nvSpPr>
        <p:spPr>
          <a:xfrm>
            <a:off x="0" y="2571744"/>
            <a:ext cx="9144000" cy="1143000"/>
          </a:xfrm>
          <a:prstGeom prst="rect">
            <a:avLst/>
          </a:prstGeom>
          <a:noFill/>
        </p:spPr>
        <p:txBody>
          <a:bodyPr vert="horz" lIns="91440" tIns="45720" rIns="91440" bIns="45720" rtlCol="0" anchor="ctr">
            <a:normAutofit/>
          </a:bodyPr>
          <a:lstStyle/>
          <a:p>
            <a:pPr lvl="0" algn="ctr" fontAlgn="auto">
              <a:spcAft>
                <a:spcPts val="0"/>
              </a:spcAft>
              <a:defRPr/>
            </a:pPr>
            <a:r>
              <a:rPr kumimoji="0" lang="en-US" altLang="zh-CN" sz="4000" b="1" i="0" u="none" strike="noStrike" kern="1200" cap="none" spc="0" normalizeH="0" baseline="0" noProof="0" dirty="0" smtClean="0">
                <a:ln>
                  <a:noFill/>
                </a:ln>
                <a:solidFill>
                  <a:srgbClr val="FF0000"/>
                </a:solidFill>
                <a:effectLst/>
                <a:uLnTx/>
                <a:uFillTx/>
                <a:latin typeface="+mj-lt"/>
                <a:ea typeface="+mj-ea"/>
                <a:cs typeface="+mj-cs"/>
              </a:rPr>
              <a:t>5.3</a:t>
            </a:r>
            <a:r>
              <a:rPr kumimoji="0" lang="zh-CN" altLang="en-US" sz="4000" b="1" i="0" u="none" strike="noStrike" kern="1200" cap="none" spc="0" normalizeH="0" baseline="0" noProof="0" dirty="0" smtClean="0">
                <a:ln>
                  <a:noFill/>
                </a:ln>
                <a:solidFill>
                  <a:srgbClr val="FF0000"/>
                </a:solidFill>
                <a:effectLst/>
                <a:uLnTx/>
                <a:uFillTx/>
                <a:latin typeface="+mj-lt"/>
                <a:ea typeface="+mj-ea"/>
                <a:cs typeface="+mj-cs"/>
              </a:rPr>
              <a:t>  </a:t>
            </a:r>
            <a:r>
              <a:rPr lang="zh-CN" altLang="en-US" sz="4000" b="1" dirty="0" smtClean="0">
                <a:solidFill>
                  <a:srgbClr val="FF0000"/>
                </a:solidFill>
              </a:rPr>
              <a:t>单一资产的套利定价</a:t>
            </a:r>
            <a:endParaRPr kumimoji="0" lang="zh-CN" altLang="en-US" sz="4000" b="1" i="0" u="none" strike="noStrike" kern="1200" cap="none" spc="0" normalizeH="0" baseline="0" noProof="0" dirty="0" smtClean="0">
              <a:ln>
                <a:noFill/>
              </a:ln>
              <a:solidFill>
                <a:srgbClr val="FF000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3"/>
          <p:cNvSpPr>
            <a:spLocks noGrp="1"/>
          </p:cNvSpPr>
          <p:nvPr>
            <p:ph type="sldNum" sz="quarter" idx="12"/>
          </p:nvPr>
        </p:nvSpPr>
        <p:spPr>
          <a:noFill/>
        </p:spPr>
        <p:txBody>
          <a:bodyPr/>
          <a:lstStyle/>
          <a:p>
            <a:fld id="{53AC1767-74C2-464F-AE05-144816687DBC}" type="slidenum">
              <a:rPr lang="en-US" altLang="zh-CN" smtClean="0"/>
              <a:pPr/>
              <a:t>28</a:t>
            </a:fld>
            <a:endParaRPr lang="en-US" altLang="zh-CN" smtClean="0"/>
          </a:p>
        </p:txBody>
      </p:sp>
      <p:sp>
        <p:nvSpPr>
          <p:cNvPr id="359429" name="Rectangle 3"/>
          <p:cNvSpPr>
            <a:spLocks noGrp="1" noRot="1" noChangeArrowheads="1"/>
          </p:cNvSpPr>
          <p:nvPr>
            <p:ph type="body" idx="4294967295"/>
          </p:nvPr>
        </p:nvSpPr>
        <p:spPr>
          <a:xfrm>
            <a:off x="0" y="500042"/>
            <a:ext cx="9144000" cy="5516562"/>
          </a:xfrm>
        </p:spPr>
        <p:txBody>
          <a:bodyPr>
            <a:normAutofit fontScale="92500" lnSpcReduction="10000"/>
          </a:bodyPr>
          <a:lstStyle/>
          <a:p>
            <a:pPr eaLnBrk="1" hangingPunct="1">
              <a:lnSpc>
                <a:spcPct val="120000"/>
              </a:lnSpc>
            </a:pPr>
            <a:r>
              <a:rPr lang="zh-CN" altLang="en-US" dirty="0" smtClean="0">
                <a:latin typeface="Times New Roman" pitchFamily="18" charset="0"/>
                <a:cs typeface="Times New Roman" pitchFamily="18" charset="0"/>
              </a:rPr>
              <a:t>单个证券满足该期望收益</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贝塔关系</a:t>
            </a:r>
            <a:endParaRPr lang="en-US" altLang="zh-CN" dirty="0" smtClean="0">
              <a:latin typeface="Times New Roman" pitchFamily="18" charset="0"/>
              <a:cs typeface="Times New Roman" pitchFamily="18" charset="0"/>
            </a:endParaRPr>
          </a:p>
          <a:p>
            <a:pPr eaLnBrk="1" hangingPunct="1">
              <a:lnSpc>
                <a:spcPct val="120000"/>
              </a:lnSpc>
            </a:pPr>
            <a:endParaRPr lang="en-US" altLang="zh-CN" dirty="0" smtClean="0">
              <a:latin typeface="Times New Roman" pitchFamily="18" charset="0"/>
              <a:cs typeface="Times New Roman" pitchFamily="18" charset="0"/>
            </a:endParaRPr>
          </a:p>
          <a:p>
            <a:pPr eaLnBrk="1" hangingPunct="1">
              <a:lnSpc>
                <a:spcPct val="120000"/>
              </a:lnSpc>
            </a:pPr>
            <a:endParaRPr lang="zh-CN" altLang="en-US" dirty="0" smtClean="0">
              <a:latin typeface="Times New Roman" pitchFamily="18" charset="0"/>
              <a:cs typeface="Times New Roman" pitchFamily="18" charset="0"/>
            </a:endParaRPr>
          </a:p>
          <a:p>
            <a:pPr eaLnBrk="1" hangingPunct="1">
              <a:lnSpc>
                <a:spcPct val="120000"/>
              </a:lnSpc>
            </a:pPr>
            <a:r>
              <a:rPr lang="en-US" altLang="zh-CN" dirty="0" smtClean="0">
                <a:latin typeface="Times New Roman" pitchFamily="18" charset="0"/>
                <a:cs typeface="Times New Roman" pitchFamily="18" charset="0"/>
              </a:rPr>
              <a:t>APT</a:t>
            </a:r>
            <a:r>
              <a:rPr lang="zh-CN" altLang="en-US" dirty="0" smtClean="0">
                <a:latin typeface="Times New Roman" pitchFamily="18" charset="0"/>
                <a:cs typeface="Times New Roman" pitchFamily="18" charset="0"/>
              </a:rPr>
              <a:t>与</a:t>
            </a:r>
            <a:r>
              <a:rPr lang="en-US" altLang="zh-CN" dirty="0" smtClean="0">
                <a:latin typeface="Times New Roman" pitchFamily="18" charset="0"/>
                <a:cs typeface="Times New Roman" pitchFamily="18" charset="0"/>
              </a:rPr>
              <a:t>CAPM</a:t>
            </a:r>
            <a:r>
              <a:rPr lang="zh-CN" altLang="en-US" dirty="0" smtClean="0">
                <a:latin typeface="Times New Roman" pitchFamily="18" charset="0"/>
                <a:cs typeface="Times New Roman" pitchFamily="18" charset="0"/>
              </a:rPr>
              <a:t>区别与联系：</a:t>
            </a:r>
          </a:p>
          <a:p>
            <a:pPr lvl="1" eaLnBrk="1" hangingPunct="1">
              <a:lnSpc>
                <a:spcPct val="120000"/>
              </a:lnSpc>
            </a:pPr>
            <a:r>
              <a:rPr lang="zh-CN" altLang="en-US" dirty="0" smtClean="0">
                <a:solidFill>
                  <a:srgbClr val="FF0000"/>
                </a:solidFill>
                <a:latin typeface="Times New Roman" pitchFamily="18" charset="0"/>
                <a:cs typeface="Times New Roman" pitchFamily="18" charset="0"/>
              </a:rPr>
              <a:t>作用相同</a:t>
            </a:r>
          </a:p>
          <a:p>
            <a:pPr lvl="1" eaLnBrk="1" hangingPunct="1">
              <a:lnSpc>
                <a:spcPct val="120000"/>
              </a:lnSpc>
            </a:pPr>
            <a:r>
              <a:rPr lang="zh-CN" altLang="en-US" dirty="0" smtClean="0">
                <a:solidFill>
                  <a:srgbClr val="FF0000"/>
                </a:solidFill>
                <a:latin typeface="Times New Roman" pitchFamily="18" charset="0"/>
                <a:cs typeface="Times New Roman" pitchFamily="18" charset="0"/>
              </a:rPr>
              <a:t>不需要太严格的假设</a:t>
            </a:r>
          </a:p>
          <a:p>
            <a:pPr lvl="1" eaLnBrk="1" hangingPunct="1">
              <a:lnSpc>
                <a:spcPct val="120000"/>
              </a:lnSpc>
            </a:pPr>
            <a:r>
              <a:rPr lang="zh-CN" altLang="en-US" dirty="0" smtClean="0">
                <a:solidFill>
                  <a:srgbClr val="FF0000"/>
                </a:solidFill>
                <a:latin typeface="Times New Roman" pitchFamily="18" charset="0"/>
                <a:cs typeface="Times New Roman" pitchFamily="18" charset="0"/>
              </a:rPr>
              <a:t>不需要市场组合</a:t>
            </a:r>
          </a:p>
          <a:p>
            <a:pPr lvl="1" eaLnBrk="1" hangingPunct="1">
              <a:lnSpc>
                <a:spcPct val="120000"/>
              </a:lnSpc>
            </a:pPr>
            <a:r>
              <a:rPr lang="en-US" altLang="zh-CN" dirty="0" smtClean="0">
                <a:solidFill>
                  <a:srgbClr val="FF0000"/>
                </a:solidFill>
                <a:latin typeface="Times New Roman" pitchFamily="18" charset="0"/>
                <a:cs typeface="Times New Roman" pitchFamily="18" charset="0"/>
              </a:rPr>
              <a:t>APT</a:t>
            </a:r>
            <a:r>
              <a:rPr lang="zh-CN" altLang="en-US" dirty="0" smtClean="0">
                <a:solidFill>
                  <a:srgbClr val="FF0000"/>
                </a:solidFill>
                <a:latin typeface="Times New Roman" pitchFamily="18" charset="0"/>
                <a:cs typeface="Times New Roman" pitchFamily="18" charset="0"/>
              </a:rPr>
              <a:t>的推导以无套利为核心，</a:t>
            </a:r>
            <a:r>
              <a:rPr lang="en-US" altLang="zh-CN" dirty="0" smtClean="0">
                <a:solidFill>
                  <a:srgbClr val="FF0000"/>
                </a:solidFill>
                <a:latin typeface="Times New Roman" pitchFamily="18" charset="0"/>
                <a:cs typeface="Times New Roman" pitchFamily="18" charset="0"/>
              </a:rPr>
              <a:t>CAPM</a:t>
            </a:r>
            <a:r>
              <a:rPr lang="zh-CN" altLang="en-US" dirty="0" smtClean="0">
                <a:solidFill>
                  <a:srgbClr val="FF0000"/>
                </a:solidFill>
                <a:latin typeface="Times New Roman" pitchFamily="18" charset="0"/>
                <a:cs typeface="Times New Roman" pitchFamily="18" charset="0"/>
              </a:rPr>
              <a:t>则以均值－方差模型为核心</a:t>
            </a:r>
          </a:p>
          <a:p>
            <a:pPr lvl="1" eaLnBrk="1" hangingPunct="1">
              <a:lnSpc>
                <a:spcPct val="120000"/>
              </a:lnSpc>
            </a:pPr>
            <a:r>
              <a:rPr lang="en-US" altLang="zh-CN" dirty="0" smtClean="0">
                <a:solidFill>
                  <a:srgbClr val="FF0000"/>
                </a:solidFill>
                <a:latin typeface="Times New Roman" pitchFamily="18" charset="0"/>
                <a:cs typeface="Times New Roman" pitchFamily="18" charset="0"/>
              </a:rPr>
              <a:t>APT</a:t>
            </a:r>
            <a:r>
              <a:rPr lang="zh-CN" altLang="en-US" dirty="0" smtClean="0">
                <a:solidFill>
                  <a:srgbClr val="FF0000"/>
                </a:solidFill>
                <a:latin typeface="Times New Roman" pitchFamily="18" charset="0"/>
                <a:cs typeface="Times New Roman" pitchFamily="18" charset="0"/>
              </a:rPr>
              <a:t>也有缺点</a:t>
            </a:r>
          </a:p>
          <a:p>
            <a:pPr lvl="1" eaLnBrk="1" hangingPunct="1"/>
            <a:endParaRPr lang="en-US" altLang="zh-CN" dirty="0" smtClean="0">
              <a:solidFill>
                <a:srgbClr val="000099"/>
              </a:solidFill>
              <a:latin typeface="Times New Roman" pitchFamily="18" charset="0"/>
              <a:cs typeface="Times New Roman" pitchFamily="18" charset="0"/>
            </a:endParaRPr>
          </a:p>
        </p:txBody>
      </p:sp>
      <p:graphicFrame>
        <p:nvGraphicFramePr>
          <p:cNvPr id="29701" name="Object 5"/>
          <p:cNvGraphicFramePr>
            <a:graphicFrameLocks noChangeAspect="1"/>
          </p:cNvGraphicFramePr>
          <p:nvPr/>
        </p:nvGraphicFramePr>
        <p:xfrm>
          <a:off x="2571736" y="1285860"/>
          <a:ext cx="3758520" cy="571504"/>
        </p:xfrm>
        <a:graphic>
          <a:graphicData uri="http://schemas.openxmlformats.org/presentationml/2006/ole">
            <mc:AlternateContent xmlns:mc="http://schemas.openxmlformats.org/markup-compatibility/2006">
              <mc:Choice xmlns:v="urn:schemas-microsoft-com:vml" Requires="v">
                <p:oleObj spid="_x0000_s7172" name="Equation" r:id="rId3" imgW="1587240" imgH="241200" progId="Equation.DSMT4">
                  <p:embed/>
                </p:oleObj>
              </mc:Choice>
              <mc:Fallback>
                <p:oleObj name="Equation" r:id="rId3" imgW="1587240" imgH="2412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1736" y="1285860"/>
                        <a:ext cx="3758520" cy="571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9429">
                                            <p:txEl>
                                              <p:pRg st="0" end="0"/>
                                            </p:txEl>
                                          </p:spTgt>
                                        </p:tgtEl>
                                        <p:attrNameLst>
                                          <p:attrName>style.visibility</p:attrName>
                                        </p:attrNameLst>
                                      </p:cBhvr>
                                      <p:to>
                                        <p:strVal val="visible"/>
                                      </p:to>
                                    </p:set>
                                    <p:animEffect transition="in" filter="blinds(horizontal)">
                                      <p:cBhvr>
                                        <p:cTn id="7" dur="500"/>
                                        <p:tgtEl>
                                          <p:spTgt spid="3594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9701"/>
                                        </p:tgtEl>
                                        <p:attrNameLst>
                                          <p:attrName>style.visibility</p:attrName>
                                        </p:attrNameLst>
                                      </p:cBhvr>
                                      <p:to>
                                        <p:strVal val="visible"/>
                                      </p:to>
                                    </p:set>
                                    <p:anim calcmode="lin" valueType="num">
                                      <p:cBhvr additive="base">
                                        <p:cTn id="12" dur="500" fill="hold"/>
                                        <p:tgtEl>
                                          <p:spTgt spid="29701"/>
                                        </p:tgtEl>
                                        <p:attrNameLst>
                                          <p:attrName>ppt_x</p:attrName>
                                        </p:attrNameLst>
                                      </p:cBhvr>
                                      <p:tavLst>
                                        <p:tav tm="0">
                                          <p:val>
                                            <p:strVal val="#ppt_x"/>
                                          </p:val>
                                        </p:tav>
                                        <p:tav tm="100000">
                                          <p:val>
                                            <p:strVal val="#ppt_x"/>
                                          </p:val>
                                        </p:tav>
                                      </p:tavLst>
                                    </p:anim>
                                    <p:anim calcmode="lin" valueType="num">
                                      <p:cBhvr additive="base">
                                        <p:cTn id="13" dur="500" fill="hold"/>
                                        <p:tgtEl>
                                          <p:spTgt spid="2970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59429">
                                            <p:txEl>
                                              <p:pRg st="3" end="3"/>
                                            </p:txEl>
                                          </p:spTgt>
                                        </p:tgtEl>
                                        <p:attrNameLst>
                                          <p:attrName>style.visibility</p:attrName>
                                        </p:attrNameLst>
                                      </p:cBhvr>
                                      <p:to>
                                        <p:strVal val="visible"/>
                                      </p:to>
                                    </p:set>
                                    <p:animEffect transition="in" filter="blinds(horizontal)">
                                      <p:cBhvr>
                                        <p:cTn id="18" dur="500"/>
                                        <p:tgtEl>
                                          <p:spTgt spid="35942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59429">
                                            <p:txEl>
                                              <p:pRg st="4" end="4"/>
                                            </p:txEl>
                                          </p:spTgt>
                                        </p:tgtEl>
                                        <p:attrNameLst>
                                          <p:attrName>style.visibility</p:attrName>
                                        </p:attrNameLst>
                                      </p:cBhvr>
                                      <p:to>
                                        <p:strVal val="visible"/>
                                      </p:to>
                                    </p:set>
                                    <p:animEffect transition="in" filter="blinds(horizontal)">
                                      <p:cBhvr>
                                        <p:cTn id="23" dur="500"/>
                                        <p:tgtEl>
                                          <p:spTgt spid="359429">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59429">
                                            <p:txEl>
                                              <p:pRg st="5" end="5"/>
                                            </p:txEl>
                                          </p:spTgt>
                                        </p:tgtEl>
                                        <p:attrNameLst>
                                          <p:attrName>style.visibility</p:attrName>
                                        </p:attrNameLst>
                                      </p:cBhvr>
                                      <p:to>
                                        <p:strVal val="visible"/>
                                      </p:to>
                                    </p:set>
                                    <p:animEffect transition="in" filter="blinds(horizontal)">
                                      <p:cBhvr>
                                        <p:cTn id="28" dur="500"/>
                                        <p:tgtEl>
                                          <p:spTgt spid="359429">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59429">
                                            <p:txEl>
                                              <p:pRg st="6" end="6"/>
                                            </p:txEl>
                                          </p:spTgt>
                                        </p:tgtEl>
                                        <p:attrNameLst>
                                          <p:attrName>style.visibility</p:attrName>
                                        </p:attrNameLst>
                                      </p:cBhvr>
                                      <p:to>
                                        <p:strVal val="visible"/>
                                      </p:to>
                                    </p:set>
                                    <p:animEffect transition="in" filter="blinds(horizontal)">
                                      <p:cBhvr>
                                        <p:cTn id="33" dur="500"/>
                                        <p:tgtEl>
                                          <p:spTgt spid="359429">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359429">
                                            <p:txEl>
                                              <p:pRg st="7" end="7"/>
                                            </p:txEl>
                                          </p:spTgt>
                                        </p:tgtEl>
                                        <p:attrNameLst>
                                          <p:attrName>style.visibility</p:attrName>
                                        </p:attrNameLst>
                                      </p:cBhvr>
                                      <p:to>
                                        <p:strVal val="visible"/>
                                      </p:to>
                                    </p:set>
                                    <p:animEffect transition="in" filter="blinds(horizontal)">
                                      <p:cBhvr>
                                        <p:cTn id="38" dur="500"/>
                                        <p:tgtEl>
                                          <p:spTgt spid="359429">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359429">
                                            <p:txEl>
                                              <p:pRg st="8" end="8"/>
                                            </p:txEl>
                                          </p:spTgt>
                                        </p:tgtEl>
                                        <p:attrNameLst>
                                          <p:attrName>style.visibility</p:attrName>
                                        </p:attrNameLst>
                                      </p:cBhvr>
                                      <p:to>
                                        <p:strVal val="visible"/>
                                      </p:to>
                                    </p:set>
                                    <p:animEffect transition="in" filter="blinds(horizontal)">
                                      <p:cBhvr>
                                        <p:cTn id="43" dur="500"/>
                                        <p:tgtEl>
                                          <p:spTgt spid="35942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6D005F0F-4D12-4345-8195-61CEE89DF6AD}" type="slidenum">
              <a:rPr lang="en-US" altLang="zh-CN" smtClean="0"/>
              <a:pPr>
                <a:defRPr/>
              </a:pPr>
              <a:t>29</a:t>
            </a:fld>
            <a:endParaRPr lang="en-US" altLang="zh-CN"/>
          </a:p>
        </p:txBody>
      </p:sp>
      <p:sp>
        <p:nvSpPr>
          <p:cNvPr id="3" name="Rectangle 4"/>
          <p:cNvSpPr txBox="1">
            <a:spLocks noRot="1" noChangeArrowheads="1"/>
          </p:cNvSpPr>
          <p:nvPr/>
        </p:nvSpPr>
        <p:spPr>
          <a:xfrm>
            <a:off x="0" y="2571744"/>
            <a:ext cx="9144000" cy="1143000"/>
          </a:xfrm>
          <a:prstGeom prst="rect">
            <a:avLst/>
          </a:prstGeom>
          <a:noFill/>
        </p:spPr>
        <p:txBody>
          <a:bodyPr vert="horz" lIns="91440" tIns="45720" rIns="91440" bIns="45720" rtlCol="0" anchor="ctr">
            <a:normAutofit/>
          </a:bodyPr>
          <a:lstStyle/>
          <a:p>
            <a:pPr lvl="0" algn="ctr" fontAlgn="auto">
              <a:spcAft>
                <a:spcPts val="0"/>
              </a:spcAft>
              <a:defRPr/>
            </a:pPr>
            <a:r>
              <a:rPr kumimoji="0" lang="en-US" altLang="zh-CN" sz="4000" b="1" i="0" u="none" strike="noStrike" kern="1200" cap="none" spc="0" normalizeH="0" baseline="0" noProof="0" dirty="0" smtClean="0">
                <a:ln>
                  <a:noFill/>
                </a:ln>
                <a:solidFill>
                  <a:srgbClr val="FF0000"/>
                </a:solidFill>
                <a:effectLst/>
                <a:uLnTx/>
                <a:uFillTx/>
                <a:latin typeface="+mj-lt"/>
                <a:ea typeface="+mj-ea"/>
                <a:cs typeface="+mj-cs"/>
              </a:rPr>
              <a:t>5.4</a:t>
            </a:r>
            <a:r>
              <a:rPr kumimoji="0" lang="zh-CN" altLang="en-US" sz="4000" b="1" i="0" u="none" strike="noStrike" kern="1200" cap="none" spc="0" normalizeH="0" baseline="0" noProof="0" dirty="0" smtClean="0">
                <a:ln>
                  <a:noFill/>
                </a:ln>
                <a:solidFill>
                  <a:srgbClr val="FF0000"/>
                </a:solidFill>
                <a:effectLst/>
                <a:uLnTx/>
                <a:uFillTx/>
                <a:latin typeface="+mj-lt"/>
                <a:ea typeface="+mj-ea"/>
                <a:cs typeface="+mj-cs"/>
              </a:rPr>
              <a:t>  多因素</a:t>
            </a:r>
            <a:r>
              <a:rPr lang="zh-CN" altLang="en-US" sz="4000" b="1" dirty="0" smtClean="0">
                <a:solidFill>
                  <a:srgbClr val="FF0000"/>
                </a:solidFill>
              </a:rPr>
              <a:t>套利定价理论</a:t>
            </a:r>
            <a:endParaRPr kumimoji="0" lang="zh-CN" altLang="en-US" sz="4000" b="1" i="0" u="none" strike="noStrike" kern="1200" cap="none" spc="0" normalizeH="0" baseline="0" noProof="0" dirty="0" smtClean="0">
              <a:ln>
                <a:noFill/>
              </a:ln>
              <a:solidFill>
                <a:srgbClr val="FF000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noChangeArrowheads="1"/>
          </p:cNvSpPr>
          <p:nvPr>
            <p:ph idx="1"/>
          </p:nvPr>
        </p:nvSpPr>
        <p:spPr>
          <a:xfrm>
            <a:off x="0" y="981075"/>
            <a:ext cx="9144000" cy="5191125"/>
          </a:xfrm>
        </p:spPr>
        <p:txBody>
          <a:bodyPr>
            <a:normAutofit/>
          </a:bodyPr>
          <a:lstStyle/>
          <a:p>
            <a:pPr eaLnBrk="1" hangingPunct="1">
              <a:lnSpc>
                <a:spcPct val="135000"/>
              </a:lnSpc>
            </a:pPr>
            <a:r>
              <a:rPr lang="zh-CN" altLang="en-US" sz="2800" dirty="0" smtClean="0"/>
              <a:t>在</a:t>
            </a:r>
            <a:r>
              <a:rPr lang="zh-CN" altLang="en-US" sz="2800" dirty="0" smtClean="0">
                <a:solidFill>
                  <a:srgbClr val="FF0000"/>
                </a:solidFill>
                <a:ea typeface="楷体_GB2312" pitchFamily="49" charset="-122"/>
              </a:rPr>
              <a:t>单因素模型</a:t>
            </a:r>
            <a:r>
              <a:rPr lang="zh-CN" altLang="en-US" sz="2800" dirty="0" smtClean="0">
                <a:ea typeface="楷体_GB2312" pitchFamily="49" charset="-122"/>
              </a:rPr>
              <a:t>（</a:t>
            </a:r>
            <a:r>
              <a:rPr lang="zh-CN" altLang="en-US" sz="2800" dirty="0" smtClean="0"/>
              <a:t>如</a:t>
            </a:r>
            <a:r>
              <a:rPr lang="zh-CN" altLang="en-US" sz="2800" dirty="0" smtClean="0">
                <a:ea typeface="楷体_GB2312" pitchFamily="49" charset="-122"/>
              </a:rPr>
              <a:t>指数模型）</a:t>
            </a:r>
            <a:r>
              <a:rPr lang="zh-CN" altLang="en-US" sz="2800" dirty="0" smtClean="0"/>
              <a:t>中，把影响收益的因素分解为</a:t>
            </a:r>
            <a:r>
              <a:rPr lang="zh-CN" altLang="en-US" sz="2800" dirty="0" smtClean="0">
                <a:ea typeface="黑体" pitchFamily="2" charset="-122"/>
              </a:rPr>
              <a:t>系统风险</a:t>
            </a:r>
            <a:r>
              <a:rPr lang="zh-CN" altLang="en-US" sz="2800" dirty="0" smtClean="0"/>
              <a:t>和</a:t>
            </a:r>
            <a:r>
              <a:rPr lang="zh-CN" altLang="en-US" sz="2800" dirty="0" smtClean="0">
                <a:ea typeface="黑体" pitchFamily="2" charset="-122"/>
              </a:rPr>
              <a:t>公司特有风险</a:t>
            </a:r>
            <a:r>
              <a:rPr lang="zh-CN" altLang="en-US" sz="2800" dirty="0" smtClean="0"/>
              <a:t>，这种分析方法不仅过于简单，而且把系统风险限制在单一因素内是不全面的 。实际上，用市场收益来概括的系统风险受多种因素影响，如</a:t>
            </a:r>
            <a:r>
              <a:rPr lang="zh-CN" altLang="en-US" sz="2800" dirty="0" smtClean="0">
                <a:solidFill>
                  <a:srgbClr val="FF0000"/>
                </a:solidFill>
              </a:rPr>
              <a:t>经济周期</a:t>
            </a:r>
            <a:r>
              <a:rPr lang="zh-CN" altLang="en-US" sz="2800" dirty="0" smtClean="0"/>
              <a:t>、</a:t>
            </a:r>
            <a:r>
              <a:rPr lang="zh-CN" altLang="en-US" sz="2800" dirty="0" smtClean="0">
                <a:solidFill>
                  <a:srgbClr val="FF0000"/>
                </a:solidFill>
              </a:rPr>
              <a:t>利率</a:t>
            </a:r>
            <a:r>
              <a:rPr lang="zh-CN" altLang="en-US" sz="2800" dirty="0" smtClean="0"/>
              <a:t>和</a:t>
            </a:r>
            <a:r>
              <a:rPr lang="zh-CN" altLang="en-US" sz="2800" dirty="0" smtClean="0">
                <a:solidFill>
                  <a:srgbClr val="FF0000"/>
                </a:solidFill>
              </a:rPr>
              <a:t>通货膨胀率</a:t>
            </a:r>
            <a:r>
              <a:rPr lang="zh-CN" altLang="en-US" sz="2800" dirty="0" smtClean="0"/>
              <a:t>等。显然，</a:t>
            </a:r>
            <a:r>
              <a:rPr lang="zh-CN" altLang="en-US" sz="2800" dirty="0" smtClean="0">
                <a:solidFill>
                  <a:srgbClr val="FF0000"/>
                </a:solidFill>
                <a:latin typeface="+mn-ea"/>
              </a:rPr>
              <a:t>多因素模型</a:t>
            </a:r>
            <a:r>
              <a:rPr lang="zh-CN" altLang="en-US" sz="2800" dirty="0" smtClean="0"/>
              <a:t>可以给出影响收益的更全面描述。</a:t>
            </a:r>
          </a:p>
          <a:p>
            <a:pPr eaLnBrk="1" hangingPunct="1">
              <a:buFont typeface="Wingdings" pitchFamily="2" charset="2"/>
              <a:buNone/>
            </a:pPr>
            <a:endParaRPr lang="en-US" altLang="zh-CN" sz="2800" dirty="0" smtClean="0"/>
          </a:p>
        </p:txBody>
      </p:sp>
      <p:sp>
        <p:nvSpPr>
          <p:cNvPr id="15362" name="灯片编号占位符 5"/>
          <p:cNvSpPr>
            <a:spLocks noGrp="1"/>
          </p:cNvSpPr>
          <p:nvPr>
            <p:ph type="sldNum" sz="quarter" idx="12"/>
          </p:nvPr>
        </p:nvSpPr>
        <p:spPr>
          <a:noFill/>
        </p:spPr>
        <p:txBody>
          <a:bodyPr/>
          <a:lstStyle/>
          <a:p>
            <a:fld id="{E0783236-8ED0-43EB-A3A0-3C5B2A87CDBC}" type="slidenum">
              <a:rPr lang="en-US" altLang="zh-CN" smtClean="0"/>
              <a:pPr/>
              <a:t>3</a:t>
            </a:fld>
            <a:endParaRPr lang="en-US" altLang="zh-CN"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灯片编号占位符 3"/>
          <p:cNvSpPr>
            <a:spLocks noGrp="1"/>
          </p:cNvSpPr>
          <p:nvPr>
            <p:ph type="sldNum" sz="quarter" idx="12"/>
          </p:nvPr>
        </p:nvSpPr>
        <p:spPr>
          <a:noFill/>
        </p:spPr>
        <p:txBody>
          <a:bodyPr/>
          <a:lstStyle/>
          <a:p>
            <a:fld id="{96B2591B-2641-44C5-AB6E-6B11048E6CEE}" type="slidenum">
              <a:rPr lang="en-US" altLang="zh-CN" smtClean="0"/>
              <a:pPr/>
              <a:t>30</a:t>
            </a:fld>
            <a:endParaRPr lang="en-US" altLang="zh-CN" smtClean="0"/>
          </a:p>
        </p:txBody>
      </p:sp>
      <p:sp>
        <p:nvSpPr>
          <p:cNvPr id="360453" name="Rectangle 3"/>
          <p:cNvSpPr>
            <a:spLocks noGrp="1" noRot="1" noChangeArrowheads="1"/>
          </p:cNvSpPr>
          <p:nvPr>
            <p:ph type="body" sz="half" idx="4294967295"/>
          </p:nvPr>
        </p:nvSpPr>
        <p:spPr>
          <a:xfrm>
            <a:off x="179388" y="1268413"/>
            <a:ext cx="8964612" cy="4875212"/>
          </a:xfrm>
        </p:spPr>
        <p:txBody>
          <a:bodyPr/>
          <a:lstStyle/>
          <a:p>
            <a:pPr eaLnBrk="1" hangingPunct="1"/>
            <a:r>
              <a:rPr lang="zh-CN" altLang="en-US" dirty="0" smtClean="0">
                <a:latin typeface="Times New Roman" pitchFamily="18" charset="0"/>
                <a:cs typeface="Times New Roman" pitchFamily="18" charset="0"/>
              </a:rPr>
              <a:t>双因素模型</a:t>
            </a:r>
            <a:endParaRPr lang="en-US" altLang="zh-CN" dirty="0" smtClean="0">
              <a:latin typeface="Times New Roman" pitchFamily="18" charset="0"/>
              <a:cs typeface="Times New Roman" pitchFamily="18" charset="0"/>
            </a:endParaRPr>
          </a:p>
          <a:p>
            <a:pPr eaLnBrk="1" hangingPunct="1"/>
            <a:endParaRPr lang="en-US" altLang="zh-CN" dirty="0" smtClean="0">
              <a:latin typeface="Times New Roman" pitchFamily="18" charset="0"/>
              <a:cs typeface="Times New Roman" pitchFamily="18" charset="0"/>
            </a:endParaRPr>
          </a:p>
          <a:p>
            <a:pPr eaLnBrk="1" hangingPunct="1"/>
            <a:endParaRPr lang="en-US" altLang="zh-CN" dirty="0" smtClean="0">
              <a:latin typeface="Times New Roman" pitchFamily="18" charset="0"/>
              <a:cs typeface="Times New Roman" pitchFamily="18" charset="0"/>
            </a:endParaRPr>
          </a:p>
          <a:p>
            <a:pPr eaLnBrk="1" hangingPunct="1"/>
            <a:r>
              <a:rPr lang="zh-CN" altLang="en-US" dirty="0" smtClean="0">
                <a:latin typeface="Times New Roman" pitchFamily="18" charset="0"/>
                <a:cs typeface="Times New Roman" pitchFamily="18" charset="0"/>
              </a:rPr>
              <a:t>因素资产组合 （</a:t>
            </a:r>
            <a:r>
              <a:rPr lang="en-US" altLang="zh-CN" dirty="0" smtClean="0">
                <a:latin typeface="Times New Roman" pitchFamily="18" charset="0"/>
                <a:cs typeface="Times New Roman" pitchFamily="18" charset="0"/>
              </a:rPr>
              <a:t>factor portfolio</a:t>
            </a:r>
            <a:r>
              <a:rPr lang="zh-CN" altLang="en-US" dirty="0" smtClean="0">
                <a:latin typeface="Times New Roman" pitchFamily="18" charset="0"/>
                <a:cs typeface="Times New Roman" pitchFamily="18" charset="0"/>
              </a:rPr>
              <a:t>）</a:t>
            </a:r>
            <a:endParaRPr lang="en-US" altLang="zh-CN" dirty="0" smtClean="0">
              <a:latin typeface="Times New Roman" pitchFamily="18" charset="0"/>
              <a:cs typeface="Times New Roman" pitchFamily="18" charset="0"/>
            </a:endParaRPr>
          </a:p>
          <a:p>
            <a:pPr eaLnBrk="1" hangingPunct="1">
              <a:buFont typeface="Wingdings" pitchFamily="2" charset="2"/>
              <a:buNone/>
            </a:pPr>
            <a:r>
              <a:rPr lang="en-US" altLang="zh-CN"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 </a:t>
            </a:r>
            <a:r>
              <a:rPr lang="zh-CN" altLang="en-US" sz="2800" dirty="0" smtClean="0">
                <a:latin typeface="Times New Roman" pitchFamily="18" charset="0"/>
                <a:cs typeface="Times New Roman" pitchFamily="18" charset="0"/>
              </a:rPr>
              <a:t>充分分散化的投资组合，对某个因素的   为</a:t>
            </a:r>
            <a:r>
              <a:rPr lang="en-US" altLang="zh-CN" sz="2800" dirty="0" smtClean="0">
                <a:latin typeface="Times New Roman" pitchFamily="18" charset="0"/>
                <a:cs typeface="Times New Roman" pitchFamily="18" charset="0"/>
              </a:rPr>
              <a:t>1</a:t>
            </a:r>
            <a:r>
              <a:rPr lang="zh-CN" altLang="en-US" sz="2800" dirty="0" smtClean="0">
                <a:latin typeface="Times New Roman" pitchFamily="18" charset="0"/>
                <a:cs typeface="Times New Roman" pitchFamily="18" charset="0"/>
              </a:rPr>
              <a:t>，对其它为</a:t>
            </a:r>
            <a:r>
              <a:rPr lang="en-US" altLang="zh-CN" sz="2800" dirty="0" smtClean="0">
                <a:latin typeface="Times New Roman" pitchFamily="18" charset="0"/>
                <a:cs typeface="Times New Roman" pitchFamily="18" charset="0"/>
              </a:rPr>
              <a:t>0</a:t>
            </a:r>
            <a:r>
              <a:rPr lang="zh-CN" altLang="en-US" sz="2800" dirty="0" smtClean="0">
                <a:latin typeface="Times New Roman" pitchFamily="18" charset="0"/>
                <a:cs typeface="Times New Roman" pitchFamily="18" charset="0"/>
              </a:rPr>
              <a:t>。</a:t>
            </a:r>
            <a:endParaRPr lang="en-US" altLang="zh-CN" sz="2800" b="0" dirty="0" smtClean="0">
              <a:latin typeface="Times New Roman" pitchFamily="18" charset="0"/>
              <a:cs typeface="Times New Roman" pitchFamily="18" charset="0"/>
            </a:endParaRPr>
          </a:p>
          <a:p>
            <a:pPr eaLnBrk="1" hangingPunct="1"/>
            <a:endParaRPr lang="en-US" altLang="zh-CN" dirty="0" smtClean="0">
              <a:latin typeface="Times New Roman" pitchFamily="18" charset="0"/>
              <a:cs typeface="Times New Roman" pitchFamily="18" charset="0"/>
            </a:endParaRPr>
          </a:p>
          <a:p>
            <a:pPr eaLnBrk="1" hangingPunct="1"/>
            <a:endParaRPr lang="en-US" altLang="zh-CN" dirty="0" smtClean="0">
              <a:latin typeface="Times New Roman" pitchFamily="18" charset="0"/>
              <a:cs typeface="Times New Roman" pitchFamily="18" charset="0"/>
            </a:endParaRPr>
          </a:p>
        </p:txBody>
      </p:sp>
      <p:graphicFrame>
        <p:nvGraphicFramePr>
          <p:cNvPr id="2" name="Object 6"/>
          <p:cNvGraphicFramePr>
            <a:graphicFrameLocks noChangeAspect="1"/>
          </p:cNvGraphicFramePr>
          <p:nvPr/>
        </p:nvGraphicFramePr>
        <p:xfrm>
          <a:off x="2411413" y="2180702"/>
          <a:ext cx="4017975" cy="540273"/>
        </p:xfrm>
        <a:graphic>
          <a:graphicData uri="http://schemas.openxmlformats.org/presentationml/2006/ole">
            <mc:AlternateContent xmlns:mc="http://schemas.openxmlformats.org/markup-compatibility/2006">
              <mc:Choice xmlns:v="urn:schemas-microsoft-com:vml" Requires="v">
                <p:oleObj spid="_x0000_s8198" name="Equation" r:id="rId4" imgW="1701720" imgH="228600" progId="Equation.DSMT4">
                  <p:embed/>
                </p:oleObj>
              </mc:Choice>
              <mc:Fallback>
                <p:oleObj name="Equation" r:id="rId4" imgW="1701720" imgH="2286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1413" y="2180702"/>
                        <a:ext cx="4017975" cy="5402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5" name="Object 7"/>
          <p:cNvGraphicFramePr>
            <a:graphicFrameLocks noChangeAspect="1"/>
          </p:cNvGraphicFramePr>
          <p:nvPr/>
        </p:nvGraphicFramePr>
        <p:xfrm>
          <a:off x="6643702" y="3714752"/>
          <a:ext cx="341313" cy="455754"/>
        </p:xfrm>
        <a:graphic>
          <a:graphicData uri="http://schemas.openxmlformats.org/presentationml/2006/ole">
            <mc:AlternateContent xmlns:mc="http://schemas.openxmlformats.org/markup-compatibility/2006">
              <mc:Choice xmlns:v="urn:schemas-microsoft-com:vml" Requires="v">
                <p:oleObj spid="_x0000_s8199" name="Equation" r:id="rId6" imgW="152280" imgH="203040" progId="Equation.DSMT4">
                  <p:embed/>
                </p:oleObj>
              </mc:Choice>
              <mc:Fallback>
                <p:oleObj name="Equation" r:id="rId6" imgW="152280" imgH="203040"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43702" y="3714752"/>
                        <a:ext cx="341313" cy="455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0453">
                                            <p:txEl>
                                              <p:pRg st="0" end="0"/>
                                            </p:txEl>
                                          </p:spTgt>
                                        </p:tgtEl>
                                        <p:attrNameLst>
                                          <p:attrName>style.visibility</p:attrName>
                                        </p:attrNameLst>
                                      </p:cBhvr>
                                      <p:to>
                                        <p:strVal val="visible"/>
                                      </p:to>
                                    </p:set>
                                    <p:animEffect transition="in" filter="blinds(horizontal)">
                                      <p:cBhvr>
                                        <p:cTn id="7" dur="500"/>
                                        <p:tgtEl>
                                          <p:spTgt spid="36045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60453">
                                            <p:txEl>
                                              <p:pRg st="3" end="3"/>
                                            </p:txEl>
                                          </p:spTgt>
                                        </p:tgtEl>
                                        <p:attrNameLst>
                                          <p:attrName>style.visibility</p:attrName>
                                        </p:attrNameLst>
                                      </p:cBhvr>
                                      <p:to>
                                        <p:strVal val="visible"/>
                                      </p:to>
                                    </p:set>
                                    <p:animEffect transition="in" filter="blinds(horizontal)">
                                      <p:cBhvr>
                                        <p:cTn id="17" dur="500"/>
                                        <p:tgtEl>
                                          <p:spTgt spid="36045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60453">
                                            <p:txEl>
                                              <p:pRg st="4" end="4"/>
                                            </p:txEl>
                                          </p:spTgt>
                                        </p:tgtEl>
                                        <p:attrNameLst>
                                          <p:attrName>style.visibility</p:attrName>
                                        </p:attrNameLst>
                                      </p:cBhvr>
                                      <p:to>
                                        <p:strVal val="visible"/>
                                      </p:to>
                                    </p:set>
                                    <p:animEffect transition="in" filter="blinds(horizontal)">
                                      <p:cBhvr>
                                        <p:cTn id="22" dur="500"/>
                                        <p:tgtEl>
                                          <p:spTgt spid="36045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7175"/>
                                        </p:tgtEl>
                                        <p:attrNameLst>
                                          <p:attrName>style.visibility</p:attrName>
                                        </p:attrNameLst>
                                      </p:cBhvr>
                                      <p:to>
                                        <p:strVal val="visible"/>
                                      </p:to>
                                    </p:set>
                                    <p:animEffect transition="in" filter="wipe(down)">
                                      <p:cBhvr>
                                        <p:cTn id="27" dur="500"/>
                                        <p:tgtEl>
                                          <p:spTgt spid="7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灯片编号占位符 1"/>
          <p:cNvSpPr>
            <a:spLocks noGrp="1"/>
          </p:cNvSpPr>
          <p:nvPr>
            <p:ph type="sldNum" sz="quarter" idx="12"/>
          </p:nvPr>
        </p:nvSpPr>
        <p:spPr>
          <a:noFill/>
        </p:spPr>
        <p:txBody>
          <a:bodyPr/>
          <a:lstStyle/>
          <a:p>
            <a:fld id="{55F39FC5-3F50-4700-ACC2-F6EA19C071A5}" type="slidenum">
              <a:rPr lang="en-US" altLang="zh-CN" smtClean="0"/>
              <a:pPr/>
              <a:t>31</a:t>
            </a:fld>
            <a:endParaRPr lang="en-US" altLang="zh-CN" smtClean="0"/>
          </a:p>
        </p:txBody>
      </p:sp>
      <p:sp>
        <p:nvSpPr>
          <p:cNvPr id="10" name="TextBox 9"/>
          <p:cNvSpPr txBox="1"/>
          <p:nvPr/>
        </p:nvSpPr>
        <p:spPr>
          <a:xfrm>
            <a:off x="1763713" y="2492375"/>
            <a:ext cx="274637" cy="369888"/>
          </a:xfrm>
          <a:prstGeom prst="rect">
            <a:avLst/>
          </a:prstGeom>
          <a:noFill/>
        </p:spPr>
        <p:txBody>
          <a:bodyPr wrap="none">
            <a:spAutoFit/>
          </a:bodyPr>
          <a:lstStyle/>
          <a:p>
            <a:pPr>
              <a:defRPr/>
            </a:pPr>
            <a:r>
              <a:rPr lang="en-US" altLang="zh-CN" b="1" i="1" dirty="0">
                <a:latin typeface="+mn-lt"/>
              </a:rPr>
              <a:t>r</a:t>
            </a:r>
            <a:endParaRPr lang="zh-CN" altLang="en-US" b="1" i="1" dirty="0">
              <a:latin typeface="+mn-lt"/>
            </a:endParaRPr>
          </a:p>
        </p:txBody>
      </p:sp>
      <p:sp>
        <p:nvSpPr>
          <p:cNvPr id="11" name="TextBox 10"/>
          <p:cNvSpPr txBox="1"/>
          <p:nvPr/>
        </p:nvSpPr>
        <p:spPr>
          <a:xfrm>
            <a:off x="5435600" y="4365625"/>
            <a:ext cx="415925" cy="368300"/>
          </a:xfrm>
          <a:prstGeom prst="rect">
            <a:avLst/>
          </a:prstGeom>
          <a:noFill/>
        </p:spPr>
        <p:txBody>
          <a:bodyPr wrap="none">
            <a:spAutoFit/>
          </a:bodyPr>
          <a:lstStyle/>
          <a:p>
            <a:pPr>
              <a:defRPr/>
            </a:pPr>
            <a:r>
              <a:rPr lang="en-US" altLang="zh-CN" b="1" i="1" dirty="0">
                <a:latin typeface="+mn-lt"/>
              </a:rPr>
              <a:t>F</a:t>
            </a:r>
            <a:r>
              <a:rPr lang="en-US" altLang="zh-CN" sz="1200" b="1" dirty="0">
                <a:latin typeface="+mn-lt"/>
              </a:rPr>
              <a:t>1</a:t>
            </a:r>
            <a:endParaRPr lang="zh-CN" altLang="en-US" sz="1200" b="1" dirty="0">
              <a:latin typeface="+mn-lt"/>
            </a:endParaRPr>
          </a:p>
        </p:txBody>
      </p:sp>
      <p:sp>
        <p:nvSpPr>
          <p:cNvPr id="12" name="TextBox 11"/>
          <p:cNvSpPr txBox="1"/>
          <p:nvPr/>
        </p:nvSpPr>
        <p:spPr>
          <a:xfrm>
            <a:off x="5508625" y="5589588"/>
            <a:ext cx="414338" cy="368300"/>
          </a:xfrm>
          <a:prstGeom prst="rect">
            <a:avLst/>
          </a:prstGeom>
          <a:noFill/>
        </p:spPr>
        <p:txBody>
          <a:bodyPr wrap="none">
            <a:spAutoFit/>
          </a:bodyPr>
          <a:lstStyle/>
          <a:p>
            <a:pPr>
              <a:defRPr/>
            </a:pPr>
            <a:r>
              <a:rPr lang="en-US" altLang="zh-CN" b="1" i="1" dirty="0">
                <a:latin typeface="+mn-lt"/>
              </a:rPr>
              <a:t>F</a:t>
            </a:r>
            <a:r>
              <a:rPr lang="en-US" altLang="zh-CN" sz="1200" b="1" dirty="0">
                <a:latin typeface="+mn-lt"/>
              </a:rPr>
              <a:t>2</a:t>
            </a:r>
            <a:endParaRPr lang="zh-CN" altLang="en-US" sz="1200" b="1" dirty="0">
              <a:latin typeface="+mn-lt"/>
            </a:endParaRPr>
          </a:p>
        </p:txBody>
      </p:sp>
      <p:grpSp>
        <p:nvGrpSpPr>
          <p:cNvPr id="9224" name="组合 17"/>
          <p:cNvGrpSpPr>
            <a:grpSpLocks/>
          </p:cNvGrpSpPr>
          <p:nvPr/>
        </p:nvGrpSpPr>
        <p:grpSpPr bwMode="auto">
          <a:xfrm>
            <a:off x="2124075" y="2492375"/>
            <a:ext cx="5888038" cy="3221038"/>
            <a:chOff x="2987824" y="1628801"/>
            <a:chExt cx="5887889" cy="3220051"/>
          </a:xfrm>
        </p:grpSpPr>
        <p:grpSp>
          <p:nvGrpSpPr>
            <p:cNvPr id="9226" name="组合 2"/>
            <p:cNvGrpSpPr>
              <a:grpSpLocks/>
            </p:cNvGrpSpPr>
            <p:nvPr/>
          </p:nvGrpSpPr>
          <p:grpSpPr bwMode="auto">
            <a:xfrm>
              <a:off x="2987824" y="1628801"/>
              <a:ext cx="3371582" cy="3220051"/>
              <a:chOff x="2659155" y="2060848"/>
              <a:chExt cx="1936155" cy="1902757"/>
            </a:xfrm>
          </p:grpSpPr>
          <p:grpSp>
            <p:nvGrpSpPr>
              <p:cNvPr id="9227" name="组合 29"/>
              <p:cNvGrpSpPr>
                <a:grpSpLocks/>
              </p:cNvGrpSpPr>
              <p:nvPr/>
            </p:nvGrpSpPr>
            <p:grpSpPr bwMode="auto">
              <a:xfrm>
                <a:off x="2689926" y="2060848"/>
                <a:ext cx="1905384" cy="1902757"/>
                <a:chOff x="2689926" y="2060848"/>
                <a:chExt cx="1905384" cy="1902757"/>
              </a:xfrm>
            </p:grpSpPr>
            <p:cxnSp>
              <p:nvCxnSpPr>
                <p:cNvPr id="7" name="直接箭头连接符 6"/>
                <p:cNvCxnSpPr/>
                <p:nvPr/>
              </p:nvCxnSpPr>
              <p:spPr>
                <a:xfrm flipV="1">
                  <a:off x="2700178" y="2060848"/>
                  <a:ext cx="0" cy="180053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V="1">
                  <a:off x="2690150" y="3141171"/>
                  <a:ext cx="1881563" cy="70708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2693796" y="3854822"/>
                  <a:ext cx="1901619" cy="10878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5" name="等腰三角形 4"/>
              <p:cNvSpPr/>
              <p:nvPr/>
            </p:nvSpPr>
            <p:spPr>
              <a:xfrm rot="21065806">
                <a:off x="2659155" y="2636645"/>
                <a:ext cx="1906177" cy="554229"/>
              </a:xfrm>
              <a:prstGeom prst="triangl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等腰三角形 5"/>
              <p:cNvSpPr/>
              <p:nvPr/>
            </p:nvSpPr>
            <p:spPr>
              <a:xfrm rot="21065806">
                <a:off x="2659155" y="2420956"/>
                <a:ext cx="1906177" cy="554229"/>
              </a:xfrm>
              <a:prstGeom prst="triangle">
                <a:avLst/>
              </a:prstGeom>
              <a:solidFill>
                <a:srgbClr val="0000CC">
                  <a:alpha val="59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aphicFrame>
          <p:nvGraphicFramePr>
            <p:cNvPr id="2" name="Object 6"/>
            <p:cNvGraphicFramePr>
              <a:graphicFrameLocks noChangeAspect="1"/>
            </p:cNvGraphicFramePr>
            <p:nvPr/>
          </p:nvGraphicFramePr>
          <p:xfrm>
            <a:off x="4644008" y="1772816"/>
            <a:ext cx="2887662" cy="439738"/>
          </p:xfrm>
          <a:graphic>
            <a:graphicData uri="http://schemas.openxmlformats.org/presentationml/2006/ole">
              <mc:AlternateContent xmlns:mc="http://schemas.openxmlformats.org/markup-compatibility/2006">
                <mc:Choice xmlns:v="urn:schemas-microsoft-com:vml" Requires="v">
                  <p:oleObj spid="_x0000_s9222" name="Equation" r:id="rId3" imgW="1587240" imgH="241200" progId="Equation.DSMT4">
                    <p:embed/>
                  </p:oleObj>
                </mc:Choice>
                <mc:Fallback>
                  <p:oleObj name="Equation" r:id="rId3" imgW="1587240" imgH="2412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008" y="1772816"/>
                          <a:ext cx="2887662" cy="439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3"/>
            <p:cNvGraphicFramePr>
              <a:graphicFrameLocks noChangeAspect="1"/>
            </p:cNvGraphicFramePr>
            <p:nvPr/>
          </p:nvGraphicFramePr>
          <p:xfrm>
            <a:off x="6034088" y="2852738"/>
            <a:ext cx="2841625" cy="439737"/>
          </p:xfrm>
          <a:graphic>
            <a:graphicData uri="http://schemas.openxmlformats.org/presentationml/2006/ole">
              <mc:AlternateContent xmlns:mc="http://schemas.openxmlformats.org/markup-compatibility/2006">
                <mc:Choice xmlns:v="urn:schemas-microsoft-com:vml" Requires="v">
                  <p:oleObj spid="_x0000_s9223" name="Equation" r:id="rId5" imgW="1562040" imgH="241200" progId="Equation.DSMT4">
                    <p:embed/>
                  </p:oleObj>
                </mc:Choice>
                <mc:Fallback>
                  <p:oleObj name="Equation" r:id="rId5" imgW="1562040" imgH="2412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34088" y="2852738"/>
                          <a:ext cx="2841625" cy="439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9" name="Rectangle 3"/>
          <p:cNvSpPr txBox="1">
            <a:spLocks noRot="1" noChangeArrowheads="1"/>
          </p:cNvSpPr>
          <p:nvPr/>
        </p:nvSpPr>
        <p:spPr bwMode="auto">
          <a:xfrm>
            <a:off x="179388" y="981075"/>
            <a:ext cx="9144000" cy="4176713"/>
          </a:xfrm>
          <a:prstGeom prst="rect">
            <a:avLst/>
          </a:prstGeom>
          <a:noFill/>
          <a:ln w="9525">
            <a:noFill/>
            <a:miter lim="800000"/>
            <a:headEnd/>
            <a:tailEnd/>
          </a:ln>
        </p:spPr>
        <p:txBody>
          <a:bodyPr/>
          <a:lstStyle/>
          <a:p>
            <a:pPr indent="-609600">
              <a:spcBef>
                <a:spcPct val="20000"/>
              </a:spcBef>
              <a:buClr>
                <a:schemeClr val="hlink"/>
              </a:buClr>
              <a:defRPr/>
            </a:pPr>
            <a:r>
              <a:rPr lang="zh-CN" altLang="en-US" sz="2800" kern="0" dirty="0">
                <a:solidFill>
                  <a:srgbClr val="FF0000"/>
                </a:solidFill>
                <a:latin typeface="+mn-lt"/>
                <a:ea typeface="+mn-ea"/>
              </a:rPr>
              <a:t>如果两个充分分散化的投资组合具有相同的</a:t>
            </a:r>
            <a:r>
              <a:rPr lang="el-GR" altLang="zh-CN" sz="2800" i="1" kern="0" dirty="0">
                <a:solidFill>
                  <a:srgbClr val="FF0000"/>
                </a:solidFill>
                <a:latin typeface="Times New Roman" pitchFamily="18" charset="0"/>
                <a:ea typeface="+mn-ea"/>
                <a:cs typeface="Times New Roman" pitchFamily="18" charset="0"/>
              </a:rPr>
              <a:t>β</a:t>
            </a:r>
            <a:r>
              <a:rPr lang="zh-CN" altLang="en-US" sz="2800" kern="0" dirty="0">
                <a:solidFill>
                  <a:srgbClr val="FF0000"/>
                </a:solidFill>
                <a:latin typeface="+mn-lt"/>
                <a:ea typeface="+mn-ea"/>
                <a:cs typeface="Times New Roman" pitchFamily="18" charset="0"/>
              </a:rPr>
              <a:t>值，则它们在市场中必有相同的预期收益。</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blinds(horizontal)">
                                      <p:cBhvr>
                                        <p:cTn id="7"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灯片编号占位符 1"/>
          <p:cNvSpPr>
            <a:spLocks noGrp="1"/>
          </p:cNvSpPr>
          <p:nvPr>
            <p:ph type="sldNum" sz="quarter" idx="12"/>
          </p:nvPr>
        </p:nvSpPr>
        <p:spPr>
          <a:noFill/>
        </p:spPr>
        <p:txBody>
          <a:bodyPr/>
          <a:lstStyle/>
          <a:p>
            <a:fld id="{38A39515-AA62-4947-9C19-D93FE5D225BC}" type="slidenum">
              <a:rPr lang="en-US" altLang="zh-CN" smtClean="0"/>
              <a:pPr/>
              <a:t>32</a:t>
            </a:fld>
            <a:endParaRPr lang="en-US" altLang="zh-CN" smtClean="0"/>
          </a:p>
        </p:txBody>
      </p:sp>
      <p:sp>
        <p:nvSpPr>
          <p:cNvPr id="3" name="Rectangle 3"/>
          <p:cNvSpPr txBox="1">
            <a:spLocks noRot="1" noChangeArrowheads="1"/>
          </p:cNvSpPr>
          <p:nvPr/>
        </p:nvSpPr>
        <p:spPr bwMode="auto">
          <a:xfrm>
            <a:off x="179388" y="571480"/>
            <a:ext cx="8964612" cy="588951"/>
          </a:xfrm>
          <a:prstGeom prst="rect">
            <a:avLst/>
          </a:prstGeom>
          <a:noFill/>
          <a:ln w="9525">
            <a:noFill/>
            <a:miter lim="800000"/>
            <a:headEnd/>
            <a:tailEnd/>
          </a:ln>
        </p:spPr>
        <p:txBody>
          <a:bodyPr/>
          <a:lstStyle/>
          <a:p>
            <a:pPr marL="342900" indent="-342900" algn="ctr">
              <a:spcBef>
                <a:spcPct val="20000"/>
              </a:spcBef>
              <a:buClr>
                <a:schemeClr val="hlink"/>
              </a:buClr>
              <a:defRPr/>
            </a:pPr>
            <a:r>
              <a:rPr lang="zh-CN" altLang="en-US" sz="3200" b="1" kern="0" dirty="0">
                <a:solidFill>
                  <a:srgbClr val="FF0000"/>
                </a:solidFill>
                <a:latin typeface="+mn-lt"/>
                <a:ea typeface="+mn-ea"/>
              </a:rPr>
              <a:t>双因素模型套利</a:t>
            </a:r>
            <a:r>
              <a:rPr lang="zh-CN" altLang="en-US" sz="3200" b="1" kern="0" dirty="0" smtClean="0">
                <a:solidFill>
                  <a:srgbClr val="FF0000"/>
                </a:solidFill>
                <a:latin typeface="+mn-lt"/>
                <a:ea typeface="+mn-ea"/>
              </a:rPr>
              <a:t>分析</a:t>
            </a:r>
            <a:endParaRPr lang="en-US" altLang="zh-CN" sz="3200" b="1" kern="0" dirty="0">
              <a:solidFill>
                <a:srgbClr val="FF0000"/>
              </a:solidFill>
              <a:latin typeface="+mn-lt"/>
              <a:ea typeface="+mn-ea"/>
            </a:endParaRPr>
          </a:p>
          <a:p>
            <a:pPr marL="342900" indent="-342900">
              <a:spcBef>
                <a:spcPct val="20000"/>
              </a:spcBef>
              <a:buClr>
                <a:schemeClr val="hlink"/>
              </a:buClr>
              <a:buFont typeface="Wingdings" pitchFamily="2" charset="2"/>
              <a:buChar char="§"/>
              <a:defRPr/>
            </a:pPr>
            <a:endParaRPr lang="en-US" altLang="zh-CN" sz="3200" b="1" kern="0" dirty="0">
              <a:solidFill>
                <a:srgbClr val="FF0000"/>
              </a:solidFill>
              <a:latin typeface="+mn-lt"/>
              <a:ea typeface="+mn-ea"/>
            </a:endParaRPr>
          </a:p>
          <a:p>
            <a:pPr marL="342900" indent="-342900">
              <a:spcBef>
                <a:spcPct val="20000"/>
              </a:spcBef>
              <a:buClr>
                <a:schemeClr val="hlink"/>
              </a:buClr>
              <a:buFont typeface="Wingdings" pitchFamily="2" charset="2"/>
              <a:buChar char="§"/>
              <a:defRPr/>
            </a:pPr>
            <a:endParaRPr lang="en-US" altLang="zh-CN" sz="3200" b="1" kern="0" dirty="0">
              <a:solidFill>
                <a:srgbClr val="FF0000"/>
              </a:solidFill>
              <a:latin typeface="+mn-lt"/>
              <a:ea typeface="+mn-ea"/>
            </a:endParaRPr>
          </a:p>
          <a:p>
            <a:pPr marL="342900" indent="-342900">
              <a:spcBef>
                <a:spcPct val="20000"/>
              </a:spcBef>
              <a:buClr>
                <a:schemeClr val="hlink"/>
              </a:buClr>
              <a:buFont typeface="Wingdings" pitchFamily="2" charset="2"/>
              <a:buChar char="§"/>
              <a:defRPr/>
            </a:pPr>
            <a:endParaRPr lang="en-US" altLang="zh-CN" sz="3200" b="1" kern="0" dirty="0">
              <a:solidFill>
                <a:srgbClr val="FF0000"/>
              </a:solidFill>
              <a:latin typeface="+mn-lt"/>
              <a:ea typeface="+mn-ea"/>
            </a:endParaRPr>
          </a:p>
          <a:p>
            <a:pPr marL="342900" indent="-342900">
              <a:spcBef>
                <a:spcPct val="20000"/>
              </a:spcBef>
              <a:buClr>
                <a:schemeClr val="hlink"/>
              </a:buClr>
              <a:buFont typeface="Wingdings" pitchFamily="2" charset="2"/>
              <a:buChar char="§"/>
              <a:defRPr/>
            </a:pPr>
            <a:endParaRPr lang="en-US" altLang="zh-CN" sz="3200" b="1" kern="0" dirty="0">
              <a:solidFill>
                <a:srgbClr val="FF0000"/>
              </a:solidFill>
              <a:latin typeface="+mn-lt"/>
              <a:ea typeface="+mn-ea"/>
            </a:endParaRPr>
          </a:p>
          <a:p>
            <a:pPr marL="342900" indent="-342900">
              <a:spcBef>
                <a:spcPct val="20000"/>
              </a:spcBef>
              <a:buClr>
                <a:schemeClr val="hlink"/>
              </a:buClr>
              <a:buFont typeface="Wingdings" pitchFamily="2" charset="2"/>
              <a:buChar char="§"/>
              <a:defRPr/>
            </a:pPr>
            <a:endParaRPr lang="en-US" altLang="zh-CN" sz="3200" b="1" kern="0" dirty="0">
              <a:solidFill>
                <a:srgbClr val="FF0000"/>
              </a:solidFill>
              <a:latin typeface="+mn-lt"/>
              <a:ea typeface="+mn-ea"/>
            </a:endParaRPr>
          </a:p>
        </p:txBody>
      </p:sp>
      <p:graphicFrame>
        <p:nvGraphicFramePr>
          <p:cNvPr id="360454" name="Object 4"/>
          <p:cNvGraphicFramePr>
            <a:graphicFrameLocks noChangeAspect="1"/>
          </p:cNvGraphicFramePr>
          <p:nvPr/>
        </p:nvGraphicFramePr>
        <p:xfrm>
          <a:off x="666750" y="1543050"/>
          <a:ext cx="8477250" cy="4441825"/>
        </p:xfrm>
        <a:graphic>
          <a:graphicData uri="http://schemas.openxmlformats.org/presentationml/2006/ole">
            <mc:AlternateContent xmlns:mc="http://schemas.openxmlformats.org/markup-compatibility/2006">
              <mc:Choice xmlns:v="urn:schemas-microsoft-com:vml" Requires="v">
                <p:oleObj spid="_x0000_s10244" name="Equation" r:id="rId3" imgW="3670200" imgH="1879560" progId="Equation.DSMT4">
                  <p:embed/>
                </p:oleObj>
              </mc:Choice>
              <mc:Fallback>
                <p:oleObj name="Equation" r:id="rId3" imgW="3670200" imgH="187956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750" y="1543050"/>
                        <a:ext cx="8477250" cy="4441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0454"/>
                                        </p:tgtEl>
                                        <p:attrNameLst>
                                          <p:attrName>style.visibility</p:attrName>
                                        </p:attrNameLst>
                                      </p:cBhvr>
                                      <p:to>
                                        <p:strVal val="visible"/>
                                      </p:to>
                                    </p:set>
                                    <p:animEffect transition="in" filter="blinds(horizontal)">
                                      <p:cBhvr>
                                        <p:cTn id="12" dur="500"/>
                                        <p:tgtEl>
                                          <p:spTgt spid="3604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灯片编号占位符 3"/>
          <p:cNvSpPr>
            <a:spLocks noGrp="1"/>
          </p:cNvSpPr>
          <p:nvPr>
            <p:ph type="sldNum" sz="quarter" idx="12"/>
          </p:nvPr>
        </p:nvSpPr>
        <p:spPr>
          <a:noFill/>
        </p:spPr>
        <p:txBody>
          <a:bodyPr/>
          <a:lstStyle/>
          <a:p>
            <a:fld id="{E812F565-6863-452C-91DE-C2B6F77B7AC8}" type="slidenum">
              <a:rPr lang="en-US" altLang="zh-CN" smtClean="0"/>
              <a:pPr/>
              <a:t>33</a:t>
            </a:fld>
            <a:endParaRPr lang="en-US" altLang="zh-CN" dirty="0" smtClean="0"/>
          </a:p>
        </p:txBody>
      </p:sp>
      <p:sp>
        <p:nvSpPr>
          <p:cNvPr id="360453" name="Rectangle 3"/>
          <p:cNvSpPr>
            <a:spLocks noGrp="1" noRot="1" noChangeArrowheads="1"/>
          </p:cNvSpPr>
          <p:nvPr>
            <p:ph type="body" sz="half" idx="4294967295"/>
          </p:nvPr>
        </p:nvSpPr>
        <p:spPr>
          <a:xfrm>
            <a:off x="214282" y="357166"/>
            <a:ext cx="9144000" cy="5357850"/>
          </a:xfrm>
        </p:spPr>
        <p:txBody>
          <a:bodyPr>
            <a:noAutofit/>
          </a:bodyPr>
          <a:lstStyle/>
          <a:p>
            <a:pPr eaLnBrk="1" hangingPunct="1">
              <a:lnSpc>
                <a:spcPct val="160000"/>
              </a:lnSpc>
            </a:pPr>
            <a:r>
              <a:rPr lang="zh-CN" altLang="en-US" sz="2800" dirty="0" smtClean="0"/>
              <a:t>双因素模型定价模型：</a:t>
            </a:r>
            <a:endParaRPr lang="en-US" altLang="zh-CN" sz="2800" dirty="0" smtClean="0"/>
          </a:p>
          <a:p>
            <a:pPr eaLnBrk="1" hangingPunct="1">
              <a:lnSpc>
                <a:spcPct val="160000"/>
              </a:lnSpc>
            </a:pPr>
            <a:endParaRPr lang="en-US" altLang="zh-CN" sz="2800" dirty="0" smtClean="0"/>
          </a:p>
          <a:p>
            <a:pPr eaLnBrk="1" hangingPunct="1">
              <a:lnSpc>
                <a:spcPct val="160000"/>
              </a:lnSpc>
            </a:pPr>
            <a:r>
              <a:rPr lang="zh-CN" altLang="en-US" sz="2800" dirty="0" smtClean="0"/>
              <a:t>多因素模型定价模型（类似分析）</a:t>
            </a:r>
            <a:endParaRPr lang="en-US" altLang="zh-CN" sz="2800" dirty="0" smtClean="0"/>
          </a:p>
          <a:p>
            <a:pPr eaLnBrk="1" hangingPunct="1">
              <a:lnSpc>
                <a:spcPct val="160000"/>
              </a:lnSpc>
            </a:pPr>
            <a:endParaRPr lang="en-US" altLang="zh-CN" sz="2800" dirty="0" smtClean="0"/>
          </a:p>
          <a:p>
            <a:pPr eaLnBrk="1" hangingPunct="1">
              <a:lnSpc>
                <a:spcPct val="160000"/>
              </a:lnSpc>
            </a:pPr>
            <a:r>
              <a:rPr lang="zh-CN" altLang="en-US" sz="2800" dirty="0" smtClean="0"/>
              <a:t>上述定价公式对单个资产亦成立</a:t>
            </a:r>
            <a:endParaRPr lang="en-US" altLang="zh-CN" sz="2800" dirty="0" smtClean="0"/>
          </a:p>
          <a:p>
            <a:pPr eaLnBrk="1" hangingPunct="1">
              <a:lnSpc>
                <a:spcPct val="160000"/>
              </a:lnSpc>
            </a:pPr>
            <a:r>
              <a:rPr lang="zh-CN" altLang="en-US" sz="2800" b="1" dirty="0" smtClean="0">
                <a:solidFill>
                  <a:srgbClr val="FF0000"/>
                </a:solidFill>
              </a:rPr>
              <a:t>实践中如何选取因素？</a:t>
            </a:r>
            <a:endParaRPr lang="en-US" altLang="zh-CN" sz="2800" b="1" dirty="0" smtClean="0">
              <a:solidFill>
                <a:srgbClr val="FF0000"/>
              </a:solidFill>
            </a:endParaRPr>
          </a:p>
          <a:p>
            <a:pPr eaLnBrk="1" hangingPunct="1">
              <a:lnSpc>
                <a:spcPct val="160000"/>
              </a:lnSpc>
              <a:buFont typeface="Wingdings" pitchFamily="2" charset="2"/>
              <a:buNone/>
            </a:pPr>
            <a:r>
              <a:rPr lang="en-US" altLang="zh-CN" sz="2800" dirty="0" smtClean="0"/>
              <a:t>       </a:t>
            </a:r>
            <a:r>
              <a:rPr lang="zh-CN" altLang="en-US" sz="2800" dirty="0" smtClean="0"/>
              <a:t>    三类基本模型（统计、宏观、基本面）</a:t>
            </a:r>
            <a:endParaRPr lang="en-US" altLang="zh-CN" sz="2800" dirty="0" smtClean="0"/>
          </a:p>
          <a:p>
            <a:pPr eaLnBrk="1" hangingPunct="1">
              <a:lnSpc>
                <a:spcPct val="160000"/>
              </a:lnSpc>
            </a:pPr>
            <a:endParaRPr lang="en-US" altLang="zh-CN" sz="2800" dirty="0" smtClean="0"/>
          </a:p>
          <a:p>
            <a:pPr eaLnBrk="1" hangingPunct="1">
              <a:lnSpc>
                <a:spcPct val="160000"/>
              </a:lnSpc>
            </a:pPr>
            <a:endParaRPr lang="en-US" altLang="zh-CN" sz="2800" dirty="0" smtClean="0"/>
          </a:p>
          <a:p>
            <a:pPr eaLnBrk="1" hangingPunct="1">
              <a:lnSpc>
                <a:spcPct val="160000"/>
              </a:lnSpc>
            </a:pPr>
            <a:endParaRPr lang="en-US" altLang="zh-CN" sz="2800" dirty="0" smtClean="0"/>
          </a:p>
          <a:p>
            <a:pPr eaLnBrk="1" hangingPunct="1">
              <a:lnSpc>
                <a:spcPct val="160000"/>
              </a:lnSpc>
            </a:pPr>
            <a:endParaRPr lang="en-US" altLang="zh-CN" sz="2800" dirty="0" smtClean="0"/>
          </a:p>
          <a:p>
            <a:pPr eaLnBrk="1" hangingPunct="1">
              <a:lnSpc>
                <a:spcPct val="160000"/>
              </a:lnSpc>
            </a:pPr>
            <a:endParaRPr lang="en-US" altLang="zh-CN" sz="2800" dirty="0" smtClean="0"/>
          </a:p>
        </p:txBody>
      </p:sp>
      <p:graphicFrame>
        <p:nvGraphicFramePr>
          <p:cNvPr id="360454" name="Object 4"/>
          <p:cNvGraphicFramePr>
            <a:graphicFrameLocks noGrp="1" noChangeAspect="1"/>
          </p:cNvGraphicFramePr>
          <p:nvPr>
            <p:ph sz="half" idx="4294967295"/>
          </p:nvPr>
        </p:nvGraphicFramePr>
        <p:xfrm>
          <a:off x="1285852" y="1285860"/>
          <a:ext cx="6215063" cy="531813"/>
        </p:xfrm>
        <a:graphic>
          <a:graphicData uri="http://schemas.openxmlformats.org/presentationml/2006/ole">
            <mc:AlternateContent xmlns:mc="http://schemas.openxmlformats.org/markup-compatibility/2006">
              <mc:Choice xmlns:v="urn:schemas-microsoft-com:vml" Requires="v">
                <p:oleObj spid="_x0000_s11270" name="Equation" r:id="rId3" imgW="2819160" imgH="241200" progId="Equation.DSMT4">
                  <p:embed/>
                </p:oleObj>
              </mc:Choice>
              <mc:Fallback>
                <p:oleObj name="Equation" r:id="rId3" imgW="2819160" imgH="241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52" y="1285860"/>
                        <a:ext cx="6215063"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3"/>
          <p:cNvGraphicFramePr>
            <a:graphicFrameLocks noChangeAspect="1"/>
          </p:cNvGraphicFramePr>
          <p:nvPr/>
        </p:nvGraphicFramePr>
        <p:xfrm>
          <a:off x="1071538" y="2786058"/>
          <a:ext cx="7165975" cy="565150"/>
        </p:xfrm>
        <a:graphic>
          <a:graphicData uri="http://schemas.openxmlformats.org/presentationml/2006/ole">
            <mc:AlternateContent xmlns:mc="http://schemas.openxmlformats.org/markup-compatibility/2006">
              <mc:Choice xmlns:v="urn:schemas-microsoft-com:vml" Requires="v">
                <p:oleObj spid="_x0000_s11271" name="Equation" r:id="rId5" imgW="3060360" imgH="241200" progId="Equation.DSMT4">
                  <p:embed/>
                </p:oleObj>
              </mc:Choice>
              <mc:Fallback>
                <p:oleObj name="Equation" r:id="rId5" imgW="3060360" imgH="2412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1538" y="2786058"/>
                        <a:ext cx="7165975"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0453">
                                            <p:txEl>
                                              <p:pRg st="0" end="0"/>
                                            </p:txEl>
                                          </p:spTgt>
                                        </p:tgtEl>
                                        <p:attrNameLst>
                                          <p:attrName>style.visibility</p:attrName>
                                        </p:attrNameLst>
                                      </p:cBhvr>
                                      <p:to>
                                        <p:strVal val="visible"/>
                                      </p:to>
                                    </p:set>
                                    <p:animEffect transition="in" filter="blinds(horizontal)">
                                      <p:cBhvr>
                                        <p:cTn id="7" dur="500"/>
                                        <p:tgtEl>
                                          <p:spTgt spid="36045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0454"/>
                                        </p:tgtEl>
                                        <p:attrNameLst>
                                          <p:attrName>style.visibility</p:attrName>
                                        </p:attrNameLst>
                                      </p:cBhvr>
                                      <p:to>
                                        <p:strVal val="visible"/>
                                      </p:to>
                                    </p:set>
                                    <p:animEffect transition="in" filter="blinds(horizontal)">
                                      <p:cBhvr>
                                        <p:cTn id="12" dur="500"/>
                                        <p:tgtEl>
                                          <p:spTgt spid="36045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60453">
                                            <p:txEl>
                                              <p:pRg st="2" end="2"/>
                                            </p:txEl>
                                          </p:spTgt>
                                        </p:tgtEl>
                                        <p:attrNameLst>
                                          <p:attrName>style.visibility</p:attrName>
                                        </p:attrNameLst>
                                      </p:cBhvr>
                                      <p:to>
                                        <p:strVal val="visible"/>
                                      </p:to>
                                    </p:set>
                                    <p:animEffect transition="in" filter="blinds(horizontal)">
                                      <p:cBhvr>
                                        <p:cTn id="17" dur="500"/>
                                        <p:tgtEl>
                                          <p:spTgt spid="36045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60453">
                                            <p:txEl>
                                              <p:pRg st="4" end="4"/>
                                            </p:txEl>
                                          </p:spTgt>
                                        </p:tgtEl>
                                        <p:attrNameLst>
                                          <p:attrName>style.visibility</p:attrName>
                                        </p:attrNameLst>
                                      </p:cBhvr>
                                      <p:to>
                                        <p:strVal val="visible"/>
                                      </p:to>
                                    </p:set>
                                    <p:animEffect transition="in" filter="blinds(horizontal)">
                                      <p:cBhvr>
                                        <p:cTn id="27" dur="500"/>
                                        <p:tgtEl>
                                          <p:spTgt spid="36045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60453">
                                            <p:txEl>
                                              <p:pRg st="5" end="5"/>
                                            </p:txEl>
                                          </p:spTgt>
                                        </p:tgtEl>
                                        <p:attrNameLst>
                                          <p:attrName>style.visibility</p:attrName>
                                        </p:attrNameLst>
                                      </p:cBhvr>
                                      <p:to>
                                        <p:strVal val="visible"/>
                                      </p:to>
                                    </p:set>
                                    <p:animEffect transition="in" filter="blinds(horizontal)">
                                      <p:cBhvr>
                                        <p:cTn id="32" dur="500"/>
                                        <p:tgtEl>
                                          <p:spTgt spid="36045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60453">
                                            <p:txEl>
                                              <p:pRg st="6" end="6"/>
                                            </p:txEl>
                                          </p:spTgt>
                                        </p:tgtEl>
                                        <p:attrNameLst>
                                          <p:attrName>style.visibility</p:attrName>
                                        </p:attrNameLst>
                                      </p:cBhvr>
                                      <p:to>
                                        <p:strVal val="visible"/>
                                      </p:to>
                                    </p:set>
                                    <p:animEffect transition="in" filter="blinds(horizontal)">
                                      <p:cBhvr>
                                        <p:cTn id="37" dur="500"/>
                                        <p:tgtEl>
                                          <p:spTgt spid="36045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F585319-8A3C-458C-891A-882AEB4038C8}" type="slidenum">
              <a:rPr lang="en-US" altLang="zh-CN" smtClean="0"/>
              <a:pPr>
                <a:defRPr/>
              </a:pPr>
              <a:t>34</a:t>
            </a:fld>
            <a:endParaRPr lang="en-US" altLang="zh-CN"/>
          </a:p>
        </p:txBody>
      </p:sp>
      <p:sp>
        <p:nvSpPr>
          <p:cNvPr id="3" name="矩形 2"/>
          <p:cNvSpPr/>
          <p:nvPr/>
        </p:nvSpPr>
        <p:spPr>
          <a:xfrm>
            <a:off x="1000100" y="1285860"/>
            <a:ext cx="5857900" cy="646331"/>
          </a:xfrm>
          <a:prstGeom prst="rect">
            <a:avLst/>
          </a:prstGeom>
        </p:spPr>
        <p:txBody>
          <a:bodyPr wrap="square">
            <a:spAutoFit/>
          </a:bodyPr>
          <a:lstStyle/>
          <a:p>
            <a:endParaRPr lang="en-US" altLang="zh-CN" dirty="0" smtClean="0"/>
          </a:p>
          <a:p>
            <a:endParaRPr lang="en-US" altLang="zh-CN" b="1" i="1" dirty="0"/>
          </a:p>
        </p:txBody>
      </p:sp>
      <p:sp>
        <p:nvSpPr>
          <p:cNvPr id="4" name="矩形 3"/>
          <p:cNvSpPr/>
          <p:nvPr/>
        </p:nvSpPr>
        <p:spPr>
          <a:xfrm>
            <a:off x="191434" y="975360"/>
            <a:ext cx="8501122" cy="5401479"/>
          </a:xfrm>
          <a:prstGeom prst="rect">
            <a:avLst/>
          </a:prstGeom>
        </p:spPr>
        <p:txBody>
          <a:bodyPr wrap="square">
            <a:spAutoFit/>
          </a:bodyPr>
          <a:lstStyle/>
          <a:p>
            <a:pPr marL="457200" indent="-457200">
              <a:lnSpc>
                <a:spcPct val="150000"/>
              </a:lnSpc>
              <a:buFont typeface="+mj-lt"/>
              <a:buAutoNum type="arabicPeriod"/>
            </a:pPr>
            <a:r>
              <a:rPr lang="en-US" altLang="zh-CN" sz="2300" dirty="0">
                <a:latin typeface="Times New Roman" pitchFamily="18" charset="0"/>
                <a:cs typeface="Times New Roman" pitchFamily="18" charset="0"/>
              </a:rPr>
              <a:t>Connor, G. (1995). The three types of factor models: a comparison of </a:t>
            </a:r>
            <a:r>
              <a:rPr lang="en-US" altLang="zh-CN" sz="2300" dirty="0" smtClean="0">
                <a:latin typeface="Times New Roman" pitchFamily="18" charset="0"/>
                <a:cs typeface="Times New Roman" pitchFamily="18" charset="0"/>
              </a:rPr>
              <a:t>their</a:t>
            </a:r>
            <a:r>
              <a:rPr lang="zh-CN" altLang="en-US" sz="2300" dirty="0" smtClean="0">
                <a:latin typeface="Times New Roman" pitchFamily="18" charset="0"/>
                <a:cs typeface="Times New Roman" pitchFamily="18" charset="0"/>
              </a:rPr>
              <a:t> </a:t>
            </a:r>
            <a:r>
              <a:rPr lang="en-US" altLang="zh-CN" sz="2300" dirty="0" smtClean="0">
                <a:latin typeface="Times New Roman" pitchFamily="18" charset="0"/>
                <a:cs typeface="Times New Roman" pitchFamily="18" charset="0"/>
              </a:rPr>
              <a:t>explanatory</a:t>
            </a:r>
            <a:r>
              <a:rPr lang="zh-CN" altLang="en-US" sz="2300" dirty="0" smtClean="0">
                <a:latin typeface="Times New Roman" pitchFamily="18" charset="0"/>
                <a:cs typeface="Times New Roman" pitchFamily="18" charset="0"/>
              </a:rPr>
              <a:t> </a:t>
            </a:r>
            <a:r>
              <a:rPr lang="en-US" altLang="zh-CN" sz="2300" dirty="0" smtClean="0">
                <a:latin typeface="Times New Roman" pitchFamily="18" charset="0"/>
                <a:cs typeface="Times New Roman" pitchFamily="18" charset="0"/>
              </a:rPr>
              <a:t>power</a:t>
            </a:r>
            <a:r>
              <a:rPr lang="en-US" altLang="zh-CN" sz="2300" dirty="0">
                <a:latin typeface="Times New Roman" pitchFamily="18" charset="0"/>
                <a:cs typeface="Times New Roman" pitchFamily="18" charset="0"/>
              </a:rPr>
              <a:t>. </a:t>
            </a:r>
            <a:r>
              <a:rPr lang="en-US" altLang="zh-CN" sz="2300" i="1" dirty="0">
                <a:latin typeface="Times New Roman" pitchFamily="18" charset="0"/>
                <a:cs typeface="Times New Roman" pitchFamily="18" charset="0"/>
              </a:rPr>
              <a:t>Financial Analysts Journal </a:t>
            </a:r>
            <a:r>
              <a:rPr lang="en-US" altLang="zh-CN" sz="2300" dirty="0">
                <a:latin typeface="Times New Roman" pitchFamily="18" charset="0"/>
                <a:cs typeface="Times New Roman" pitchFamily="18" charset="0"/>
              </a:rPr>
              <a:t>51(3), 42–46</a:t>
            </a:r>
            <a:r>
              <a:rPr lang="en-US" altLang="zh-CN" sz="2300" b="1" i="1" dirty="0" smtClean="0">
                <a:latin typeface="Times New Roman" pitchFamily="18" charset="0"/>
                <a:cs typeface="Times New Roman" pitchFamily="18" charset="0"/>
              </a:rPr>
              <a:t>.</a:t>
            </a:r>
            <a:r>
              <a:rPr lang="en-US" altLang="zh-CN" sz="2300" dirty="0" smtClean="0">
                <a:latin typeface="Times New Roman" pitchFamily="18" charset="0"/>
                <a:cs typeface="Times New Roman" pitchFamily="18" charset="0"/>
              </a:rPr>
              <a:t> </a:t>
            </a:r>
          </a:p>
          <a:p>
            <a:pPr marL="457200" indent="-457200">
              <a:lnSpc>
                <a:spcPct val="150000"/>
              </a:lnSpc>
              <a:buFont typeface="+mj-lt"/>
              <a:buAutoNum type="arabicPeriod"/>
            </a:pPr>
            <a:r>
              <a:rPr lang="en-US" altLang="zh-CN" sz="2300" dirty="0" err="1" smtClean="0">
                <a:latin typeface="Times New Roman" pitchFamily="18" charset="0"/>
                <a:cs typeface="Times New Roman" pitchFamily="18" charset="0"/>
              </a:rPr>
              <a:t>Fama</a:t>
            </a:r>
            <a:r>
              <a:rPr lang="en-US" altLang="zh-CN" sz="2300" dirty="0" smtClean="0">
                <a:latin typeface="Times New Roman" pitchFamily="18" charset="0"/>
                <a:cs typeface="Times New Roman" pitchFamily="18" charset="0"/>
              </a:rPr>
              <a:t>, E. F., and </a:t>
            </a:r>
            <a:r>
              <a:rPr lang="zh-CN" altLang="en-US" sz="2300" dirty="0" smtClean="0">
                <a:latin typeface="Times New Roman" pitchFamily="18" charset="0"/>
                <a:cs typeface="Times New Roman" pitchFamily="18" charset="0"/>
              </a:rPr>
              <a:t> </a:t>
            </a:r>
            <a:r>
              <a:rPr lang="en-US" altLang="zh-CN" sz="2300" dirty="0" smtClean="0">
                <a:latin typeface="Times New Roman" pitchFamily="18" charset="0"/>
                <a:cs typeface="Times New Roman" pitchFamily="18" charset="0"/>
              </a:rPr>
              <a:t>French, K. R. (1993). Common risk factors in the returns on stock and</a:t>
            </a:r>
            <a:r>
              <a:rPr lang="zh-CN" altLang="en-US" sz="2300" dirty="0" smtClean="0">
                <a:latin typeface="Times New Roman" pitchFamily="18" charset="0"/>
                <a:cs typeface="Times New Roman" pitchFamily="18" charset="0"/>
              </a:rPr>
              <a:t> </a:t>
            </a:r>
            <a:r>
              <a:rPr lang="en-US" altLang="zh-CN" sz="2300" dirty="0" smtClean="0">
                <a:latin typeface="Times New Roman" pitchFamily="18" charset="0"/>
                <a:cs typeface="Times New Roman" pitchFamily="18" charset="0"/>
              </a:rPr>
              <a:t>bonds. </a:t>
            </a:r>
            <a:r>
              <a:rPr lang="en-US" altLang="zh-CN" sz="2300" i="1" dirty="0" smtClean="0">
                <a:latin typeface="Times New Roman" pitchFamily="18" charset="0"/>
                <a:cs typeface="Times New Roman" pitchFamily="18" charset="0"/>
              </a:rPr>
              <a:t>Journal of Financial Economics </a:t>
            </a:r>
            <a:r>
              <a:rPr lang="en-US" altLang="zh-CN" sz="2300" dirty="0" smtClean="0">
                <a:latin typeface="Times New Roman" pitchFamily="18" charset="0"/>
                <a:cs typeface="Times New Roman" pitchFamily="18" charset="0"/>
              </a:rPr>
              <a:t>33, 3–56.</a:t>
            </a:r>
          </a:p>
          <a:p>
            <a:pPr marL="457200" indent="-457200">
              <a:lnSpc>
                <a:spcPct val="150000"/>
              </a:lnSpc>
              <a:buFont typeface="+mj-lt"/>
              <a:buAutoNum type="arabicPeriod"/>
            </a:pPr>
            <a:r>
              <a:rPr lang="en-US" altLang="zh-CN" sz="2300" dirty="0" err="1" smtClean="0">
                <a:latin typeface="Times New Roman" pitchFamily="18" charset="0"/>
                <a:cs typeface="Times New Roman" pitchFamily="18" charset="0"/>
              </a:rPr>
              <a:t>Fama</a:t>
            </a:r>
            <a:r>
              <a:rPr lang="en-US" altLang="zh-CN" sz="2300" dirty="0" smtClean="0">
                <a:latin typeface="Times New Roman" pitchFamily="18" charset="0"/>
                <a:cs typeface="Times New Roman" pitchFamily="18" charset="0"/>
              </a:rPr>
              <a:t>, E. F., and French, K. R. (1995). Size and book-to-market factors in earnings and</a:t>
            </a:r>
            <a:r>
              <a:rPr lang="zh-CN" altLang="en-US" sz="2300" dirty="0" smtClean="0">
                <a:latin typeface="Times New Roman" pitchFamily="18" charset="0"/>
                <a:cs typeface="Times New Roman" pitchFamily="18" charset="0"/>
              </a:rPr>
              <a:t> </a:t>
            </a:r>
            <a:r>
              <a:rPr lang="en-US" altLang="zh-CN" sz="2300" dirty="0" smtClean="0">
                <a:latin typeface="Times New Roman" pitchFamily="18" charset="0"/>
                <a:cs typeface="Times New Roman" pitchFamily="18" charset="0"/>
              </a:rPr>
              <a:t>returns. </a:t>
            </a:r>
            <a:r>
              <a:rPr lang="en-US" altLang="zh-CN" sz="2300" i="1" dirty="0" smtClean="0">
                <a:latin typeface="Times New Roman" pitchFamily="18" charset="0"/>
                <a:cs typeface="Times New Roman" pitchFamily="18" charset="0"/>
              </a:rPr>
              <a:t>Journal of Finance </a:t>
            </a:r>
            <a:r>
              <a:rPr lang="en-US" altLang="zh-CN" sz="2300" dirty="0" smtClean="0">
                <a:latin typeface="Times New Roman" pitchFamily="18" charset="0"/>
                <a:cs typeface="Times New Roman" pitchFamily="18" charset="0"/>
              </a:rPr>
              <a:t>50, 131–155</a:t>
            </a:r>
            <a:r>
              <a:rPr lang="en-US" altLang="zh-CN" sz="2300" b="1" i="1" dirty="0" smtClean="0">
                <a:latin typeface="Times New Roman" pitchFamily="18" charset="0"/>
                <a:cs typeface="Times New Roman" pitchFamily="18" charset="0"/>
              </a:rPr>
              <a:t>.</a:t>
            </a:r>
            <a:r>
              <a:rPr lang="en-US" altLang="zh-CN" sz="2300" dirty="0">
                <a:latin typeface="Times New Roman" pitchFamily="18" charset="0"/>
                <a:cs typeface="Times New Roman" pitchFamily="18" charset="0"/>
              </a:rPr>
              <a:t> </a:t>
            </a:r>
            <a:endParaRPr lang="en-US" altLang="zh-CN" sz="2300" dirty="0" smtClean="0">
              <a:latin typeface="Times New Roman" pitchFamily="18" charset="0"/>
              <a:cs typeface="Times New Roman" pitchFamily="18" charset="0"/>
            </a:endParaRPr>
          </a:p>
          <a:p>
            <a:pPr marL="457200" indent="-457200">
              <a:lnSpc>
                <a:spcPct val="150000"/>
              </a:lnSpc>
              <a:buFont typeface="+mj-lt"/>
              <a:buAutoNum type="arabicPeriod"/>
            </a:pPr>
            <a:r>
              <a:rPr lang="en-US" altLang="zh-CN" sz="2300" dirty="0" err="1" smtClean="0">
                <a:latin typeface="Times New Roman" pitchFamily="18" charset="0"/>
                <a:cs typeface="Times New Roman" pitchFamily="18" charset="0"/>
              </a:rPr>
              <a:t>Burmeister</a:t>
            </a:r>
            <a:r>
              <a:rPr lang="en-US" altLang="zh-CN" sz="2300" dirty="0">
                <a:latin typeface="Times New Roman" pitchFamily="18" charset="0"/>
                <a:cs typeface="Times New Roman" pitchFamily="18" charset="0"/>
              </a:rPr>
              <a:t>, E., and Ross, S. A. (2003). Using macroeconomic factors to control </a:t>
            </a:r>
            <a:r>
              <a:rPr lang="en-US" altLang="zh-CN" sz="2300" dirty="0" smtClean="0">
                <a:latin typeface="Times New Roman" pitchFamily="18" charset="0"/>
                <a:cs typeface="Times New Roman" pitchFamily="18" charset="0"/>
              </a:rPr>
              <a:t>portfolio</a:t>
            </a:r>
            <a:r>
              <a:rPr lang="zh-CN" altLang="en-US" sz="2300" dirty="0" smtClean="0">
                <a:latin typeface="Times New Roman" pitchFamily="18" charset="0"/>
                <a:cs typeface="Times New Roman" pitchFamily="18" charset="0"/>
              </a:rPr>
              <a:t> </a:t>
            </a:r>
            <a:r>
              <a:rPr lang="en-US" altLang="zh-CN" sz="2300" dirty="0" smtClean="0">
                <a:latin typeface="Times New Roman" pitchFamily="18" charset="0"/>
                <a:cs typeface="Times New Roman" pitchFamily="18" charset="0"/>
              </a:rPr>
              <a:t>risk</a:t>
            </a:r>
            <a:r>
              <a:rPr lang="en-US" altLang="zh-CN" sz="2300" dirty="0">
                <a:latin typeface="Times New Roman" pitchFamily="18" charset="0"/>
                <a:cs typeface="Times New Roman" pitchFamily="18" charset="0"/>
              </a:rPr>
              <a:t>. </a:t>
            </a:r>
            <a:r>
              <a:rPr lang="en-US" altLang="zh-CN" sz="2300" i="1" dirty="0">
                <a:latin typeface="Times New Roman" pitchFamily="18" charset="0"/>
                <a:cs typeface="Times New Roman" pitchFamily="18" charset="0"/>
              </a:rPr>
              <a:t>Technical Report</a:t>
            </a:r>
            <a:r>
              <a:rPr lang="en-US" altLang="zh-CN" sz="2300" dirty="0">
                <a:latin typeface="Times New Roman" pitchFamily="18" charset="0"/>
                <a:cs typeface="Times New Roman" pitchFamily="18" charset="0"/>
              </a:rPr>
              <a:t>, Duke University</a:t>
            </a:r>
            <a:r>
              <a:rPr lang="en-US" altLang="zh-CN" sz="2300" dirty="0" smtClean="0">
                <a:latin typeface="Times New Roman" pitchFamily="18" charset="0"/>
                <a:cs typeface="Times New Roman" pitchFamily="18" charset="0"/>
              </a:rPr>
              <a:t>.</a:t>
            </a:r>
            <a:endParaRPr lang="en-US" altLang="zh-CN" sz="2300" b="1" i="1" dirty="0">
              <a:latin typeface="Times New Roman" pitchFamily="18" charset="0"/>
              <a:cs typeface="Times New Roman" pitchFamily="18" charset="0"/>
            </a:endParaRPr>
          </a:p>
        </p:txBody>
      </p:sp>
      <p:sp>
        <p:nvSpPr>
          <p:cNvPr id="6" name="TextBox 5"/>
          <p:cNvSpPr txBox="1"/>
          <p:nvPr/>
        </p:nvSpPr>
        <p:spPr>
          <a:xfrm>
            <a:off x="3286116" y="285728"/>
            <a:ext cx="2071702" cy="584775"/>
          </a:xfrm>
          <a:prstGeom prst="rect">
            <a:avLst/>
          </a:prstGeom>
          <a:noFill/>
        </p:spPr>
        <p:txBody>
          <a:bodyPr wrap="square" rtlCol="0">
            <a:spAutoFit/>
          </a:bodyPr>
          <a:lstStyle/>
          <a:p>
            <a:r>
              <a:rPr lang="zh-CN" altLang="en-US" sz="3200" b="1" dirty="0" smtClean="0">
                <a:solidFill>
                  <a:srgbClr val="0000CC"/>
                </a:solidFill>
              </a:rPr>
              <a:t>参考文献</a:t>
            </a:r>
            <a:endParaRPr lang="zh-CN" altLang="en-US" sz="3200" b="1" dirty="0">
              <a:solidFill>
                <a:srgbClr val="0000CC"/>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3" name="Rectangle 3"/>
          <p:cNvSpPr>
            <a:spLocks noGrp="1" noRot="1" noChangeArrowheads="1"/>
          </p:cNvSpPr>
          <p:nvPr>
            <p:ph idx="1"/>
          </p:nvPr>
        </p:nvSpPr>
        <p:spPr>
          <a:xfrm>
            <a:off x="0" y="620713"/>
            <a:ext cx="9144000" cy="5327650"/>
          </a:xfrm>
        </p:spPr>
        <p:txBody>
          <a:bodyPr>
            <a:noAutofit/>
          </a:bodyPr>
          <a:lstStyle/>
          <a:p>
            <a:pPr eaLnBrk="1" hangingPunct="1">
              <a:lnSpc>
                <a:spcPct val="135000"/>
              </a:lnSpc>
            </a:pPr>
            <a:r>
              <a:rPr lang="zh-CN" altLang="en-US" sz="2800" dirty="0" smtClean="0">
                <a:solidFill>
                  <a:srgbClr val="FF0000"/>
                </a:solidFill>
                <a:ea typeface="楷体_GB2312" pitchFamily="49" charset="-122"/>
              </a:rPr>
              <a:t>套利</a:t>
            </a:r>
            <a:r>
              <a:rPr lang="zh-CN" altLang="en-US" sz="2800" dirty="0" smtClean="0"/>
              <a:t>就是利用证券定价之间的不一致进行资金转移从中赚取无风险利润的行为。</a:t>
            </a:r>
          </a:p>
          <a:p>
            <a:pPr lvl="1" eaLnBrk="1" hangingPunct="1">
              <a:lnSpc>
                <a:spcPct val="135000"/>
              </a:lnSpc>
            </a:pPr>
            <a:r>
              <a:rPr lang="zh-CN" altLang="en-US" dirty="0" smtClean="0"/>
              <a:t>  零净投入，不增加资金；</a:t>
            </a:r>
          </a:p>
          <a:p>
            <a:pPr lvl="1" eaLnBrk="1" hangingPunct="1">
              <a:lnSpc>
                <a:spcPct val="135000"/>
              </a:lnSpc>
            </a:pPr>
            <a:r>
              <a:rPr lang="zh-CN" altLang="en-US" dirty="0" smtClean="0"/>
              <a:t>  无因素风险，套利组合对任何因素的敏感度为</a:t>
            </a:r>
            <a:r>
              <a:rPr lang="en-US" altLang="zh-CN" dirty="0" smtClean="0"/>
              <a:t>0</a:t>
            </a:r>
            <a:r>
              <a:rPr lang="zh-CN" altLang="en-US" dirty="0" smtClean="0"/>
              <a:t>；</a:t>
            </a:r>
          </a:p>
          <a:p>
            <a:pPr lvl="1" eaLnBrk="1" hangingPunct="1">
              <a:lnSpc>
                <a:spcPct val="135000"/>
              </a:lnSpc>
            </a:pPr>
            <a:r>
              <a:rPr lang="zh-CN" altLang="en-US" dirty="0" smtClean="0"/>
              <a:t>  正收益。</a:t>
            </a:r>
          </a:p>
          <a:p>
            <a:pPr eaLnBrk="1" hangingPunct="1">
              <a:lnSpc>
                <a:spcPct val="135000"/>
              </a:lnSpc>
            </a:pPr>
            <a:r>
              <a:rPr lang="zh-CN" altLang="en-US" sz="2800" dirty="0" smtClean="0"/>
              <a:t>若资本市场均衡，则不存在套利机会</a:t>
            </a:r>
          </a:p>
          <a:p>
            <a:pPr eaLnBrk="1" hangingPunct="1">
              <a:lnSpc>
                <a:spcPct val="135000"/>
              </a:lnSpc>
            </a:pPr>
            <a:r>
              <a:rPr lang="zh-CN" altLang="en-US" sz="2800" dirty="0" smtClean="0"/>
              <a:t>套利定价理论：将</a:t>
            </a:r>
            <a:r>
              <a:rPr lang="zh-CN" altLang="en-US" sz="2800" dirty="0" smtClean="0">
                <a:solidFill>
                  <a:srgbClr val="FF0000"/>
                </a:solidFill>
              </a:rPr>
              <a:t>因素模型</a:t>
            </a:r>
            <a:r>
              <a:rPr lang="zh-CN" altLang="en-US" sz="2800" dirty="0" smtClean="0"/>
              <a:t>与</a:t>
            </a:r>
            <a:r>
              <a:rPr lang="zh-CN" altLang="en-US" sz="2800" dirty="0" smtClean="0">
                <a:solidFill>
                  <a:srgbClr val="FF0000"/>
                </a:solidFill>
                <a:latin typeface="+mn-ea"/>
              </a:rPr>
              <a:t>无套利原则</a:t>
            </a:r>
            <a:r>
              <a:rPr lang="zh-CN" altLang="en-US" sz="2800" dirty="0" smtClean="0"/>
              <a:t>结合起来简化风险</a:t>
            </a:r>
            <a:r>
              <a:rPr lang="en-US" altLang="zh-CN" sz="2800" dirty="0" smtClean="0"/>
              <a:t>-</a:t>
            </a:r>
            <a:r>
              <a:rPr lang="zh-CN" altLang="en-US" sz="2800" dirty="0" smtClean="0"/>
              <a:t>收益关系</a:t>
            </a:r>
            <a:endParaRPr lang="zh-CN" altLang="en-US" sz="2800" dirty="0" smtClean="0">
              <a:solidFill>
                <a:schemeClr val="tx2"/>
              </a:solidFill>
            </a:endParaRPr>
          </a:p>
          <a:p>
            <a:pPr eaLnBrk="1" hangingPunct="1">
              <a:lnSpc>
                <a:spcPct val="135000"/>
              </a:lnSpc>
              <a:buFont typeface="Wingdings" pitchFamily="2" charset="2"/>
              <a:buNone/>
            </a:pPr>
            <a:endParaRPr lang="en-US" altLang="zh-CN" sz="2800" dirty="0" smtClean="0"/>
          </a:p>
        </p:txBody>
      </p:sp>
      <p:sp>
        <p:nvSpPr>
          <p:cNvPr id="16386" name="灯片编号占位符 5"/>
          <p:cNvSpPr>
            <a:spLocks noGrp="1"/>
          </p:cNvSpPr>
          <p:nvPr>
            <p:ph type="sldNum" sz="quarter" idx="12"/>
          </p:nvPr>
        </p:nvSpPr>
        <p:spPr>
          <a:noFill/>
        </p:spPr>
        <p:txBody>
          <a:bodyPr/>
          <a:lstStyle/>
          <a:p>
            <a:fld id="{9D8E7813-08B8-4561-AD67-DB16005F5E1C}" type="slidenum">
              <a:rPr lang="en-US" altLang="zh-CN" smtClean="0"/>
              <a:pPr/>
              <a:t>4</a:t>
            </a:fld>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8643">
                                            <p:txEl>
                                              <p:pRg st="0" end="0"/>
                                            </p:txEl>
                                          </p:spTgt>
                                        </p:tgtEl>
                                        <p:attrNameLst>
                                          <p:attrName>style.visibility</p:attrName>
                                        </p:attrNameLst>
                                      </p:cBhvr>
                                      <p:to>
                                        <p:strVal val="visible"/>
                                      </p:to>
                                    </p:set>
                                    <p:animEffect transition="in" filter="blinds(horizontal)">
                                      <p:cBhvr>
                                        <p:cTn id="7" dur="500"/>
                                        <p:tgtEl>
                                          <p:spTgt spid="3686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8643">
                                            <p:txEl>
                                              <p:pRg st="1" end="1"/>
                                            </p:txEl>
                                          </p:spTgt>
                                        </p:tgtEl>
                                        <p:attrNameLst>
                                          <p:attrName>style.visibility</p:attrName>
                                        </p:attrNameLst>
                                      </p:cBhvr>
                                      <p:to>
                                        <p:strVal val="visible"/>
                                      </p:to>
                                    </p:set>
                                    <p:animEffect transition="in" filter="blinds(horizontal)">
                                      <p:cBhvr>
                                        <p:cTn id="12" dur="500"/>
                                        <p:tgtEl>
                                          <p:spTgt spid="3686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68643">
                                            <p:txEl>
                                              <p:pRg st="2" end="2"/>
                                            </p:txEl>
                                          </p:spTgt>
                                        </p:tgtEl>
                                        <p:attrNameLst>
                                          <p:attrName>style.visibility</p:attrName>
                                        </p:attrNameLst>
                                      </p:cBhvr>
                                      <p:to>
                                        <p:strVal val="visible"/>
                                      </p:to>
                                    </p:set>
                                    <p:animEffect transition="in" filter="blinds(horizontal)">
                                      <p:cBhvr>
                                        <p:cTn id="17" dur="500"/>
                                        <p:tgtEl>
                                          <p:spTgt spid="3686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68643">
                                            <p:txEl>
                                              <p:pRg st="3" end="3"/>
                                            </p:txEl>
                                          </p:spTgt>
                                        </p:tgtEl>
                                        <p:attrNameLst>
                                          <p:attrName>style.visibility</p:attrName>
                                        </p:attrNameLst>
                                      </p:cBhvr>
                                      <p:to>
                                        <p:strVal val="visible"/>
                                      </p:to>
                                    </p:set>
                                    <p:animEffect transition="in" filter="blinds(horizontal)">
                                      <p:cBhvr>
                                        <p:cTn id="22" dur="500"/>
                                        <p:tgtEl>
                                          <p:spTgt spid="3686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68643">
                                            <p:txEl>
                                              <p:pRg st="4" end="4"/>
                                            </p:txEl>
                                          </p:spTgt>
                                        </p:tgtEl>
                                        <p:attrNameLst>
                                          <p:attrName>style.visibility</p:attrName>
                                        </p:attrNameLst>
                                      </p:cBhvr>
                                      <p:to>
                                        <p:strVal val="visible"/>
                                      </p:to>
                                    </p:set>
                                    <p:animEffect transition="in" filter="blinds(horizontal)">
                                      <p:cBhvr>
                                        <p:cTn id="27" dur="500"/>
                                        <p:tgtEl>
                                          <p:spTgt spid="3686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68643">
                                            <p:txEl>
                                              <p:pRg st="5" end="5"/>
                                            </p:txEl>
                                          </p:spTgt>
                                        </p:tgtEl>
                                        <p:attrNameLst>
                                          <p:attrName>style.visibility</p:attrName>
                                        </p:attrNameLst>
                                      </p:cBhvr>
                                      <p:to>
                                        <p:strVal val="visible"/>
                                      </p:to>
                                    </p:set>
                                    <p:animEffect transition="in" filter="blinds(horizontal)">
                                      <p:cBhvr>
                                        <p:cTn id="32" dur="500"/>
                                        <p:tgtEl>
                                          <p:spTgt spid="3686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6D005F0F-4D12-4345-8195-61CEE89DF6AD}" type="slidenum">
              <a:rPr lang="en-US" altLang="zh-CN" smtClean="0"/>
              <a:pPr>
                <a:defRPr/>
              </a:pPr>
              <a:t>5</a:t>
            </a:fld>
            <a:endParaRPr lang="en-US" altLang="zh-CN"/>
          </a:p>
        </p:txBody>
      </p:sp>
      <p:sp>
        <p:nvSpPr>
          <p:cNvPr id="3" name="Rectangle 4"/>
          <p:cNvSpPr txBox="1">
            <a:spLocks noRot="1" noChangeArrowheads="1"/>
          </p:cNvSpPr>
          <p:nvPr/>
        </p:nvSpPr>
        <p:spPr>
          <a:xfrm>
            <a:off x="0" y="2571744"/>
            <a:ext cx="9144000" cy="1143000"/>
          </a:xfrm>
          <a:prstGeom prst="rect">
            <a:avLst/>
          </a:prstGeom>
          <a:noFill/>
        </p:spPr>
        <p:txBody>
          <a:bodyPr vert="horz" lIns="91440" tIns="45720" rIns="91440" bIns="45720" rtlCol="0" anchor="ctr">
            <a:normAutofit/>
          </a:bodyPr>
          <a:lstStyle/>
          <a:p>
            <a:pPr lvl="0" algn="ctr" fontAlgn="auto">
              <a:spcAft>
                <a:spcPts val="0"/>
              </a:spcAft>
              <a:defRPr/>
            </a:pPr>
            <a:r>
              <a:rPr kumimoji="0" lang="en-US" altLang="zh-CN" sz="4000" b="1" i="0" u="none" strike="noStrike" kern="1200" cap="none" spc="0" normalizeH="0" baseline="0" noProof="0" dirty="0" smtClean="0">
                <a:ln>
                  <a:noFill/>
                </a:ln>
                <a:solidFill>
                  <a:srgbClr val="FF0000"/>
                </a:solidFill>
                <a:effectLst/>
                <a:uLnTx/>
                <a:uFillTx/>
                <a:latin typeface="+mj-lt"/>
                <a:ea typeface="+mj-ea"/>
                <a:cs typeface="+mj-cs"/>
              </a:rPr>
              <a:t>5.1</a:t>
            </a:r>
            <a:r>
              <a:rPr kumimoji="0" lang="zh-CN" altLang="en-US" sz="4000" b="1" i="0" u="none" strike="noStrike" kern="1200" cap="none" spc="0" normalizeH="0" noProof="0" dirty="0">
                <a:ln>
                  <a:noFill/>
                </a:ln>
                <a:solidFill>
                  <a:srgbClr val="FF0000"/>
                </a:solidFill>
                <a:effectLst/>
                <a:uLnTx/>
                <a:uFillTx/>
                <a:latin typeface="+mj-lt"/>
                <a:ea typeface="+mj-ea"/>
                <a:cs typeface="+mj-cs"/>
              </a:rPr>
              <a:t> </a:t>
            </a:r>
            <a:r>
              <a:rPr kumimoji="0" lang="zh-CN" altLang="en-US" sz="4000" b="1" i="0" u="none" strike="noStrike" kern="1200" cap="none" spc="0" normalizeH="0" noProof="0" dirty="0" smtClean="0">
                <a:ln>
                  <a:noFill/>
                </a:ln>
                <a:solidFill>
                  <a:srgbClr val="FF0000"/>
                </a:solidFill>
                <a:effectLst/>
                <a:uLnTx/>
                <a:uFillTx/>
                <a:latin typeface="+mj-lt"/>
                <a:ea typeface="+mj-ea"/>
                <a:cs typeface="+mj-cs"/>
              </a:rPr>
              <a:t> </a:t>
            </a:r>
            <a:r>
              <a:rPr lang="zh-CN" altLang="en-US" sz="4000" b="1" dirty="0" smtClean="0">
                <a:solidFill>
                  <a:srgbClr val="FF0000"/>
                </a:solidFill>
              </a:rPr>
              <a:t>多</a:t>
            </a:r>
            <a:r>
              <a:rPr lang="zh-CN" altLang="en-US" sz="4000" b="1" dirty="0">
                <a:solidFill>
                  <a:srgbClr val="FF0000"/>
                </a:solidFill>
              </a:rPr>
              <a:t>因素模型概述</a:t>
            </a:r>
            <a:endParaRPr kumimoji="0" lang="zh-CN" altLang="en-US" sz="4000" b="1" i="0" u="none" strike="noStrike" kern="1200" cap="none" spc="0" normalizeH="0" baseline="0" noProof="0" dirty="0" smtClean="0">
              <a:ln>
                <a:noFill/>
              </a:ln>
              <a:solidFill>
                <a:srgbClr val="FF000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p:cNvSpPr>
            <a:spLocks noGrp="1"/>
          </p:cNvSpPr>
          <p:nvPr>
            <p:ph type="sldNum" sz="quarter" idx="12"/>
          </p:nvPr>
        </p:nvSpPr>
        <p:spPr>
          <a:noFill/>
        </p:spPr>
        <p:txBody>
          <a:bodyPr/>
          <a:lstStyle/>
          <a:p>
            <a:fld id="{94A933B5-B936-4A4A-980A-0FD35DD05A75}" type="slidenum">
              <a:rPr lang="en-US" altLang="zh-CN" smtClean="0"/>
              <a:pPr/>
              <a:t>6</a:t>
            </a:fld>
            <a:endParaRPr lang="en-US" altLang="zh-CN" smtClean="0"/>
          </a:p>
        </p:txBody>
      </p:sp>
      <p:sp>
        <p:nvSpPr>
          <p:cNvPr id="342021" name="Rectangle 3"/>
          <p:cNvSpPr>
            <a:spLocks noGrp="1" noRot="1" noChangeArrowheads="1"/>
          </p:cNvSpPr>
          <p:nvPr>
            <p:ph type="body" idx="4294967295"/>
          </p:nvPr>
        </p:nvSpPr>
        <p:spPr>
          <a:xfrm>
            <a:off x="0" y="571480"/>
            <a:ext cx="9144000" cy="5876925"/>
          </a:xfrm>
        </p:spPr>
        <p:txBody>
          <a:bodyPr/>
          <a:lstStyle/>
          <a:p>
            <a:pPr eaLnBrk="1" hangingPunct="1">
              <a:buFont typeface="Wingdings" pitchFamily="2" charset="2"/>
              <a:buNone/>
            </a:pPr>
            <a:endParaRPr lang="en-US" altLang="zh-CN" b="1" dirty="0" smtClean="0"/>
          </a:p>
          <a:p>
            <a:pPr eaLnBrk="1" hangingPunct="1">
              <a:lnSpc>
                <a:spcPct val="140000"/>
              </a:lnSpc>
            </a:pPr>
            <a:r>
              <a:rPr lang="zh-CN" altLang="en-US" dirty="0" smtClean="0"/>
              <a:t>指数模型将风险分解为系统风险和公司特有风险</a:t>
            </a:r>
          </a:p>
          <a:p>
            <a:pPr lvl="1" eaLnBrk="1" hangingPunct="1">
              <a:lnSpc>
                <a:spcPct val="140000"/>
              </a:lnSpc>
            </a:pPr>
            <a:r>
              <a:rPr lang="zh-CN" altLang="en-US" dirty="0" smtClean="0"/>
              <a:t>系统风险归因于宏观经济事件，在指数模型中用市场指数表示</a:t>
            </a:r>
          </a:p>
          <a:p>
            <a:pPr lvl="1" eaLnBrk="1" hangingPunct="1">
              <a:lnSpc>
                <a:spcPct val="140000"/>
              </a:lnSpc>
            </a:pPr>
            <a:r>
              <a:rPr lang="zh-CN" altLang="en-US" dirty="0" smtClean="0"/>
              <a:t>公司特有风险可以通过大量的资产组合分散掉</a:t>
            </a:r>
            <a:endParaRPr lang="zh-CN" altLang="zh-CN" dirty="0" smtClean="0"/>
          </a:p>
          <a:p>
            <a:pPr eaLnBrk="1" hangingPunct="1">
              <a:lnSpc>
                <a:spcPct val="140000"/>
              </a:lnSpc>
            </a:pPr>
            <a:r>
              <a:rPr lang="zh-CN" altLang="en-US" dirty="0" smtClean="0"/>
              <a:t>改进思路：将注意力直接放在</a:t>
            </a:r>
            <a:r>
              <a:rPr lang="zh-CN" altLang="en-US" dirty="0" smtClean="0">
                <a:solidFill>
                  <a:srgbClr val="FF0000"/>
                </a:solidFill>
              </a:rPr>
              <a:t>风险的根本来源</a:t>
            </a:r>
            <a:r>
              <a:rPr lang="zh-CN" altLang="en-US" dirty="0" smtClean="0"/>
              <a:t>上比间接地运用市场替代更有效</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2021">
                                            <p:txEl>
                                              <p:pRg st="1" end="1"/>
                                            </p:txEl>
                                          </p:spTgt>
                                        </p:tgtEl>
                                        <p:attrNameLst>
                                          <p:attrName>style.visibility</p:attrName>
                                        </p:attrNameLst>
                                      </p:cBhvr>
                                      <p:to>
                                        <p:strVal val="visible"/>
                                      </p:to>
                                    </p:set>
                                    <p:animEffect transition="in" filter="blinds(horizontal)">
                                      <p:cBhvr>
                                        <p:cTn id="7" dur="500"/>
                                        <p:tgtEl>
                                          <p:spTgt spid="34202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2021">
                                            <p:txEl>
                                              <p:pRg st="2" end="2"/>
                                            </p:txEl>
                                          </p:spTgt>
                                        </p:tgtEl>
                                        <p:attrNameLst>
                                          <p:attrName>style.visibility</p:attrName>
                                        </p:attrNameLst>
                                      </p:cBhvr>
                                      <p:to>
                                        <p:strVal val="visible"/>
                                      </p:to>
                                    </p:set>
                                    <p:animEffect transition="in" filter="blinds(horizontal)">
                                      <p:cBhvr>
                                        <p:cTn id="12" dur="500"/>
                                        <p:tgtEl>
                                          <p:spTgt spid="34202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42021">
                                            <p:txEl>
                                              <p:pRg st="3" end="3"/>
                                            </p:txEl>
                                          </p:spTgt>
                                        </p:tgtEl>
                                        <p:attrNameLst>
                                          <p:attrName>style.visibility</p:attrName>
                                        </p:attrNameLst>
                                      </p:cBhvr>
                                      <p:to>
                                        <p:strVal val="visible"/>
                                      </p:to>
                                    </p:set>
                                    <p:animEffect transition="in" filter="blinds(horizontal)">
                                      <p:cBhvr>
                                        <p:cTn id="17" dur="500"/>
                                        <p:tgtEl>
                                          <p:spTgt spid="34202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42021">
                                            <p:txEl>
                                              <p:pRg st="4" end="4"/>
                                            </p:txEl>
                                          </p:spTgt>
                                        </p:tgtEl>
                                        <p:attrNameLst>
                                          <p:attrName>style.visibility</p:attrName>
                                        </p:attrNameLst>
                                      </p:cBhvr>
                                      <p:to>
                                        <p:strVal val="visible"/>
                                      </p:to>
                                    </p:set>
                                    <p:animEffect transition="in" filter="blinds(horizontal)">
                                      <p:cBhvr>
                                        <p:cTn id="22" dur="500"/>
                                        <p:tgtEl>
                                          <p:spTgt spid="34202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灯片编号占位符 3"/>
          <p:cNvSpPr>
            <a:spLocks noGrp="1"/>
          </p:cNvSpPr>
          <p:nvPr>
            <p:ph type="sldNum" sz="quarter" idx="12"/>
          </p:nvPr>
        </p:nvSpPr>
        <p:spPr>
          <a:noFill/>
        </p:spPr>
        <p:txBody>
          <a:bodyPr/>
          <a:lstStyle/>
          <a:p>
            <a:fld id="{70B62719-34C6-4595-88C9-2CBD9ED23B0B}" type="slidenum">
              <a:rPr lang="en-US" altLang="zh-CN" smtClean="0"/>
              <a:pPr/>
              <a:t>7</a:t>
            </a:fld>
            <a:endParaRPr lang="en-US" altLang="zh-CN" smtClean="0"/>
          </a:p>
        </p:txBody>
      </p:sp>
      <p:sp>
        <p:nvSpPr>
          <p:cNvPr id="1028" name="Rectangle 2"/>
          <p:cNvSpPr>
            <a:spLocks noGrp="1" noRot="1" noChangeArrowheads="1"/>
          </p:cNvSpPr>
          <p:nvPr>
            <p:ph type="title" idx="4294967295"/>
          </p:nvPr>
        </p:nvSpPr>
        <p:spPr>
          <a:xfrm>
            <a:off x="304800" y="214290"/>
            <a:ext cx="8839200" cy="1143000"/>
          </a:xfrm>
        </p:spPr>
        <p:txBody>
          <a:bodyPr/>
          <a:lstStyle/>
          <a:p>
            <a:pPr algn="l" eaLnBrk="1" hangingPunct="1"/>
            <a:r>
              <a:rPr lang="zh-CN" altLang="en-US" sz="3600" b="1" dirty="0" smtClean="0">
                <a:solidFill>
                  <a:srgbClr val="FF0000"/>
                </a:solidFill>
              </a:rPr>
              <a:t>                   证券收益的因素模型           </a:t>
            </a:r>
          </a:p>
        </p:txBody>
      </p:sp>
      <p:graphicFrame>
        <p:nvGraphicFramePr>
          <p:cNvPr id="343045" name="Object 3"/>
          <p:cNvGraphicFramePr>
            <a:graphicFrameLocks noGrp="1" noChangeAspect="1"/>
          </p:cNvGraphicFramePr>
          <p:nvPr>
            <p:ph idx="4294967295"/>
          </p:nvPr>
        </p:nvGraphicFramePr>
        <p:xfrm>
          <a:off x="714347" y="1928802"/>
          <a:ext cx="5715041" cy="2298370"/>
        </p:xfrm>
        <a:graphic>
          <a:graphicData uri="http://schemas.openxmlformats.org/presentationml/2006/ole">
            <mc:AlternateContent xmlns:mc="http://schemas.openxmlformats.org/markup-compatibility/2006">
              <mc:Choice xmlns:v="urn:schemas-microsoft-com:vml" Requires="v">
                <p:oleObj spid="_x0000_s1028" name="Equation" r:id="rId3" imgW="2336760" imgH="939600" progId="Equation.DSMT4">
                  <p:embed/>
                </p:oleObj>
              </mc:Choice>
              <mc:Fallback>
                <p:oleObj name="Equation" r:id="rId3" imgW="2336760" imgH="9396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347" y="1928802"/>
                        <a:ext cx="5715041" cy="2298370"/>
                      </a:xfrm>
                      <a:prstGeom prst="rect">
                        <a:avLst/>
                      </a:prstGeom>
                      <a:noFill/>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3045"/>
                                        </p:tgtEl>
                                        <p:attrNameLst>
                                          <p:attrName>style.visibility</p:attrName>
                                        </p:attrNameLst>
                                      </p:cBhvr>
                                      <p:to>
                                        <p:strVal val="visible"/>
                                      </p:to>
                                    </p:set>
                                    <p:animEffect transition="in" filter="blinds(horizontal)">
                                      <p:cBhvr>
                                        <p:cTn id="7" dur="500"/>
                                        <p:tgtEl>
                                          <p:spTgt spid="343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灯片编号占位符 3"/>
          <p:cNvSpPr>
            <a:spLocks noGrp="1"/>
          </p:cNvSpPr>
          <p:nvPr>
            <p:ph type="sldNum" sz="quarter" idx="12"/>
          </p:nvPr>
        </p:nvSpPr>
        <p:spPr>
          <a:noFill/>
        </p:spPr>
        <p:txBody>
          <a:bodyPr/>
          <a:lstStyle/>
          <a:p>
            <a:fld id="{4E27F5F4-C0BA-45EF-AEEF-290F540A0054}" type="slidenum">
              <a:rPr lang="en-US" altLang="zh-CN" smtClean="0"/>
              <a:pPr/>
              <a:t>8</a:t>
            </a:fld>
            <a:endParaRPr lang="en-US" altLang="zh-CN" smtClean="0"/>
          </a:p>
        </p:txBody>
      </p:sp>
      <p:graphicFrame>
        <p:nvGraphicFramePr>
          <p:cNvPr id="344069" name="Object 3"/>
          <p:cNvGraphicFramePr>
            <a:graphicFrameLocks noGrp="1" noChangeAspect="1"/>
          </p:cNvGraphicFramePr>
          <p:nvPr>
            <p:ph idx="4294967295"/>
          </p:nvPr>
        </p:nvGraphicFramePr>
        <p:xfrm>
          <a:off x="928662" y="1000108"/>
          <a:ext cx="7289800" cy="1593850"/>
        </p:xfrm>
        <a:graphic>
          <a:graphicData uri="http://schemas.openxmlformats.org/presentationml/2006/ole">
            <mc:AlternateContent xmlns:mc="http://schemas.openxmlformats.org/markup-compatibility/2006">
              <mc:Choice xmlns:v="urn:schemas-microsoft-com:vml" Requires="v">
                <p:oleObj spid="_x0000_s2055" name="Equation" r:id="rId3" imgW="3136680" imgH="685800" progId="Equation.DSMT4">
                  <p:embed/>
                </p:oleObj>
              </mc:Choice>
              <mc:Fallback>
                <p:oleObj name="Equation" r:id="rId3" imgW="3136680" imgH="6858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662" y="1000108"/>
                        <a:ext cx="7289800" cy="159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3"/>
          <p:cNvGraphicFramePr>
            <a:graphicFrameLocks noChangeAspect="1"/>
          </p:cNvGraphicFramePr>
          <p:nvPr/>
        </p:nvGraphicFramePr>
        <p:xfrm>
          <a:off x="928662" y="3500438"/>
          <a:ext cx="3040062" cy="1565275"/>
        </p:xfrm>
        <a:graphic>
          <a:graphicData uri="http://schemas.openxmlformats.org/presentationml/2006/ole">
            <mc:AlternateContent xmlns:mc="http://schemas.openxmlformats.org/markup-compatibility/2006">
              <mc:Choice xmlns:v="urn:schemas-microsoft-com:vml" Requires="v">
                <p:oleObj spid="_x0000_s2056" name="Equation" r:id="rId5" imgW="1307880" imgH="672840" progId="Equation.DSMT4">
                  <p:embed/>
                </p:oleObj>
              </mc:Choice>
              <mc:Fallback>
                <p:oleObj name="Equation" r:id="rId5" imgW="1307880" imgH="672840" progId="Equation.DSMT4">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8662" y="3500438"/>
                        <a:ext cx="3040062" cy="1565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4069"/>
                                        </p:tgtEl>
                                        <p:attrNameLst>
                                          <p:attrName>style.visibility</p:attrName>
                                        </p:attrNameLst>
                                      </p:cBhvr>
                                      <p:to>
                                        <p:strVal val="visible"/>
                                      </p:to>
                                    </p:set>
                                    <p:animEffect transition="in" filter="blinds(horizontal)">
                                      <p:cBhvr>
                                        <p:cTn id="7" dur="500"/>
                                        <p:tgtEl>
                                          <p:spTgt spid="34406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灯片编号占位符 3"/>
          <p:cNvSpPr>
            <a:spLocks noGrp="1"/>
          </p:cNvSpPr>
          <p:nvPr>
            <p:ph type="sldNum" sz="quarter" idx="12"/>
          </p:nvPr>
        </p:nvSpPr>
        <p:spPr>
          <a:noFill/>
        </p:spPr>
        <p:txBody>
          <a:bodyPr/>
          <a:lstStyle/>
          <a:p>
            <a:fld id="{6A55DA9E-D484-4CA5-99E7-380F50432319}" type="slidenum">
              <a:rPr lang="en-US" altLang="zh-CN" smtClean="0"/>
              <a:pPr/>
              <a:t>9</a:t>
            </a:fld>
            <a:endParaRPr lang="en-US" altLang="zh-CN" smtClean="0"/>
          </a:p>
        </p:txBody>
      </p:sp>
      <p:sp>
        <p:nvSpPr>
          <p:cNvPr id="3076" name="Rectangle 2"/>
          <p:cNvSpPr>
            <a:spLocks noGrp="1" noRot="1" noChangeArrowheads="1"/>
          </p:cNvSpPr>
          <p:nvPr>
            <p:ph type="title" idx="4294967295"/>
          </p:nvPr>
        </p:nvSpPr>
        <p:spPr>
          <a:xfrm>
            <a:off x="0" y="260350"/>
            <a:ext cx="9144000" cy="1143000"/>
          </a:xfrm>
        </p:spPr>
        <p:txBody>
          <a:bodyPr/>
          <a:lstStyle/>
          <a:p>
            <a:pPr algn="l" eaLnBrk="1" hangingPunct="1"/>
            <a:r>
              <a:rPr lang="zh-CN" altLang="en-US" sz="3600" b="1" dirty="0" smtClean="0">
                <a:solidFill>
                  <a:srgbClr val="FF0000"/>
                </a:solidFill>
              </a:rPr>
              <a:t>                     多因素证券市场线</a:t>
            </a:r>
          </a:p>
        </p:txBody>
      </p:sp>
      <p:graphicFrame>
        <p:nvGraphicFramePr>
          <p:cNvPr id="345093" name="Object 3"/>
          <p:cNvGraphicFramePr>
            <a:graphicFrameLocks noGrp="1" noChangeAspect="1"/>
          </p:cNvGraphicFramePr>
          <p:nvPr>
            <p:ph idx="4294967295"/>
          </p:nvPr>
        </p:nvGraphicFramePr>
        <p:xfrm>
          <a:off x="785785" y="1785926"/>
          <a:ext cx="5643571" cy="1320585"/>
        </p:xfrm>
        <a:graphic>
          <a:graphicData uri="http://schemas.openxmlformats.org/presentationml/2006/ole">
            <mc:AlternateContent xmlns:mc="http://schemas.openxmlformats.org/markup-compatibility/2006">
              <mc:Choice xmlns:v="urn:schemas-microsoft-com:vml" Requires="v">
                <p:oleObj spid="_x0000_s3082" name="Equation" r:id="rId3" imgW="2171520" imgH="507960" progId="Equation.DSMT4">
                  <p:embed/>
                </p:oleObj>
              </mc:Choice>
              <mc:Fallback>
                <p:oleObj name="Equation" r:id="rId3" imgW="2171520" imgH="50796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785" y="1785926"/>
                        <a:ext cx="5643571" cy="13205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3"/>
          <p:cNvGraphicFramePr>
            <a:graphicFrameLocks noChangeAspect="1"/>
          </p:cNvGraphicFramePr>
          <p:nvPr/>
        </p:nvGraphicFramePr>
        <p:xfrm>
          <a:off x="857223" y="4714884"/>
          <a:ext cx="7643867" cy="1207387"/>
        </p:xfrm>
        <a:graphic>
          <a:graphicData uri="http://schemas.openxmlformats.org/presentationml/2006/ole">
            <mc:AlternateContent xmlns:mc="http://schemas.openxmlformats.org/markup-compatibility/2006">
              <mc:Choice xmlns:v="urn:schemas-microsoft-com:vml" Requires="v">
                <p:oleObj spid="_x0000_s3083" name="Equation" r:id="rId5" imgW="2895480" imgH="457200" progId="Equation.DSMT4">
                  <p:embed/>
                </p:oleObj>
              </mc:Choice>
              <mc:Fallback>
                <p:oleObj name="Equation" r:id="rId5" imgW="2895480" imgH="457200" progId="Equation.DSMT4">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7223" y="4714884"/>
                        <a:ext cx="7643867" cy="1207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3"/>
          <p:cNvGraphicFramePr>
            <a:graphicFrameLocks noChangeAspect="1"/>
          </p:cNvGraphicFramePr>
          <p:nvPr/>
        </p:nvGraphicFramePr>
        <p:xfrm>
          <a:off x="1000100" y="3571876"/>
          <a:ext cx="3070224" cy="661372"/>
        </p:xfrm>
        <a:graphic>
          <a:graphicData uri="http://schemas.openxmlformats.org/presentationml/2006/ole">
            <mc:AlternateContent xmlns:mc="http://schemas.openxmlformats.org/markup-compatibility/2006">
              <mc:Choice xmlns:v="urn:schemas-microsoft-com:vml" Requires="v">
                <p:oleObj spid="_x0000_s3084" name="Equation" r:id="rId7" imgW="1117440" imgH="241200" progId="Equation.DSMT4">
                  <p:embed/>
                </p:oleObj>
              </mc:Choice>
              <mc:Fallback>
                <p:oleObj name="Equation" r:id="rId7" imgW="1117440" imgH="241200" progId="Equation.DSMT4">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0100" y="3571876"/>
                        <a:ext cx="3070224" cy="6613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8" name="直接箭头连接符 7"/>
          <p:cNvCxnSpPr/>
          <p:nvPr/>
        </p:nvCxnSpPr>
        <p:spPr>
          <a:xfrm rot="5400000">
            <a:off x="1944546" y="3341810"/>
            <a:ext cx="540000" cy="1588"/>
          </a:xfrm>
          <a:prstGeom prst="straightConnector1">
            <a:avLst/>
          </a:prstGeom>
          <a:ln w="19050" cmpd="thickThi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5093"/>
                                        </p:tgtEl>
                                        <p:attrNameLst>
                                          <p:attrName>style.visibility</p:attrName>
                                        </p:attrNameLst>
                                      </p:cBhvr>
                                      <p:to>
                                        <p:strVal val="visible"/>
                                      </p:to>
                                    </p:set>
                                    <p:animEffect transition="in" filter="blinds(horizontal)">
                                      <p:cBhvr>
                                        <p:cTn id="7" dur="500"/>
                                        <p:tgtEl>
                                          <p:spTgt spid="34509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5668</TotalTime>
  <Words>1480</Words>
  <Application>Microsoft Office PowerPoint</Application>
  <PresentationFormat>全屏显示(4:3)</PresentationFormat>
  <Paragraphs>157</Paragraphs>
  <Slides>34</Slides>
  <Notes>1</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34</vt:i4>
      </vt:variant>
    </vt:vector>
  </HeadingPairs>
  <TitlesOfParts>
    <vt:vector size="37" baseType="lpstr">
      <vt:lpstr>Office 主题</vt:lpstr>
      <vt:lpstr>Equation</vt:lpstr>
      <vt:lpstr>公式</vt:lpstr>
      <vt:lpstr>第二篇  第8讲 套利定价理论  （APT）</vt:lpstr>
      <vt:lpstr>引言</vt:lpstr>
      <vt:lpstr>PowerPoint 演示文稿</vt:lpstr>
      <vt:lpstr>PowerPoint 演示文稿</vt:lpstr>
      <vt:lpstr>PowerPoint 演示文稿</vt:lpstr>
      <vt:lpstr>PowerPoint 演示文稿</vt:lpstr>
      <vt:lpstr>                   证券收益的因素模型           </vt:lpstr>
      <vt:lpstr>PowerPoint 演示文稿</vt:lpstr>
      <vt:lpstr>                     多因素证券市场线</vt:lpstr>
      <vt:lpstr>PowerPoint 演示文稿</vt:lpstr>
      <vt:lpstr>PowerPoint 演示文稿</vt:lpstr>
      <vt:lpstr>5.2.1  套利、无风险套利与均衡</vt:lpstr>
      <vt:lpstr> 套利机会及套利方法</vt:lpstr>
      <vt:lpstr>无套利原则</vt:lpstr>
      <vt:lpstr>                       充分分散的投资组合</vt:lpstr>
      <vt:lpstr>PowerPoint 演示文稿</vt:lpstr>
      <vt:lpstr>套利举例</vt:lpstr>
      <vt:lpstr>解答 </vt:lpstr>
      <vt:lpstr>PowerPoint 演示文稿</vt:lpstr>
      <vt:lpstr>PowerPoint 演示文稿</vt:lpstr>
      <vt:lpstr>5.2.2  贝塔与期望收益</vt:lpstr>
      <vt:lpstr>PowerPoint 演示文稿</vt:lpstr>
      <vt:lpstr>PowerPoint 演示文稿</vt:lpstr>
      <vt:lpstr>PowerPoint 演示文稿</vt:lpstr>
      <vt:lpstr>  5.2.3  单因素证券市场线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nju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dc:title>
  <dc:subject>APT与风险收益多因素模型</dc:subject>
  <dc:creator>sszhu</dc:creator>
  <cp:lastModifiedBy>C</cp:lastModifiedBy>
  <cp:revision>340</cp:revision>
  <dcterms:created xsi:type="dcterms:W3CDTF">2004-09-22T04:00:51Z</dcterms:created>
  <dcterms:modified xsi:type="dcterms:W3CDTF">2016-10-21T05:56:00Z</dcterms:modified>
</cp:coreProperties>
</file>