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87" r:id="rId2"/>
  </p:sldMasterIdLst>
  <p:notesMasterIdLst>
    <p:notesMasterId r:id="rId34"/>
  </p:notesMasterIdLst>
  <p:handoutMasterIdLst>
    <p:handoutMasterId r:id="rId35"/>
  </p:handoutMasterIdLst>
  <p:sldIdLst>
    <p:sldId id="541" r:id="rId3"/>
    <p:sldId id="549" r:id="rId4"/>
    <p:sldId id="540" r:id="rId5"/>
    <p:sldId id="542" r:id="rId6"/>
    <p:sldId id="492" r:id="rId7"/>
    <p:sldId id="493" r:id="rId8"/>
    <p:sldId id="494" r:id="rId9"/>
    <p:sldId id="543" r:id="rId10"/>
    <p:sldId id="495" r:id="rId11"/>
    <p:sldId id="496" r:id="rId12"/>
    <p:sldId id="544" r:id="rId13"/>
    <p:sldId id="497" r:id="rId14"/>
    <p:sldId id="498" r:id="rId15"/>
    <p:sldId id="499" r:id="rId16"/>
    <p:sldId id="500" r:id="rId17"/>
    <p:sldId id="501" r:id="rId18"/>
    <p:sldId id="502" r:id="rId19"/>
    <p:sldId id="503" r:id="rId20"/>
    <p:sldId id="504" r:id="rId21"/>
    <p:sldId id="509" r:id="rId22"/>
    <p:sldId id="510" r:id="rId23"/>
    <p:sldId id="545" r:id="rId24"/>
    <p:sldId id="511" r:id="rId25"/>
    <p:sldId id="546" r:id="rId26"/>
    <p:sldId id="512" r:id="rId27"/>
    <p:sldId id="513" r:id="rId28"/>
    <p:sldId id="547" r:id="rId29"/>
    <p:sldId id="548" r:id="rId30"/>
    <p:sldId id="514" r:id="rId31"/>
    <p:sldId id="515" r:id="rId32"/>
    <p:sldId id="521" r:id="rId33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00CCFF"/>
    <a:srgbClr val="66FF66"/>
    <a:srgbClr val="CCFFCC"/>
    <a:srgbClr val="FFFF99"/>
    <a:srgbClr val="FFFFFF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7" autoAdjust="0"/>
    <p:restoredTop sz="94340" autoAdjust="0"/>
  </p:normalViewPr>
  <p:slideViewPr>
    <p:cSldViewPr>
      <p:cViewPr varScale="1">
        <p:scale>
          <a:sx n="66" d="100"/>
          <a:sy n="66" d="100"/>
        </p:scale>
        <p:origin x="-159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4008"/>
    </p:cViewPr>
  </p:sorterViewPr>
  <p:notesViewPr>
    <p:cSldViewPr>
      <p:cViewPr varScale="1">
        <p:scale>
          <a:sx n="54" d="100"/>
          <a:sy n="54" d="100"/>
        </p:scale>
        <p:origin x="-120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pPr>
              <a:defRPr/>
            </a:pPr>
            <a:fld id="{380F9938-961F-4ADE-9E52-CEBF8F35C1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66096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pPr>
              <a:defRPr/>
            </a:pPr>
            <a:fld id="{D343579D-7ECE-4A5D-B1B1-81BE08D3B7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07285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/>
              <a:ahLst/>
              <a:cxnLst>
                <a:cxn ang="0">
                  <a:pos x="71" y="25"/>
                </a:cxn>
                <a:cxn ang="0">
                  <a:pos x="91" y="20"/>
                </a:cxn>
                <a:cxn ang="0">
                  <a:pos x="92" y="17"/>
                </a:cxn>
                <a:cxn ang="0">
                  <a:pos x="88" y="0"/>
                </a:cxn>
                <a:cxn ang="0">
                  <a:pos x="25" y="0"/>
                </a:cxn>
                <a:cxn ang="0">
                  <a:pos x="10" y="22"/>
                </a:cxn>
                <a:cxn ang="0">
                  <a:pos x="71" y="25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/>
              <a:ahLst/>
              <a:cxnLst>
                <a:cxn ang="0">
                  <a:pos x="504" y="1"/>
                </a:cxn>
                <a:cxn ang="0">
                  <a:pos x="157" y="0"/>
                </a:cxn>
                <a:cxn ang="0">
                  <a:pos x="225" y="21"/>
                </a:cxn>
                <a:cxn ang="0">
                  <a:pos x="174" y="39"/>
                </a:cxn>
                <a:cxn ang="0">
                  <a:pos x="207" y="71"/>
                </a:cxn>
                <a:cxn ang="0">
                  <a:pos x="74" y="60"/>
                </a:cxn>
                <a:cxn ang="0">
                  <a:pos x="26" y="63"/>
                </a:cxn>
                <a:cxn ang="0">
                  <a:pos x="199" y="487"/>
                </a:cxn>
                <a:cxn ang="0">
                  <a:pos x="144" y="341"/>
                </a:cxn>
                <a:cxn ang="0">
                  <a:pos x="105" y="376"/>
                </a:cxn>
                <a:cxn ang="0">
                  <a:pos x="94" y="435"/>
                </a:cxn>
                <a:cxn ang="0">
                  <a:pos x="124" y="265"/>
                </a:cxn>
                <a:cxn ang="0">
                  <a:pos x="153" y="228"/>
                </a:cxn>
                <a:cxn ang="0">
                  <a:pos x="209" y="237"/>
                </a:cxn>
                <a:cxn ang="0">
                  <a:pos x="188" y="306"/>
                </a:cxn>
                <a:cxn ang="0">
                  <a:pos x="192" y="395"/>
                </a:cxn>
                <a:cxn ang="0">
                  <a:pos x="515" y="483"/>
                </a:cxn>
                <a:cxn ang="0">
                  <a:pos x="454" y="427"/>
                </a:cxn>
                <a:cxn ang="0">
                  <a:pos x="425" y="345"/>
                </a:cxn>
                <a:cxn ang="0">
                  <a:pos x="396" y="270"/>
                </a:cxn>
                <a:cxn ang="0">
                  <a:pos x="460" y="256"/>
                </a:cxn>
                <a:cxn ang="0">
                  <a:pos x="407" y="223"/>
                </a:cxn>
                <a:cxn ang="0">
                  <a:pos x="439" y="226"/>
                </a:cxn>
                <a:cxn ang="0">
                  <a:pos x="438" y="209"/>
                </a:cxn>
                <a:cxn ang="0">
                  <a:pos x="376" y="211"/>
                </a:cxn>
                <a:cxn ang="0">
                  <a:pos x="357" y="343"/>
                </a:cxn>
                <a:cxn ang="0">
                  <a:pos x="347" y="230"/>
                </a:cxn>
                <a:cxn ang="0">
                  <a:pos x="331" y="182"/>
                </a:cxn>
                <a:cxn ang="0">
                  <a:pos x="347" y="136"/>
                </a:cxn>
                <a:cxn ang="0">
                  <a:pos x="339" y="99"/>
                </a:cxn>
                <a:cxn ang="0">
                  <a:pos x="331" y="62"/>
                </a:cxn>
                <a:cxn ang="0">
                  <a:pos x="369" y="103"/>
                </a:cxn>
                <a:cxn ang="0">
                  <a:pos x="415" y="47"/>
                </a:cxn>
                <a:cxn ang="0">
                  <a:pos x="409" y="95"/>
                </a:cxn>
                <a:cxn ang="0">
                  <a:pos x="401" y="130"/>
                </a:cxn>
                <a:cxn ang="0">
                  <a:pos x="401" y="181"/>
                </a:cxn>
                <a:cxn ang="0">
                  <a:pos x="558" y="181"/>
                </a:cxn>
                <a:cxn ang="0">
                  <a:pos x="554" y="76"/>
                </a:cxn>
                <a:cxn ang="0">
                  <a:pos x="249" y="69"/>
                </a:cxn>
                <a:cxn ang="0">
                  <a:pos x="293" y="93"/>
                </a:cxn>
                <a:cxn ang="0">
                  <a:pos x="171" y="195"/>
                </a:cxn>
                <a:cxn ang="0">
                  <a:pos x="69" y="98"/>
                </a:cxn>
                <a:cxn ang="0">
                  <a:pos x="191" y="106"/>
                </a:cxn>
                <a:cxn ang="0">
                  <a:pos x="220" y="105"/>
                </a:cxn>
                <a:cxn ang="0">
                  <a:pos x="302" y="121"/>
                </a:cxn>
                <a:cxn ang="0">
                  <a:pos x="276" y="256"/>
                </a:cxn>
                <a:cxn ang="0">
                  <a:pos x="260" y="137"/>
                </a:cxn>
                <a:cxn ang="0">
                  <a:pos x="171" y="195"/>
                </a:cxn>
                <a:cxn ang="0">
                  <a:pos x="223" y="225"/>
                </a:cxn>
                <a:cxn ang="0">
                  <a:pos x="247" y="158"/>
                </a:cxn>
                <a:cxn ang="0">
                  <a:pos x="326" y="292"/>
                </a:cxn>
                <a:cxn ang="0">
                  <a:pos x="215" y="321"/>
                </a:cxn>
                <a:cxn ang="0">
                  <a:pos x="309" y="277"/>
                </a:cxn>
                <a:cxn ang="0">
                  <a:pos x="318" y="133"/>
                </a:cxn>
                <a:cxn ang="0">
                  <a:pos x="313" y="213"/>
                </a:cxn>
                <a:cxn ang="0">
                  <a:pos x="299" y="144"/>
                </a:cxn>
                <a:cxn ang="0">
                  <a:pos x="507" y="179"/>
                </a:cxn>
                <a:cxn ang="0">
                  <a:pos x="461" y="162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/>
              <a:ahLst/>
              <a:cxnLst>
                <a:cxn ang="0">
                  <a:pos x="40" y="15"/>
                </a:cxn>
                <a:cxn ang="0">
                  <a:pos x="27" y="56"/>
                </a:cxn>
                <a:cxn ang="0">
                  <a:pos x="40" y="1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/>
              <a:ahLst/>
              <a:cxnLst>
                <a:cxn ang="0">
                  <a:pos x="19" y="27"/>
                </a:cxn>
                <a:cxn ang="0">
                  <a:pos x="12" y="69"/>
                </a:cxn>
                <a:cxn ang="0">
                  <a:pos x="40" y="45"/>
                </a:cxn>
                <a:cxn ang="0">
                  <a:pos x="37" y="24"/>
                </a:cxn>
                <a:cxn ang="0">
                  <a:pos x="19" y="27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272" y="645"/>
              <a:ext cx="681" cy="318"/>
            </a:xfrm>
            <a:custGeom>
              <a:avLst/>
              <a:gdLst/>
              <a:ahLst/>
              <a:cxnLst>
                <a:cxn ang="0">
                  <a:pos x="112" y="4"/>
                </a:cxn>
                <a:cxn ang="0">
                  <a:pos x="24" y="4"/>
                </a:cxn>
                <a:cxn ang="0">
                  <a:pos x="2" y="25"/>
                </a:cxn>
                <a:cxn ang="0">
                  <a:pos x="60" y="58"/>
                </a:cxn>
                <a:cxn ang="0">
                  <a:pos x="96" y="54"/>
                </a:cxn>
                <a:cxn ang="0">
                  <a:pos x="113" y="53"/>
                </a:cxn>
                <a:cxn ang="0">
                  <a:pos x="112" y="4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046" y="1545"/>
              <a:ext cx="492" cy="516"/>
            </a:xfrm>
            <a:custGeom>
              <a:avLst/>
              <a:gdLst/>
              <a:ahLst/>
              <a:cxnLst>
                <a:cxn ang="0">
                  <a:pos x="67" y="5"/>
                </a:cxn>
                <a:cxn ang="0">
                  <a:pos x="31" y="5"/>
                </a:cxn>
                <a:cxn ang="0">
                  <a:pos x="12" y="57"/>
                </a:cxn>
                <a:cxn ang="0">
                  <a:pos x="79" y="62"/>
                </a:cxn>
                <a:cxn ang="0">
                  <a:pos x="67" y="5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40" y="15"/>
                </a:cxn>
                <a:cxn ang="0">
                  <a:pos x="15" y="0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/>
              <a:ahLst/>
              <a:cxnLst>
                <a:cxn ang="0">
                  <a:pos x="21" y="37"/>
                </a:cxn>
                <a:cxn ang="0">
                  <a:pos x="70" y="17"/>
                </a:cxn>
                <a:cxn ang="0">
                  <a:pos x="48" y="3"/>
                </a:cxn>
                <a:cxn ang="0">
                  <a:pos x="19" y="32"/>
                </a:cxn>
                <a:cxn ang="0">
                  <a:pos x="21" y="37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/>
              <a:ahLst/>
              <a:cxnLst>
                <a:cxn ang="0">
                  <a:pos x="72" y="6"/>
                </a:cxn>
                <a:cxn ang="0">
                  <a:pos x="24" y="17"/>
                </a:cxn>
                <a:cxn ang="0">
                  <a:pos x="17" y="26"/>
                </a:cxn>
                <a:cxn ang="0">
                  <a:pos x="76" y="23"/>
                </a:cxn>
                <a:cxn ang="0">
                  <a:pos x="82" y="20"/>
                </a:cxn>
                <a:cxn ang="0">
                  <a:pos x="82" y="0"/>
                </a:cxn>
                <a:cxn ang="0">
                  <a:pos x="72" y="6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/>
              <a:ahLst/>
              <a:cxnLst>
                <a:cxn ang="0">
                  <a:pos x="21" y="1"/>
                </a:cxn>
                <a:cxn ang="0">
                  <a:pos x="8" y="14"/>
                </a:cxn>
                <a:cxn ang="0">
                  <a:pos x="57" y="22"/>
                </a:cxn>
                <a:cxn ang="0">
                  <a:pos x="117" y="23"/>
                </a:cxn>
                <a:cxn ang="0">
                  <a:pos x="114" y="8"/>
                </a:cxn>
                <a:cxn ang="0">
                  <a:pos x="82" y="3"/>
                </a:cxn>
                <a:cxn ang="0">
                  <a:pos x="21" y="1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/>
              <a:ahLst/>
              <a:cxnLst>
                <a:cxn ang="0">
                  <a:pos x="98" y="19"/>
                </a:cxn>
                <a:cxn ang="0">
                  <a:pos x="103" y="4"/>
                </a:cxn>
                <a:cxn ang="0">
                  <a:pos x="74" y="10"/>
                </a:cxn>
                <a:cxn ang="0">
                  <a:pos x="36" y="6"/>
                </a:cxn>
                <a:cxn ang="0">
                  <a:pos x="2" y="4"/>
                </a:cxn>
                <a:cxn ang="0">
                  <a:pos x="98" y="19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5042" y="1656"/>
              <a:ext cx="583" cy="480"/>
            </a:xfrm>
            <a:custGeom>
              <a:avLst/>
              <a:gdLst/>
              <a:ahLst/>
              <a:cxnLst>
                <a:cxn ang="0">
                  <a:pos x="3" y="53"/>
                </a:cxn>
                <a:cxn ang="0">
                  <a:pos x="26" y="54"/>
                </a:cxn>
                <a:cxn ang="0">
                  <a:pos x="50" y="77"/>
                </a:cxn>
                <a:cxn ang="0">
                  <a:pos x="59" y="84"/>
                </a:cxn>
                <a:cxn ang="0">
                  <a:pos x="81" y="52"/>
                </a:cxn>
                <a:cxn ang="0">
                  <a:pos x="111" y="52"/>
                </a:cxn>
                <a:cxn ang="0">
                  <a:pos x="79" y="27"/>
                </a:cxn>
                <a:cxn ang="0">
                  <a:pos x="37" y="16"/>
                </a:cxn>
                <a:cxn ang="0">
                  <a:pos x="12" y="41"/>
                </a:cxn>
                <a:cxn ang="0">
                  <a:pos x="3" y="53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/>
              <a:ahLst/>
              <a:cxnLst>
                <a:cxn ang="0">
                  <a:pos x="51" y="40"/>
                </a:cxn>
                <a:cxn ang="0">
                  <a:pos x="22" y="49"/>
                </a:cxn>
                <a:cxn ang="0">
                  <a:pos x="22" y="59"/>
                </a:cxn>
                <a:cxn ang="0">
                  <a:pos x="50" y="90"/>
                </a:cxn>
                <a:cxn ang="0">
                  <a:pos x="34" y="118"/>
                </a:cxn>
                <a:cxn ang="0">
                  <a:pos x="0" y="148"/>
                </a:cxn>
                <a:cxn ang="0">
                  <a:pos x="17" y="155"/>
                </a:cxn>
                <a:cxn ang="0">
                  <a:pos x="47" y="166"/>
                </a:cxn>
                <a:cxn ang="0">
                  <a:pos x="63" y="162"/>
                </a:cxn>
                <a:cxn ang="0">
                  <a:pos x="65" y="0"/>
                </a:cxn>
                <a:cxn ang="0">
                  <a:pos x="51" y="40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6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0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9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5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6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7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7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8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1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2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3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4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5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6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0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1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2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4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5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6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7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8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9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1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2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3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4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5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6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7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9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0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1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2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64" name="Group 168"/>
          <p:cNvGrpSpPr>
            <a:grpSpLocks/>
          </p:cNvGrpSpPr>
          <p:nvPr/>
        </p:nvGrpSpPr>
        <p:grpSpPr bwMode="auto"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165" name="Freeform 16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6" name="Freeform 17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7" name="Freeform 17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8" name="Freeform 17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9" name="Freeform 17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0" name="Freeform 17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1" name="Freeform 17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2" name="Freeform 17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3" name="Freeform 17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" name="Freeform 17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5" name="Freeform 17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6" name="Freeform 18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7" name="Freeform 18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0451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40455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78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9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投资学 第7章</a:t>
            </a:r>
          </a:p>
        </p:txBody>
      </p:sp>
      <p:sp>
        <p:nvSpPr>
          <p:cNvPr id="180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 sz="1600" b="0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E9550C2B-FC6A-4B30-A720-FDE13CC99C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投资学 第7章</a:t>
            </a:r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C48DE-CE1A-4CCB-8E8E-0E4EFCF77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投资学 第7章</a:t>
            </a:r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A6A33-58C1-4408-AD5F-7DC6C7AB19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投资学 第7章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50C2B-FC6A-4B30-A720-FDE13CC99C8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投资学 第7章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911F1-53D2-49E0-8408-10E2DB71C30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投资学 第7章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707A6-D836-482A-B74F-2885C4A6652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投资学 第7章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A5935A-5922-4BEF-A4AD-4D98B216B9A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投资学 第7章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E8A99-5BDE-431D-84C0-7104B60FA2E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投资学 第7章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FEE222-0A2F-4980-948F-7FEB25EF5FA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投资学 第7章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15665-E74B-4644-9F0D-11FEFA7622D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投资学 第7章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6CC7C7-54AA-40CD-92CE-57989537863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投资学 第7章</a:t>
            </a:r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911F1-53D2-49E0-8408-10E2DB71C3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投资学 第7章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4037E-FF6E-429C-83DD-288E53E061E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投资学 第7章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EC48DE-CE1A-4CCB-8E8E-0E4EFCF77BA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投资学 第7章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BA6A33-58C1-4408-AD5F-7DC6C7AB196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投资学 第7章</a:t>
            </a:r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707A6-D836-482A-B74F-2885C4A665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投资学 第7章</a:t>
            </a:r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5935A-5922-4BEF-A4AD-4D98B216B9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投资学 第7章</a:t>
            </a:r>
          </a:p>
        </p:txBody>
      </p:sp>
      <p:sp>
        <p:nvSpPr>
          <p:cNvPr id="9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E8A99-5BDE-431D-84C0-7104B60FA2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投资学 第7章</a:t>
            </a:r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EE222-0A2F-4980-948F-7FEB25EF5F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投资学 第7章</a:t>
            </a:r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15665-E74B-4644-9F0D-11FEFA7622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投资学 第7章</a:t>
            </a:r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CC7C7-54AA-40CD-92CE-5798953786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投资学 第7章</a:t>
            </a:r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4037E-FF6E-429C-83DD-288E53E061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139267" name="Rectangle 3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268" name="Freeform 4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269" name="Freeform 5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270" name="Freeform 6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271" name="Freeform 7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272" name="Freeform 8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273" name="Freeform 9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274" name="Freeform 10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275" name="Freeform 11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276" name="Freeform 12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277" name="Freeform 13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278" name="Rectangle 14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279" name="Rectangle 15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280" name="Freeform 16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281" name="Freeform 17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282" name="Freeform 18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283" name="Freeform 19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284" name="Freeform 20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285" name="Freeform 21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286" name="Freeform 22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287" name="Freeform 23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288" name="Freeform 24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289" name="Freeform 25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290" name="Rectangle 26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291" name="Rectangle 27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292" name="Freeform 28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293" name="Freeform 29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294" name="Freeform 30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295" name="Freeform 31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296" name="Freeform 32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297" name="Freeform 33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298" name="Freeform 34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299" name="Freeform 35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00" name="Freeform 36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01" name="Freeform 37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02" name="Rectangle 38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03" name="Rectangle 39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04" name="Freeform 40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05" name="Freeform 41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06" name="Freeform 42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07" name="Freeform 43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08" name="Freeform 44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09" name="Freeform 45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10" name="Freeform 46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11" name="Freeform 47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12" name="Freeform 48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13" name="Freeform 49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14" name="Rectangle 50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15" name="Rectangle 51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16" name="Freeform 52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17" name="Freeform 53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18" name="Freeform 54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19" name="Freeform 55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20" name="Freeform 56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21" name="Freeform 57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22" name="Freeform 58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23" name="Freeform 59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24" name="Freeform 60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25" name="Freeform 61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26" name="Rectangle 62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27" name="Rectangle 63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28" name="Freeform 64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29" name="Freeform 65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30" name="Freeform 66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31" name="Freeform 67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32" name="Freeform 68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33" name="Freeform 69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34" name="Freeform 70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35" name="Freeform 71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36" name="Freeform 72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37" name="Freeform 73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38" name="Rectangle 74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39" name="Rectangle 75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40" name="Freeform 76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41" name="Freeform 77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42" name="Freeform 78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43" name="Freeform 79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44" name="Freeform 80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45" name="Freeform 81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46" name="Freeform 82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47" name="Freeform 83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48" name="Freeform 84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49" name="Freeform 85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50" name="Rectangle 86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51" name="Rectangle 87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52" name="Freeform 88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53" name="Freeform 89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54" name="Freeform 90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55" name="Freeform 91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56" name="Freeform 92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57" name="Freeform 93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58" name="Freeform 94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59" name="Freeform 95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60" name="Freeform 96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61" name="Freeform 97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62" name="Rectangle 98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63" name="Rectangle 99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64" name="Freeform 100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65" name="Freeform 101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66" name="Freeform 102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67" name="Freeform 103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68" name="Freeform 104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69" name="Freeform 105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70" name="Freeform 106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71" name="Freeform 107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72" name="Freeform 108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73" name="Freeform 109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74" name="Rectangle 110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75" name="Rectangle 111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76" name="Freeform 112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77" name="Freeform 113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78" name="Freeform 114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79" name="Freeform 115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80" name="Freeform 116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81" name="Freeform 117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82" name="Freeform 118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83" name="Freeform 119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84" name="Freeform 120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85" name="Freeform 121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86" name="Rectangle 122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87" name="Rectangle 123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88" name="Freeform 124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89" name="Freeform 125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90" name="Freeform 126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91" name="Freeform 127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92" name="Freeform 128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93" name="Freeform 129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94" name="Freeform 130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95" name="Freeform 131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96" name="Freeform 132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97" name="Freeform 133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98" name="Rectangle 134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399" name="Rectangle 135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00" name="Freeform 136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01" name="Freeform 137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02" name="Freeform 138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03" name="Freeform 139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04" name="Freeform 140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05" name="Freeform 141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06" name="Freeform 142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07" name="Freeform 143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08" name="Freeform 144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09" name="Freeform 145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10" name="Rectangle 146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11" name="Freeform 147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7" name="Group 148"/>
          <p:cNvGrpSpPr>
            <a:grpSpLocks/>
          </p:cNvGrpSpPr>
          <p:nvPr/>
        </p:nvGrpSpPr>
        <p:grpSpPr bwMode="auto"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139413" name="Freeform 149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14" name="Freeform 150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15" name="Freeform 151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16" name="Freeform 152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17" name="Freeform 153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18" name="Freeform 154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19" name="Freeform 155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20" name="Freeform 156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21" name="Freeform 157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22" name="Freeform 158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23" name="Freeform 159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24" name="Freeform 160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25" name="Freeform 161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8" name="Group 162"/>
          <p:cNvGrpSpPr>
            <a:grpSpLocks/>
          </p:cNvGrpSpPr>
          <p:nvPr/>
        </p:nvGrpSpPr>
        <p:grpSpPr bwMode="auto"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139427" name="Freeform 163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28" name="Freeform 164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29" name="Freeform 165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30" name="Freeform 166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31" name="Freeform 167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32" name="Freeform 168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33" name="Freeform 169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34" name="Freeform 170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35" name="Freeform 171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36" name="Freeform 172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37" name="Freeform 173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38" name="Freeform 174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39" name="Freeform 175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9" name="Group 176"/>
          <p:cNvGrpSpPr>
            <a:grpSpLocks/>
          </p:cNvGrpSpPr>
          <p:nvPr/>
        </p:nvGrpSpPr>
        <p:grpSpPr bwMode="auto"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139441" name="Freeform 177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42" name="Freeform 178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43" name="Freeform 179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44" name="Freeform 180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45" name="Freeform 181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46" name="Freeform 182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47" name="Freeform 183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48" name="Freeform 184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49" name="Freeform 185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50" name="Freeform 186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51" name="Freeform 187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52" name="Freeform 188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53" name="Freeform 189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0" name="Group 190"/>
          <p:cNvGrpSpPr>
            <a:grpSpLocks/>
          </p:cNvGrpSpPr>
          <p:nvPr/>
        </p:nvGrpSpPr>
        <p:grpSpPr bwMode="auto"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139455" name="Freeform 191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56" name="Freeform 192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57" name="Freeform 193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58" name="Freeform 194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59" name="Freeform 195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60" name="Freeform 196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61" name="Freeform 197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62" name="Freeform 198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63" name="Freeform 199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64" name="Freeform 200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65" name="Freeform 201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66" name="Freeform 202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67" name="Freeform 203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1" name="Group 204"/>
          <p:cNvGrpSpPr>
            <a:grpSpLocks/>
          </p:cNvGrpSpPr>
          <p:nvPr/>
        </p:nvGrpSpPr>
        <p:grpSpPr bwMode="auto"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139469" name="Freeform 205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70" name="Freeform 206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71" name="Freeform 207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72" name="Freeform 208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73" name="Freeform 209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74" name="Freeform 210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75" name="Freeform 211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76" name="Freeform 212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77" name="Freeform 213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78" name="Freeform 214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79" name="Freeform 215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80" name="Freeform 216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81" name="Freeform 217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2" name="Group 218"/>
          <p:cNvGrpSpPr>
            <a:grpSpLocks/>
          </p:cNvGrpSpPr>
          <p:nvPr/>
        </p:nvGrpSpPr>
        <p:grpSpPr bwMode="auto"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139483" name="Freeform 219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84" name="Freeform 220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85" name="Freeform 221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86" name="Freeform 222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87" name="Freeform 223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88" name="Freeform 224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89" name="Freeform 225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90" name="Freeform 226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91" name="Freeform 227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92" name="Freeform 228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93" name="Freeform 229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94" name="Freeform 230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95" name="Freeform 231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33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9514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9515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投资学 第7章</a:t>
            </a:r>
          </a:p>
        </p:txBody>
      </p:sp>
      <p:sp>
        <p:nvSpPr>
          <p:cNvPr id="139516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E0DE670-2D7C-4801-BA3D-7774D927B6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投资学 第7章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E0DE670-2D7C-4801-BA3D-7774D927B69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251520" y="1700808"/>
            <a:ext cx="8644539" cy="2857500"/>
          </a:xfrm>
        </p:spPr>
        <p:txBody>
          <a:bodyPr>
            <a:normAutofit fontScale="90000"/>
          </a:bodyPr>
          <a:lstStyle/>
          <a:p>
            <a:r>
              <a:rPr lang="zh-CN" altLang="en-US" sz="7300" b="1" dirty="0" smtClean="0">
                <a:solidFill>
                  <a:srgbClr val="FF0000"/>
                </a:solidFill>
              </a:rPr>
              <a:t>第二篇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/>
            </a:r>
            <a:br>
              <a:rPr lang="en-US" altLang="zh-CN" sz="4800" b="1" dirty="0" smtClean="0">
                <a:solidFill>
                  <a:srgbClr val="FF0000"/>
                </a:solidFill>
              </a:rPr>
            </a:br>
            <a:r>
              <a:rPr lang="en-US" altLang="zh-CN" sz="4800" b="1" dirty="0" smtClean="0"/>
              <a:t/>
            </a:r>
            <a:br>
              <a:rPr lang="en-US" altLang="zh-CN" sz="4800" b="1" dirty="0" smtClean="0"/>
            </a:br>
            <a:r>
              <a:rPr lang="zh-CN" altLang="en-US" sz="67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67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zh-CN" altLang="en-US" sz="67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讲 </a:t>
            </a:r>
            <a:r>
              <a:rPr lang="zh-CN" altLang="en-US" sz="67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有效市场假说</a:t>
            </a:r>
            <a:r>
              <a:rPr lang="en-US" altLang="zh-CN" sz="67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67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67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CN" altLang="en-US" sz="67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67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EMH</a:t>
            </a:r>
            <a:r>
              <a:rPr lang="zh-CN" altLang="en-US" sz="67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179512" y="692696"/>
            <a:ext cx="8712968" cy="4824536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反之，如果股票价格不是随机游走而是可以预测的，那么任何人均可以直接从市场上无成本地获得信息从而获得利润，那么，这样的市场才是非理性的。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证券在任何一时点的价格都是对所有相关的信息做出的反映称为</a:t>
            </a:r>
            <a:r>
              <a:rPr lang="zh-CN" altLang="en-US" sz="28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有效性市场假设（</a:t>
            </a:r>
            <a:r>
              <a:rPr lang="en-US" altLang="zh-CN" sz="28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Efficient </a:t>
            </a:r>
            <a:r>
              <a:rPr lang="en-US" altLang="zh-CN" sz="280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Market Hypothesis</a:t>
            </a:r>
            <a:r>
              <a:rPr lang="zh-CN" altLang="en-US" sz="28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EMH</a:t>
            </a:r>
            <a:r>
              <a:rPr lang="zh-CN" altLang="en-US" sz="28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）。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EMH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是信息有效、投资者理性、市场理性的统一。</a:t>
            </a:r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A6FE7C-BB76-4C6F-AB77-E41955E6EBC4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5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05F0F-4D12-4345-8195-61CEE89DF6AD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3" name="Rectangle 4"/>
          <p:cNvSpPr txBox="1">
            <a:spLocks noRot="1" noChangeArrowheads="1"/>
          </p:cNvSpPr>
          <p:nvPr/>
        </p:nvSpPr>
        <p:spPr>
          <a:xfrm>
            <a:off x="0" y="2571744"/>
            <a:ext cx="91440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6.3 </a:t>
            </a:r>
            <a:r>
              <a:rPr lang="zh-CN" altLang="en-US" sz="4000" dirty="0" smtClean="0">
                <a:solidFill>
                  <a:srgbClr val="FF0000"/>
                </a:solidFill>
              </a:rPr>
              <a:t>有效市场理论与分类</a:t>
            </a:r>
          </a:p>
          <a:p>
            <a:pPr lvl="0" algn="ctr" fontAlgn="auto">
              <a:spcAft>
                <a:spcPts val="0"/>
              </a:spcAft>
              <a:defRPr/>
            </a:pPr>
            <a:endParaRPr kumimoji="0" lang="zh-CN" altLang="en-US" sz="40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179512" y="404664"/>
            <a:ext cx="8712968" cy="6120680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法马（</a:t>
            </a:r>
            <a:r>
              <a:rPr lang="en-US" altLang="zh-CN" sz="2600" dirty="0" err="1" smtClean="0">
                <a:latin typeface="Times New Roman" pitchFamily="18" charset="0"/>
                <a:cs typeface="Times New Roman" pitchFamily="18" charset="0"/>
              </a:rPr>
              <a:t>Fama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），意裔美国人，在塔夫兹大学读书时主修法文。为挣钱曾为一教授打工，帮教授选投资股票的时机并将信息印刷出售给客户。他发现找不到一套可以确保获利的交易法则。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他到芝大商学院读博，后留校任教。法马研究股价的变动问题，成果发表在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1965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《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商业期刊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》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上，全文长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70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页，法马的研究对投资实务界产生了巨大的影响。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他首次提出“效率市场”和“市场效率”的概念。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1969</a:t>
            </a:r>
            <a:r>
              <a:rPr lang="zh-CN" alt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zh-CN" alt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月，美国金融学会年会邀请他作为唯一的论文报告者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往年是三位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介绍他的理论及实证检验结果。</a:t>
            </a:r>
          </a:p>
        </p:txBody>
      </p:sp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AE541D-FBD3-4B2A-AE0F-CECAB4EB5889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6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6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620688"/>
            <a:ext cx="9144000" cy="5688012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有效市场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现时市场价格能够反映所有相关信息的资本市场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。在这个市场中，不存在利用可预测的信息获得超额利润的机会。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信息集分类 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不同的信息集对证券价格产生影响的速度不一样。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为了处理不同的反应速度，把信息集分成不同的类别。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最常用的一种分类方法：</a:t>
            </a:r>
            <a:r>
              <a:rPr lang="zh-CN" altLang="en-US" sz="24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过去交易的信息、可获得的公开信息、所有可获得的信息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9E42FB-3030-46F8-AE51-7E8C17891315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7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CD2B01-8E55-4A6A-8A21-AFEAE03473FF}" type="slidenum">
              <a:rPr lang="en-US" altLang="zh-CN" smtClean="0"/>
              <a:pPr/>
              <a:t>14</a:t>
            </a:fld>
            <a:endParaRPr lang="en-US" altLang="zh-CN" dirty="0" smtClean="0"/>
          </a:p>
        </p:txBody>
      </p:sp>
      <p:sp>
        <p:nvSpPr>
          <p:cNvPr id="11267" name="Oval 2"/>
          <p:cNvSpPr>
            <a:spLocks noChangeArrowheads="1"/>
          </p:cNvSpPr>
          <p:nvPr/>
        </p:nvSpPr>
        <p:spPr bwMode="auto">
          <a:xfrm>
            <a:off x="468313" y="457200"/>
            <a:ext cx="8424862" cy="570865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0" dirty="0"/>
              <a:t>                                                                                    </a:t>
            </a:r>
            <a:r>
              <a:rPr lang="en-US" altLang="zh-CN" sz="1800" b="0" dirty="0" smtClean="0"/>
              <a:t> </a:t>
            </a:r>
            <a:r>
              <a:rPr lang="zh-CN" altLang="en-US" dirty="0" smtClean="0">
                <a:solidFill>
                  <a:srgbClr val="FFFF00"/>
                </a:solidFill>
              </a:rPr>
              <a:t>所有</a:t>
            </a:r>
            <a:r>
              <a:rPr lang="zh-CN" altLang="en-US" dirty="0">
                <a:solidFill>
                  <a:srgbClr val="FFFF00"/>
                </a:solidFill>
              </a:rPr>
              <a:t>可获得的信息</a:t>
            </a:r>
          </a:p>
          <a:p>
            <a:pPr algn="ctr"/>
            <a:r>
              <a:rPr lang="zh-CN" altLang="en-US" dirty="0">
                <a:solidFill>
                  <a:srgbClr val="FFFF00"/>
                </a:solidFill>
              </a:rPr>
              <a:t>                                                                包括内幕信息</a:t>
            </a:r>
          </a:p>
          <a:p>
            <a:pPr algn="ctr"/>
            <a:r>
              <a:rPr lang="zh-CN" altLang="en-US" dirty="0">
                <a:solidFill>
                  <a:srgbClr val="FFFF00"/>
                </a:solidFill>
              </a:rPr>
              <a:t>                                                           </a:t>
            </a:r>
            <a:r>
              <a:rPr lang="zh-CN" altLang="en-US" dirty="0" smtClean="0">
                <a:solidFill>
                  <a:srgbClr val="FFFF00"/>
                </a:solidFill>
              </a:rPr>
              <a:t>     与</a:t>
            </a:r>
            <a:r>
              <a:rPr lang="zh-CN" altLang="en-US" dirty="0">
                <a:solidFill>
                  <a:srgbClr val="FFFF00"/>
                </a:solidFill>
              </a:rPr>
              <a:t>私人信息</a:t>
            </a:r>
          </a:p>
        </p:txBody>
      </p:sp>
      <p:sp>
        <p:nvSpPr>
          <p:cNvPr id="11268" name="Oval 3"/>
          <p:cNvSpPr>
            <a:spLocks noChangeArrowheads="1"/>
          </p:cNvSpPr>
          <p:nvPr/>
        </p:nvSpPr>
        <p:spPr bwMode="auto">
          <a:xfrm>
            <a:off x="1476375" y="838200"/>
            <a:ext cx="4464050" cy="449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>
                <a:solidFill>
                  <a:srgbClr val="0000FF"/>
                </a:solidFill>
              </a:rPr>
              <a:t>全部</a:t>
            </a:r>
            <a:r>
              <a:rPr lang="zh-CN" altLang="en-US" dirty="0">
                <a:solidFill>
                  <a:srgbClr val="0000FF"/>
                </a:solidFill>
              </a:rPr>
              <a:t>公开的信息</a:t>
            </a:r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2123728" y="1844824"/>
            <a:ext cx="3095625" cy="1828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dirty="0"/>
              <a:t>全部交易信息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  <p:bldP spid="11268" grpId="0" animBg="1"/>
      <p:bldP spid="112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609600" y="692150"/>
            <a:ext cx="7994848" cy="54070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</a:pPr>
            <a:r>
              <a:rPr lang="zh-CN" altLang="en-US" sz="2800" dirty="0" smtClean="0"/>
              <a:t>针对这三种信息集，有三种形式的有效市场的定义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弱式有效市场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(the weak form)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半强式有效市场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(the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semistrong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form)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强式有效市场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(the strong form)</a:t>
            </a:r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96C6AD-E04E-4B37-80A2-48A2CA083A41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9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9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9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260350"/>
            <a:ext cx="8892480" cy="1143000"/>
          </a:xfrm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solidFill>
                  <a:srgbClr val="0000FF"/>
                </a:solidFill>
              </a:rPr>
              <a:t>6.3.1  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弱式有效市场</a:t>
            </a:r>
          </a:p>
        </p:txBody>
      </p:sp>
      <p:sp>
        <p:nvSpPr>
          <p:cNvPr id="5908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412776"/>
            <a:ext cx="8748464" cy="4830762"/>
          </a:xfrm>
        </p:spPr>
        <p:txBody>
          <a:bodyPr>
            <a:no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dirty="0" smtClean="0"/>
              <a:t>定义：如果股价已经反映了全部能从</a:t>
            </a:r>
            <a:r>
              <a:rPr lang="zh-CN" altLang="en-US" sz="2800" dirty="0" smtClean="0">
                <a:solidFill>
                  <a:srgbClr val="0000FF"/>
                </a:solidFill>
              </a:rPr>
              <a:t>市场交易数据</a:t>
            </a:r>
            <a:r>
              <a:rPr lang="zh-CN" altLang="en-US" sz="2800" dirty="0" smtClean="0"/>
              <a:t>得到的信息，则称这样的资本市场为弱式有效的或者满足弱有效形式。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00FF"/>
                </a:solidFill>
              </a:rPr>
              <a:t>市场交易数据中得到的历史信息</a:t>
            </a:r>
            <a:r>
              <a:rPr lang="zh-CN" altLang="en-US" sz="2400" dirty="0" smtClean="0">
                <a:solidFill>
                  <a:schemeClr val="tx2"/>
                </a:solidFill>
              </a:rPr>
              <a:t>：</a:t>
            </a:r>
            <a:r>
              <a:rPr lang="zh-CN" altLang="en-US" sz="2400" dirty="0" smtClean="0"/>
              <a:t>过去的股价、交易量等数据。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 smtClean="0"/>
              <a:t>股票价格的历史数据是可以免费得到的，如果这些数据里包含有用的数据，则所有的投资者都会利用它，导致价格调整，最后，</a:t>
            </a:r>
            <a:r>
              <a:rPr lang="zh-CN" altLang="en-US" sz="2400" dirty="0" smtClean="0">
                <a:solidFill>
                  <a:srgbClr val="FF0000"/>
                </a:solidFill>
              </a:rPr>
              <a:t>这些数据就失去预测性</a:t>
            </a:r>
            <a:r>
              <a:rPr lang="zh-CN" altLang="en-US" sz="2400" dirty="0" smtClean="0"/>
              <a:t>。</a:t>
            </a:r>
          </a:p>
        </p:txBody>
      </p:sp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9B7501-783A-493D-BA83-D2AA98942A32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0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251520" y="908720"/>
            <a:ext cx="8676456" cy="5046662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dirty="0" smtClean="0"/>
              <a:t>股价的历史记录不含有对预测未来价格有用的信息，况且人人都可以获得这样的信息，没有人更加高明。因此，</a:t>
            </a:r>
            <a:r>
              <a:rPr lang="zh-CN" altLang="en-US" sz="2800" dirty="0" smtClean="0">
                <a:solidFill>
                  <a:srgbClr val="FF0000"/>
                </a:solidFill>
              </a:rPr>
              <a:t>利用历史资料对市场未来的价格趋势分析是徒劳的。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 smtClean="0"/>
              <a:t>弱式有效性是最弱类型的有效市场，如果弱式有效成立则</a:t>
            </a:r>
            <a:r>
              <a:rPr lang="zh-CN" altLang="en-US" sz="2800" dirty="0" smtClean="0">
                <a:solidFill>
                  <a:srgbClr val="FF0000"/>
                </a:solidFill>
              </a:rPr>
              <a:t>技术分析无异于占星术！</a:t>
            </a:r>
          </a:p>
        </p:txBody>
      </p:sp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EAE45A-1CDA-4891-B755-BFC424D546C4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1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512" y="228600"/>
            <a:ext cx="8659688" cy="896938"/>
          </a:xfrm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solidFill>
                  <a:srgbClr val="0000FF"/>
                </a:solidFill>
              </a:rPr>
              <a:t>6.3.2  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半强式有效假定</a:t>
            </a:r>
          </a:p>
        </p:txBody>
      </p:sp>
      <p:sp>
        <p:nvSpPr>
          <p:cNvPr id="5928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79512" y="1124744"/>
            <a:ext cx="8496944" cy="51911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dirty="0" smtClean="0"/>
              <a:t>定义：如果价格反应了所有</a:t>
            </a:r>
            <a:r>
              <a:rPr lang="zh-CN" altLang="en-US" sz="2800" dirty="0" smtClean="0">
                <a:solidFill>
                  <a:srgbClr val="0000FF"/>
                </a:solidFill>
              </a:rPr>
              <a:t>公开可得的信息</a:t>
            </a:r>
            <a:r>
              <a:rPr lang="zh-CN" altLang="en-US" sz="2800" dirty="0" smtClean="0"/>
              <a:t>，则市场是半强式有效的。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 smtClean="0"/>
              <a:t>公开信息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 smtClean="0"/>
              <a:t>除了历史交易数据外，还有与公司生产有关的基本数据、管理的质量、资产负债表、专利情况、收益预测、会计处理等经营信息和宏观方面的信息。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 smtClean="0"/>
              <a:t>证券的价格会</a:t>
            </a:r>
            <a:r>
              <a:rPr lang="zh-CN" altLang="en-US" sz="2800" dirty="0" smtClean="0">
                <a:solidFill>
                  <a:srgbClr val="FF0000"/>
                </a:solidFill>
              </a:rPr>
              <a:t>迅速、准确地</a:t>
            </a:r>
            <a:r>
              <a:rPr lang="zh-CN" altLang="en-US" sz="2800" dirty="0" smtClean="0"/>
              <a:t>根据可获得的所有公开信息进行调整。</a:t>
            </a:r>
          </a:p>
        </p:txBody>
      </p:sp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497220-8F60-4A25-8BED-98E6C0F41DF1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2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512" y="228600"/>
            <a:ext cx="8659688" cy="1143000"/>
          </a:xfrm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solidFill>
                  <a:srgbClr val="0000FF"/>
                </a:solidFill>
              </a:rPr>
              <a:t>6.3.3  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强式有效假定</a:t>
            </a:r>
          </a:p>
        </p:txBody>
      </p:sp>
      <p:sp>
        <p:nvSpPr>
          <p:cNvPr id="59392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79512" y="1268760"/>
            <a:ext cx="8640960" cy="4751734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dirty="0" smtClean="0"/>
              <a:t>一个市场是强有效的，如果价格反应了</a:t>
            </a:r>
            <a:r>
              <a:rPr lang="zh-CN" altLang="en-US" sz="2800" dirty="0" smtClean="0">
                <a:solidFill>
                  <a:srgbClr val="0000FF"/>
                </a:solidFill>
              </a:rPr>
              <a:t>所有的信息</a:t>
            </a:r>
            <a:r>
              <a:rPr lang="zh-CN" altLang="en-US" sz="2800" dirty="0" smtClean="0"/>
              <a:t>，不管是公共的、私有的。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 smtClean="0"/>
              <a:t>股价反映了全部与公司有关的信息，甚至包括仅为内幕人士所知道的信息。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 smtClean="0"/>
              <a:t>意义和价值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 smtClean="0"/>
              <a:t>在于从理论上确定理想市场的标准，为内幕交易的违法性提供理论上的根据。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 smtClean="0"/>
              <a:t>强式有效假定是一种理想状态！</a:t>
            </a:r>
          </a:p>
        </p:txBody>
      </p:sp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04352E-9208-4527-8128-15FA110B1D5C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南朝</a:t>
            </a:r>
            <a:r>
              <a:rPr lang="en-US" altLang="zh-CN" dirty="0" smtClean="0"/>
              <a:t>·</a:t>
            </a:r>
            <a:r>
              <a:rPr lang="zh-CN" altLang="en-US" dirty="0" smtClean="0"/>
              <a:t>宋</a:t>
            </a:r>
            <a:r>
              <a:rPr lang="en-US" altLang="zh-CN" dirty="0" smtClean="0"/>
              <a:t>·</a:t>
            </a:r>
            <a:r>
              <a:rPr lang="zh-CN" altLang="en-US" dirty="0" smtClean="0"/>
              <a:t>刘义庆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世说新语</a:t>
            </a:r>
            <a:r>
              <a:rPr lang="en-US" altLang="zh-CN" dirty="0" smtClean="0"/>
              <a:t>·</a:t>
            </a:r>
            <a:r>
              <a:rPr lang="zh-CN" altLang="en-US" dirty="0" smtClean="0"/>
              <a:t>雅量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：“王戎七岁，尝与诸小儿游，看道边李树多子折枝，诸儿竞走取之，唯戎不动。人问之，答曰：“树在道旁而多子，此必苦李。” 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911F1-53D2-49E0-8408-10E2DB71C30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5" name="图片 4" descr="4936033891510426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214290"/>
            <a:ext cx="6433406" cy="428281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28600"/>
            <a:ext cx="9144000" cy="823913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0000FF"/>
                </a:solidFill>
              </a:rPr>
              <a:t>  </a:t>
            </a:r>
            <a:r>
              <a:rPr lang="en-US" altLang="zh-CN" sz="3600" b="1" dirty="0" smtClean="0">
                <a:solidFill>
                  <a:srgbClr val="0000FF"/>
                </a:solidFill>
              </a:rPr>
              <a:t>6.3.4    EMH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的意义</a:t>
            </a:r>
          </a:p>
        </p:txBody>
      </p:sp>
      <p:sp>
        <p:nvSpPr>
          <p:cNvPr id="5990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268761"/>
            <a:ext cx="9144000" cy="3672408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dirty="0" smtClean="0"/>
              <a:t>对公司经营的意义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 smtClean="0"/>
              <a:t>问题</a:t>
            </a:r>
            <a:r>
              <a:rPr lang="zh-CN" altLang="en-US" sz="2400" dirty="0" smtClean="0">
                <a:solidFill>
                  <a:schemeClr val="tx2"/>
                </a:solidFill>
              </a:rPr>
              <a:t>：</a:t>
            </a:r>
            <a:r>
              <a:rPr lang="zh-CN" altLang="en-US" sz="2400" dirty="0" smtClean="0"/>
              <a:t>若市场非有效，公司经营者如何能够提高其股价？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 smtClean="0"/>
              <a:t>对企业融资的意义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 smtClean="0"/>
              <a:t>公司发行证券时，不应该期望得到超过公平价值的价格，这里所说的公平价值指的是发行证券的现值。</a:t>
            </a: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40DD8B-0F79-476E-9102-B3ACB4584C8E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9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9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9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95536" y="620713"/>
            <a:ext cx="8568952" cy="68580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对投资的意义</a:t>
            </a:r>
          </a:p>
          <a:p>
            <a:pPr marL="533400" indent="-533400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若市场弱式有效，则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技术分析是无用的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（利用历史交易的价、量数据）</a:t>
            </a:r>
          </a:p>
          <a:p>
            <a:pPr marL="533400" indent="-533400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若市场半强式有效，则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基本分析也是无用的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（利用经济和会计信息）</a:t>
            </a:r>
          </a:p>
          <a:p>
            <a:pPr marL="533400" indent="-533400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当市场完全有效时，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市场组合是最优投资组合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，这意味组合的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消极管理是有效的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CEAE48-81AC-4BE4-AC43-00DA1345EEDD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0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0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05F0F-4D12-4345-8195-61CEE89DF6AD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3" name="Rectangle 4"/>
          <p:cNvSpPr txBox="1">
            <a:spLocks noRot="1" noChangeArrowheads="1"/>
          </p:cNvSpPr>
          <p:nvPr/>
        </p:nvSpPr>
        <p:spPr>
          <a:xfrm>
            <a:off x="0" y="2571744"/>
            <a:ext cx="91440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6.5  </a:t>
            </a:r>
            <a:r>
              <a:rPr lang="zh-CN" altLang="en-US" sz="4000" dirty="0" smtClean="0">
                <a:solidFill>
                  <a:srgbClr val="FF0000"/>
                </a:solidFill>
              </a:rPr>
              <a:t>有效市场悖论</a:t>
            </a:r>
          </a:p>
          <a:p>
            <a:pPr lvl="0" algn="ctr" fontAlgn="auto">
              <a:spcAft>
                <a:spcPts val="0"/>
              </a:spcAft>
              <a:defRPr/>
            </a:pPr>
            <a:endParaRPr kumimoji="0" lang="zh-CN" altLang="en-US" sz="40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83568" y="1484784"/>
            <a:ext cx="7992888" cy="3528392"/>
          </a:xfrm>
        </p:spPr>
        <p:txBody>
          <a:bodyPr>
            <a:noAutofit/>
          </a:bodyPr>
          <a:lstStyle/>
          <a:p>
            <a:pPr marL="360000" indent="-360000"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dirty="0" smtClean="0"/>
              <a:t>既然市场是有效的，那么，对证券进行研究、开发模型、挖掘信息就是无用的？</a:t>
            </a:r>
            <a:endParaRPr lang="en-US" altLang="zh-CN" sz="2800" dirty="0" smtClean="0"/>
          </a:p>
          <a:p>
            <a:pPr marL="360000" indent="-360000"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dirty="0" smtClean="0"/>
              <a:t>《</a:t>
            </a:r>
            <a:r>
              <a:rPr lang="zh-CN" altLang="en-US" sz="2800" dirty="0" smtClean="0"/>
              <a:t>投资学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是无用的？</a:t>
            </a: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85C4A8-B52B-4FDC-AD30-0077BD49F55C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6" name="矩形 5"/>
          <p:cNvSpPr/>
          <p:nvPr/>
        </p:nvSpPr>
        <p:spPr>
          <a:xfrm>
            <a:off x="3851920" y="548680"/>
            <a:ext cx="15343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 </a:t>
            </a:r>
            <a:r>
              <a:rPr lang="zh-CN" altLang="en-US" sz="3200" dirty="0" smtClean="0">
                <a:solidFill>
                  <a:srgbClr val="0000FF"/>
                </a:solidFill>
              </a:rPr>
              <a:t>问题？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1520" y="1124745"/>
            <a:ext cx="8568952" cy="3744416"/>
          </a:xfrm>
        </p:spPr>
        <p:txBody>
          <a:bodyPr>
            <a:normAutofit/>
          </a:bodyPr>
          <a:lstStyle/>
          <a:p>
            <a:pPr marL="441325" indent="-441325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zh-CN" altLang="en-US" sz="2800" dirty="0" smtClean="0">
                <a:solidFill>
                  <a:srgbClr val="FF0000"/>
                </a:solidFill>
              </a:rPr>
              <a:t>市场有效是竞争的结果，而证券研究是竞争的手段</a:t>
            </a:r>
          </a:p>
          <a:p>
            <a:pPr marL="900113" lvl="1" indent="-360000"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格罗斯曼和斯蒂格里茨认为，有效市场是竞争的结果，为了在竞争中获得优势，就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必须进行开发更有用的模型、改进信息的挖掘技术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EMH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是竞争性证券研究的结果。</a:t>
            </a:r>
          </a:p>
          <a:p>
            <a:pPr marL="900113" lvl="1" indent="-360000"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EMH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理论本身也是证券研究的一个成果！</a:t>
            </a: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85C4A8-B52B-4FDC-AD30-0077BD49F55C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251520" y="549275"/>
            <a:ext cx="8568952" cy="5549900"/>
          </a:xfrm>
        </p:spPr>
        <p:txBody>
          <a:bodyPr>
            <a:normAutofit/>
          </a:bodyPr>
          <a:lstStyle/>
          <a:p>
            <a:pPr marL="441325" indent="-441325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zh-CN" altLang="en-US" sz="2800" dirty="0" smtClean="0">
                <a:solidFill>
                  <a:srgbClr val="FF0000"/>
                </a:solidFill>
              </a:rPr>
              <a:t>一旦利用信息可以进行套利，则推动市场趋向均衡价格时，价格充满信息</a:t>
            </a:r>
          </a:p>
          <a:p>
            <a:pPr marL="989013" lvl="1" indent="-368300"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若市场上其他人对市场不作研究（信息挖掘），则信息挖掘的人就有套利的机会。</a:t>
            </a:r>
          </a:p>
          <a:p>
            <a:pPr marL="989013" lvl="1" indent="-368300"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这使人愿意对市场进行研究，希望可以得到他人得不到的信息，或者优先他人一步，以获得收益，</a:t>
            </a:r>
            <a:r>
              <a:rPr lang="zh-CN" altLang="en-US" sz="2400" dirty="0" smtClean="0">
                <a:solidFill>
                  <a:srgbClr val="FF0000"/>
                </a:solidFill>
              </a:rPr>
              <a:t>正是这种不断寻找套利机会，并不断的套利使市场变得有效起来</a:t>
            </a:r>
            <a:r>
              <a:rPr lang="zh-CN" altLang="en-US" sz="2400" dirty="0" smtClean="0"/>
              <a:t>。</a:t>
            </a:r>
            <a:endParaRPr lang="zh-CN" altLang="en-US" sz="2400" dirty="0" smtClean="0">
              <a:solidFill>
                <a:schemeClr val="tx2"/>
              </a:solidFill>
            </a:endParaRPr>
          </a:p>
        </p:txBody>
      </p:sp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609639-D512-497D-A23A-18B2F3AD2E5A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2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2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0" y="620688"/>
            <a:ext cx="8676456" cy="5688013"/>
          </a:xfrm>
        </p:spPr>
        <p:txBody>
          <a:bodyPr/>
          <a:lstStyle/>
          <a:p>
            <a:pPr marL="609600" indent="-360000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zh-CN" altLang="en-US" sz="2800" dirty="0" smtClean="0">
                <a:solidFill>
                  <a:srgbClr val="FF0000"/>
                </a:solidFill>
              </a:rPr>
              <a:t>市场有效性的根源是信息充分性问题</a:t>
            </a:r>
            <a:endParaRPr lang="zh-CN" altLang="en-US" sz="2800" dirty="0" smtClean="0"/>
          </a:p>
          <a:p>
            <a:pPr marL="990600" lvl="1" indent="-360000"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信息充分又与信息的研究（包括信息提取技术）有关。</a:t>
            </a:r>
          </a:p>
          <a:p>
            <a:pPr marL="990600" lvl="1" indent="-360000"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如果投资者都不研究，信息的发现和传播的效率一定会大大降低，市场有效程度降低。</a:t>
            </a:r>
          </a:p>
          <a:p>
            <a:pPr marL="990600" lvl="1" indent="-360000"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市场有效是因为有研究信息和信息的有效传播，而不是由少数人长时间垄断，这样证券价格才充满信息。</a:t>
            </a:r>
          </a:p>
        </p:txBody>
      </p:sp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EBA7B3-3540-4745-B27E-D4B906244362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3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3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3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</a:rPr>
              <a:t>结论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000" indent="-360000">
              <a:lnSpc>
                <a:spcPct val="130000"/>
              </a:lnSpc>
              <a:spcBef>
                <a:spcPts val="0"/>
              </a:spcBef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EMH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《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投资学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》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并不矛盾。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360000" indent="-360000">
              <a:lnSpc>
                <a:spcPct val="130000"/>
              </a:lnSpc>
              <a:spcBef>
                <a:spcPts val="0"/>
              </a:spcBef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《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投资学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》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正是需要研究更加好的理论和模型来更好地挖掘信息。</a:t>
            </a:r>
          </a:p>
          <a:p>
            <a:pPr marL="360000" indent="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911F1-53D2-49E0-8408-10E2DB71C302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05F0F-4D12-4345-8195-61CEE89DF6AD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3" name="Rectangle 4"/>
          <p:cNvSpPr txBox="1">
            <a:spLocks noRot="1" noChangeArrowheads="1"/>
          </p:cNvSpPr>
          <p:nvPr/>
        </p:nvSpPr>
        <p:spPr>
          <a:xfrm>
            <a:off x="0" y="2571744"/>
            <a:ext cx="91440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6.5  </a:t>
            </a:r>
            <a:r>
              <a:rPr lang="en-US" altLang="zh-CN" sz="4000" dirty="0" smtClean="0">
                <a:solidFill>
                  <a:srgbClr val="FF0000"/>
                </a:solidFill>
              </a:rPr>
              <a:t>EMH</a:t>
            </a:r>
            <a:r>
              <a:rPr lang="zh-CN" altLang="en-US" sz="4000" dirty="0" smtClean="0">
                <a:solidFill>
                  <a:srgbClr val="FF0000"/>
                </a:solidFill>
              </a:rPr>
              <a:t>的几点推论</a:t>
            </a:r>
          </a:p>
          <a:p>
            <a:pPr lvl="0" algn="ctr" fontAlgn="auto">
              <a:spcAft>
                <a:spcPts val="0"/>
              </a:spcAft>
              <a:defRPr/>
            </a:pPr>
            <a:endParaRPr kumimoji="0" lang="zh-CN" altLang="en-US" sz="40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79512" y="692150"/>
            <a:ext cx="8568952" cy="6165850"/>
          </a:xfrm>
        </p:spPr>
        <p:txBody>
          <a:bodyPr/>
          <a:lstStyle/>
          <a:p>
            <a:pPr marL="365125" indent="-360000">
              <a:lnSpc>
                <a:spcPct val="13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在媒体上发布的投资选股建议都是无效的</a:t>
            </a:r>
          </a:p>
          <a:p>
            <a:pPr marL="719138" lvl="1" indent="-360000" eaLnBrk="1" hangingPunct="1">
              <a:lnSpc>
                <a:spcPct val="130000"/>
              </a:lnSpc>
            </a:pPr>
            <a:r>
              <a:rPr lang="zh-CN" altLang="en-US" sz="2400" dirty="0" smtClean="0"/>
              <a:t>投资者获得选股建议信息是无成本。根据无套利原则，无成本就无收益。</a:t>
            </a:r>
          </a:p>
          <a:p>
            <a:pPr marL="719138" lvl="1" indent="-360000" eaLnBrk="1" hangingPunct="1">
              <a:lnSpc>
                <a:spcPct val="130000"/>
              </a:lnSpc>
            </a:pPr>
            <a:r>
              <a:rPr lang="zh-CN" altLang="en-US" sz="2400" dirty="0" smtClean="0"/>
              <a:t>提出选股建议的专家也没有成功的把握</a:t>
            </a:r>
            <a:r>
              <a:rPr lang="zh-CN" altLang="en-US" sz="2400" dirty="0" smtClean="0">
                <a:sym typeface="Wingdings" pitchFamily="2" charset="2"/>
              </a:rPr>
              <a:t>：</a:t>
            </a:r>
            <a:endParaRPr lang="en-US" altLang="zh-CN" sz="2400" dirty="0" smtClean="0">
              <a:sym typeface="Wingdings" pitchFamily="2" charset="2"/>
            </a:endParaRPr>
          </a:p>
          <a:p>
            <a:pPr marL="719138" lvl="1" indent="-360000" eaLnBrk="1" hangingPunct="1">
              <a:lnSpc>
                <a:spcPct val="130000"/>
              </a:lnSpc>
              <a:buNone/>
            </a:pPr>
            <a:r>
              <a:rPr lang="en-US" altLang="zh-CN" sz="2000" dirty="0" smtClean="0">
                <a:sym typeface="Wingdings" pitchFamily="2" charset="2"/>
              </a:rPr>
              <a:t>    </a:t>
            </a:r>
            <a:r>
              <a:rPr lang="zh-CN" altLang="en-US" sz="2000" dirty="0" smtClean="0">
                <a:sym typeface="Wingdings" pitchFamily="2" charset="2"/>
              </a:rPr>
              <a:t>（</a:t>
            </a:r>
            <a:r>
              <a:rPr lang="en-US" altLang="zh-CN" sz="2000" dirty="0" smtClean="0">
                <a:sym typeface="Wingdings" pitchFamily="2" charset="2"/>
              </a:rPr>
              <a:t>1</a:t>
            </a:r>
            <a:r>
              <a:rPr lang="zh-CN" altLang="en-US" sz="2000" dirty="0" smtClean="0">
                <a:sym typeface="Wingdings" pitchFamily="2" charset="2"/>
              </a:rPr>
              <a:t>）</a:t>
            </a:r>
            <a:r>
              <a:rPr lang="zh-CN" altLang="en-US" sz="2000" dirty="0" smtClean="0"/>
              <a:t>如果专家发现确实能赚钱的投资方案或股价确定会上涨的股票，他可能更愿意将方案或股票的名字保密，并利用它进行投资以赚大量的钱，而不是将它投给报刊换取少量的稿酬。</a:t>
            </a:r>
            <a:endParaRPr lang="en-US" altLang="zh-CN" sz="2000" dirty="0" smtClean="0"/>
          </a:p>
          <a:p>
            <a:pPr marL="719138" lvl="1" indent="-360000" eaLnBrk="1" hangingPunct="1">
              <a:lnSpc>
                <a:spcPct val="130000"/>
              </a:lnSpc>
              <a:buNone/>
            </a:pPr>
            <a:r>
              <a:rPr lang="en-US" altLang="zh-CN" sz="2000" dirty="0" smtClean="0">
                <a:sym typeface="Wingdings" pitchFamily="2" charset="2"/>
              </a:rPr>
              <a:t>    </a:t>
            </a:r>
            <a:r>
              <a:rPr lang="zh-CN" altLang="en-US" sz="2000" dirty="0" smtClean="0">
                <a:sym typeface="Wingdings" pitchFamily="2" charset="2"/>
              </a:rPr>
              <a:t>（</a:t>
            </a:r>
            <a:r>
              <a:rPr lang="en-US" altLang="zh-CN" sz="2000" dirty="0" smtClean="0">
                <a:sym typeface="Wingdings" pitchFamily="2" charset="2"/>
              </a:rPr>
              <a:t>2</a:t>
            </a:r>
            <a:r>
              <a:rPr lang="zh-CN" altLang="en-US" sz="2000" dirty="0" smtClean="0">
                <a:sym typeface="Wingdings" pitchFamily="2" charset="2"/>
              </a:rPr>
              <a:t>）只有无成本的选股建议，才会以无成本公布出来。而无成本的选股建议是无效的。</a:t>
            </a:r>
          </a:p>
        </p:txBody>
      </p:sp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C219E9-FB7C-4023-A43F-224165B72968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://www.sxdaily.com.cn/NMediaFile/2013/1014/SXRB20131014210000049721995314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24744"/>
            <a:ext cx="8088222" cy="417646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23528" y="404664"/>
            <a:ext cx="8568952" cy="5616624"/>
          </a:xfrm>
        </p:spPr>
        <p:txBody>
          <a:bodyPr>
            <a:normAutofit/>
          </a:bodyPr>
          <a:lstStyle/>
          <a:p>
            <a:pPr marL="365125" indent="-365125">
              <a:lnSpc>
                <a:spcPct val="13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大众已知的投资策略不能产生超额利润</a:t>
            </a:r>
          </a:p>
          <a:p>
            <a:pPr marL="719138" lvl="1" indent="-174625" eaLnBrk="1" hangingPunct="1">
              <a:lnSpc>
                <a:spcPct val="130000"/>
              </a:lnSpc>
              <a:buNone/>
            </a:pPr>
            <a:r>
              <a:rPr lang="zh-CN" altLang="en-US" dirty="0" smtClean="0"/>
              <a:t>  </a:t>
            </a:r>
            <a:r>
              <a:rPr lang="zh-CN" altLang="en-US" sz="2400" dirty="0" smtClean="0"/>
              <a:t>某些业绩表现突出的投资者仅仅是运气（</a:t>
            </a:r>
            <a:r>
              <a:rPr lang="zh-CN" altLang="en-US" sz="2400" dirty="0" smtClean="0">
                <a:solidFill>
                  <a:schemeClr val="tx2"/>
                </a:solidFill>
              </a:rPr>
              <a:t>因为公平赌局</a:t>
            </a:r>
            <a:r>
              <a:rPr lang="zh-CN" altLang="en-US" sz="2400" dirty="0" smtClean="0"/>
              <a:t>），过去的业绩不能代表将来。</a:t>
            </a:r>
          </a:p>
          <a:p>
            <a:pPr marL="365125" indent="-365125">
              <a:lnSpc>
                <a:spcPct val="13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内幕信息往往不是内幕</a:t>
            </a:r>
            <a:endParaRPr lang="zh-CN" altLang="en-US" sz="2800" dirty="0" smtClean="0"/>
          </a:p>
          <a:p>
            <a:pPr marL="719138" lvl="1" indent="-174625" eaLnBrk="1" hangingPunct="1">
              <a:lnSpc>
                <a:spcPct val="130000"/>
              </a:lnSpc>
              <a:buNone/>
            </a:pPr>
            <a:r>
              <a:rPr lang="zh-CN" altLang="en-US" dirty="0" smtClean="0"/>
              <a:t>  </a:t>
            </a:r>
            <a:r>
              <a:rPr lang="zh-CN" altLang="en-US" sz="2400" dirty="0" smtClean="0"/>
              <a:t>信息是否有用取决于是否真实，以及多少人知道。</a:t>
            </a:r>
            <a:endParaRPr lang="zh-CN" altLang="en-US" sz="2400" dirty="0" smtClean="0">
              <a:solidFill>
                <a:schemeClr val="tx2"/>
              </a:solidFill>
            </a:endParaRPr>
          </a:p>
          <a:p>
            <a:pPr marL="365125" indent="-365125">
              <a:lnSpc>
                <a:spcPct val="13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不应对有效市场的理论过分教条，而认为努力研究是不必要的</a:t>
            </a:r>
          </a:p>
          <a:p>
            <a:pPr marL="365125" indent="-365125" eaLnBrk="1" hangingPunct="1">
              <a:lnSpc>
                <a:spcPct val="13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市场有效，但创造性的工作会有应得到的报酬！</a:t>
            </a:r>
          </a:p>
        </p:txBody>
      </p:sp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11E82B-6C5C-44ED-9976-DF9691676A28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5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5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5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5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5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 smtClean="0">
                <a:solidFill>
                  <a:srgbClr val="0000FF"/>
                </a:solidFill>
              </a:rPr>
              <a:t>证明市场有效的技术（统计学）问题</a:t>
            </a:r>
          </a:p>
        </p:txBody>
      </p:sp>
      <p:sp>
        <p:nvSpPr>
          <p:cNvPr id="6113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1520" y="1412776"/>
            <a:ext cx="8568952" cy="5068887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dirty="0" smtClean="0"/>
              <a:t>所有的实证，都是以历史数据来判定市场是否有效；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 smtClean="0"/>
              <a:t>假定得到的结论是市场有效，只能说明历史上的市场有效。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 smtClean="0"/>
              <a:t>若市场有效，历史信息不反映未来，如何能反映未来市场是有效的。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市场有效是不可证伪（真）的问题！</a:t>
            </a:r>
          </a:p>
        </p:txBody>
      </p:sp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035875-80FA-4B37-B89C-CBA4BD5EEB28}" type="slidenum">
              <a:rPr lang="en-US" altLang="zh-CN" smtClean="0"/>
              <a:pPr/>
              <a:t>31</a:t>
            </a:fld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05F0F-4D12-4345-8195-61CEE89DF6A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3" name="Rectangle 4"/>
          <p:cNvSpPr txBox="1">
            <a:spLocks noRot="1" noChangeArrowheads="1"/>
          </p:cNvSpPr>
          <p:nvPr/>
        </p:nvSpPr>
        <p:spPr>
          <a:xfrm>
            <a:off x="0" y="2571744"/>
            <a:ext cx="91440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6.1 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zh-CN" altLang="en-US" sz="40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随机游走与有效市场</a:t>
            </a:r>
            <a:endParaRPr kumimoji="0" lang="zh-CN" altLang="en-US" sz="40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09746" y="494270"/>
            <a:ext cx="8712968" cy="6021387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Maurice Kendall,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analysis of economic time series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, Part I: Prices, Journal of the Royal Statistical Society 96, 1953.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无法确定任何股价的可预测形式，股价的变化是随机游走（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Random walk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）：价格的变化是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随机的且不可预测的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例子：假设存在一个“准确的”模型，预测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股票价格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天后将从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元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股涨至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元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股，若该预测信息是公开的，则股票价格瞬间上升到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元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股。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天后去买就失去了获利机会，因为信息已经成为历史。</a:t>
            </a:r>
          </a:p>
        </p:txBody>
      </p:sp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D5D628-3D3C-433F-8639-A48274A1DA41}" type="slidenum">
              <a:rPr lang="en-US" altLang="zh-CN" smtClean="0"/>
              <a:pPr/>
              <a:t>5</a:t>
            </a:fld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323528" y="692696"/>
            <a:ext cx="8496944" cy="59055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dirty="0" smtClean="0"/>
              <a:t>由于理性投资者的存在，任何能够用来对股票价格作预测的信息已经反映在股票的价格中。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 smtClean="0"/>
              <a:t>由于价格是公开可知的，这意味着已经反映价格的所谓“新信息”已经可知，则“新信息”就成为旧信息了。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 smtClean="0"/>
              <a:t>若以已反应信息的价格来预测未来，等价于以旧信息作为决策依据，这种决策是无效的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得不到任何结论，即未来价格的结论什么可能都有，即价格是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随机游走</a:t>
            </a:r>
            <a:r>
              <a:rPr lang="zh-CN" altLang="en-US" sz="2800" dirty="0" smtClean="0">
                <a:latin typeface="+mn-ea"/>
              </a:rPr>
              <a:t>。</a:t>
            </a:r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6416A5-F7A0-4FD6-929E-E10CFC632453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2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2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251520" y="692696"/>
            <a:ext cx="8604448" cy="5832475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注意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这里并没有否认</a:t>
            </a:r>
            <a:r>
              <a:rPr lang="zh-CN" altLang="en-US" sz="2800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真正新信息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对价格的影响！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Kendall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困惑“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价格变化是随机的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”的回答：</a:t>
            </a:r>
            <a:endParaRPr lang="zh-CN" altLang="en-US" sz="2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价格变化反映新信息，新信息会引起价格变化。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新信息是随机的，即无法预测的，只有无法预测的信息才是新信息！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市场有效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”的本质是信息有效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不同于马科维茨的有效组合。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信息有效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股票价格已经充分地、有效地、立即地消化了所有可以得到的信息。</a:t>
            </a:r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5FAFE6-F995-4536-9F82-40620E141D00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3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3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3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3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3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05F0F-4D12-4345-8195-61CEE89DF6AD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" name="Rectangle 4"/>
          <p:cNvSpPr txBox="1">
            <a:spLocks noRot="1" noChangeArrowheads="1"/>
          </p:cNvSpPr>
          <p:nvPr/>
        </p:nvSpPr>
        <p:spPr>
          <a:xfrm>
            <a:off x="0" y="2571744"/>
            <a:ext cx="91440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6.2 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zh-CN" altLang="en-US" sz="4000" dirty="0" smtClean="0">
                <a:solidFill>
                  <a:srgbClr val="FF0000"/>
                </a:solidFill>
              </a:rPr>
              <a:t>随机游走与市场理性</a:t>
            </a:r>
          </a:p>
          <a:p>
            <a:pPr lvl="0" algn="ctr" fontAlgn="auto">
              <a:spcAft>
                <a:spcPts val="0"/>
              </a:spcAft>
              <a:defRPr/>
            </a:pPr>
            <a:endParaRPr kumimoji="0" lang="zh-CN" altLang="en-US" sz="40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1520" y="620688"/>
            <a:ext cx="8748464" cy="56610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dirty="0" smtClean="0"/>
              <a:t>随机游走的形式并不是说明市场是非理性的，而恰恰表明这是投资者争相寻求新信息，以使得自己</a:t>
            </a:r>
            <a:r>
              <a:rPr lang="zh-CN" altLang="en-US" sz="2800" dirty="0" smtClean="0">
                <a:solidFill>
                  <a:srgbClr val="FF0000"/>
                </a:solidFill>
              </a:rPr>
              <a:t>在别的投资者获得这种信息之前</a:t>
            </a:r>
            <a:r>
              <a:rPr lang="zh-CN" altLang="en-US" sz="2800" dirty="0" smtClean="0"/>
              <a:t>买或者卖股票而获得利润的结果。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 smtClean="0"/>
              <a:t>不要将股票价格变化的随机性，等同于市场的非理性。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 smtClean="0"/>
              <a:t>如果股价是理性确定的，则只有新信息才导致股价的变化，表现为市场的无序性。但这不是非理性。</a:t>
            </a:r>
          </a:p>
        </p:txBody>
      </p:sp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1FD52A-C092-4F55-998A-F4EFD44EF0D3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CDESIGNN</Template>
  <TotalTime>5827</TotalTime>
  <Words>1918</Words>
  <Application>Microsoft Office PowerPoint</Application>
  <PresentationFormat>全屏显示(4:3)</PresentationFormat>
  <Paragraphs>149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吉祥如意</vt:lpstr>
      <vt:lpstr>Office 主题</vt:lpstr>
      <vt:lpstr>第二篇  第9讲 有效市场假说         （EMH）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6.3.1  弱式有效市场</vt:lpstr>
      <vt:lpstr>幻灯片 17</vt:lpstr>
      <vt:lpstr>6.3.2  半强式有效假定</vt:lpstr>
      <vt:lpstr>6.3.3  强式有效假定</vt:lpstr>
      <vt:lpstr>  6.3.4    EMH的意义</vt:lpstr>
      <vt:lpstr>幻灯片 21</vt:lpstr>
      <vt:lpstr>幻灯片 22</vt:lpstr>
      <vt:lpstr>幻灯片 23</vt:lpstr>
      <vt:lpstr>幻灯片 24</vt:lpstr>
      <vt:lpstr>幻灯片 25</vt:lpstr>
      <vt:lpstr>幻灯片 26</vt:lpstr>
      <vt:lpstr>结论</vt:lpstr>
      <vt:lpstr>幻灯片 28</vt:lpstr>
      <vt:lpstr>幻灯片 29</vt:lpstr>
      <vt:lpstr>幻灯片 30</vt:lpstr>
      <vt:lpstr>证明市场有效的技术（统计学）问题</vt:lpstr>
    </vt:vector>
  </TitlesOfParts>
  <Company>nju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投资学第7章</dc:title>
  <dc:subject>市场有效应与行为金融学简介</dc:subject>
  <dc:creator>sszhu</dc:creator>
  <cp:lastModifiedBy>a</cp:lastModifiedBy>
  <cp:revision>695</cp:revision>
  <dcterms:created xsi:type="dcterms:W3CDTF">2003-08-29T15:36:01Z</dcterms:created>
  <dcterms:modified xsi:type="dcterms:W3CDTF">2016-11-02T06:34:16Z</dcterms:modified>
</cp:coreProperties>
</file>