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256" r:id="rId4"/>
    <p:sldId id="281" r:id="rId5"/>
    <p:sldId id="288" r:id="rId6"/>
    <p:sldId id="257" r:id="rId7"/>
    <p:sldId id="258" r:id="rId8"/>
    <p:sldId id="267" r:id="rId9"/>
    <p:sldId id="268" r:id="rId10"/>
    <p:sldId id="269" r:id="rId11"/>
    <p:sldId id="259" r:id="rId12"/>
    <p:sldId id="260" r:id="rId13"/>
    <p:sldId id="275" r:id="rId14"/>
    <p:sldId id="276" r:id="rId15"/>
    <p:sldId id="277" r:id="rId16"/>
    <p:sldId id="278" r:id="rId17"/>
    <p:sldId id="279" r:id="rId18"/>
    <p:sldId id="280" r:id="rId19"/>
    <p:sldId id="261" r:id="rId20"/>
    <p:sldId id="262" r:id="rId21"/>
    <p:sldId id="273" r:id="rId22"/>
    <p:sldId id="270" r:id="rId23"/>
    <p:sldId id="271" r:id="rId24"/>
    <p:sldId id="292" r:id="rId25"/>
    <p:sldId id="263" r:id="rId26"/>
    <p:sldId id="264" r:id="rId27"/>
    <p:sldId id="265" r:id="rId28"/>
    <p:sldId id="282" r:id="rId29"/>
    <p:sldId id="290" r:id="rId30"/>
    <p:sldId id="291" r:id="rId31"/>
    <p:sldId id="283" r:id="rId32"/>
    <p:sldId id="284" r:id="rId33"/>
    <p:sldId id="285" r:id="rId34"/>
    <p:sldId id="286" r:id="rId35"/>
    <p:sldId id="287"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00"/>
    <a:srgbClr val="53BCD8"/>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633" autoAdjust="0"/>
  </p:normalViewPr>
  <p:slideViewPr>
    <p:cSldViewPr>
      <p:cViewPr>
        <p:scale>
          <a:sx n="76" d="100"/>
          <a:sy n="76" d="100"/>
        </p:scale>
        <p:origin x="-1642" y="-2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1E1C0B08-11AE-4796-AA74-44FCA88D208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6BD8AA31-89EC-42F4-9C8D-58DA2D5627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D4126CB-7C98-41B4-B817-3FAA9367060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82D615-40BD-49CA-B703-BBD9796B81E1}"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CE8FFD6-725E-42D4-8680-9DF620D5138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B50E3F-304D-418E-94C1-C3605E3A37D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55FEEFD-64F0-4BCD-A8DB-BAD176A3F69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85DE0B-FDDE-4091-BD54-9226707B78D5}"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253B1AB-894F-415A-B7D4-0A810EA237B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3200">
                <a:latin typeface="黑体" panose="02010609060101010101" pitchFamily="2" charset="-122"/>
                <a:ea typeface="黑体" panose="02010609060101010101" pitchFamily="2" charset="-122"/>
              </a:defRPr>
            </a:lvl1pPr>
            <a:lvl2pPr>
              <a:lnSpc>
                <a:spcPct val="150000"/>
              </a:lnSpc>
              <a:defRPr sz="2800">
                <a:latin typeface="楷体" panose="02010609060101010101" pitchFamily="49" charset="-122"/>
                <a:ea typeface="楷体" panose="02010609060101010101" pitchFamily="49" charset="-122"/>
              </a:defRPr>
            </a:lvl2pPr>
            <a:lvl3pPr>
              <a:lnSpc>
                <a:spcPct val="150000"/>
              </a:lnSpc>
              <a:defRPr sz="2400">
                <a:latin typeface="楷体" panose="02010609060101010101" pitchFamily="49" charset="-122"/>
                <a:ea typeface="楷体" panose="02010609060101010101" pitchFamily="49" charset="-122"/>
              </a:defRPr>
            </a:lvl3pPr>
            <a:lvl4pPr>
              <a:lnSpc>
                <a:spcPct val="150000"/>
              </a:lnSpc>
              <a:defRPr sz="2000">
                <a:latin typeface="楷体" panose="02010609060101010101" pitchFamily="49" charset="-122"/>
                <a:ea typeface="楷体" panose="02010609060101010101" pitchFamily="49" charset="-122"/>
              </a:defRPr>
            </a:lvl4pPr>
            <a:lvl5pPr>
              <a:lnSpc>
                <a:spcPct val="150000"/>
              </a:lnSpc>
              <a:defRPr sz="1800">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B534193-2E9E-4F1C-ACB8-B185340FC56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ED4BDE-C496-4211-871C-81CB59284F0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F41F4E-D144-4ADF-B749-1F653AC1656F}"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5642AA-1DA3-47D2-BA15-A54432AB23A5}"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272038-3EFB-459A-A04F-E68F61827D9B}"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3F3C98-371F-43BB-8C33-00440283CB3A}"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C58759F-6D6E-491F-930D-167516AE3374}"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2DA8E7-A456-470C-BA80-A667122C786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F8C0AE-4304-45BC-A8C7-AD6729B60812}"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6F06CCB-A757-40F5-9696-1D042242F446}"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7F5602-AD66-44F2-8690-5540E59E468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53414F-B521-49B0-823A-A82517FF1F6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9267D6F-5260-4733-A6E9-9CC94A236C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993B96B6-75A6-4A59-A213-69FE5E47C0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B9B1CE-8843-4B4A-B977-282EF2E322E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AD90958-555F-4DF6-81F0-6FCAFC2E8A4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72D7C5-CD2E-4973-8DDC-BC43FAF0B86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F8CB8D-C301-49CE-915F-0EAE3FED3C1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BA157AE-B19F-4B24-9846-A84A60504B4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117BA42-0A93-4DC3-A93F-1A295BE40FA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C72506E-64E1-43B6-A67F-C488E409E9D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4BA00E-9E6F-4FF2-B731-63166BBCA308}"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A7FA9AE-FB59-4F16-8FBC-83EF4B48A45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1198441-68A9-467E-AB0E-96505275E9A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E5670FA-9265-402F-9F05-D6767CC6FA8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A9E2A876-72DD-4100-BA9E-DD7CA473DE1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4A9F8D-7586-426C-B702-3C910CFE68D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715167A-C6C9-4056-9B05-57A0A096A1B9}"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AE8425A-DE0C-4582-B887-640C5594FAB3}" type="slidenum">
              <a:rPr lang="zh-CN" altLang="en-US"/>
            </a:fld>
            <a:endParaRPr lang="zh-CN" altLang="en-US"/>
          </a:p>
        </p:txBody>
      </p:sp>
      <p:pic>
        <p:nvPicPr>
          <p:cNvPr id="1025" name="Picture 1" descr="C:\Users\C\AppData\Roaming\Tencent\Users\27557575\QQ\WinTemp\RichOle\1(O1JEFO]3]JWRC{29D0A3B.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5652120" y="260648"/>
            <a:ext cx="3028950"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C\AppData\Roaming\Tencent\Users\27557575\QQ\WinTemp\RichOle\7CW9H`XZX6_VJ7R$%TXC1J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5536" y="6242329"/>
            <a:ext cx="2743200" cy="590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DCB8979-FB19-461E-933E-A00CBD520962}" type="datetime1">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dirty="0">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9267D6F-5260-4733-A6E9-9CC94A236CF3}"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000" kern="1200">
          <a:solidFill>
            <a:schemeClr val="tx1"/>
          </a:solidFill>
          <a:latin typeface="黑体" panose="02010609060101010101" pitchFamily="2" charset="-122"/>
          <a:ea typeface="黑体" panose="02010609060101010101" pitchFamily="2"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kern="1200">
          <a:solidFill>
            <a:schemeClr val="tx1"/>
          </a:solidFill>
          <a:latin typeface="黑体" panose="02010609060101010101" pitchFamily="2" charset="-122"/>
          <a:ea typeface="黑体" panose="02010609060101010101" pitchFamily="2"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l="-1000" r="-1000"/>
          </a:stretch>
        </a:blipFill>
        <a:effectLst/>
      </p:bgPr>
    </p:bg>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6891045" y="1628800"/>
            <a:ext cx="2031325" cy="3719482"/>
          </a:xfrm>
          <a:prstGeom prst="rect">
            <a:avLst/>
          </a:prstGeom>
          <a:noFill/>
          <a:ln w="9525">
            <a:noFill/>
            <a:miter lim="800000"/>
          </a:ln>
        </p:spPr>
        <p:txBody>
          <a:bodyPr vert="eaVert" wrap="square">
            <a:spAutoFit/>
          </a:bodyPr>
          <a:lstStyle/>
          <a:p>
            <a:r>
              <a:rPr lang="en-US" altLang="zh-CN" sz="4000" dirty="0" smtClean="0">
                <a:solidFill>
                  <a:srgbClr val="FF8D00"/>
                </a:solidFill>
                <a:latin typeface="微软雅黑" panose="020B0503020204020204" pitchFamily="34" charset="-122"/>
                <a:ea typeface="微软雅黑" panose="020B0503020204020204" pitchFamily="34" charset="-122"/>
              </a:rPr>
              <a:t>《</a:t>
            </a:r>
            <a:r>
              <a:rPr lang="zh-CN" altLang="en-US" sz="4000" dirty="0" smtClean="0">
                <a:solidFill>
                  <a:srgbClr val="FF8D00"/>
                </a:solidFill>
                <a:latin typeface="微软雅黑" panose="020B0503020204020204" pitchFamily="34" charset="-122"/>
                <a:ea typeface="微软雅黑" panose="020B0503020204020204" pitchFamily="34" charset="-122"/>
              </a:rPr>
              <a:t>投资学</a:t>
            </a:r>
            <a:r>
              <a:rPr lang="en-US" altLang="zh-CN" sz="4000" dirty="0" smtClean="0">
                <a:solidFill>
                  <a:srgbClr val="FF8D00"/>
                </a:solidFill>
                <a:latin typeface="微软雅黑" panose="020B0503020204020204" pitchFamily="34" charset="-122"/>
                <a:ea typeface="微软雅黑" panose="020B0503020204020204" pitchFamily="34" charset="-122"/>
              </a:rPr>
              <a:t>》</a:t>
            </a:r>
            <a:r>
              <a:rPr lang="zh-CN" altLang="en-US" sz="4000" dirty="0" smtClean="0">
                <a:solidFill>
                  <a:srgbClr val="FF8D00"/>
                </a:solidFill>
                <a:latin typeface="微软雅黑" panose="020B0503020204020204" pitchFamily="34" charset="-122"/>
                <a:ea typeface="微软雅黑" panose="020B0503020204020204" pitchFamily="34" charset="-122"/>
              </a:rPr>
              <a:t>与国际视野下的金融人才成长之路</a:t>
            </a:r>
            <a:endParaRPr lang="en-US" altLang="zh-CN" sz="4000" dirty="0">
              <a:solidFill>
                <a:srgbClr val="FF8D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6876256" y="1768759"/>
            <a:ext cx="1588" cy="3558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940152" y="1747882"/>
            <a:ext cx="769441" cy="3600400"/>
          </a:xfrm>
          <a:prstGeom prst="rect">
            <a:avLst/>
          </a:prstGeom>
          <a:noFill/>
        </p:spPr>
        <p:txBody>
          <a:bodyPr vert="eaVert" wrap="square" rtlCol="0">
            <a:spAutoFit/>
          </a:bodyPr>
          <a:lstStyle/>
          <a:p>
            <a:pPr algn="ctr">
              <a:defRPr/>
            </a:pPr>
            <a:r>
              <a:rPr lang="zh-CN" altLang="en-US" sz="2000" b="1" dirty="0" smtClean="0">
                <a:latin typeface="微软雅黑" panose="020B0503020204020204" pitchFamily="34" charset="-122"/>
                <a:ea typeface="微软雅黑" panose="020B0503020204020204" pitchFamily="34" charset="-122"/>
              </a:rPr>
              <a:t>韦  立  坚</a:t>
            </a:r>
            <a:r>
              <a:rPr lang="zh-CN" altLang="en-US" sz="2000" dirty="0" smtClean="0">
                <a:latin typeface="微软雅黑" panose="020B0503020204020204" pitchFamily="34" charset="-122"/>
                <a:ea typeface="微软雅黑" panose="020B0503020204020204" pitchFamily="34" charset="-122"/>
              </a:rPr>
              <a:t>  博士</a:t>
            </a:r>
            <a:endParaRPr lang="en-US" altLang="zh-CN" sz="2000" dirty="0">
              <a:latin typeface="微软雅黑" panose="020B0503020204020204" pitchFamily="34" charset="-122"/>
              <a:ea typeface="微软雅黑" panose="020B0503020204020204" pitchFamily="34" charset="-122"/>
            </a:endParaRPr>
          </a:p>
          <a:p>
            <a:pPr algn="ctr">
              <a:defRPr/>
            </a:pPr>
            <a:r>
              <a:rPr lang="zh-CN" altLang="en-US" dirty="0">
                <a:latin typeface="微软雅黑" panose="020B0503020204020204" pitchFamily="34" charset="-122"/>
                <a:ea typeface="微软雅黑" panose="020B0503020204020204" pitchFamily="34" charset="-122"/>
              </a:rPr>
              <a:t>中山大学管理学院财务与投资系</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对角的矩形 10"/>
          <p:cNvSpPr/>
          <p:nvPr/>
        </p:nvSpPr>
        <p:spPr>
          <a:xfrm>
            <a:off x="428625" y="2000250"/>
            <a:ext cx="2786063" cy="2643188"/>
          </a:xfrm>
          <a:prstGeom prst="snip2DiagRect">
            <a:avLst>
              <a:gd name="adj1" fmla="val 0"/>
              <a:gd name="adj2" fmla="val 50000"/>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剪去对角的矩形 11"/>
          <p:cNvSpPr/>
          <p:nvPr/>
        </p:nvSpPr>
        <p:spPr>
          <a:xfrm>
            <a:off x="3187447" y="2000250"/>
            <a:ext cx="2786062" cy="2643188"/>
          </a:xfrm>
          <a:prstGeom prst="snip2DiagRect">
            <a:avLst>
              <a:gd name="adj1" fmla="val 0"/>
              <a:gd name="adj2" fmla="val 50000"/>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剪去对角的矩形 12"/>
          <p:cNvSpPr/>
          <p:nvPr/>
        </p:nvSpPr>
        <p:spPr>
          <a:xfrm>
            <a:off x="6000750" y="2000250"/>
            <a:ext cx="2786063" cy="2643188"/>
          </a:xfrm>
          <a:prstGeom prst="snip2DiagRect">
            <a:avLst>
              <a:gd name="adj1" fmla="val 0"/>
              <a:gd name="adj2" fmla="val 50000"/>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49"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6153" name="矩形 6"/>
          <p:cNvSpPr>
            <a:spLocks noChangeArrowheads="1"/>
          </p:cNvSpPr>
          <p:nvPr/>
        </p:nvSpPr>
        <p:spPr bwMode="auto">
          <a:xfrm>
            <a:off x="357188" y="285750"/>
            <a:ext cx="3057247"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我国金融发展进程</a:t>
            </a:r>
            <a:endParaRPr lang="zh-CN" altLang="en-US" sz="2800" dirty="0">
              <a:latin typeface="微软雅黑" panose="020B0503020204020204" pitchFamily="34" charset="-122"/>
              <a:ea typeface="微软雅黑" panose="020B0503020204020204" pitchFamily="34" charset="-122"/>
            </a:endParaRPr>
          </a:p>
        </p:txBody>
      </p:sp>
      <p:sp>
        <p:nvSpPr>
          <p:cNvPr id="6154" name="矩形 12"/>
          <p:cNvSpPr>
            <a:spLocks noChangeArrowheads="1"/>
          </p:cNvSpPr>
          <p:nvPr/>
        </p:nvSpPr>
        <p:spPr bwMode="auto">
          <a:xfrm>
            <a:off x="982623" y="2704031"/>
            <a:ext cx="1107996"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银行主导</a:t>
            </a:r>
            <a:endParaRPr lang="en-US" altLang="zh-CN" dirty="0" smtClean="0">
              <a:latin typeface="微软雅黑" panose="020B0503020204020204" pitchFamily="34" charset="-122"/>
              <a:ea typeface="微软雅黑" panose="020B0503020204020204" pitchFamily="34" charset="-122"/>
            </a:endParaRPr>
          </a:p>
        </p:txBody>
      </p:sp>
      <p:sp>
        <p:nvSpPr>
          <p:cNvPr id="14" name="矩形 12"/>
          <p:cNvSpPr>
            <a:spLocks noChangeArrowheads="1"/>
          </p:cNvSpPr>
          <p:nvPr/>
        </p:nvSpPr>
        <p:spPr bwMode="auto">
          <a:xfrm>
            <a:off x="3536820" y="2703403"/>
            <a:ext cx="1569660"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股票市场兴起</a:t>
            </a:r>
            <a:endParaRPr lang="en-US" altLang="zh-CN" dirty="0" smtClean="0">
              <a:latin typeface="微软雅黑" panose="020B0503020204020204" pitchFamily="34" charset="-122"/>
              <a:ea typeface="微软雅黑" panose="020B0503020204020204" pitchFamily="34" charset="-122"/>
            </a:endParaRPr>
          </a:p>
        </p:txBody>
      </p:sp>
      <p:sp>
        <p:nvSpPr>
          <p:cNvPr id="15" name="矩形 12"/>
          <p:cNvSpPr>
            <a:spLocks noChangeArrowheads="1"/>
          </p:cNvSpPr>
          <p:nvPr/>
        </p:nvSpPr>
        <p:spPr bwMode="auto">
          <a:xfrm>
            <a:off x="6228184" y="2657236"/>
            <a:ext cx="180049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多层次资本市场</a:t>
            </a:r>
            <a:endParaRPr lang="en-US" altLang="zh-CN" dirty="0" smtClean="0">
              <a:latin typeface="微软雅黑" panose="020B0503020204020204" pitchFamily="34" charset="-122"/>
              <a:ea typeface="微软雅黑" panose="020B0503020204020204" pitchFamily="34" charset="-122"/>
            </a:endParaRPr>
          </a:p>
        </p:txBody>
      </p:sp>
      <p:sp>
        <p:nvSpPr>
          <p:cNvPr id="16" name="矩形 12"/>
          <p:cNvSpPr>
            <a:spLocks noChangeArrowheads="1"/>
          </p:cNvSpPr>
          <p:nvPr/>
        </p:nvSpPr>
        <p:spPr bwMode="auto">
          <a:xfrm>
            <a:off x="1315239" y="3519133"/>
            <a:ext cx="1872208" cy="646331"/>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支付、结算、存储、借贷</a:t>
            </a:r>
            <a:endParaRPr lang="en-US" altLang="zh-CN" dirty="0" smtClean="0">
              <a:latin typeface="微软雅黑" panose="020B0503020204020204" pitchFamily="34" charset="-122"/>
              <a:ea typeface="微软雅黑" panose="020B0503020204020204" pitchFamily="34" charset="-122"/>
            </a:endParaRPr>
          </a:p>
        </p:txBody>
      </p:sp>
      <p:sp>
        <p:nvSpPr>
          <p:cNvPr id="18" name="矩形 12"/>
          <p:cNvSpPr>
            <a:spLocks noChangeArrowheads="1"/>
          </p:cNvSpPr>
          <p:nvPr/>
        </p:nvSpPr>
        <p:spPr bwMode="auto">
          <a:xfrm>
            <a:off x="4128542" y="3500855"/>
            <a:ext cx="1872208" cy="923330"/>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公司分析</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资本运作</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投资理财</a:t>
            </a:r>
            <a:endParaRPr lang="en-US" altLang="zh-CN" dirty="0" smtClean="0">
              <a:latin typeface="微软雅黑" panose="020B0503020204020204" pitchFamily="34" charset="-122"/>
              <a:ea typeface="微软雅黑" panose="020B0503020204020204" pitchFamily="34" charset="-122"/>
            </a:endParaRPr>
          </a:p>
        </p:txBody>
      </p:sp>
      <p:sp>
        <p:nvSpPr>
          <p:cNvPr id="20" name="矩形 12"/>
          <p:cNvSpPr>
            <a:spLocks noChangeArrowheads="1"/>
          </p:cNvSpPr>
          <p:nvPr/>
        </p:nvSpPr>
        <p:spPr bwMode="auto">
          <a:xfrm>
            <a:off x="7000892" y="3214686"/>
            <a:ext cx="1872208" cy="1200329"/>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资产证券化</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衍生品</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量化投资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风险管理</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5257808" cy="1143000"/>
          </a:xfrm>
        </p:spPr>
        <p:txBody>
          <a:bodyPr>
            <a:normAutofit/>
          </a:bodyPr>
          <a:lstStyle/>
          <a:p>
            <a:r>
              <a:rPr lang="zh-CN" altLang="en-US" sz="3100" b="1" dirty="0" smtClean="0">
                <a:latin typeface="+mn-ea"/>
                <a:ea typeface="+mn-ea"/>
              </a:rPr>
              <a:t>中国股市第一人</a:t>
            </a:r>
            <a:r>
              <a:rPr lang="en-US" altLang="zh-CN" sz="3100" b="1" dirty="0" smtClean="0">
                <a:latin typeface="+mn-ea"/>
                <a:ea typeface="+mn-ea"/>
              </a:rPr>
              <a:t>—</a:t>
            </a:r>
            <a:r>
              <a:rPr lang="zh-CN" altLang="en-US" sz="3200" b="1" dirty="0" smtClean="0">
                <a:latin typeface="+mn-ea"/>
                <a:ea typeface="+mn-ea"/>
              </a:rPr>
              <a:t>尉文渊</a:t>
            </a:r>
            <a:endParaRPr lang="zh-CN" altLang="en-US" sz="3200" b="1" dirty="0">
              <a:latin typeface="+mn-ea"/>
              <a:ea typeface="+mn-ea"/>
            </a:endParaRPr>
          </a:p>
        </p:txBody>
      </p:sp>
      <p:sp>
        <p:nvSpPr>
          <p:cNvPr id="3" name="内容占位符 2"/>
          <p:cNvSpPr>
            <a:spLocks noGrp="1"/>
          </p:cNvSpPr>
          <p:nvPr>
            <p:ph idx="1"/>
          </p:nvPr>
        </p:nvSpPr>
        <p:spPr/>
        <p:txBody>
          <a:bodyPr>
            <a:normAutofit fontScale="700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上海证券交易所的设计者和创始人，同时也是国债期货的创设者。</a:t>
            </a:r>
            <a:endParaRPr lang="en-US" altLang="zh-CN" dirty="0" smtClean="0"/>
          </a:p>
          <a:p>
            <a:r>
              <a:rPr lang="zh-CN" altLang="en-US" dirty="0" smtClean="0"/>
              <a:t>毕业于上海财经大学</a:t>
            </a:r>
            <a:endParaRPr lang="en-US" altLang="zh-CN" dirty="0" smtClean="0"/>
          </a:p>
          <a:p>
            <a:r>
              <a:rPr lang="zh-CN" altLang="en-US" dirty="0" smtClean="0"/>
              <a:t>“</a:t>
            </a:r>
            <a:r>
              <a:rPr lang="en-US" altLang="zh-CN" dirty="0" smtClean="0"/>
              <a:t>327</a:t>
            </a:r>
            <a:r>
              <a:rPr lang="zh-CN" altLang="en-US" dirty="0" smtClean="0"/>
              <a:t>国债事件”后</a:t>
            </a:r>
            <a:r>
              <a:rPr lang="en-US" altLang="zh-CN" dirty="0" smtClean="0"/>
              <a:t>3</a:t>
            </a:r>
            <a:r>
              <a:rPr lang="zh-CN" altLang="en-US" dirty="0" smtClean="0"/>
              <a:t>个月，国债期货市场被关闭，</a:t>
            </a:r>
            <a:r>
              <a:rPr lang="en-US" altLang="zh-CN" dirty="0" smtClean="0"/>
              <a:t>1995</a:t>
            </a:r>
            <a:r>
              <a:rPr lang="zh-CN" altLang="en-US" dirty="0" smtClean="0"/>
              <a:t>年</a:t>
            </a:r>
            <a:r>
              <a:rPr lang="en-US" altLang="zh-CN" dirty="0" smtClean="0"/>
              <a:t>9</a:t>
            </a:r>
            <a:r>
              <a:rPr lang="zh-CN" altLang="en-US" dirty="0" smtClean="0"/>
              <a:t>月</a:t>
            </a:r>
            <a:r>
              <a:rPr lang="en-US" altLang="zh-CN" dirty="0" smtClean="0"/>
              <a:t>15</a:t>
            </a:r>
            <a:r>
              <a:rPr lang="zh-CN" altLang="en-US" dirty="0" smtClean="0"/>
              <a:t>日，尉文渊因负“监管责任”，辞职离开了他一手创建的上交所。</a:t>
            </a:r>
            <a:endParaRPr lang="en-US" altLang="zh-CN" dirty="0" smtClean="0"/>
          </a:p>
          <a:p>
            <a:r>
              <a:rPr lang="en-US" altLang="zh-CN" dirty="0" smtClean="0"/>
              <a:t>2012</a:t>
            </a:r>
            <a:r>
              <a:rPr lang="zh-CN" altLang="en-US" dirty="0" smtClean="0"/>
              <a:t>年任华锐风电总裁，</a:t>
            </a:r>
            <a:r>
              <a:rPr lang="en-US" altLang="zh-CN" dirty="0" smtClean="0"/>
              <a:t>2013</a:t>
            </a:r>
            <a:r>
              <a:rPr lang="zh-CN" altLang="en-US" dirty="0" smtClean="0"/>
              <a:t>年辞职</a:t>
            </a:r>
            <a:endParaRPr lang="en-US" altLang="zh-CN" dirty="0" smtClean="0"/>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68609" name="Picture 1" descr="C:\Users\Administrator\AppData\Roaming\Tencent\Users\27557575\QQ\WinTemp\RichOle\U7$XWOAGIYIAVFX0A)QRX7P.png"/>
          <p:cNvPicPr>
            <a:picLocks noChangeAspect="1" noChangeArrowheads="1"/>
          </p:cNvPicPr>
          <p:nvPr/>
        </p:nvPicPr>
        <p:blipFill>
          <a:blip r:embed="rId1" cstate="print"/>
          <a:srcRect/>
          <a:stretch>
            <a:fillRect/>
          </a:stretch>
        </p:blipFill>
        <p:spPr bwMode="auto">
          <a:xfrm>
            <a:off x="2928926" y="1500174"/>
            <a:ext cx="3333750" cy="21907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186370" cy="1143000"/>
          </a:xfrm>
        </p:spPr>
        <p:txBody>
          <a:bodyPr/>
          <a:lstStyle/>
          <a:p>
            <a:pPr algn="r"/>
            <a:r>
              <a:rPr lang="zh-CN" altLang="en-US" sz="3200" b="1" dirty="0" smtClean="0"/>
              <a:t>“悲情教父”</a:t>
            </a:r>
            <a:r>
              <a:rPr lang="en-US" altLang="zh-CN" sz="3200" b="1" dirty="0" smtClean="0"/>
              <a:t>-</a:t>
            </a:r>
            <a:r>
              <a:rPr lang="zh-CN" altLang="en-US" sz="3200" b="1" dirty="0" smtClean="0"/>
              <a:t>管金生</a:t>
            </a:r>
            <a:endParaRPr lang="zh-CN" altLang="en-US" sz="3200" b="1" dirty="0"/>
          </a:p>
        </p:txBody>
      </p:sp>
      <p:sp>
        <p:nvSpPr>
          <p:cNvPr id="3" name="内容占位符 2"/>
          <p:cNvSpPr>
            <a:spLocks noGrp="1"/>
          </p:cNvSpPr>
          <p:nvPr>
            <p:ph idx="1"/>
          </p:nvPr>
        </p:nvSpPr>
        <p:spPr/>
        <p:txBody>
          <a:bodyPr>
            <a:normAutofit fontScale="625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上海外国语学院法国文学硕士</a:t>
            </a:r>
            <a:endParaRPr lang="en-US" altLang="zh-CN" dirty="0" smtClean="0"/>
          </a:p>
          <a:p>
            <a:r>
              <a:rPr lang="zh-CN" altLang="en-US" dirty="0" smtClean="0"/>
              <a:t>创立万国证券并任总裁</a:t>
            </a:r>
            <a:endParaRPr lang="en-US" altLang="zh-CN" dirty="0" smtClean="0"/>
          </a:p>
          <a:p>
            <a:r>
              <a:rPr lang="zh-CN" altLang="en-US" dirty="0" smtClean="0"/>
              <a:t>与原君安证券公司的张国庆、原申银证券的阚治东，并称为中国证券市场的“中国证券教父”。</a:t>
            </a:r>
            <a:endParaRPr lang="en-US" altLang="zh-CN" dirty="0" smtClean="0"/>
          </a:p>
          <a:p>
            <a:r>
              <a:rPr lang="en-US" altLang="zh-CN" dirty="0" smtClean="0"/>
              <a:t>1995</a:t>
            </a:r>
            <a:r>
              <a:rPr lang="zh-CN" altLang="en-US" dirty="0" smtClean="0"/>
              <a:t>年因“三二七国债事件”从万国证券辞职，</a:t>
            </a:r>
            <a:r>
              <a:rPr lang="en-US" altLang="zh-CN" dirty="0" smtClean="0"/>
              <a:t>1997</a:t>
            </a:r>
            <a:r>
              <a:rPr lang="zh-CN" altLang="en-US" dirty="0" smtClean="0"/>
              <a:t>年被判处有期徒刑</a:t>
            </a:r>
            <a:r>
              <a:rPr lang="en-US" altLang="zh-CN" dirty="0" smtClean="0"/>
              <a:t>17</a:t>
            </a:r>
            <a:r>
              <a:rPr lang="zh-CN" altLang="en-US" dirty="0" smtClean="0"/>
              <a:t>年。</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sp>
        <p:nvSpPr>
          <p:cNvPr id="69633" name="AutoShape 1" descr="C:\Users\Administrator\AppData\Roaming\Tencent\Users\27557575\QQ\WinTemp\RichOle\I1AQ}(6MV4UL22ON~1XQ8.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69634" name="AutoShape 2" descr="C:\Users\Administrator\AppData\Roaming\Tencent\Users\27557575\QQ\WinTemp\RichOle\I1AQ}(6MV4UL22ON~1XQ8.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69635" name="AutoShape 3" descr="C:\Users\Administrator\AppData\Roaming\Tencent\Users\27557575\QQ\WinTemp\RichOle\I1AQ}(6MV4UL22ON~1XQ8.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69636" name="AutoShape 4" descr="C:\Users\Administrator\AppData\Roaming\Tencent\Users\27557575\QQ\WinTemp\RichOle\I1AQ}(6MV4UL22ON~1XQ8.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69637" name="Picture 5"/>
          <p:cNvPicPr>
            <a:picLocks noChangeAspect="1" noChangeArrowheads="1"/>
          </p:cNvPicPr>
          <p:nvPr/>
        </p:nvPicPr>
        <p:blipFill>
          <a:blip r:embed="rId1" cstate="print"/>
          <a:srcRect/>
          <a:stretch>
            <a:fillRect/>
          </a:stretch>
        </p:blipFill>
        <p:spPr bwMode="auto">
          <a:xfrm>
            <a:off x="2500298" y="1285860"/>
            <a:ext cx="3676648" cy="29430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5214974" cy="1143000"/>
          </a:xfrm>
        </p:spPr>
        <p:txBody>
          <a:bodyPr>
            <a:normAutofit/>
          </a:bodyPr>
          <a:lstStyle/>
          <a:p>
            <a:r>
              <a:rPr lang="en-US" altLang="zh-CN" sz="3100" dirty="0" smtClean="0"/>
              <a:t> </a:t>
            </a:r>
            <a:r>
              <a:rPr lang="zh-CN" altLang="en-US" sz="3100" b="1" dirty="0" smtClean="0"/>
              <a:t>国际资本运作教父 荣智健</a:t>
            </a:r>
            <a:endParaRPr lang="zh-CN" altLang="en-US" sz="3100" b="1"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创立中信泰富（香港）</a:t>
            </a:r>
            <a:endParaRPr lang="en-US" altLang="zh-CN" dirty="0" smtClean="0"/>
          </a:p>
          <a:p>
            <a:r>
              <a:rPr lang="zh-CN" altLang="en-US" dirty="0" smtClean="0"/>
              <a:t>中信创始人、红色资本家、国家副主席荣毅仁之子；天津大学电机系</a:t>
            </a:r>
            <a:endParaRPr lang="en-US" altLang="zh-CN" dirty="0" smtClean="0"/>
          </a:p>
          <a:p>
            <a:r>
              <a:rPr lang="en-US" altLang="zh-CN" dirty="0" smtClean="0"/>
              <a:t>2008</a:t>
            </a:r>
            <a:r>
              <a:rPr lang="zh-CN" altLang="en-US" dirty="0" smtClean="0"/>
              <a:t>年因澳元累计期权合约亏损近</a:t>
            </a:r>
            <a:r>
              <a:rPr lang="en-US" altLang="zh-CN" dirty="0" smtClean="0"/>
              <a:t>100</a:t>
            </a:r>
            <a:r>
              <a:rPr lang="zh-CN" altLang="en-US" dirty="0" smtClean="0"/>
              <a:t>亿而黯然下台。</a:t>
            </a:r>
            <a:endParaRPr lang="zh-CN" altLang="en-US" dirty="0"/>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6" name="图片 5"/>
          <p:cNvPicPr/>
          <p:nvPr/>
        </p:nvPicPr>
        <p:blipFill>
          <a:blip r:embed="rId1" cstate="print"/>
          <a:stretch>
            <a:fillRect/>
          </a:stretch>
        </p:blipFill>
        <p:spPr>
          <a:xfrm>
            <a:off x="4214810" y="1643050"/>
            <a:ext cx="3071834" cy="1547811"/>
          </a:xfrm>
          <a:prstGeom prst="rect">
            <a:avLst/>
          </a:prstGeom>
        </p:spPr>
      </p:pic>
      <p:pic>
        <p:nvPicPr>
          <p:cNvPr id="5" name="图片 4"/>
          <p:cNvPicPr/>
          <p:nvPr/>
        </p:nvPicPr>
        <p:blipFill>
          <a:blip r:embed="rId2" cstate="print"/>
          <a:stretch>
            <a:fillRect/>
          </a:stretch>
        </p:blipFill>
        <p:spPr>
          <a:xfrm>
            <a:off x="2786050" y="1571612"/>
            <a:ext cx="1330657" cy="162720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043494" cy="1143000"/>
          </a:xfrm>
        </p:spPr>
        <p:txBody>
          <a:bodyPr/>
          <a:lstStyle/>
          <a:p>
            <a:r>
              <a:rPr lang="zh-CN" altLang="en-US" dirty="0" smtClean="0"/>
              <a:t>新时代？</a:t>
            </a:r>
            <a:endParaRPr lang="zh-CN" altLang="en-US" dirty="0"/>
          </a:p>
        </p:txBody>
      </p:sp>
      <p:sp>
        <p:nvSpPr>
          <p:cNvPr id="3" name="内容占位符 2"/>
          <p:cNvSpPr>
            <a:spLocks noGrp="1"/>
          </p:cNvSpPr>
          <p:nvPr>
            <p:ph idx="1"/>
          </p:nvPr>
        </p:nvSpPr>
        <p:spPr/>
        <p:txBody>
          <a:bodyPr>
            <a:normAutofit/>
          </a:bodyPr>
          <a:lstStyle/>
          <a:p>
            <a:r>
              <a:rPr lang="zh-CN" altLang="en-US" dirty="0" smtClean="0"/>
              <a:t>历史上的风云人物有他们的局限，最终倒在自身能力难以驾驭的金融创新产品上！</a:t>
            </a:r>
            <a:endParaRPr lang="en-US" altLang="zh-CN" dirty="0" smtClean="0"/>
          </a:p>
          <a:p>
            <a:r>
              <a:rPr lang="en-US" altLang="zh-CN" dirty="0" smtClean="0"/>
              <a:t>2010</a:t>
            </a:r>
            <a:r>
              <a:rPr lang="zh-CN" altLang="en-US" dirty="0" smtClean="0"/>
              <a:t>年</a:t>
            </a:r>
            <a:r>
              <a:rPr lang="en-US" altLang="zh-CN" dirty="0" smtClean="0"/>
              <a:t>4</a:t>
            </a:r>
            <a:r>
              <a:rPr lang="zh-CN" altLang="en-US" dirty="0" smtClean="0"/>
              <a:t>月</a:t>
            </a:r>
            <a:r>
              <a:rPr lang="en-US" altLang="zh-CN" dirty="0" smtClean="0"/>
              <a:t>16</a:t>
            </a:r>
            <a:r>
              <a:rPr lang="zh-CN" altLang="en-US" dirty="0" smtClean="0"/>
              <a:t>日，沪深</a:t>
            </a:r>
            <a:r>
              <a:rPr lang="en-US" altLang="zh-CN" dirty="0" smtClean="0"/>
              <a:t>300</a:t>
            </a:r>
            <a:r>
              <a:rPr lang="zh-CN" altLang="en-US" dirty="0" smtClean="0"/>
              <a:t>股指期货上市，掀开了资本市场金融衍生品创新的序幕</a:t>
            </a:r>
            <a:endParaRPr lang="en-US" altLang="zh-CN" dirty="0" smtClean="0"/>
          </a:p>
          <a:p>
            <a:r>
              <a:rPr lang="en-US" altLang="zh-CN" dirty="0" smtClean="0"/>
              <a:t>2015</a:t>
            </a:r>
            <a:r>
              <a:rPr lang="zh-CN" altLang="en-US" dirty="0" smtClean="0"/>
              <a:t>年</a:t>
            </a:r>
            <a:r>
              <a:rPr lang="en-US" altLang="zh-CN" dirty="0" smtClean="0"/>
              <a:t>2</a:t>
            </a:r>
            <a:r>
              <a:rPr lang="zh-CN" altLang="en-US" dirty="0" smtClean="0"/>
              <a:t>月</a:t>
            </a:r>
            <a:r>
              <a:rPr lang="en-US" altLang="zh-CN" dirty="0" smtClean="0"/>
              <a:t>9</a:t>
            </a:r>
            <a:r>
              <a:rPr lang="zh-CN" altLang="en-US" dirty="0" smtClean="0"/>
              <a:t>日上证</a:t>
            </a:r>
            <a:r>
              <a:rPr lang="en-US" altLang="zh-CN" dirty="0" smtClean="0"/>
              <a:t>50ETF</a:t>
            </a:r>
            <a:r>
              <a:rPr lang="zh-CN" altLang="en-US" dirty="0" smtClean="0"/>
              <a:t>上市，期权时代</a:t>
            </a:r>
            <a:endParaRPr lang="en-US" altLang="zh-CN" dirty="0" smtClean="0"/>
          </a:p>
          <a:p>
            <a:pPr lvl="1"/>
            <a:r>
              <a:rPr lang="zh-CN" altLang="en-US" dirty="0" smtClean="0"/>
              <a:t>处于一个风云变幻的资本新时代，</a:t>
            </a:r>
            <a:endParaRPr lang="en-US" altLang="zh-CN" dirty="0" smtClean="0"/>
          </a:p>
          <a:p>
            <a:pPr lvl="1"/>
            <a:r>
              <a:rPr lang="zh-CN" altLang="en-US" dirty="0" smtClean="0"/>
              <a:t>你，如何决胜未来？</a:t>
            </a:r>
            <a:endParaRPr lang="zh-CN" altLang="en-US" dirty="0"/>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70657" name="Picture 1" descr="C:\Users\Administrator\AppData\Roaming\Tencent\Users\27557575\QQ\WinTemp\RichOle\RF%U~{5@W)K4BY3[$_A~3EH.png"/>
          <p:cNvPicPr>
            <a:picLocks noChangeAspect="1" noChangeArrowheads="1"/>
          </p:cNvPicPr>
          <p:nvPr/>
        </p:nvPicPr>
        <p:blipFill>
          <a:blip r:embed="rId1" cstate="print"/>
          <a:srcRect/>
          <a:stretch>
            <a:fillRect/>
          </a:stretch>
        </p:blipFill>
        <p:spPr bwMode="auto">
          <a:xfrm>
            <a:off x="6858016" y="4500570"/>
            <a:ext cx="2024058" cy="200960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114932" cy="1143000"/>
          </a:xfrm>
        </p:spPr>
        <p:txBody>
          <a:bodyPr/>
          <a:lstStyle/>
          <a:p>
            <a:r>
              <a:rPr lang="zh-CN" altLang="en-US" dirty="0" smtClean="0"/>
              <a:t>属于你们的时代</a:t>
            </a:r>
            <a:endParaRPr lang="zh-CN" altLang="en-US" dirty="0"/>
          </a:p>
        </p:txBody>
      </p:sp>
      <p:sp>
        <p:nvSpPr>
          <p:cNvPr id="3" name="内容占位符 2"/>
          <p:cNvSpPr>
            <a:spLocks noGrp="1"/>
          </p:cNvSpPr>
          <p:nvPr>
            <p:ph idx="1"/>
          </p:nvPr>
        </p:nvSpPr>
        <p:spPr>
          <a:xfrm>
            <a:off x="4286248" y="1600201"/>
            <a:ext cx="4400552" cy="1543048"/>
          </a:xfrm>
        </p:spPr>
        <p:txBody>
          <a:bodyPr>
            <a:normAutofit/>
          </a:bodyPr>
          <a:lstStyle/>
          <a:p>
            <a:r>
              <a:rPr lang="zh-CN" altLang="en-US" dirty="0" smtClean="0"/>
              <a:t>求贤若渴！</a:t>
            </a:r>
            <a:endParaRPr lang="en-US" altLang="zh-CN" dirty="0" smtClean="0"/>
          </a:p>
          <a:p>
            <a:pPr lvl="1"/>
            <a:r>
              <a:rPr lang="zh-CN" altLang="en-US" dirty="0" smtClean="0"/>
              <a:t>你能到“碗里</a:t>
            </a:r>
            <a:r>
              <a:rPr lang="en-US" altLang="zh-CN" dirty="0" smtClean="0"/>
              <a:t>”</a:t>
            </a:r>
            <a:r>
              <a:rPr lang="zh-CN" altLang="en-US" dirty="0" smtClean="0"/>
              <a:t>来吗？</a:t>
            </a:r>
            <a:endParaRPr lang="zh-CN" altLang="en-US" dirty="0"/>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72705" name="Picture 1" descr="C:\Users\Administrator\AppData\Roaming\Tencent\Users\27557575\QQ\WinTemp\RichOle\WYNNAUGIARAY[U]~{16GSXU.png"/>
          <p:cNvPicPr>
            <a:picLocks noChangeAspect="1" noChangeArrowheads="1"/>
          </p:cNvPicPr>
          <p:nvPr/>
        </p:nvPicPr>
        <p:blipFill>
          <a:blip r:embed="rId1" cstate="print"/>
          <a:srcRect/>
          <a:stretch>
            <a:fillRect/>
          </a:stretch>
        </p:blipFill>
        <p:spPr bwMode="auto">
          <a:xfrm>
            <a:off x="4357686" y="3071810"/>
            <a:ext cx="4256336" cy="3571900"/>
          </a:xfrm>
          <a:prstGeom prst="rect">
            <a:avLst/>
          </a:prstGeom>
          <a:noFill/>
        </p:spPr>
      </p:pic>
      <p:pic>
        <p:nvPicPr>
          <p:cNvPr id="72706" name="Picture 2" descr="C:\Users\Administrator\AppData\Roaming\Tencent\Users\27557575\QQ\WinTemp\RichOle\H9}{PLI$WFB}AEJV159SHVB.png"/>
          <p:cNvPicPr>
            <a:picLocks noChangeAspect="1" noChangeArrowheads="1"/>
          </p:cNvPicPr>
          <p:nvPr/>
        </p:nvPicPr>
        <p:blipFill>
          <a:blip r:embed="rId2" cstate="print"/>
          <a:srcRect/>
          <a:stretch>
            <a:fillRect/>
          </a:stretch>
        </p:blipFill>
        <p:spPr bwMode="auto">
          <a:xfrm>
            <a:off x="928662" y="2540818"/>
            <a:ext cx="2873478" cy="4102891"/>
          </a:xfrm>
          <a:prstGeom prst="rect">
            <a:avLst/>
          </a:prstGeom>
          <a:noFill/>
        </p:spPr>
      </p:pic>
      <p:sp>
        <p:nvSpPr>
          <p:cNvPr id="7" name="内容占位符 2"/>
          <p:cNvSpPr txBox="1"/>
          <p:nvPr/>
        </p:nvSpPr>
        <p:spPr>
          <a:xfrm>
            <a:off x="214282" y="1500174"/>
            <a:ext cx="4400552" cy="154304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altLang="en-US" sz="3200" dirty="0" smtClean="0">
                <a:latin typeface="黑体" panose="02010609060101010101" pitchFamily="2" charset="-122"/>
                <a:ea typeface="黑体" panose="02010609060101010101" pitchFamily="2" charset="-122"/>
              </a:rPr>
              <a:t>场外衍生品井喷！</a:t>
            </a:r>
            <a:endParaRPr kumimoji="0" lang="zh-CN" altLang="en-US" sz="28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74638"/>
            <a:ext cx="5357850" cy="1143000"/>
          </a:xfrm>
        </p:spPr>
        <p:txBody>
          <a:bodyPr/>
          <a:lstStyle/>
          <a:p>
            <a:r>
              <a:rPr lang="zh-CN" altLang="en-US" dirty="0" smtClean="0"/>
              <a:t>融入全球的金融市场</a:t>
            </a:r>
            <a:endParaRPr lang="zh-CN" altLang="en-US" dirty="0"/>
          </a:p>
        </p:txBody>
      </p:sp>
      <p:sp>
        <p:nvSpPr>
          <p:cNvPr id="3" name="内容占位符 2"/>
          <p:cNvSpPr>
            <a:spLocks noGrp="1"/>
          </p:cNvSpPr>
          <p:nvPr>
            <p:ph idx="1"/>
          </p:nvPr>
        </p:nvSpPr>
        <p:spPr/>
        <p:txBody>
          <a:bodyPr/>
          <a:lstStyle/>
          <a:p>
            <a:r>
              <a:rPr lang="zh-CN" altLang="en-US" dirty="0" smtClean="0"/>
              <a:t>中国股市的影响力</a:t>
            </a:r>
            <a:endParaRPr lang="en-US" altLang="zh-CN" dirty="0" smtClean="0"/>
          </a:p>
          <a:p>
            <a:r>
              <a:rPr lang="zh-CN" altLang="en-US" dirty="0" smtClean="0"/>
              <a:t>沪港通、深港通</a:t>
            </a:r>
            <a:endParaRPr lang="en-US" altLang="zh-CN" dirty="0" smtClean="0"/>
          </a:p>
          <a:p>
            <a:r>
              <a:rPr lang="zh-CN" altLang="en-US" dirty="0" smtClean="0"/>
              <a:t>互联网金融</a:t>
            </a:r>
            <a:endParaRPr lang="en-US" altLang="zh-CN" dirty="0" smtClean="0"/>
          </a:p>
          <a:p>
            <a:r>
              <a:rPr lang="zh-CN" altLang="en-US" dirty="0" smtClean="0"/>
              <a:t>人民币国际化</a:t>
            </a:r>
            <a:endParaRPr lang="en-US" altLang="zh-CN" dirty="0" smtClean="0"/>
          </a:p>
          <a:p>
            <a:r>
              <a:rPr lang="zh-CN" altLang="en-US" dirty="0" smtClean="0"/>
              <a:t>亚投行</a:t>
            </a:r>
            <a:endParaRPr lang="en-US" altLang="zh-CN" dirty="0" smtClean="0"/>
          </a:p>
          <a:p>
            <a:r>
              <a:rPr lang="zh-CN" altLang="en-US" dirty="0" smtClean="0"/>
              <a:t>金砖银行</a:t>
            </a:r>
            <a:endParaRPr lang="en-US" altLang="zh-CN" dirty="0" smtClean="0"/>
          </a:p>
          <a:p>
            <a:r>
              <a:rPr lang="zh-CN" altLang="en-US" dirty="0" smtClean="0"/>
              <a:t>外汇期货等产品</a:t>
            </a:r>
            <a:endParaRPr lang="en-US" altLang="zh-CN" dirty="0" smtClean="0"/>
          </a:p>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3968" y="1916832"/>
            <a:ext cx="40957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同心圆 10"/>
          <p:cNvSpPr/>
          <p:nvPr/>
        </p:nvSpPr>
        <p:spPr>
          <a:xfrm>
            <a:off x="1671632" y="2049864"/>
            <a:ext cx="2786062" cy="2786063"/>
          </a:xfrm>
          <a:prstGeom prst="donut">
            <a:avLst>
              <a:gd name="adj" fmla="val 40359"/>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同心圆 11"/>
          <p:cNvSpPr/>
          <p:nvPr/>
        </p:nvSpPr>
        <p:spPr>
          <a:xfrm>
            <a:off x="5072066" y="2000240"/>
            <a:ext cx="2786062" cy="2786063"/>
          </a:xfrm>
          <a:prstGeom prst="donut">
            <a:avLst>
              <a:gd name="adj" fmla="val 40359"/>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172"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7173"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7174"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7175"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7176" name="矩形 6"/>
          <p:cNvSpPr>
            <a:spLocks noChangeArrowheads="1"/>
          </p:cNvSpPr>
          <p:nvPr/>
        </p:nvSpPr>
        <p:spPr bwMode="auto">
          <a:xfrm>
            <a:off x="357188" y="285750"/>
            <a:ext cx="3416320"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新型金融人才的素质</a:t>
            </a:r>
            <a:endParaRPr lang="zh-CN" altLang="en-US" sz="2800" dirty="0">
              <a:latin typeface="微软雅黑" panose="020B0503020204020204" pitchFamily="34" charset="-122"/>
              <a:ea typeface="微软雅黑" panose="020B0503020204020204" pitchFamily="34" charset="-122"/>
            </a:endParaRPr>
          </a:p>
        </p:txBody>
      </p:sp>
      <p:sp>
        <p:nvSpPr>
          <p:cNvPr id="7177" name="矩形 13"/>
          <p:cNvSpPr>
            <a:spLocks noChangeArrowheads="1"/>
          </p:cNvSpPr>
          <p:nvPr/>
        </p:nvSpPr>
        <p:spPr bwMode="auto">
          <a:xfrm>
            <a:off x="6143636" y="2428868"/>
            <a:ext cx="646331"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能力</a:t>
            </a:r>
            <a:endParaRPr lang="zh-CN" altLang="en-US" dirty="0">
              <a:latin typeface="微软雅黑" panose="020B0503020204020204" pitchFamily="34" charset="-122"/>
              <a:ea typeface="微软雅黑" panose="020B0503020204020204" pitchFamily="34" charset="-122"/>
            </a:endParaRPr>
          </a:p>
        </p:txBody>
      </p:sp>
      <p:sp>
        <p:nvSpPr>
          <p:cNvPr id="7178" name="矩形 14"/>
          <p:cNvSpPr>
            <a:spLocks noChangeArrowheads="1"/>
          </p:cNvSpPr>
          <p:nvPr/>
        </p:nvSpPr>
        <p:spPr bwMode="auto">
          <a:xfrm>
            <a:off x="2357422" y="2428868"/>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国际化视野</a:t>
            </a:r>
            <a:endParaRPr lang="zh-CN" altLang="en-US" dirty="0">
              <a:latin typeface="微软雅黑" panose="020B0503020204020204" pitchFamily="34" charset="-122"/>
              <a:ea typeface="微软雅黑" panose="020B0503020204020204" pitchFamily="34" charset="-122"/>
            </a:endParaRPr>
          </a:p>
        </p:txBody>
      </p:sp>
      <p:sp>
        <p:nvSpPr>
          <p:cNvPr id="13" name="矩形 14"/>
          <p:cNvSpPr>
            <a:spLocks noChangeArrowheads="1"/>
          </p:cNvSpPr>
          <p:nvPr/>
        </p:nvSpPr>
        <p:spPr bwMode="auto">
          <a:xfrm>
            <a:off x="1643042" y="3214686"/>
            <a:ext cx="1143008" cy="646331"/>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全球市场</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动态</a:t>
            </a:r>
            <a:endParaRPr lang="zh-CN" altLang="en-US" dirty="0">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5572132" y="3929066"/>
            <a:ext cx="180049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全球公关与沟通</a:t>
            </a:r>
            <a:endParaRPr lang="zh-CN" altLang="en-US" dirty="0">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5214942" y="3214686"/>
            <a:ext cx="1042197" cy="369332"/>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计算</a:t>
            </a:r>
            <a:endParaRPr lang="zh-CN" altLang="en-US" dirty="0">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6786578" y="3214686"/>
            <a:ext cx="1042197" cy="369332"/>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分析</a:t>
            </a:r>
            <a:endParaRPr lang="zh-CN" altLang="en-US" dirty="0">
              <a:latin typeface="微软雅黑" panose="020B0503020204020204" pitchFamily="34" charset="-122"/>
              <a:ea typeface="微软雅黑" panose="020B0503020204020204" pitchFamily="34" charset="-122"/>
            </a:endParaRPr>
          </a:p>
        </p:txBody>
      </p:sp>
      <p:sp>
        <p:nvSpPr>
          <p:cNvPr id="18" name="矩形 14"/>
          <p:cNvSpPr>
            <a:spLocks noChangeArrowheads="1"/>
          </p:cNvSpPr>
          <p:nvPr/>
        </p:nvSpPr>
        <p:spPr bwMode="auto">
          <a:xfrm>
            <a:off x="3571868" y="3071810"/>
            <a:ext cx="857256" cy="1200329"/>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创新产品或服务</a:t>
            </a:r>
            <a:endParaRPr lang="zh-CN" altLang="en-US" dirty="0">
              <a:latin typeface="微软雅黑" panose="020B0503020204020204" pitchFamily="34" charset="-122"/>
              <a:ea typeface="微软雅黑" panose="020B0503020204020204" pitchFamily="34" charset="-122"/>
            </a:endParaRPr>
          </a:p>
        </p:txBody>
      </p:sp>
      <p:sp>
        <p:nvSpPr>
          <p:cNvPr id="19" name="矩形 14"/>
          <p:cNvSpPr>
            <a:spLocks noChangeArrowheads="1"/>
          </p:cNvSpPr>
          <p:nvPr/>
        </p:nvSpPr>
        <p:spPr bwMode="auto">
          <a:xfrm>
            <a:off x="2428860" y="3929066"/>
            <a:ext cx="1143008" cy="646331"/>
          </a:xfrm>
          <a:prstGeom prst="rect">
            <a:avLst/>
          </a:prstGeom>
          <a:noFill/>
          <a:ln w="9525">
            <a:noFill/>
            <a:miter lim="800000"/>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跨市场的策略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5"/>
          <p:cNvGrpSpPr/>
          <p:nvPr/>
        </p:nvGrpSpPr>
        <p:grpSpPr bwMode="auto">
          <a:xfrm>
            <a:off x="1785938" y="1571625"/>
            <a:ext cx="6215062" cy="3714750"/>
            <a:chOff x="1714480" y="1357298"/>
            <a:chExt cx="6215106" cy="3714776"/>
          </a:xfrm>
        </p:grpSpPr>
        <p:sp>
          <p:nvSpPr>
            <p:cNvPr id="13" name="波形 12"/>
            <p:cNvSpPr/>
            <p:nvPr/>
          </p:nvSpPr>
          <p:spPr>
            <a:xfrm>
              <a:off x="1714480" y="2643182"/>
              <a:ext cx="3143272" cy="2428892"/>
            </a:xfrm>
            <a:prstGeom prst="wave">
              <a:avLst>
                <a:gd name="adj1" fmla="val 20000"/>
                <a:gd name="adj2" fmla="val -10000"/>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波形 13"/>
            <p:cNvSpPr/>
            <p:nvPr/>
          </p:nvSpPr>
          <p:spPr>
            <a:xfrm>
              <a:off x="4786314" y="1357298"/>
              <a:ext cx="3143272" cy="2428892"/>
            </a:xfrm>
            <a:prstGeom prst="wave">
              <a:avLst>
                <a:gd name="adj1" fmla="val 20000"/>
                <a:gd name="adj2" fmla="val -10000"/>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16"/>
          <p:cNvGrpSpPr/>
          <p:nvPr/>
        </p:nvGrpSpPr>
        <p:grpSpPr>
          <a:xfrm rot="16200000">
            <a:off x="1821636" y="1607332"/>
            <a:ext cx="6215106" cy="3714776"/>
            <a:chOff x="1714480" y="1357298"/>
            <a:chExt cx="6215106" cy="3714776"/>
          </a:xfrm>
          <a:solidFill>
            <a:srgbClr val="53BCD8"/>
          </a:solidFill>
        </p:grpSpPr>
        <p:sp>
          <p:nvSpPr>
            <p:cNvPr id="18" name="波形 17"/>
            <p:cNvSpPr/>
            <p:nvPr/>
          </p:nvSpPr>
          <p:spPr>
            <a:xfrm>
              <a:off x="1714480" y="2643182"/>
              <a:ext cx="3143272" cy="2428892"/>
            </a:xfrm>
            <a:prstGeom prst="wave">
              <a:avLst>
                <a:gd name="adj1" fmla="val 2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波形 18"/>
            <p:cNvSpPr/>
            <p:nvPr/>
          </p:nvSpPr>
          <p:spPr>
            <a:xfrm>
              <a:off x="4786314" y="1357298"/>
              <a:ext cx="3143272" cy="2428892"/>
            </a:xfrm>
            <a:prstGeom prst="wave">
              <a:avLst>
                <a:gd name="adj1" fmla="val 2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6"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8197"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8198"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8199"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8200" name="矩形 6"/>
          <p:cNvSpPr>
            <a:spLocks noChangeArrowheads="1"/>
          </p:cNvSpPr>
          <p:nvPr/>
        </p:nvSpPr>
        <p:spPr bwMode="auto">
          <a:xfrm>
            <a:off x="357188" y="285750"/>
            <a:ext cx="3775393"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摩根斯丹利的招聘要求</a:t>
            </a:r>
            <a:endParaRPr lang="zh-CN" altLang="en-US" sz="2800" dirty="0">
              <a:latin typeface="微软雅黑" panose="020B0503020204020204" pitchFamily="34" charset="-122"/>
              <a:ea typeface="微软雅黑" panose="020B0503020204020204" pitchFamily="34" charset="-122"/>
            </a:endParaRPr>
          </a:p>
        </p:txBody>
      </p:sp>
      <p:sp>
        <p:nvSpPr>
          <p:cNvPr id="8201" name="矩形 12"/>
          <p:cNvSpPr>
            <a:spLocks noChangeArrowheads="1"/>
          </p:cNvSpPr>
          <p:nvPr/>
        </p:nvSpPr>
        <p:spPr bwMode="auto">
          <a:xfrm>
            <a:off x="2071670" y="3714752"/>
            <a:ext cx="2706831" cy="646331"/>
          </a:xfrm>
          <a:prstGeom prst="rect">
            <a:avLst/>
          </a:prstGeom>
          <a:noFill/>
          <a:ln w="9525">
            <a:noFill/>
            <a:miter lim="800000"/>
          </a:ln>
        </p:spPr>
        <p:txBody>
          <a:bodyPr wrap="none">
            <a:spAutoFit/>
          </a:bodyPr>
          <a:lstStyle/>
          <a:p>
            <a:r>
              <a:rPr lang="en-US" dirty="0" smtClean="0"/>
              <a:t>Working Under Pressure</a:t>
            </a:r>
            <a:endParaRPr lang="en-US" dirty="0" smtClean="0"/>
          </a:p>
          <a:p>
            <a:r>
              <a:rPr lang="en-US" dirty="0" smtClean="0"/>
              <a:t>Project Management</a:t>
            </a:r>
            <a:endParaRPr lang="en-US" dirty="0" smtClean="0"/>
          </a:p>
        </p:txBody>
      </p:sp>
      <p:sp>
        <p:nvSpPr>
          <p:cNvPr id="8202" name="矩形 13"/>
          <p:cNvSpPr>
            <a:spLocks noChangeArrowheads="1"/>
          </p:cNvSpPr>
          <p:nvPr/>
        </p:nvSpPr>
        <p:spPr bwMode="auto">
          <a:xfrm>
            <a:off x="5286380" y="2071678"/>
            <a:ext cx="2929007" cy="1477328"/>
          </a:xfrm>
          <a:prstGeom prst="rect">
            <a:avLst/>
          </a:prstGeom>
          <a:noFill/>
          <a:ln w="9525">
            <a:noFill/>
            <a:miter lim="800000"/>
          </a:ln>
        </p:spPr>
        <p:txBody>
          <a:bodyPr wrap="none">
            <a:spAutoFit/>
          </a:bodyPr>
          <a:lstStyle/>
          <a:p>
            <a:r>
              <a:rPr lang="en-US" dirty="0" smtClean="0"/>
              <a:t>Interpersonal Skills</a:t>
            </a:r>
            <a:endParaRPr lang="en-US" dirty="0" smtClean="0"/>
          </a:p>
          <a:p>
            <a:r>
              <a:rPr lang="en-US" dirty="0" smtClean="0"/>
              <a:t>Communication Skills</a:t>
            </a:r>
            <a:endParaRPr lang="en-US" dirty="0" smtClean="0"/>
          </a:p>
          <a:p>
            <a:r>
              <a:rPr lang="en-US" dirty="0" smtClean="0"/>
              <a:t>Articulating Complex Ideas</a:t>
            </a:r>
            <a:endParaRPr lang="en-US" dirty="0" smtClean="0"/>
          </a:p>
          <a:p>
            <a:r>
              <a:rPr lang="en-US" dirty="0" smtClean="0"/>
              <a:t>Emotional Intelligence</a:t>
            </a:r>
            <a:endParaRPr lang="en-US" dirty="0" smtClean="0"/>
          </a:p>
          <a:p>
            <a:endParaRPr lang="en-US" dirty="0" smtClean="0"/>
          </a:p>
        </p:txBody>
      </p:sp>
      <p:sp>
        <p:nvSpPr>
          <p:cNvPr id="8203" name="矩形 14"/>
          <p:cNvSpPr>
            <a:spLocks noChangeArrowheads="1"/>
          </p:cNvSpPr>
          <p:nvPr/>
        </p:nvSpPr>
        <p:spPr bwMode="auto">
          <a:xfrm>
            <a:off x="4143372" y="5143512"/>
            <a:ext cx="3916457" cy="369332"/>
          </a:xfrm>
          <a:prstGeom prst="rect">
            <a:avLst/>
          </a:prstGeom>
          <a:noFill/>
          <a:ln w="9525">
            <a:noFill/>
            <a:miter lim="800000"/>
          </a:ln>
        </p:spPr>
        <p:txBody>
          <a:bodyPr wrap="none">
            <a:spAutoFit/>
          </a:bodyPr>
          <a:lstStyle/>
          <a:p>
            <a:r>
              <a:rPr lang="en-US" dirty="0" smtClean="0"/>
              <a:t>Mastery of Basic Financial Concepts</a:t>
            </a:r>
            <a:endParaRPr lang="en-US" dirty="0"/>
          </a:p>
        </p:txBody>
      </p:sp>
      <p:sp>
        <p:nvSpPr>
          <p:cNvPr id="8204" name="矩形 15"/>
          <p:cNvSpPr>
            <a:spLocks noChangeArrowheads="1"/>
          </p:cNvSpPr>
          <p:nvPr/>
        </p:nvSpPr>
        <p:spPr bwMode="auto">
          <a:xfrm>
            <a:off x="3000364" y="1357298"/>
            <a:ext cx="2646878" cy="1477328"/>
          </a:xfrm>
          <a:prstGeom prst="rect">
            <a:avLst/>
          </a:prstGeom>
          <a:noFill/>
          <a:ln w="9525">
            <a:noFill/>
            <a:miter lim="800000"/>
          </a:ln>
        </p:spPr>
        <p:txBody>
          <a:bodyPr wrap="none">
            <a:spAutoFit/>
          </a:bodyPr>
          <a:lstStyle/>
          <a:p>
            <a:r>
              <a:rPr lang="en-US" dirty="0" smtClean="0"/>
              <a:t>Computer Programming</a:t>
            </a:r>
            <a:endParaRPr lang="en-US" dirty="0" smtClean="0"/>
          </a:p>
          <a:p>
            <a:r>
              <a:rPr lang="en-US" dirty="0" smtClean="0"/>
              <a:t>Quantitative Tasks</a:t>
            </a:r>
            <a:endParaRPr lang="en-US" dirty="0" smtClean="0"/>
          </a:p>
          <a:p>
            <a:r>
              <a:rPr lang="en-US" dirty="0" smtClean="0"/>
              <a:t>Analytical Skills</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257808" cy="1143000"/>
          </a:xfrm>
        </p:spPr>
        <p:txBody>
          <a:bodyPr/>
          <a:lstStyle/>
          <a:p>
            <a:r>
              <a:rPr lang="zh-CN" altLang="en-US" dirty="0" smtClean="0"/>
              <a:t>招商局投资（香港）</a:t>
            </a:r>
            <a:endParaRPr lang="zh-CN" altLang="en-US" dirty="0"/>
          </a:p>
        </p:txBody>
      </p:sp>
      <p:sp>
        <p:nvSpPr>
          <p:cNvPr id="3" name="内容占位符 2"/>
          <p:cNvSpPr>
            <a:spLocks noGrp="1"/>
          </p:cNvSpPr>
          <p:nvPr>
            <p:ph idx="1"/>
          </p:nvPr>
        </p:nvSpPr>
        <p:spPr/>
        <p:txBody>
          <a:bodyPr/>
          <a:lstStyle/>
          <a:p>
            <a:r>
              <a:rPr lang="zh-CN" altLang="en-US" dirty="0" smtClean="0"/>
              <a:t>投资经理</a:t>
            </a:r>
            <a:endParaRPr lang="en-US" altLang="zh-CN" dirty="0" smtClean="0"/>
          </a:p>
          <a:p>
            <a:pPr lvl="1"/>
            <a:r>
              <a:rPr lang="zh-CN" altLang="en-US" dirty="0" smtClean="0"/>
              <a:t>本科或本科以上学历，金融财务、理工数学、经济管理等专业优先；</a:t>
            </a:r>
            <a:endParaRPr lang="zh-CN" altLang="en-US" dirty="0" smtClean="0"/>
          </a:p>
          <a:p>
            <a:pPr lvl="1"/>
            <a:r>
              <a:rPr lang="zh-CN" altLang="en-US" dirty="0" smtClean="0"/>
              <a:t>至少</a:t>
            </a:r>
            <a:r>
              <a:rPr lang="en-US" altLang="zh-CN" dirty="0" smtClean="0"/>
              <a:t>2</a:t>
            </a:r>
            <a:r>
              <a:rPr lang="zh-CN" altLang="en-US" dirty="0" smtClean="0"/>
              <a:t>年以上工作经验，有海外工作经历者优先；</a:t>
            </a:r>
            <a:endParaRPr lang="zh-CN" altLang="en-US" dirty="0" smtClean="0"/>
          </a:p>
          <a:p>
            <a:pPr lvl="1"/>
            <a:r>
              <a:rPr lang="zh-CN" altLang="en-US" dirty="0" smtClean="0"/>
              <a:t>具有较强的金融专业知识，熟悉金融投资管理工具，善于搭建投资数学模型；</a:t>
            </a:r>
            <a:endParaRPr lang="zh-CN" altLang="en-US" dirty="0" smtClean="0"/>
          </a:p>
          <a:p>
            <a:pPr lvl="1"/>
            <a:r>
              <a:rPr lang="zh-CN" altLang="en-US" dirty="0" smtClean="0"/>
              <a:t>具有良好的中英文书写表达能力，能够熟练运用各种办公室软件。。。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050904" cy="1143000"/>
          </a:xfrm>
        </p:spPr>
        <p:txBody>
          <a:bodyPr/>
          <a:lstStyle/>
          <a:p>
            <a:r>
              <a:rPr lang="zh-CN" altLang="en-US" dirty="0" smtClean="0"/>
              <a:t>个人简介</a:t>
            </a:r>
            <a:endParaRPr lang="zh-CN" altLang="en-US" dirty="0"/>
          </a:p>
        </p:txBody>
      </p:sp>
      <p:sp>
        <p:nvSpPr>
          <p:cNvPr id="3" name="内容占位符 2"/>
          <p:cNvSpPr>
            <a:spLocks noGrp="1"/>
          </p:cNvSpPr>
          <p:nvPr>
            <p:ph idx="1"/>
          </p:nvPr>
        </p:nvSpPr>
        <p:spPr/>
        <p:txBody>
          <a:bodyPr/>
          <a:lstStyle/>
          <a:p>
            <a:pPr lvl="1"/>
            <a:r>
              <a:rPr lang="zh-CN" altLang="en-US" sz="2400" dirty="0"/>
              <a:t>天津大学管理科学与工程（金融工程）博士</a:t>
            </a:r>
            <a:endParaRPr lang="en-US" altLang="zh-CN" sz="2400" dirty="0"/>
          </a:p>
          <a:p>
            <a:pPr lvl="1"/>
            <a:r>
              <a:rPr lang="zh-CN" altLang="en-US" sz="2400" dirty="0"/>
              <a:t>澳大利亚悉尼科技大学商学院数量金融研究中心 特聘副研究员、博士后</a:t>
            </a:r>
            <a:endParaRPr lang="en-US" altLang="zh-CN" sz="2400" dirty="0"/>
          </a:p>
          <a:p>
            <a:pPr lvl="1"/>
            <a:r>
              <a:rPr lang="zh-CN" altLang="en-US" sz="2400" dirty="0"/>
              <a:t>中证资本市场运行统计监测中心 高级访问专家</a:t>
            </a:r>
            <a:endParaRPr lang="en-US" altLang="zh-CN" sz="2400" dirty="0"/>
          </a:p>
          <a:p>
            <a:pPr lvl="1"/>
            <a:r>
              <a:rPr lang="zh-CN" altLang="en-US" sz="2400" dirty="0"/>
              <a:t>深圳证券交易所 访问专家</a:t>
            </a:r>
            <a:endParaRPr lang="en-US" altLang="zh-CN" sz="2400" dirty="0"/>
          </a:p>
          <a:p>
            <a:r>
              <a:rPr lang="zh-CN" altLang="en-US" sz="2400" dirty="0" smtClean="0"/>
              <a:t>研究兴趣</a:t>
            </a:r>
            <a:endParaRPr lang="en-US" altLang="zh-CN" sz="2400" dirty="0" smtClean="0"/>
          </a:p>
          <a:p>
            <a:pPr marL="742950" lvl="2" indent="-342900"/>
            <a:r>
              <a:rPr lang="zh-CN" altLang="en-US" dirty="0"/>
              <a:t>量化投资、金融市场微观结构、计算实验金融、行为金融、系统性风险管理 </a:t>
            </a:r>
            <a:endParaRPr lang="zh-CN" altLang="en-US" dirty="0"/>
          </a:p>
          <a:p>
            <a:r>
              <a:rPr lang="zh-CN" altLang="en-US" sz="2400" dirty="0" smtClean="0"/>
              <a:t>讲授课程</a:t>
            </a:r>
            <a:endParaRPr lang="en-US" altLang="zh-CN" sz="2400" dirty="0" smtClean="0"/>
          </a:p>
          <a:p>
            <a:pPr lvl="1"/>
            <a:r>
              <a:rPr lang="zh-CN" altLang="en-US" sz="2000" dirty="0"/>
              <a:t>投资</a:t>
            </a:r>
            <a:r>
              <a:rPr lang="zh-CN" altLang="en-US" sz="2000" dirty="0" smtClean="0"/>
              <a:t>学、固定收益证券、期权、期货与其他衍生工具、量化投资、金融市场微观结构（博）、金融理论与政策</a:t>
            </a:r>
            <a:endParaRPr lang="en-US" altLang="zh-CN"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257808" cy="1143000"/>
          </a:xfrm>
        </p:spPr>
        <p:txBody>
          <a:bodyPr/>
          <a:lstStyle/>
          <a:p>
            <a:r>
              <a:rPr lang="zh-CN" altLang="en-US" dirty="0" smtClean="0"/>
              <a:t>深圳证券交易所</a:t>
            </a:r>
            <a:endParaRPr lang="zh-CN" altLang="en-US" dirty="0"/>
          </a:p>
        </p:txBody>
      </p:sp>
      <p:sp>
        <p:nvSpPr>
          <p:cNvPr id="3" name="内容占位符 2"/>
          <p:cNvSpPr>
            <a:spLocks noGrp="1"/>
          </p:cNvSpPr>
          <p:nvPr>
            <p:ph idx="1"/>
          </p:nvPr>
        </p:nvSpPr>
        <p:spPr/>
        <p:txBody>
          <a:bodyPr/>
          <a:lstStyle/>
          <a:p>
            <a:r>
              <a:rPr lang="zh-CN" altLang="en-US" dirty="0" smtClean="0"/>
              <a:t>国际业务岗</a:t>
            </a:r>
            <a:endParaRPr lang="en-US" altLang="zh-CN" dirty="0" smtClean="0"/>
          </a:p>
          <a:p>
            <a:pPr lvl="1"/>
            <a:r>
              <a:rPr lang="zh-CN" altLang="en-US" dirty="0" smtClean="0"/>
              <a:t>从事跨境金融业务与服务平台的规划与设计工作；跟踪国际市场动态，参与国际市场监管制度的研究；协调与境外金融机构、交易所的联络和业务合作。</a:t>
            </a:r>
            <a:endParaRPr lang="zh-CN" altLang="en-US" dirty="0" smtClean="0"/>
          </a:p>
          <a:p>
            <a:pPr lvl="1"/>
            <a:r>
              <a:rPr lang="zh-CN" altLang="en-US" dirty="0" smtClean="0"/>
              <a:t>金融、会计、法律或英语专业本科以上学历；</a:t>
            </a:r>
            <a:endParaRPr lang="zh-CN" altLang="en-US" dirty="0" smtClean="0"/>
          </a:p>
          <a:p>
            <a:pPr lvl="1"/>
            <a:r>
              <a:rPr lang="zh-CN" altLang="en-US" dirty="0" smtClean="0"/>
              <a:t>熟练使用英语进行专业文章撰写和口头交流，具备第二外语能力者优先。</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257808" cy="1143000"/>
          </a:xfrm>
        </p:spPr>
        <p:txBody>
          <a:bodyPr/>
          <a:lstStyle/>
          <a:p>
            <a:r>
              <a:rPr lang="zh-CN" altLang="en-US" dirty="0" smtClean="0"/>
              <a:t>深圳证券交易所</a:t>
            </a:r>
            <a:endParaRPr lang="zh-CN" altLang="en-US" dirty="0"/>
          </a:p>
        </p:txBody>
      </p:sp>
      <p:sp>
        <p:nvSpPr>
          <p:cNvPr id="3" name="内容占位符 2"/>
          <p:cNvSpPr>
            <a:spLocks noGrp="1"/>
          </p:cNvSpPr>
          <p:nvPr>
            <p:ph idx="1"/>
          </p:nvPr>
        </p:nvSpPr>
        <p:spPr/>
        <p:txBody>
          <a:bodyPr/>
          <a:lstStyle/>
          <a:p>
            <a:r>
              <a:rPr lang="zh-CN" altLang="en-US" dirty="0" smtClean="0"/>
              <a:t>证券及衍生产品岗</a:t>
            </a:r>
            <a:endParaRPr lang="zh-CN" altLang="en-US" dirty="0" smtClean="0"/>
          </a:p>
          <a:p>
            <a:pPr lvl="1"/>
            <a:r>
              <a:rPr lang="zh-CN" altLang="en-US" dirty="0" smtClean="0"/>
              <a:t>从事股票、基金、债券、衍生产品的研究、设计和方案论证；承担产品信息披露监管、业务操作指令和风险防控工作；支持金融机构产品创新工作。</a:t>
            </a:r>
            <a:endParaRPr lang="zh-CN" altLang="en-US" dirty="0" smtClean="0"/>
          </a:p>
          <a:p>
            <a:pPr lvl="1"/>
            <a:r>
              <a:rPr lang="en-US" altLang="zh-CN" dirty="0" smtClean="0"/>
              <a:t> </a:t>
            </a:r>
            <a:r>
              <a:rPr lang="zh-CN" altLang="en-US" dirty="0" smtClean="0"/>
              <a:t>经济、金融、数量等相关专业大学本科及以上学历；</a:t>
            </a:r>
            <a:endParaRPr lang="zh-CN" altLang="en-US" dirty="0" smtClean="0"/>
          </a:p>
          <a:p>
            <a:pPr lvl="1"/>
            <a:r>
              <a:rPr lang="zh-CN" altLang="en-US" dirty="0" smtClean="0"/>
              <a:t>具有</a:t>
            </a:r>
            <a:r>
              <a:rPr lang="en-US" altLang="zh-CN" dirty="0" smtClean="0"/>
              <a:t>2</a:t>
            </a:r>
            <a:r>
              <a:rPr lang="zh-CN" altLang="en-US" dirty="0" smtClean="0"/>
              <a:t>年以上衍生产品从业经验优先。</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194920" cy="1143000"/>
          </a:xfrm>
        </p:spPr>
        <p:txBody>
          <a:bodyPr/>
          <a:lstStyle/>
          <a:p>
            <a:r>
              <a:rPr lang="zh-CN" altLang="en-US" dirty="0" smtClean="0"/>
              <a:t>就业市场的变化</a:t>
            </a:r>
            <a:endParaRPr lang="zh-CN" altLang="en-US" dirty="0"/>
          </a:p>
        </p:txBody>
      </p:sp>
      <p:sp>
        <p:nvSpPr>
          <p:cNvPr id="3" name="内容占位符 2"/>
          <p:cNvSpPr>
            <a:spLocks noGrp="1"/>
          </p:cNvSpPr>
          <p:nvPr>
            <p:ph idx="1"/>
          </p:nvPr>
        </p:nvSpPr>
        <p:spPr/>
        <p:txBody>
          <a:bodyPr/>
          <a:lstStyle/>
          <a:p>
            <a:r>
              <a:rPr lang="en-US" altLang="zh-CN" sz="2000" dirty="0"/>
              <a:t>《</a:t>
            </a:r>
            <a:r>
              <a:rPr lang="zh-CN" altLang="en-US" sz="2000" dirty="0"/>
              <a:t>每日经济新闻</a:t>
            </a:r>
            <a:r>
              <a:rPr lang="en-US" altLang="zh-CN" sz="2000" dirty="0" smtClean="0"/>
              <a:t>》</a:t>
            </a:r>
            <a:r>
              <a:rPr lang="zh-CN" altLang="en-US" sz="2000" dirty="0" smtClean="0"/>
              <a:t>四大国有银行行</a:t>
            </a:r>
            <a:r>
              <a:rPr lang="zh-CN" altLang="en-US" sz="2000" dirty="0"/>
              <a:t>员工合计减少超过</a:t>
            </a:r>
            <a:r>
              <a:rPr lang="en-US" altLang="zh-CN" sz="2000" dirty="0">
                <a:solidFill>
                  <a:srgbClr val="FF0000"/>
                </a:solidFill>
              </a:rPr>
              <a:t>2</a:t>
            </a:r>
            <a:r>
              <a:rPr lang="zh-CN" altLang="en-US" sz="2000" dirty="0">
                <a:solidFill>
                  <a:srgbClr val="FF0000"/>
                </a:solidFill>
              </a:rPr>
              <a:t>万</a:t>
            </a:r>
            <a:r>
              <a:rPr lang="zh-CN" altLang="en-US" sz="2000" dirty="0"/>
              <a:t>人，招行员工减少了</a:t>
            </a:r>
            <a:r>
              <a:rPr lang="en-US" altLang="zh-CN" sz="2000" dirty="0">
                <a:solidFill>
                  <a:srgbClr val="FF0000"/>
                </a:solidFill>
              </a:rPr>
              <a:t>7000</a:t>
            </a:r>
            <a:r>
              <a:rPr lang="zh-CN" altLang="en-US" sz="2000" dirty="0"/>
              <a:t>多人</a:t>
            </a:r>
            <a:r>
              <a:rPr lang="zh-CN" altLang="en-US" sz="2000" dirty="0" smtClean="0"/>
              <a:t>。</a:t>
            </a:r>
            <a:endParaRPr lang="en-US" altLang="zh-CN" sz="2000" dirty="0" smtClean="0"/>
          </a:p>
          <a:p>
            <a:pPr marL="742950" lvl="2" indent="-342900"/>
            <a:r>
              <a:rPr lang="zh-CN" altLang="en-US" sz="1200" dirty="0"/>
              <a:t>“还有一个原因可能和现在的电子银行替代率（提升）有关，现在年轻的客户喜欢利用网银、电子银行去操作，一些传统的业务，包括柜面业务等都会往网上转，可能会有一部分岗位的调整。”前述城商行高管认为。</a:t>
            </a:r>
            <a:endParaRPr lang="zh-CN" altLang="en-US" sz="1200" dirty="0"/>
          </a:p>
          <a:p>
            <a:r>
              <a:rPr lang="zh-CN" altLang="en-US" sz="2000" dirty="0" smtClean="0"/>
              <a:t>许多</a:t>
            </a:r>
            <a:r>
              <a:rPr lang="zh-CN" altLang="en-US" sz="2000" dirty="0"/>
              <a:t>单位依靠</a:t>
            </a:r>
            <a:r>
              <a:rPr lang="en-US" altLang="zh-CN" sz="2000" dirty="0"/>
              <a:t>ERP</a:t>
            </a:r>
            <a:r>
              <a:rPr lang="zh-CN" altLang="en-US" sz="2000" dirty="0"/>
              <a:t>系统和财务共享服务中心等系统，达到财务团队的精简与高效。 </a:t>
            </a:r>
            <a:r>
              <a:rPr lang="zh-CN" altLang="en-US" sz="2000" dirty="0" smtClean="0"/>
              <a:t>全球</a:t>
            </a:r>
            <a:r>
              <a:rPr lang="zh-CN" altLang="en-US" sz="2000" dirty="0"/>
              <a:t>财务人数占公司总人数比例的正常水平为</a:t>
            </a:r>
            <a:r>
              <a:rPr lang="en-US" altLang="zh-CN" sz="2000" dirty="0"/>
              <a:t>1.5%</a:t>
            </a:r>
            <a:r>
              <a:rPr lang="zh-CN" altLang="en-US" sz="2000" dirty="0"/>
              <a:t>，全球最佳水平为</a:t>
            </a:r>
            <a:r>
              <a:rPr lang="en-US" altLang="zh-CN" sz="2000" dirty="0"/>
              <a:t>0.8%</a:t>
            </a:r>
            <a:r>
              <a:rPr lang="zh-CN" altLang="en-US" sz="2000" dirty="0"/>
              <a:t>。相反，国内不少</a:t>
            </a:r>
            <a:r>
              <a:rPr lang="zh-CN" altLang="en-US" sz="2000" dirty="0" smtClean="0"/>
              <a:t>企业约</a:t>
            </a:r>
            <a:r>
              <a:rPr lang="zh-CN" altLang="en-US" sz="2000" dirty="0"/>
              <a:t>占</a:t>
            </a:r>
            <a:r>
              <a:rPr lang="en-US" altLang="zh-CN" sz="2000" dirty="0"/>
              <a:t>5%</a:t>
            </a:r>
            <a:r>
              <a:rPr lang="zh-CN" altLang="en-US" sz="2000" dirty="0"/>
              <a:t>左右。这个精简的过程也是传统财务会计人员职业转型的过程。</a:t>
            </a:r>
            <a:r>
              <a:rPr lang="zh-CN" altLang="en-US" sz="2000" dirty="0">
                <a:solidFill>
                  <a:srgbClr val="FF0000"/>
                </a:solidFill>
              </a:rPr>
              <a:t>具备国际视野同时有实务操作经验的中高级管理会计人才的缺口就在</a:t>
            </a:r>
            <a:r>
              <a:rPr lang="en-US" altLang="zh-CN" sz="2000" dirty="0">
                <a:solidFill>
                  <a:srgbClr val="FF0000"/>
                </a:solidFill>
              </a:rPr>
              <a:t>500</a:t>
            </a:r>
            <a:r>
              <a:rPr lang="zh-CN" altLang="en-US" sz="2000" dirty="0">
                <a:solidFill>
                  <a:srgbClr val="FF0000"/>
                </a:solidFill>
              </a:rPr>
              <a:t>万以上。 </a:t>
            </a:r>
            <a:endParaRPr lang="en-US" altLang="zh-CN" sz="2000" dirty="0" smtClean="0">
              <a:solidFill>
                <a:srgbClr val="FF0000"/>
              </a:solidFill>
            </a:endParaRPr>
          </a:p>
          <a:p>
            <a:pPr marL="0" indent="0">
              <a:buNone/>
            </a:pPr>
            <a:r>
              <a:rPr lang="en-US" altLang="zh-CN" sz="2000" dirty="0">
                <a:solidFill>
                  <a:srgbClr val="FF0000"/>
                </a:solidFill>
              </a:rPr>
              <a:t>	</a:t>
            </a:r>
            <a:r>
              <a:rPr lang="zh-CN" altLang="en-US" sz="2000" dirty="0" smtClean="0"/>
              <a:t>管理会计</a:t>
            </a:r>
            <a:r>
              <a:rPr lang="en-US" altLang="zh-CN" sz="2000" dirty="0" smtClean="0"/>
              <a:t>CIMA</a:t>
            </a:r>
            <a:r>
              <a:rPr lang="zh-CN" altLang="en-US" sz="2000" dirty="0" smtClean="0"/>
              <a:t>：为提高</a:t>
            </a:r>
            <a:r>
              <a:rPr lang="zh-CN" altLang="en-US" sz="2000" dirty="0"/>
              <a:t>企业经济效益，会计人员通过一系列专门方法，利用财务会计提供的资料及其他资料进行</a:t>
            </a:r>
            <a:r>
              <a:rPr lang="zh-CN" altLang="en-US" sz="2000" dirty="0">
                <a:solidFill>
                  <a:srgbClr val="FF0000"/>
                </a:solidFill>
              </a:rPr>
              <a:t>加工、整理和报告</a:t>
            </a:r>
            <a:r>
              <a:rPr lang="zh-CN" altLang="en-US" sz="2000" dirty="0"/>
              <a:t>，使企业各级管理人员能据以对日常发生的各项经济活动进行</a:t>
            </a:r>
            <a:r>
              <a:rPr lang="zh-CN" altLang="en-US" sz="2000" dirty="0">
                <a:solidFill>
                  <a:srgbClr val="FF0000"/>
                </a:solidFill>
              </a:rPr>
              <a:t>规划与控制</a:t>
            </a:r>
            <a:r>
              <a:rPr lang="zh-CN" altLang="en-US" sz="2000" dirty="0"/>
              <a:t>，并帮助决策者作出各种</a:t>
            </a:r>
            <a:r>
              <a:rPr lang="zh-CN" altLang="en-US" sz="2000" dirty="0">
                <a:solidFill>
                  <a:srgbClr val="FF0000"/>
                </a:solidFill>
              </a:rPr>
              <a:t>专门</a:t>
            </a:r>
            <a:r>
              <a:rPr lang="zh-CN" altLang="en-US" sz="2000" dirty="0" smtClean="0">
                <a:solidFill>
                  <a:srgbClr val="FF0000"/>
                </a:solidFill>
              </a:rPr>
              <a:t>决策</a:t>
            </a:r>
            <a:r>
              <a:rPr lang="zh-CN" altLang="en-US" sz="2000" dirty="0" smtClean="0"/>
              <a:t>。</a:t>
            </a:r>
            <a:endParaRPr lang="zh-CN" altLang="en-US" sz="2000" dirty="0"/>
          </a:p>
          <a:p>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85750" y="2071688"/>
            <a:ext cx="2286000" cy="2286000"/>
          </a:xfrm>
          <a:prstGeom prst="rect">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3286125" y="2071688"/>
            <a:ext cx="2357438" cy="2357437"/>
          </a:xfrm>
          <a:prstGeom prst="ellipse">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加号 12"/>
          <p:cNvSpPr/>
          <p:nvPr/>
        </p:nvSpPr>
        <p:spPr>
          <a:xfrm>
            <a:off x="2643188" y="2857500"/>
            <a:ext cx="571500" cy="57150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等于号 13"/>
          <p:cNvSpPr/>
          <p:nvPr/>
        </p:nvSpPr>
        <p:spPr>
          <a:xfrm>
            <a:off x="5715000" y="2857500"/>
            <a:ext cx="642938" cy="642938"/>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平行四边形 15"/>
          <p:cNvSpPr/>
          <p:nvPr/>
        </p:nvSpPr>
        <p:spPr>
          <a:xfrm>
            <a:off x="6143625" y="2143125"/>
            <a:ext cx="2786063" cy="2286000"/>
          </a:xfrm>
          <a:prstGeom prst="parallelogram">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23"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9224"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9225"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9226"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9227" name="矩形 6"/>
          <p:cNvSpPr>
            <a:spLocks noChangeArrowheads="1"/>
          </p:cNvSpPr>
          <p:nvPr/>
        </p:nvSpPr>
        <p:spPr bwMode="auto">
          <a:xfrm>
            <a:off x="357188" y="285750"/>
            <a:ext cx="1620957"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成才之路</a:t>
            </a:r>
            <a:endParaRPr lang="zh-CN" altLang="en-US" sz="2800" dirty="0">
              <a:latin typeface="微软雅黑" panose="020B0503020204020204" pitchFamily="34" charset="-122"/>
              <a:ea typeface="微软雅黑" panose="020B0503020204020204" pitchFamily="34" charset="-122"/>
            </a:endParaRPr>
          </a:p>
        </p:txBody>
      </p:sp>
      <p:sp>
        <p:nvSpPr>
          <p:cNvPr id="9228" name="矩形 12"/>
          <p:cNvSpPr>
            <a:spLocks noChangeArrowheads="1"/>
          </p:cNvSpPr>
          <p:nvPr/>
        </p:nvSpPr>
        <p:spPr bwMode="auto">
          <a:xfrm>
            <a:off x="714375" y="3000375"/>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扎实的基础</a:t>
            </a:r>
            <a:endParaRPr lang="zh-CN" altLang="en-US" dirty="0">
              <a:latin typeface="微软雅黑" panose="020B0503020204020204" pitchFamily="34" charset="-122"/>
              <a:ea typeface="微软雅黑" panose="020B0503020204020204" pitchFamily="34" charset="-122"/>
            </a:endParaRPr>
          </a:p>
        </p:txBody>
      </p:sp>
      <p:sp>
        <p:nvSpPr>
          <p:cNvPr id="9229" name="矩形 13"/>
          <p:cNvSpPr>
            <a:spLocks noChangeArrowheads="1"/>
          </p:cNvSpPr>
          <p:nvPr/>
        </p:nvSpPr>
        <p:spPr bwMode="auto">
          <a:xfrm>
            <a:off x="6715140" y="2857496"/>
            <a:ext cx="1800493" cy="646331"/>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新时代的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复合型金融人才</a:t>
            </a:r>
            <a:endParaRPr lang="zh-CN" altLang="en-US" dirty="0">
              <a:latin typeface="微软雅黑" panose="020B0503020204020204" pitchFamily="34" charset="-122"/>
              <a:ea typeface="微软雅黑" panose="020B0503020204020204" pitchFamily="34" charset="-122"/>
            </a:endParaRPr>
          </a:p>
        </p:txBody>
      </p:sp>
      <p:sp>
        <p:nvSpPr>
          <p:cNvPr id="9230" name="矩形 14"/>
          <p:cNvSpPr>
            <a:spLocks noChangeArrowheads="1"/>
          </p:cNvSpPr>
          <p:nvPr/>
        </p:nvSpPr>
        <p:spPr bwMode="auto">
          <a:xfrm>
            <a:off x="3714744" y="3000372"/>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国际化视野</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4"/>
          <p:cNvGrpSpPr/>
          <p:nvPr/>
        </p:nvGrpSpPr>
        <p:grpSpPr bwMode="auto">
          <a:xfrm>
            <a:off x="142875" y="1643063"/>
            <a:ext cx="8890000" cy="3476625"/>
            <a:chOff x="0" y="1714488"/>
            <a:chExt cx="9501254" cy="3714776"/>
          </a:xfrm>
        </p:grpSpPr>
        <p:sp>
          <p:nvSpPr>
            <p:cNvPr id="11" name="左右箭头 10"/>
            <p:cNvSpPr/>
            <p:nvPr/>
          </p:nvSpPr>
          <p:spPr>
            <a:xfrm>
              <a:off x="2410944" y="1714488"/>
              <a:ext cx="4660704" cy="1857387"/>
            </a:xfrm>
            <a:prstGeom prst="leftRightArrow">
              <a:avLst>
                <a:gd name="adj1" fmla="val 50000"/>
                <a:gd name="adj2" fmla="val 122627"/>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左右箭头 11"/>
            <p:cNvSpPr/>
            <p:nvPr/>
          </p:nvSpPr>
          <p:spPr>
            <a:xfrm>
              <a:off x="2410944" y="3571875"/>
              <a:ext cx="4660704" cy="1857389"/>
            </a:xfrm>
            <a:prstGeom prst="leftRightArrow">
              <a:avLst>
                <a:gd name="adj1" fmla="val 50000"/>
                <a:gd name="adj2" fmla="val 122627"/>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左右箭头 12"/>
            <p:cNvSpPr/>
            <p:nvPr/>
          </p:nvSpPr>
          <p:spPr>
            <a:xfrm>
              <a:off x="0" y="2644030"/>
              <a:ext cx="4660705" cy="1857387"/>
            </a:xfrm>
            <a:prstGeom prst="leftRightArrow">
              <a:avLst>
                <a:gd name="adj1" fmla="val 50000"/>
                <a:gd name="adj2" fmla="val 122627"/>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左右箭头 13"/>
            <p:cNvSpPr/>
            <p:nvPr/>
          </p:nvSpPr>
          <p:spPr>
            <a:xfrm>
              <a:off x="4840550" y="2644030"/>
              <a:ext cx="4660704" cy="1857387"/>
            </a:xfrm>
            <a:prstGeom prst="leftRightArrow">
              <a:avLst>
                <a:gd name="adj1" fmla="val 50000"/>
                <a:gd name="adj2" fmla="val 122627"/>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243"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0244"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0245"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0246"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0247" name="矩形 6"/>
          <p:cNvSpPr>
            <a:spLocks noChangeArrowheads="1"/>
          </p:cNvSpPr>
          <p:nvPr/>
        </p:nvSpPr>
        <p:spPr bwMode="auto">
          <a:xfrm>
            <a:off x="357188" y="285750"/>
            <a:ext cx="2339102"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成才基础训练</a:t>
            </a:r>
            <a:endParaRPr lang="zh-CN" altLang="en-US" sz="2800" dirty="0">
              <a:latin typeface="微软雅黑" panose="020B0503020204020204" pitchFamily="34" charset="-122"/>
              <a:ea typeface="微软雅黑" panose="020B0503020204020204" pitchFamily="34" charset="-122"/>
            </a:endParaRPr>
          </a:p>
        </p:txBody>
      </p:sp>
      <p:sp>
        <p:nvSpPr>
          <p:cNvPr id="10248" name="矩形 12"/>
          <p:cNvSpPr>
            <a:spLocks noChangeArrowheads="1"/>
          </p:cNvSpPr>
          <p:nvPr/>
        </p:nvSpPr>
        <p:spPr bwMode="auto">
          <a:xfrm>
            <a:off x="1571625" y="3286125"/>
            <a:ext cx="1107996"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金融理论</a:t>
            </a:r>
            <a:endParaRPr lang="zh-CN" altLang="en-US" dirty="0">
              <a:latin typeface="微软雅黑" panose="020B0503020204020204" pitchFamily="34" charset="-122"/>
              <a:ea typeface="微软雅黑" panose="020B0503020204020204" pitchFamily="34" charset="-122"/>
            </a:endParaRPr>
          </a:p>
        </p:txBody>
      </p:sp>
      <p:sp>
        <p:nvSpPr>
          <p:cNvPr id="10249" name="矩形 13"/>
          <p:cNvSpPr>
            <a:spLocks noChangeArrowheads="1"/>
          </p:cNvSpPr>
          <p:nvPr/>
        </p:nvSpPr>
        <p:spPr bwMode="auto">
          <a:xfrm>
            <a:off x="6215074" y="3286124"/>
            <a:ext cx="1107996"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数理工具</a:t>
            </a:r>
            <a:endParaRPr lang="zh-CN" altLang="en-US" dirty="0">
              <a:latin typeface="微软雅黑" panose="020B0503020204020204" pitchFamily="34" charset="-122"/>
              <a:ea typeface="微软雅黑" panose="020B0503020204020204" pitchFamily="34" charset="-122"/>
            </a:endParaRPr>
          </a:p>
        </p:txBody>
      </p:sp>
      <p:sp>
        <p:nvSpPr>
          <p:cNvPr id="10250" name="矩形 14"/>
          <p:cNvSpPr>
            <a:spLocks noChangeArrowheads="1"/>
          </p:cNvSpPr>
          <p:nvPr/>
        </p:nvSpPr>
        <p:spPr bwMode="auto">
          <a:xfrm>
            <a:off x="3857625" y="4071938"/>
            <a:ext cx="184731" cy="369332"/>
          </a:xfrm>
          <a:prstGeom prst="rect">
            <a:avLst/>
          </a:prstGeom>
          <a:noFill/>
          <a:ln w="9525">
            <a:noFill/>
            <a:miter lim="800000"/>
          </a:ln>
        </p:spPr>
        <p:txBody>
          <a:bodyPr wrap="none">
            <a:spAutoFit/>
          </a:bodyPr>
          <a:lstStyle/>
          <a:p>
            <a:endParaRPr lang="zh-CN" altLang="en-US" dirty="0">
              <a:latin typeface="微软雅黑" panose="020B0503020204020204" pitchFamily="34" charset="-122"/>
              <a:ea typeface="微软雅黑" panose="020B0503020204020204" pitchFamily="34" charset="-122"/>
            </a:endParaRPr>
          </a:p>
        </p:txBody>
      </p:sp>
      <p:sp>
        <p:nvSpPr>
          <p:cNvPr id="10251" name="矩形 15"/>
          <p:cNvSpPr>
            <a:spLocks noChangeArrowheads="1"/>
          </p:cNvSpPr>
          <p:nvPr/>
        </p:nvSpPr>
        <p:spPr bwMode="auto">
          <a:xfrm>
            <a:off x="4000496" y="2285992"/>
            <a:ext cx="1107996"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专业英文</a:t>
            </a:r>
            <a:endParaRPr lang="zh-CN" altLang="en-US" dirty="0">
              <a:latin typeface="微软雅黑" panose="020B0503020204020204" pitchFamily="34" charset="-122"/>
              <a:ea typeface="微软雅黑" panose="020B0503020204020204" pitchFamily="34" charset="-122"/>
            </a:endParaRPr>
          </a:p>
        </p:txBody>
      </p:sp>
      <p:sp>
        <p:nvSpPr>
          <p:cNvPr id="16" name="矩形 13"/>
          <p:cNvSpPr>
            <a:spLocks noChangeArrowheads="1"/>
          </p:cNvSpPr>
          <p:nvPr/>
        </p:nvSpPr>
        <p:spPr bwMode="auto">
          <a:xfrm>
            <a:off x="3571868" y="4000504"/>
            <a:ext cx="226215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团队协作与沟通能力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缺角矩形 11"/>
          <p:cNvSpPr/>
          <p:nvPr/>
        </p:nvSpPr>
        <p:spPr>
          <a:xfrm>
            <a:off x="571500" y="1714500"/>
            <a:ext cx="4000500" cy="3286125"/>
          </a:xfrm>
          <a:prstGeom prst="plaque">
            <a:avLst>
              <a:gd name="adj" fmla="val 7024"/>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缺角矩形 12"/>
          <p:cNvSpPr/>
          <p:nvPr/>
        </p:nvSpPr>
        <p:spPr>
          <a:xfrm>
            <a:off x="4572000" y="1714500"/>
            <a:ext cx="4000500" cy="3286125"/>
          </a:xfrm>
          <a:prstGeom prst="plaque">
            <a:avLst>
              <a:gd name="adj" fmla="val 7024"/>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68"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1269"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1270"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1271"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11273" name="矩形 13"/>
          <p:cNvSpPr>
            <a:spLocks noChangeArrowheads="1"/>
          </p:cNvSpPr>
          <p:nvPr/>
        </p:nvSpPr>
        <p:spPr bwMode="auto">
          <a:xfrm>
            <a:off x="5643563" y="3143250"/>
            <a:ext cx="2262158" cy="923330"/>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继续深造</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国际金融市场的体验</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11274" name="矩形 14"/>
          <p:cNvSpPr>
            <a:spLocks noChangeArrowheads="1"/>
          </p:cNvSpPr>
          <p:nvPr/>
        </p:nvSpPr>
        <p:spPr bwMode="auto">
          <a:xfrm>
            <a:off x="1785938" y="3143250"/>
            <a:ext cx="2031325" cy="646331"/>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基础刻苦训练</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洞察本土金融市场</a:t>
            </a:r>
            <a:endParaRPr lang="zh-CN" altLang="en-US" dirty="0">
              <a:latin typeface="微软雅黑" panose="020B0503020204020204" pitchFamily="34" charset="-122"/>
              <a:ea typeface="微软雅黑" panose="020B0503020204020204" pitchFamily="34" charset="-122"/>
            </a:endParaRPr>
          </a:p>
        </p:txBody>
      </p:sp>
      <p:sp>
        <p:nvSpPr>
          <p:cNvPr id="11" name="TextBox 10"/>
          <p:cNvSpPr txBox="1"/>
          <p:nvPr/>
        </p:nvSpPr>
        <p:spPr>
          <a:xfrm>
            <a:off x="4248670" y="3000372"/>
            <a:ext cx="785818" cy="1015663"/>
          </a:xfrm>
          <a:prstGeom prst="rect">
            <a:avLst/>
          </a:prstGeom>
          <a:noFill/>
        </p:spPr>
        <p:txBody>
          <a:bodyPr wrap="square" rtlCol="0">
            <a:spAutoFit/>
          </a:bodyPr>
          <a:lstStyle/>
          <a:p>
            <a:r>
              <a:rPr lang="en-US" altLang="zh-CN" sz="6000" dirty="0" smtClean="0"/>
              <a:t>+</a:t>
            </a:r>
            <a:endParaRPr lang="zh-CN" altLang="en-US" sz="6000" dirty="0"/>
          </a:p>
        </p:txBody>
      </p:sp>
      <p:cxnSp>
        <p:nvCxnSpPr>
          <p:cNvPr id="15" name="直接箭头连接符 14"/>
          <p:cNvCxnSpPr/>
          <p:nvPr/>
        </p:nvCxnSpPr>
        <p:spPr>
          <a:xfrm rot="5400000">
            <a:off x="4215604" y="5143512"/>
            <a:ext cx="713586"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14612" y="5572140"/>
            <a:ext cx="3286148" cy="369332"/>
          </a:xfrm>
          <a:prstGeom prst="rect">
            <a:avLst/>
          </a:prstGeom>
          <a:noFill/>
        </p:spPr>
        <p:txBody>
          <a:bodyPr wrap="square" rtlCol="0">
            <a:spAutoFit/>
          </a:bodyPr>
          <a:lstStyle/>
          <a:p>
            <a:r>
              <a:rPr lang="zh-CN" altLang="en-US" dirty="0" smtClean="0"/>
              <a:t>               </a:t>
            </a:r>
            <a:r>
              <a:rPr lang="zh-CN" altLang="en-US" b="1" dirty="0" smtClean="0"/>
              <a:t>成就未来金融精英</a:t>
            </a:r>
            <a:endParaRPr lang="zh-CN" alt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2996952"/>
            <a:ext cx="7196336" cy="821953"/>
          </a:xfrm>
        </p:spPr>
        <p:txBody>
          <a:bodyPr/>
          <a:lstStyle/>
          <a:p>
            <a:r>
              <a:rPr lang="zh-CN" altLang="en-US" dirty="0" smtClean="0"/>
              <a:t>如何学习本课程？</a:t>
            </a:r>
            <a:endParaRPr lang="zh-CN" altLang="en-US" dirty="0"/>
          </a:p>
        </p:txBody>
      </p:sp>
      <p:sp>
        <p:nvSpPr>
          <p:cNvPr id="3" name="副标题 2"/>
          <p:cNvSpPr>
            <a:spLocks noGrp="1"/>
          </p:cNvSpPr>
          <p:nvPr>
            <p:ph type="subTitle" idx="1"/>
          </p:nvPr>
        </p:nvSpPr>
        <p:spPr/>
        <p:txBody>
          <a:bodyPr/>
          <a:lstStyle/>
          <a:p>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43808" y="548680"/>
            <a:ext cx="3347864" cy="24037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FEFFFD-3014-4D7A-AD3D-B02B09F0E41D}" type="slidenum">
              <a:rPr lang="en-US" altLang="zh-CN"/>
            </a:fld>
            <a:endParaRPr lang="en-US" altLang="zh-CN"/>
          </a:p>
        </p:txBody>
      </p:sp>
      <p:sp>
        <p:nvSpPr>
          <p:cNvPr id="16387" name="Rectangle 2"/>
          <p:cNvSpPr>
            <a:spLocks noGrp="1" noRot="1" noChangeArrowheads="1"/>
          </p:cNvSpPr>
          <p:nvPr>
            <p:ph type="title"/>
          </p:nvPr>
        </p:nvSpPr>
        <p:spPr>
          <a:xfrm>
            <a:off x="250825" y="188913"/>
            <a:ext cx="8540750" cy="1143000"/>
          </a:xfrm>
        </p:spPr>
        <p:txBody>
          <a:bodyPr/>
          <a:lstStyle/>
          <a:p>
            <a:pPr eaLnBrk="1" hangingPunct="1"/>
            <a:r>
              <a:rPr lang="zh-CN" altLang="en-US" sz="6800" smtClean="0">
                <a:ea typeface="华文隶书" panose="02010800040101010101" pitchFamily="2" charset="-122"/>
              </a:rPr>
              <a:t>教材及参考书目</a:t>
            </a:r>
            <a:endParaRPr lang="zh-CN" altLang="en-US" sz="6800" smtClean="0">
              <a:ea typeface="华文隶书" panose="02010800040101010101" pitchFamily="2" charset="-122"/>
            </a:endParaRPr>
          </a:p>
        </p:txBody>
      </p:sp>
      <p:sp>
        <p:nvSpPr>
          <p:cNvPr id="96259" name="Rectangle 3"/>
          <p:cNvSpPr>
            <a:spLocks noGrp="1" noRot="1" noChangeArrowheads="1"/>
          </p:cNvSpPr>
          <p:nvPr>
            <p:ph type="body" idx="1"/>
          </p:nvPr>
        </p:nvSpPr>
        <p:spPr>
          <a:xfrm>
            <a:off x="395288" y="1484313"/>
            <a:ext cx="8461375" cy="4968875"/>
          </a:xfrm>
        </p:spPr>
        <p:txBody>
          <a:bodyPr/>
          <a:lstStyle/>
          <a:p>
            <a:pPr eaLnBrk="1" hangingPunct="1">
              <a:lnSpc>
                <a:spcPct val="140000"/>
              </a:lnSpc>
            </a:pPr>
            <a:r>
              <a:rPr lang="en-US" altLang="zh-CN" sz="2800" smtClean="0">
                <a:solidFill>
                  <a:schemeClr val="tx2"/>
                </a:solidFill>
              </a:rPr>
              <a:t>Zvi Bodie</a:t>
            </a:r>
            <a:r>
              <a:rPr lang="zh-CN" altLang="en-US" sz="2800" smtClean="0">
                <a:solidFill>
                  <a:schemeClr val="tx2"/>
                </a:solidFill>
              </a:rPr>
              <a:t>，</a:t>
            </a:r>
            <a:r>
              <a:rPr lang="en-US" altLang="zh-CN" sz="2800" smtClean="0">
                <a:solidFill>
                  <a:schemeClr val="tx2"/>
                </a:solidFill>
              </a:rPr>
              <a:t>Alex Kane</a:t>
            </a:r>
            <a:r>
              <a:rPr lang="zh-CN" altLang="en-US" sz="2800" smtClean="0">
                <a:solidFill>
                  <a:schemeClr val="tx2"/>
                </a:solidFill>
              </a:rPr>
              <a:t>，</a:t>
            </a:r>
            <a:r>
              <a:rPr lang="en-US" altLang="zh-CN" sz="2800" smtClean="0">
                <a:solidFill>
                  <a:schemeClr val="tx2"/>
                </a:solidFill>
              </a:rPr>
              <a:t>Alan J. Marcus.    Investments</a:t>
            </a:r>
            <a:r>
              <a:rPr lang="zh-CN" altLang="en-US" sz="2800" smtClean="0">
                <a:solidFill>
                  <a:schemeClr val="tx2"/>
                </a:solidFill>
              </a:rPr>
              <a:t>（</a:t>
            </a:r>
            <a:r>
              <a:rPr lang="en-US" altLang="zh-CN" sz="2800" smtClean="0">
                <a:solidFill>
                  <a:schemeClr val="tx2"/>
                </a:solidFill>
              </a:rPr>
              <a:t>8</a:t>
            </a:r>
            <a:r>
              <a:rPr lang="zh-CN" altLang="en-US" sz="2800" smtClean="0">
                <a:solidFill>
                  <a:schemeClr val="tx2"/>
                </a:solidFill>
              </a:rPr>
              <a:t>，</a:t>
            </a:r>
            <a:r>
              <a:rPr lang="en-US" altLang="zh-CN" sz="2800" smtClean="0">
                <a:solidFill>
                  <a:schemeClr val="tx2"/>
                </a:solidFill>
              </a:rPr>
              <a:t>9th  Edition</a:t>
            </a:r>
            <a:r>
              <a:rPr lang="zh-CN" altLang="en-US" sz="2800" smtClean="0">
                <a:solidFill>
                  <a:schemeClr val="tx2"/>
                </a:solidFill>
              </a:rPr>
              <a:t>）</a:t>
            </a:r>
            <a:endParaRPr lang="en-US" altLang="zh-CN" sz="2800" smtClean="0">
              <a:solidFill>
                <a:schemeClr val="tx2"/>
              </a:solidFill>
            </a:endParaRPr>
          </a:p>
          <a:p>
            <a:pPr eaLnBrk="1" hangingPunct="1">
              <a:lnSpc>
                <a:spcPct val="140000"/>
              </a:lnSpc>
              <a:buFont typeface="Wingdings" panose="05000000000000000000" pitchFamily="2" charset="2"/>
              <a:buNone/>
            </a:pPr>
            <a:r>
              <a:rPr lang="zh-CN" altLang="en-US" sz="2800" smtClean="0">
                <a:solidFill>
                  <a:srgbClr val="0000FF"/>
                </a:solidFill>
              </a:rPr>
              <a:t>     中译本</a:t>
            </a:r>
            <a:endParaRPr lang="en-US" altLang="zh-CN" sz="2800" smtClean="0">
              <a:solidFill>
                <a:srgbClr val="0000FF"/>
              </a:solidFill>
            </a:endParaRPr>
          </a:p>
          <a:p>
            <a:pPr eaLnBrk="1" hangingPunct="1">
              <a:lnSpc>
                <a:spcPct val="140000"/>
              </a:lnSpc>
            </a:pPr>
            <a:r>
              <a:rPr lang="en-US" altLang="zh-CN" sz="2800" smtClean="0">
                <a:solidFill>
                  <a:schemeClr val="tx2"/>
                </a:solidFill>
              </a:rPr>
              <a:t>William F.Sharpe</a:t>
            </a:r>
            <a:r>
              <a:rPr lang="zh-CN" altLang="en-US" sz="2800" smtClean="0"/>
              <a:t>，投资学</a:t>
            </a:r>
            <a:r>
              <a:rPr lang="en-US" altLang="zh-CN" sz="2800" smtClean="0"/>
              <a:t>(</a:t>
            </a:r>
            <a:r>
              <a:rPr lang="zh-CN" altLang="en-US" sz="2800" smtClean="0"/>
              <a:t>第五版</a:t>
            </a:r>
            <a:r>
              <a:rPr lang="en-US" altLang="zh-CN" sz="2800" smtClean="0"/>
              <a:t>)</a:t>
            </a:r>
            <a:r>
              <a:rPr lang="zh-CN" altLang="en-US" sz="2800" smtClean="0"/>
              <a:t>，中国人民大学出版社</a:t>
            </a:r>
            <a:endParaRPr lang="en-US" altLang="zh-CN" sz="2800" smtClean="0"/>
          </a:p>
          <a:p>
            <a:pPr eaLnBrk="1" hangingPunct="1">
              <a:lnSpc>
                <a:spcPct val="140000"/>
              </a:lnSpc>
            </a:pPr>
            <a:r>
              <a:rPr lang="en-US" altLang="zh-CN" sz="2800" smtClean="0">
                <a:solidFill>
                  <a:srgbClr val="FF0000"/>
                </a:solidFill>
              </a:rPr>
              <a:t>D. G. Luenberger</a:t>
            </a:r>
            <a:r>
              <a:rPr lang="zh-CN" altLang="en-US" sz="2800" smtClean="0"/>
              <a:t>，投资科学，中国人民大学出版社</a:t>
            </a:r>
            <a:endParaRPr lang="en-US" altLang="zh-CN" sz="2800" smtClean="0"/>
          </a:p>
          <a:p>
            <a:pPr eaLnBrk="1" hangingPunct="1">
              <a:buFont typeface="Wingdings" panose="05000000000000000000" pitchFamily="2" charset="2"/>
              <a:buNone/>
            </a:pPr>
            <a:endParaRPr lang="en-US" altLang="zh-CN" smtClean="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10" dur="500"/>
                                        <p:tgtEl>
                                          <p:spTgt spid="962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5" dur="500"/>
                                        <p:tgtEl>
                                          <p:spTgt spid="96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20"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z="6600" smtClean="0">
                <a:ea typeface="华文隶书" panose="02010800040101010101" pitchFamily="2" charset="-122"/>
              </a:rPr>
              <a:t>讲授内容安排</a:t>
            </a:r>
            <a:endParaRPr lang="zh-CN" altLang="en-US" sz="6600" smtClean="0"/>
          </a:p>
        </p:txBody>
      </p:sp>
      <p:sp>
        <p:nvSpPr>
          <p:cNvPr id="1741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D8CE5A-5343-42A8-9A31-A3C0D3F3D525}" type="slidenum">
              <a:rPr lang="en-US" altLang="zh-CN"/>
            </a:fld>
            <a:endParaRPr lang="en-US" altLang="zh-CN"/>
          </a:p>
        </p:txBody>
      </p:sp>
      <p:sp>
        <p:nvSpPr>
          <p:cNvPr id="7" name="Rectangle 3"/>
          <p:cNvSpPr txBox="1">
            <a:spLocks noRot="1" noChangeArrowheads="1"/>
          </p:cNvSpPr>
          <p:nvPr/>
        </p:nvSpPr>
        <p:spPr bwMode="auto">
          <a:xfrm>
            <a:off x="0" y="1341438"/>
            <a:ext cx="9144000" cy="5732462"/>
          </a:xfrm>
          <a:prstGeom prst="rect">
            <a:avLst/>
          </a:prstGeom>
          <a:noFill/>
          <a:ln w="9525">
            <a:noFill/>
            <a:miter lim="800000"/>
          </a:ln>
          <a:effectLst/>
        </p:spPr>
        <p:txBody>
          <a:bodyPr/>
          <a:lstStyle/>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a:latin typeface="+mn-lt"/>
                <a:ea typeface="+mn-ea"/>
              </a:rPr>
              <a:t>第</a:t>
            </a:r>
            <a:r>
              <a:rPr lang="zh-CN" altLang="en-US" sz="2400" b="1" kern="0" dirty="0" smtClean="0">
                <a:latin typeface="+mn-lt"/>
                <a:ea typeface="+mn-ea"/>
              </a:rPr>
              <a:t>一部分 金融市场</a:t>
            </a:r>
            <a:r>
              <a:rPr lang="zh-CN" altLang="en-US" sz="2400" b="1" kern="0" dirty="0">
                <a:latin typeface="+mn-lt"/>
                <a:ea typeface="+mn-ea"/>
              </a:rPr>
              <a:t>、工具、</a:t>
            </a:r>
            <a:r>
              <a:rPr lang="zh-CN" altLang="en-US" sz="2400" b="1" kern="0" dirty="0" smtClean="0">
                <a:latin typeface="+mn-lt"/>
                <a:ea typeface="+mn-ea"/>
              </a:rPr>
              <a:t>机构</a:t>
            </a:r>
            <a:endParaRPr lang="en-US" altLang="zh-CN" sz="2400" b="1" kern="0" dirty="0" smtClean="0">
              <a:latin typeface="+mn-lt"/>
              <a:ea typeface="+mn-ea"/>
            </a:endParaRPr>
          </a:p>
          <a:p>
            <a:pPr marL="800100" lvl="1" indent="-342900">
              <a:lnSpc>
                <a:spcPct val="120000"/>
              </a:lnSpc>
              <a:spcBef>
                <a:spcPct val="20000"/>
              </a:spcBef>
              <a:buClr>
                <a:schemeClr val="hlink"/>
              </a:buClr>
              <a:buSzPct val="75000"/>
              <a:buFont typeface="Wingdings" panose="05000000000000000000" pitchFamily="2" charset="2"/>
              <a:buChar char="u"/>
              <a:defRPr/>
            </a:pPr>
            <a:r>
              <a:rPr lang="zh-CN" altLang="en-US" sz="2400" b="1" kern="0" dirty="0" smtClean="0">
                <a:latin typeface="+mn-lt"/>
                <a:ea typeface="+mn-ea"/>
              </a:rPr>
              <a:t>金融市场微观结构 </a:t>
            </a:r>
            <a:r>
              <a:rPr lang="zh-CN" altLang="en-US" sz="2400" b="1" kern="0" dirty="0" smtClean="0">
                <a:solidFill>
                  <a:srgbClr val="FF0000"/>
                </a:solidFill>
                <a:latin typeface="+mn-lt"/>
                <a:ea typeface="+mn-ea"/>
              </a:rPr>
              <a:t>（重点）</a:t>
            </a:r>
            <a:endParaRPr lang="zh-CN" altLang="en-US" sz="2400" b="1" kern="0" dirty="0">
              <a:solidFill>
                <a:srgbClr val="FF0000"/>
              </a:solidFill>
              <a:latin typeface="+mn-lt"/>
              <a:ea typeface="黑体" panose="02010609060101010101" pitchFamily="2" charset="-122"/>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a:latin typeface="+mn-lt"/>
                <a:ea typeface="+mn-ea"/>
              </a:rPr>
              <a:t>第二</a:t>
            </a:r>
            <a:r>
              <a:rPr lang="zh-CN" altLang="en-US" sz="2400" b="1" kern="0" dirty="0" smtClean="0">
                <a:latin typeface="+mn-lt"/>
                <a:ea typeface="+mn-ea"/>
              </a:rPr>
              <a:t>部分 现代</a:t>
            </a:r>
            <a:r>
              <a:rPr lang="zh-CN" altLang="en-US" sz="2400" b="1" kern="0" dirty="0">
                <a:latin typeface="+mn-lt"/>
                <a:ea typeface="+mn-ea"/>
              </a:rPr>
              <a:t>投资组合</a:t>
            </a:r>
            <a:r>
              <a:rPr lang="zh-CN" altLang="en-US" sz="2400" b="1" kern="0" dirty="0" smtClean="0">
                <a:latin typeface="+mn-lt"/>
                <a:ea typeface="+mn-ea"/>
              </a:rPr>
              <a:t>理论 </a:t>
            </a:r>
            <a:r>
              <a:rPr lang="zh-CN" altLang="en-US" sz="2400" b="1" kern="0" dirty="0" smtClean="0">
                <a:solidFill>
                  <a:srgbClr val="FF0000"/>
                </a:solidFill>
                <a:latin typeface="+mn-lt"/>
                <a:ea typeface="+mn-ea"/>
              </a:rPr>
              <a:t>（重点）</a:t>
            </a:r>
            <a:endParaRPr lang="zh-CN" altLang="en-US" sz="2400" b="1" kern="0" dirty="0">
              <a:solidFill>
                <a:srgbClr val="FF0000"/>
              </a:solidFill>
              <a:latin typeface="+mn-lt"/>
              <a:ea typeface="黑体" panose="02010609060101010101" pitchFamily="2" charset="-122"/>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smtClean="0">
                <a:latin typeface="+mn-lt"/>
                <a:ea typeface="+mn-ea"/>
              </a:rPr>
              <a:t>第三部分 资本市场均衡 </a:t>
            </a:r>
            <a:r>
              <a:rPr lang="zh-CN" altLang="en-US" sz="2400" b="1" kern="0" dirty="0" smtClean="0">
                <a:solidFill>
                  <a:srgbClr val="FF0000"/>
                </a:solidFill>
                <a:latin typeface="+mn-lt"/>
                <a:ea typeface="+mn-ea"/>
              </a:rPr>
              <a:t>（重点）</a:t>
            </a:r>
            <a:endParaRPr lang="en-US" altLang="zh-CN" sz="2400" b="1" kern="0" dirty="0" smtClean="0">
              <a:solidFill>
                <a:srgbClr val="FF0000"/>
              </a:solidFill>
              <a:latin typeface="+mn-lt"/>
              <a:ea typeface="+mn-ea"/>
            </a:endParaRPr>
          </a:p>
          <a:p>
            <a:pPr marL="800100" lvl="1" indent="-342900">
              <a:lnSpc>
                <a:spcPct val="120000"/>
              </a:lnSpc>
              <a:spcBef>
                <a:spcPct val="20000"/>
              </a:spcBef>
              <a:buClr>
                <a:schemeClr val="hlink"/>
              </a:buClr>
              <a:buSzPct val="75000"/>
              <a:buFont typeface="Wingdings" panose="05000000000000000000" pitchFamily="2" charset="2"/>
              <a:buChar char="u"/>
              <a:defRPr/>
            </a:pPr>
            <a:r>
              <a:rPr lang="en-US" altLang="zh-CN" sz="2400" b="1" kern="0" dirty="0" smtClean="0">
                <a:latin typeface="+mn-lt"/>
                <a:ea typeface="+mn-ea"/>
              </a:rPr>
              <a:t>CAPM</a:t>
            </a:r>
            <a:r>
              <a:rPr lang="en-US" altLang="zh-CN" sz="2400" b="1" kern="0" dirty="0">
                <a:latin typeface="+mn-lt"/>
                <a:ea typeface="+mn-ea"/>
              </a:rPr>
              <a:t>, APT, </a:t>
            </a:r>
            <a:r>
              <a:rPr lang="en-US" altLang="zh-CN" sz="2400" b="1" kern="0" dirty="0" smtClean="0">
                <a:latin typeface="+mn-lt"/>
                <a:ea typeface="+mn-ea"/>
              </a:rPr>
              <a:t>EM</a:t>
            </a:r>
            <a:r>
              <a:rPr lang="zh-CN" altLang="en-US" sz="2400" b="1" kern="0" dirty="0" smtClean="0">
                <a:latin typeface="+mn-lt"/>
                <a:ea typeface="+mn-ea"/>
              </a:rPr>
              <a:t>和行为金融</a:t>
            </a:r>
            <a:endParaRPr lang="zh-CN" altLang="en-US" sz="2400" b="1" kern="0" dirty="0" smtClean="0">
              <a:latin typeface="+mn-lt"/>
              <a:ea typeface="黑体" panose="02010609060101010101" pitchFamily="2" charset="-122"/>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smtClean="0">
                <a:latin typeface="+mn-lt"/>
                <a:ea typeface="+mn-ea"/>
              </a:rPr>
              <a:t>第四部分 固定收益证券 （略讲）</a:t>
            </a:r>
            <a:endParaRPr lang="en-US" altLang="zh-CN" sz="2400" b="1" kern="0" dirty="0" smtClean="0">
              <a:latin typeface="+mn-lt"/>
              <a:ea typeface="+mn-ea"/>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smtClean="0">
                <a:latin typeface="+mn-lt"/>
                <a:ea typeface="+mn-ea"/>
              </a:rPr>
              <a:t>第五部分 证券</a:t>
            </a:r>
            <a:r>
              <a:rPr lang="zh-CN" altLang="en-US" sz="2400" b="1" kern="0" dirty="0">
                <a:latin typeface="+mn-lt"/>
                <a:ea typeface="+mn-ea"/>
              </a:rPr>
              <a:t>分析和</a:t>
            </a:r>
            <a:r>
              <a:rPr lang="zh-CN" altLang="en-US" sz="2400" b="1" kern="0" dirty="0" smtClean="0">
                <a:latin typeface="+mn-lt"/>
                <a:ea typeface="+mn-ea"/>
              </a:rPr>
              <a:t>估值 </a:t>
            </a:r>
            <a:r>
              <a:rPr lang="zh-CN" altLang="en-US" sz="2400" b="1" kern="0" dirty="0" smtClean="0">
                <a:solidFill>
                  <a:srgbClr val="FF0000"/>
                </a:solidFill>
                <a:latin typeface="+mn-lt"/>
                <a:ea typeface="+mn-ea"/>
              </a:rPr>
              <a:t>（重点）</a:t>
            </a:r>
            <a:endParaRPr lang="zh-CN" altLang="en-US" sz="2400" b="1" kern="0" dirty="0">
              <a:solidFill>
                <a:srgbClr val="FF0000"/>
              </a:solidFill>
              <a:latin typeface="+mn-lt"/>
              <a:ea typeface="华文隶书" panose="02010800040101010101" pitchFamily="2" charset="-122"/>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a:latin typeface="+mn-lt"/>
                <a:ea typeface="+mn-ea"/>
              </a:rPr>
              <a:t>第六部</a:t>
            </a:r>
            <a:r>
              <a:rPr lang="zh-CN" altLang="en-US" sz="2400" b="1" kern="0" dirty="0" smtClean="0">
                <a:latin typeface="+mn-lt"/>
                <a:ea typeface="+mn-ea"/>
              </a:rPr>
              <a:t>分 金融衍生品 （略讲） </a:t>
            </a:r>
            <a:endParaRPr lang="en-US" altLang="zh-CN" sz="2400" b="1" kern="0" dirty="0" smtClean="0">
              <a:latin typeface="+mn-lt"/>
              <a:ea typeface="+mn-ea"/>
            </a:endParaRPr>
          </a:p>
          <a:p>
            <a:pPr marL="342900" indent="-342900" eaLnBrk="1" hangingPunct="1">
              <a:lnSpc>
                <a:spcPct val="120000"/>
              </a:lnSpc>
              <a:spcBef>
                <a:spcPct val="20000"/>
              </a:spcBef>
              <a:buClr>
                <a:schemeClr val="hlink"/>
              </a:buClr>
              <a:buSzPct val="75000"/>
              <a:buFont typeface="Wingdings" panose="05000000000000000000" pitchFamily="2" charset="2"/>
              <a:buChar char="u"/>
              <a:defRPr/>
            </a:pPr>
            <a:r>
              <a:rPr lang="zh-CN" altLang="en-US" sz="2400" b="1" kern="0" dirty="0" smtClean="0">
                <a:latin typeface="+mn-lt"/>
                <a:ea typeface="+mn-ea"/>
              </a:rPr>
              <a:t>应用投资组合管理 </a:t>
            </a:r>
            <a:r>
              <a:rPr lang="zh-CN" altLang="en-US" sz="2400" b="1" kern="0" dirty="0" smtClean="0">
                <a:solidFill>
                  <a:srgbClr val="FF0000"/>
                </a:solidFill>
                <a:latin typeface="+mn-lt"/>
                <a:ea typeface="+mn-ea"/>
              </a:rPr>
              <a:t>（上机练习）</a:t>
            </a:r>
            <a:endParaRPr lang="en-US" altLang="zh-CN" sz="2400" b="1" kern="0" dirty="0" smtClean="0">
              <a:solidFill>
                <a:srgbClr val="FF0000"/>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blinds(horizontal)">
                                      <p:cBhvr>
                                        <p:cTn id="30" dur="500"/>
                                        <p:tgtEl>
                                          <p:spTgt spid="7">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linds(horizontal)">
                                      <p:cBhvr>
                                        <p:cTn id="33"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在原版教材基础上，结合</a:t>
            </a:r>
            <a:r>
              <a:rPr lang="zh-CN" altLang="en-US" dirty="0" smtClean="0">
                <a:solidFill>
                  <a:srgbClr val="251AF8"/>
                </a:solidFill>
              </a:rPr>
              <a:t>中国市场实践</a:t>
            </a:r>
            <a:r>
              <a:rPr lang="zh-CN" altLang="en-US" dirty="0" smtClean="0"/>
              <a:t>，掌握投资足额的原理与基础知识，并能够实践运用。</a:t>
            </a:r>
            <a:endParaRPr lang="en-US" altLang="zh-CN" dirty="0" smtClean="0"/>
          </a:p>
          <a:p>
            <a:endParaRPr lang="en-US" altLang="zh-CN" dirty="0" smtClean="0"/>
          </a:p>
          <a:p>
            <a:r>
              <a:rPr lang="zh-CN" altLang="en-US" dirty="0"/>
              <a:t>理论联系实际、开阔视野、增强</a:t>
            </a:r>
            <a:r>
              <a:rPr lang="zh-CN" altLang="en-US" dirty="0">
                <a:solidFill>
                  <a:srgbClr val="251AF8"/>
                </a:solidFill>
              </a:rPr>
              <a:t>自学能力和动手</a:t>
            </a:r>
            <a:r>
              <a:rPr lang="zh-CN" altLang="en-US" dirty="0" smtClean="0">
                <a:solidFill>
                  <a:srgbClr val="251AF8"/>
                </a:solidFill>
              </a:rPr>
              <a:t>能力</a:t>
            </a:r>
            <a:endParaRPr lang="en-US" altLang="zh-CN" dirty="0" smtClean="0">
              <a:solidFill>
                <a:srgbClr val="251AF8"/>
              </a:solidFill>
            </a:endParaRPr>
          </a:p>
          <a:p>
            <a:endParaRPr lang="en-US" altLang="zh-CN" dirty="0" smtClean="0"/>
          </a:p>
          <a:p>
            <a:r>
              <a:rPr lang="zh-CN" altLang="en-US" dirty="0" smtClean="0"/>
              <a:t>团队精神、</a:t>
            </a:r>
            <a:r>
              <a:rPr lang="zh-CN" altLang="en-US" dirty="0" smtClean="0">
                <a:solidFill>
                  <a:srgbClr val="251AF8"/>
                </a:solidFill>
              </a:rPr>
              <a:t>领袖气质</a:t>
            </a:r>
            <a:endParaRPr lang="zh-CN" altLang="en-US" dirty="0">
              <a:solidFill>
                <a:srgbClr val="251AF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194920" cy="1143000"/>
          </a:xfrm>
        </p:spPr>
        <p:txBody>
          <a:bodyPr/>
          <a:lstStyle/>
          <a:p>
            <a:r>
              <a:rPr lang="zh-CN" altLang="en-US" dirty="0" smtClean="0"/>
              <a:t>联系方式</a:t>
            </a:r>
            <a:endParaRPr lang="zh-CN" altLang="en-US" dirty="0"/>
          </a:p>
        </p:txBody>
      </p:sp>
      <p:sp>
        <p:nvSpPr>
          <p:cNvPr id="3" name="内容占位符 2"/>
          <p:cNvSpPr>
            <a:spLocks noGrp="1"/>
          </p:cNvSpPr>
          <p:nvPr>
            <p:ph idx="1"/>
          </p:nvPr>
        </p:nvSpPr>
        <p:spPr/>
        <p:txBody>
          <a:bodyPr/>
          <a:lstStyle/>
          <a:p>
            <a:pPr algn="just" eaLnBrk="1" hangingPunct="1"/>
            <a:r>
              <a:rPr lang="zh-CN" altLang="en-US" dirty="0"/>
              <a:t>电        话：</a:t>
            </a:r>
            <a:r>
              <a:rPr lang="en-US" altLang="zh-CN" dirty="0"/>
              <a:t>84110551</a:t>
            </a:r>
            <a:endParaRPr lang="en-US" altLang="zh-CN" dirty="0"/>
          </a:p>
          <a:p>
            <a:pPr algn="just" eaLnBrk="1" hangingPunct="1"/>
            <a:r>
              <a:rPr lang="zh-CN" altLang="en-US" dirty="0"/>
              <a:t>电子邮件：</a:t>
            </a:r>
            <a:r>
              <a:rPr lang="en-US" altLang="zh-CN" dirty="0"/>
              <a:t>weilj5@mail.sysu.edu.cn</a:t>
            </a:r>
            <a:endParaRPr lang="en-US" altLang="zh-CN" dirty="0"/>
          </a:p>
          <a:p>
            <a:pPr algn="just" eaLnBrk="1" hangingPunct="1"/>
            <a:r>
              <a:rPr lang="zh-CN" altLang="en-US" dirty="0"/>
              <a:t>助        教：朱恒 </a:t>
            </a:r>
            <a:r>
              <a:rPr lang="en-US" altLang="zh-CN" dirty="0"/>
              <a:t>(</a:t>
            </a:r>
            <a:r>
              <a:rPr lang="zh-CN" altLang="en-US" dirty="0"/>
              <a:t>电话：</a:t>
            </a:r>
            <a:r>
              <a:rPr lang="en-US" altLang="zh-CN" dirty="0"/>
              <a:t>13428872469</a:t>
            </a:r>
            <a:endParaRPr lang="en-US" altLang="zh-CN" dirty="0"/>
          </a:p>
          <a:p>
            <a:pPr algn="just" eaLnBrk="1" hangingPunct="1"/>
            <a:r>
              <a:rPr lang="zh-CN" altLang="en-US" dirty="0"/>
              <a:t>                    </a:t>
            </a:r>
            <a:r>
              <a:rPr lang="en-US" altLang="zh-CN" dirty="0"/>
              <a:t>QQ</a:t>
            </a:r>
            <a:r>
              <a:rPr lang="zh-CN" altLang="en-US" dirty="0"/>
              <a:t>：</a:t>
            </a:r>
            <a:r>
              <a:rPr lang="en-US" altLang="zh-CN" dirty="0"/>
              <a:t>370033318)</a:t>
            </a:r>
            <a:endParaRPr lang="en-US" altLang="zh-CN" dirty="0"/>
          </a:p>
          <a:p>
            <a:pPr algn="just" eaLnBrk="1" hangingPunct="1"/>
            <a:r>
              <a:rPr lang="en-US" altLang="zh-CN" dirty="0"/>
              <a:t>QQ </a:t>
            </a:r>
            <a:r>
              <a:rPr lang="zh-CN" altLang="zh-CN" dirty="0"/>
              <a:t>群： </a:t>
            </a:r>
            <a:r>
              <a:rPr lang="en-US" altLang="zh-CN" dirty="0"/>
              <a:t>334666993</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课程总体安排</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新的金融时代是一个</a:t>
            </a:r>
            <a:r>
              <a:rPr lang="zh-CN" altLang="en-US" dirty="0" smtClean="0">
                <a:solidFill>
                  <a:srgbClr val="251AF8"/>
                </a:solidFill>
              </a:rPr>
              <a:t>计算与数据分析</a:t>
            </a:r>
            <a:r>
              <a:rPr lang="zh-CN" altLang="en-US" dirty="0" smtClean="0"/>
              <a:t>主导的时代</a:t>
            </a:r>
            <a:endParaRPr lang="en-US" altLang="zh-CN" dirty="0" smtClean="0"/>
          </a:p>
          <a:p>
            <a:r>
              <a:rPr lang="zh-CN" altLang="en-US" dirty="0" smtClean="0"/>
              <a:t>投资学是多学科、多技能的融合。</a:t>
            </a:r>
            <a:endParaRPr lang="en-US" altLang="zh-CN" dirty="0" smtClean="0"/>
          </a:p>
          <a:p>
            <a:r>
              <a:rPr lang="zh-CN" altLang="en-US" dirty="0" smtClean="0"/>
              <a:t>金融炼金术主要靠自己的学习、积累、总结、升华、探索</a:t>
            </a:r>
            <a:endParaRPr lang="en-US" altLang="zh-CN" dirty="0" smtClean="0"/>
          </a:p>
          <a:p>
            <a:pPr lvl="1"/>
            <a:r>
              <a:rPr lang="zh-CN" altLang="en-US" dirty="0" smtClean="0"/>
              <a:t>学生主导、老师引导</a:t>
            </a:r>
            <a:endParaRPr lang="en-US" altLang="zh-CN" dirty="0" smtClean="0"/>
          </a:p>
          <a:p>
            <a:pPr lvl="1"/>
            <a:r>
              <a:rPr lang="zh-CN" altLang="en-US" dirty="0" smtClean="0"/>
              <a:t>重在平时，旨在收获</a:t>
            </a:r>
            <a:endParaRPr lang="en-US" altLang="zh-CN" dirty="0" smtClean="0"/>
          </a:p>
          <a:p>
            <a:pPr lvl="1"/>
            <a:r>
              <a:rPr lang="zh-CN" altLang="en-US" dirty="0" smtClean="0"/>
              <a:t>理论与实践并重</a:t>
            </a:r>
            <a:endParaRPr lang="en-US" altLang="zh-CN" dirty="0" smtClean="0"/>
          </a:p>
          <a:p>
            <a:pPr lvl="1"/>
            <a:r>
              <a:rPr lang="zh-CN" altLang="en-US" dirty="0" smtClean="0"/>
              <a:t>团队学习与自主学习结合</a:t>
            </a:r>
            <a:endParaRPr lang="en-US" altLang="zh-CN" dirty="0" smtClean="0"/>
          </a:p>
          <a:p>
            <a:pPr lvl="1"/>
            <a:r>
              <a:rPr lang="zh-CN" altLang="en-US" dirty="0" smtClean="0"/>
              <a:t>动手编程、以用促学</a:t>
            </a:r>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课堂组织</a:t>
            </a:r>
            <a:r>
              <a:rPr lang="en-US" altLang="zh-CN" dirty="0" smtClean="0"/>
              <a:t>-</a:t>
            </a:r>
            <a:r>
              <a:rPr lang="zh-CN" altLang="en-US" dirty="0" smtClean="0"/>
              <a:t>个人自主学习</a:t>
            </a:r>
            <a:endParaRPr lang="zh-CN" altLang="en-US" dirty="0"/>
          </a:p>
        </p:txBody>
      </p:sp>
      <p:sp>
        <p:nvSpPr>
          <p:cNvPr id="3" name="内容占位符 2"/>
          <p:cNvSpPr>
            <a:spLocks noGrp="1"/>
          </p:cNvSpPr>
          <p:nvPr>
            <p:ph idx="1"/>
          </p:nvPr>
        </p:nvSpPr>
        <p:spPr/>
        <p:txBody>
          <a:bodyPr>
            <a:normAutofit/>
          </a:bodyPr>
          <a:lstStyle/>
          <a:p>
            <a:r>
              <a:rPr lang="zh-CN" altLang="en-US" dirty="0" smtClean="0"/>
              <a:t>个人自主学习</a:t>
            </a:r>
            <a:endParaRPr lang="en-US" altLang="zh-CN" dirty="0" smtClean="0"/>
          </a:p>
          <a:p>
            <a:pPr lvl="1"/>
            <a:r>
              <a:rPr lang="zh-CN" altLang="en-US" dirty="0" smtClean="0"/>
              <a:t>自学教材、完成作业题</a:t>
            </a:r>
            <a:endParaRPr lang="en-US" altLang="zh-CN" dirty="0" smtClean="0"/>
          </a:p>
          <a:p>
            <a:pPr lvl="1"/>
            <a:r>
              <a:rPr lang="zh-CN" altLang="en-US" dirty="0" smtClean="0"/>
              <a:t>编程实践与数据分析</a:t>
            </a:r>
            <a:endParaRPr lang="en-US" altLang="zh-CN" dirty="0" smtClean="0"/>
          </a:p>
          <a:p>
            <a:pPr lvl="1"/>
            <a:r>
              <a:rPr lang="zh-CN" altLang="en-US" dirty="0" smtClean="0"/>
              <a:t>积极参与课程讨论与即兴提问。</a:t>
            </a:r>
            <a:endParaRPr lang="en-US" altLang="zh-CN" dirty="0" smtClean="0"/>
          </a:p>
          <a:p>
            <a:pPr lvl="1"/>
            <a:endParaRPr lang="en-US" altLang="zh-C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课堂组织</a:t>
            </a:r>
            <a:r>
              <a:rPr lang="en-US" altLang="zh-CN" dirty="0" smtClean="0"/>
              <a:t>-</a:t>
            </a:r>
            <a:r>
              <a:rPr lang="zh-CN" altLang="en-US" dirty="0" smtClean="0"/>
              <a:t>团体学习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学习团队</a:t>
            </a:r>
            <a:endParaRPr lang="en-US" altLang="zh-CN" dirty="0" smtClean="0"/>
          </a:p>
          <a:p>
            <a:pPr lvl="1"/>
            <a:r>
              <a:rPr lang="en-US" altLang="zh-CN" dirty="0" smtClean="0"/>
              <a:t>3-4</a:t>
            </a:r>
            <a:r>
              <a:rPr lang="zh-CN" altLang="en-US" dirty="0" smtClean="0"/>
              <a:t>人组成学习小组，鼓励知识、工作背景、男女互补，组长负责</a:t>
            </a:r>
            <a:endParaRPr lang="en-US" altLang="zh-CN" dirty="0" smtClean="0"/>
          </a:p>
          <a:p>
            <a:r>
              <a:rPr lang="zh-CN" altLang="en-US" dirty="0" smtClean="0"/>
              <a:t>团队学习内容</a:t>
            </a:r>
            <a:endParaRPr lang="en-US" altLang="zh-CN" dirty="0" smtClean="0"/>
          </a:p>
          <a:p>
            <a:pPr lvl="1"/>
            <a:r>
              <a:rPr lang="zh-CN" altLang="en-US" dirty="0" smtClean="0"/>
              <a:t>案例讲述，推选代表</a:t>
            </a:r>
            <a:endParaRPr lang="en-US" altLang="zh-CN" dirty="0" smtClean="0"/>
          </a:p>
          <a:p>
            <a:pPr lvl="1"/>
            <a:r>
              <a:rPr lang="zh-CN" altLang="en-US" dirty="0" smtClean="0"/>
              <a:t>关键问题的无领导讨论，老师随机选定代表总结</a:t>
            </a:r>
            <a:endParaRPr lang="en-US" altLang="zh-CN" dirty="0" smtClean="0"/>
          </a:p>
          <a:p>
            <a:pPr lvl="1"/>
            <a:r>
              <a:rPr lang="zh-CN" altLang="en-US" dirty="0" smtClean="0"/>
              <a:t>习题讲解，老师随机选择代表</a:t>
            </a:r>
            <a:endParaRPr lang="zh-CN" altLang="en-US" dirty="0" smtClean="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088" y="3085520"/>
            <a:ext cx="3029322" cy="16055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考核方式</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平时成绩</a:t>
            </a:r>
            <a:r>
              <a:rPr lang="en-US" altLang="zh-CN" dirty="0" smtClean="0"/>
              <a:t>40%</a:t>
            </a:r>
            <a:endParaRPr lang="en-US" altLang="zh-CN" dirty="0" smtClean="0"/>
          </a:p>
          <a:p>
            <a:pPr lvl="1"/>
            <a:r>
              <a:rPr lang="zh-CN" altLang="en-US" dirty="0" smtClean="0"/>
              <a:t>案例讲解、无领导小组讨论、习题讲解，实行团队打分，</a:t>
            </a:r>
            <a:r>
              <a:rPr lang="en-US" altLang="zh-CN" dirty="0" smtClean="0"/>
              <a:t>5</a:t>
            </a:r>
            <a:r>
              <a:rPr lang="zh-CN" altLang="en-US" dirty="0" smtClean="0"/>
              <a:t>分制。</a:t>
            </a:r>
            <a:endParaRPr lang="en-US" altLang="zh-CN" dirty="0" smtClean="0"/>
          </a:p>
          <a:p>
            <a:pPr lvl="1"/>
            <a:r>
              <a:rPr lang="zh-CN" altLang="en-US" dirty="0" smtClean="0"/>
              <a:t>参与课程即兴提问，</a:t>
            </a:r>
            <a:r>
              <a:rPr lang="en-US" altLang="zh-CN" dirty="0" smtClean="0"/>
              <a:t>3</a:t>
            </a:r>
            <a:r>
              <a:rPr lang="zh-CN" altLang="en-US" dirty="0" smtClean="0"/>
              <a:t>分制 （好</a:t>
            </a:r>
            <a:r>
              <a:rPr lang="en-US" altLang="zh-CN" dirty="0" smtClean="0"/>
              <a:t>3</a:t>
            </a:r>
            <a:r>
              <a:rPr lang="zh-CN" altLang="en-US" dirty="0" smtClean="0"/>
              <a:t>中</a:t>
            </a:r>
            <a:r>
              <a:rPr lang="en-US" altLang="zh-CN" dirty="0" smtClean="0"/>
              <a:t>2</a:t>
            </a:r>
            <a:r>
              <a:rPr lang="zh-CN" altLang="en-US" dirty="0" smtClean="0"/>
              <a:t>差</a:t>
            </a:r>
            <a:r>
              <a:rPr lang="en-US" altLang="zh-CN" dirty="0" smtClean="0"/>
              <a:t>1</a:t>
            </a:r>
            <a:r>
              <a:rPr lang="zh-CN" altLang="en-US" dirty="0" smtClean="0"/>
              <a:t>）。</a:t>
            </a:r>
            <a:endParaRPr lang="en-US" altLang="zh-CN" dirty="0" smtClean="0"/>
          </a:p>
          <a:p>
            <a:pPr lvl="1"/>
            <a:r>
              <a:rPr lang="zh-CN" altLang="en-US" dirty="0" smtClean="0"/>
              <a:t>考勤</a:t>
            </a:r>
            <a:endParaRPr lang="en-US" altLang="zh-CN" dirty="0" smtClean="0"/>
          </a:p>
          <a:p>
            <a:pPr lvl="1"/>
            <a:r>
              <a:rPr lang="zh-CN" altLang="en-US" dirty="0" smtClean="0"/>
              <a:t>以上占总成绩</a:t>
            </a:r>
            <a:r>
              <a:rPr lang="en-US" altLang="zh-CN" dirty="0" smtClean="0"/>
              <a:t>25%</a:t>
            </a:r>
            <a:r>
              <a:rPr lang="zh-CN" altLang="en-US" dirty="0" smtClean="0"/>
              <a:t>。</a:t>
            </a:r>
            <a:endParaRPr lang="en-US" altLang="zh-CN" dirty="0" smtClean="0"/>
          </a:p>
          <a:p>
            <a:pPr lvl="1"/>
            <a:r>
              <a:rPr lang="zh-CN" altLang="en-US" dirty="0" smtClean="0"/>
              <a:t>编程练习占总成绩</a:t>
            </a:r>
            <a:r>
              <a:rPr lang="en-US" altLang="zh-CN" dirty="0" smtClean="0"/>
              <a:t>15%</a:t>
            </a:r>
            <a:r>
              <a:rPr lang="zh-CN" altLang="en-US" dirty="0" smtClean="0"/>
              <a:t>，平时上机练习</a:t>
            </a:r>
            <a:r>
              <a:rPr lang="en-US" altLang="zh-CN" dirty="0" smtClean="0"/>
              <a:t>+</a:t>
            </a:r>
            <a:r>
              <a:rPr lang="zh-CN" altLang="en-US" dirty="0" smtClean="0"/>
              <a:t>上机考察实时利用数据编程。</a:t>
            </a:r>
            <a:endParaRPr lang="en-US" altLang="zh-CN" dirty="0" smtClean="0"/>
          </a:p>
          <a:p>
            <a:r>
              <a:rPr lang="zh-CN" altLang="en-US" dirty="0" smtClean="0"/>
              <a:t>期末考试</a:t>
            </a:r>
            <a:r>
              <a:rPr lang="en-US" altLang="zh-CN" dirty="0" smtClean="0"/>
              <a:t>60%</a:t>
            </a:r>
            <a:endParaRPr lang="en-US" altLang="zh-CN" dirty="0" smtClean="0"/>
          </a:p>
          <a:p>
            <a:pPr lvl="1"/>
            <a:r>
              <a:rPr lang="zh-CN" altLang="en-US" dirty="0" smtClean="0"/>
              <a:t>从讲过的章节中，基于自学内容的考察，以作业题为参考，占总成绩</a:t>
            </a:r>
            <a:r>
              <a:rPr lang="en-US" altLang="zh-CN" dirty="0" smtClean="0"/>
              <a:t>50%</a:t>
            </a:r>
            <a:r>
              <a:rPr lang="zh-CN" altLang="en-US" dirty="0" smtClean="0"/>
              <a:t>。</a:t>
            </a:r>
            <a:endParaRPr lang="en-US" altLang="zh-CN" dirty="0" smtClean="0"/>
          </a:p>
          <a:p>
            <a:pPr lvl="1"/>
            <a:r>
              <a:rPr lang="zh-CN" altLang="en-US" dirty="0" smtClean="0"/>
              <a:t>开放性问题，占总成绩</a:t>
            </a:r>
            <a:r>
              <a:rPr lang="en-US" altLang="zh-CN" dirty="0" smtClean="0"/>
              <a:t>10%</a:t>
            </a:r>
            <a:r>
              <a:rPr lang="zh-CN" altLang="en-US" dirty="0" smtClean="0"/>
              <a:t>，考察对本课程知识的综合运用</a:t>
            </a:r>
            <a:endParaRPr lang="en-US" altLang="zh-CN" dirty="0" smtClean="0"/>
          </a:p>
          <a:p>
            <a:pPr lvl="1"/>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8000" b="-8000"/>
          </a:stretch>
        </a:blipFill>
        <a:effectLst/>
      </p:bgPr>
    </p:bg>
    <p:spTree>
      <p:nvGrpSpPr>
        <p:cNvPr id="1" name=""/>
        <p:cNvGrpSpPr/>
        <p:nvPr/>
      </p:nvGrpSpPr>
      <p:grpSpPr>
        <a:xfrm>
          <a:off x="0" y="0"/>
          <a:ext cx="0" cy="0"/>
          <a:chOff x="0" y="0"/>
          <a:chExt cx="0" cy="0"/>
        </a:xfrm>
      </p:grpSpPr>
      <p:grpSp>
        <p:nvGrpSpPr>
          <p:cNvPr id="3074" name="组合 13"/>
          <p:cNvGrpSpPr/>
          <p:nvPr/>
        </p:nvGrpSpPr>
        <p:grpSpPr bwMode="auto">
          <a:xfrm>
            <a:off x="2784784" y="1679681"/>
            <a:ext cx="4149725" cy="1225550"/>
            <a:chOff x="2857488" y="1571612"/>
            <a:chExt cx="3143272" cy="928694"/>
          </a:xfrm>
        </p:grpSpPr>
        <p:sp>
          <p:nvSpPr>
            <p:cNvPr id="12" name="平行四边形 11"/>
            <p:cNvSpPr/>
            <p:nvPr/>
          </p:nvSpPr>
          <p:spPr>
            <a:xfrm>
              <a:off x="2857488" y="1571612"/>
              <a:ext cx="3143272" cy="428258"/>
            </a:xfrm>
            <a:prstGeom prst="parallelogram">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平行四边形 12"/>
            <p:cNvSpPr/>
            <p:nvPr/>
          </p:nvSpPr>
          <p:spPr>
            <a:xfrm flipV="1">
              <a:off x="2857488" y="2072048"/>
              <a:ext cx="3143272" cy="428258"/>
            </a:xfrm>
            <a:prstGeom prst="parallelogram">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075" name="组合 14"/>
          <p:cNvGrpSpPr/>
          <p:nvPr/>
        </p:nvGrpSpPr>
        <p:grpSpPr bwMode="auto">
          <a:xfrm>
            <a:off x="2779713" y="3060700"/>
            <a:ext cx="4149725" cy="1225550"/>
            <a:chOff x="2857488" y="1571612"/>
            <a:chExt cx="3143272" cy="928694"/>
          </a:xfrm>
        </p:grpSpPr>
        <p:sp>
          <p:nvSpPr>
            <p:cNvPr id="16" name="平行四边形 15"/>
            <p:cNvSpPr/>
            <p:nvPr/>
          </p:nvSpPr>
          <p:spPr>
            <a:xfrm>
              <a:off x="2857488" y="1571612"/>
              <a:ext cx="3143272" cy="428258"/>
            </a:xfrm>
            <a:prstGeom prst="parallelogram">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平行四边形 16"/>
            <p:cNvSpPr/>
            <p:nvPr/>
          </p:nvSpPr>
          <p:spPr>
            <a:xfrm flipV="1">
              <a:off x="2857488" y="2072048"/>
              <a:ext cx="3143272" cy="428258"/>
            </a:xfrm>
            <a:prstGeom prst="parallelogram">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076"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3077"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3078"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3079"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3080" name="TextBox 12"/>
          <p:cNvSpPr txBox="1">
            <a:spLocks noChangeArrowheads="1"/>
          </p:cNvSpPr>
          <p:nvPr/>
        </p:nvSpPr>
        <p:spPr bwMode="auto">
          <a:xfrm>
            <a:off x="500063" y="500063"/>
            <a:ext cx="2928937" cy="523875"/>
          </a:xfrm>
          <a:prstGeom prst="rect">
            <a:avLst/>
          </a:prstGeom>
          <a:noFill/>
          <a:ln w="9525">
            <a:noFill/>
            <a:miter lim="800000"/>
          </a:ln>
        </p:spPr>
        <p:txBody>
          <a:bodyPr>
            <a:spAutoFit/>
          </a:bodyPr>
          <a:lstStyle/>
          <a:p>
            <a:r>
              <a:rPr lang="zh-CN" altLang="en-US" sz="2800">
                <a:latin typeface="微软雅黑" panose="020B0503020204020204" pitchFamily="34" charset="-122"/>
                <a:ea typeface="微软雅黑" panose="020B0503020204020204" pitchFamily="34" charset="-122"/>
              </a:rPr>
              <a:t>目录</a:t>
            </a:r>
            <a:endParaRPr lang="zh-CN" altLang="en-US" sz="2800">
              <a:latin typeface="微软雅黑" panose="020B0503020204020204" pitchFamily="34" charset="-122"/>
              <a:ea typeface="微软雅黑" panose="020B0503020204020204" pitchFamily="34" charset="-122"/>
            </a:endParaRPr>
          </a:p>
        </p:txBody>
      </p:sp>
      <p:sp>
        <p:nvSpPr>
          <p:cNvPr id="3081" name="矩形 20"/>
          <p:cNvSpPr>
            <a:spLocks noChangeArrowheads="1"/>
          </p:cNvSpPr>
          <p:nvPr/>
        </p:nvSpPr>
        <p:spPr bwMode="auto">
          <a:xfrm>
            <a:off x="3698230" y="2461697"/>
            <a:ext cx="226215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中国本土金融的进程</a:t>
            </a:r>
            <a:endParaRPr lang="zh-CN" altLang="en-US" dirty="0">
              <a:latin typeface="微软雅黑" panose="020B0503020204020204" pitchFamily="34" charset="-122"/>
              <a:ea typeface="微软雅黑" panose="020B0503020204020204" pitchFamily="34" charset="-122"/>
            </a:endParaRPr>
          </a:p>
        </p:txBody>
      </p:sp>
      <p:sp>
        <p:nvSpPr>
          <p:cNvPr id="3082" name="矩形 21"/>
          <p:cNvSpPr>
            <a:spLocks noChangeArrowheads="1"/>
          </p:cNvSpPr>
          <p:nvPr/>
        </p:nvSpPr>
        <p:spPr bwMode="auto">
          <a:xfrm>
            <a:off x="3584401" y="3161463"/>
            <a:ext cx="2954655"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国际视野下的金融人才需求</a:t>
            </a:r>
            <a:endParaRPr lang="zh-CN" altLang="en-US" dirty="0">
              <a:latin typeface="微软雅黑" panose="020B0503020204020204" pitchFamily="34" charset="-122"/>
              <a:ea typeface="微软雅黑" panose="020B0503020204020204" pitchFamily="34" charset="-122"/>
            </a:endParaRPr>
          </a:p>
        </p:txBody>
      </p:sp>
      <p:sp>
        <p:nvSpPr>
          <p:cNvPr id="3083" name="矩形 22"/>
          <p:cNvSpPr>
            <a:spLocks noChangeArrowheads="1"/>
          </p:cNvSpPr>
          <p:nvPr/>
        </p:nvSpPr>
        <p:spPr bwMode="auto">
          <a:xfrm>
            <a:off x="3841105" y="1801297"/>
            <a:ext cx="180049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投资大师的故事</a:t>
            </a:r>
            <a:endParaRPr lang="zh-CN" altLang="en-US" dirty="0">
              <a:latin typeface="微软雅黑" panose="020B0503020204020204" pitchFamily="34" charset="-122"/>
              <a:ea typeface="微软雅黑" panose="020B0503020204020204" pitchFamily="34" charset="-122"/>
            </a:endParaRPr>
          </a:p>
        </p:txBody>
      </p:sp>
      <p:sp>
        <p:nvSpPr>
          <p:cNvPr id="3084" name="矩形 21"/>
          <p:cNvSpPr>
            <a:spLocks noChangeArrowheads="1"/>
          </p:cNvSpPr>
          <p:nvPr/>
        </p:nvSpPr>
        <p:spPr bwMode="auto">
          <a:xfrm>
            <a:off x="4071938" y="3786188"/>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成长的基点</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 形 10"/>
          <p:cNvSpPr/>
          <p:nvPr/>
        </p:nvSpPr>
        <p:spPr>
          <a:xfrm rot="10800000">
            <a:off x="5786438" y="2143125"/>
            <a:ext cx="2143125" cy="2143125"/>
          </a:xfrm>
          <a:prstGeom prst="corner">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L 形 11"/>
          <p:cNvSpPr/>
          <p:nvPr/>
        </p:nvSpPr>
        <p:spPr>
          <a:xfrm rot="10800000">
            <a:off x="2643188" y="2143125"/>
            <a:ext cx="2143125" cy="2143125"/>
          </a:xfrm>
          <a:prstGeom prst="corner">
            <a:avLst/>
          </a:prstGeom>
          <a:solidFill>
            <a:srgbClr val="FF8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L 形 12"/>
          <p:cNvSpPr/>
          <p:nvPr/>
        </p:nvSpPr>
        <p:spPr>
          <a:xfrm>
            <a:off x="4786313" y="2143125"/>
            <a:ext cx="2143125" cy="2143125"/>
          </a:xfrm>
          <a:prstGeom prst="corner">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L 形 13"/>
          <p:cNvSpPr/>
          <p:nvPr/>
        </p:nvSpPr>
        <p:spPr>
          <a:xfrm rot="10800000" flipH="1" flipV="1">
            <a:off x="1571625" y="2143125"/>
            <a:ext cx="2143125" cy="2143125"/>
          </a:xfrm>
          <a:prstGeom prst="corner">
            <a:avLst/>
          </a:prstGeom>
          <a:solidFill>
            <a:srgbClr val="53BC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2"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4103"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4104"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4105"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4106" name="矩形 6"/>
          <p:cNvSpPr>
            <a:spLocks noChangeArrowheads="1"/>
          </p:cNvSpPr>
          <p:nvPr/>
        </p:nvSpPr>
        <p:spPr bwMode="auto">
          <a:xfrm>
            <a:off x="357188" y="285750"/>
            <a:ext cx="3057247"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你认识的金融大师</a:t>
            </a:r>
            <a:endParaRPr lang="zh-CN" altLang="en-US" sz="2800" dirty="0">
              <a:latin typeface="微软雅黑" panose="020B0503020204020204" pitchFamily="34" charset="-122"/>
              <a:ea typeface="微软雅黑" panose="020B0503020204020204" pitchFamily="34" charset="-122"/>
            </a:endParaRPr>
          </a:p>
        </p:txBody>
      </p:sp>
      <p:sp>
        <p:nvSpPr>
          <p:cNvPr id="4107" name="矩形 12"/>
          <p:cNvSpPr>
            <a:spLocks noChangeArrowheads="1"/>
          </p:cNvSpPr>
          <p:nvPr/>
        </p:nvSpPr>
        <p:spPr bwMode="auto">
          <a:xfrm>
            <a:off x="2928938" y="2571750"/>
            <a:ext cx="87716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索罗斯</a:t>
            </a:r>
            <a:endParaRPr lang="zh-CN" altLang="en-US" dirty="0">
              <a:latin typeface="微软雅黑" panose="020B0503020204020204" pitchFamily="34" charset="-122"/>
              <a:ea typeface="微软雅黑" panose="020B0503020204020204" pitchFamily="34" charset="-122"/>
            </a:endParaRPr>
          </a:p>
        </p:txBody>
      </p:sp>
      <p:sp>
        <p:nvSpPr>
          <p:cNvPr id="4108" name="矩形 13"/>
          <p:cNvSpPr>
            <a:spLocks noChangeArrowheads="1"/>
          </p:cNvSpPr>
          <p:nvPr/>
        </p:nvSpPr>
        <p:spPr bwMode="auto">
          <a:xfrm>
            <a:off x="6215063" y="2500313"/>
            <a:ext cx="1338828" cy="369332"/>
          </a:xfrm>
          <a:prstGeom prst="rect">
            <a:avLst/>
          </a:prstGeom>
          <a:noFill/>
          <a:ln w="9525">
            <a:noFill/>
            <a:miter lim="800000"/>
          </a:ln>
        </p:spPr>
        <p:txBody>
          <a:bodyPr wrap="none">
            <a:spAutoFit/>
          </a:bodyPr>
          <a:lstStyle/>
          <a:p>
            <a:r>
              <a:rPr lang="zh-CN" altLang="en-US" dirty="0">
                <a:latin typeface="微软雅黑" panose="020B0503020204020204" pitchFamily="34" charset="-122"/>
                <a:ea typeface="微软雅黑" panose="020B0503020204020204" pitchFamily="34" charset="-122"/>
              </a:rPr>
              <a:t>未来</a:t>
            </a:r>
            <a:r>
              <a:rPr lang="zh-CN" altLang="en-US" dirty="0" smtClean="0">
                <a:latin typeface="微软雅黑" panose="020B0503020204020204" pitchFamily="34" charset="-122"/>
                <a:ea typeface="微软雅黑" panose="020B0503020204020204" pitchFamily="34" charset="-122"/>
              </a:rPr>
              <a:t>的你？</a:t>
            </a:r>
            <a:endParaRPr lang="zh-CN" altLang="en-US" dirty="0">
              <a:latin typeface="微软雅黑" panose="020B0503020204020204" pitchFamily="34" charset="-122"/>
              <a:ea typeface="微软雅黑" panose="020B0503020204020204" pitchFamily="34" charset="-122"/>
            </a:endParaRPr>
          </a:p>
        </p:txBody>
      </p:sp>
      <p:sp>
        <p:nvSpPr>
          <p:cNvPr id="4109" name="矩形 14"/>
          <p:cNvSpPr>
            <a:spLocks noChangeArrowheads="1"/>
          </p:cNvSpPr>
          <p:nvPr/>
        </p:nvSpPr>
        <p:spPr bwMode="auto">
          <a:xfrm>
            <a:off x="5072063" y="3571875"/>
            <a:ext cx="87716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西蒙斯</a:t>
            </a:r>
            <a:endParaRPr lang="zh-CN" altLang="en-US" dirty="0">
              <a:latin typeface="微软雅黑" panose="020B0503020204020204" pitchFamily="34" charset="-122"/>
              <a:ea typeface="微软雅黑" panose="020B0503020204020204" pitchFamily="34" charset="-122"/>
            </a:endParaRPr>
          </a:p>
        </p:txBody>
      </p:sp>
      <p:sp>
        <p:nvSpPr>
          <p:cNvPr id="4110" name="矩形 15"/>
          <p:cNvSpPr>
            <a:spLocks noChangeArrowheads="1"/>
          </p:cNvSpPr>
          <p:nvPr/>
        </p:nvSpPr>
        <p:spPr bwMode="auto">
          <a:xfrm>
            <a:off x="1928813" y="3643313"/>
            <a:ext cx="87716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巴菲特</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巴菲特</a:t>
            </a:r>
            <a:endParaRPr lang="zh-CN" altLang="en-US" dirty="0"/>
          </a:p>
        </p:txBody>
      </p:sp>
      <p:sp>
        <p:nvSpPr>
          <p:cNvPr id="3" name="内容占位符 2"/>
          <p:cNvSpPr>
            <a:spLocks noGrp="1"/>
          </p:cNvSpPr>
          <p:nvPr>
            <p:ph idx="1"/>
          </p:nvPr>
        </p:nvSpPr>
        <p:spPr/>
        <p:txBody>
          <a:bodyPr>
            <a:normAutofit fontScale="8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latin typeface="+mn-ea"/>
              </a:rPr>
              <a:t>公司：伯克希尔</a:t>
            </a:r>
            <a:r>
              <a:rPr lang="en-US" altLang="zh-CN" dirty="0" smtClean="0">
                <a:latin typeface="+mn-ea"/>
              </a:rPr>
              <a:t>·</a:t>
            </a:r>
            <a:r>
              <a:rPr lang="zh-CN" altLang="en-US" dirty="0" smtClean="0">
                <a:latin typeface="+mn-ea"/>
              </a:rPr>
              <a:t>哈撒韦公司</a:t>
            </a:r>
            <a:endParaRPr lang="en-US" altLang="zh-CN" dirty="0" smtClean="0">
              <a:latin typeface="+mn-ea"/>
            </a:endParaRPr>
          </a:p>
          <a:p>
            <a:r>
              <a:rPr lang="zh-CN" altLang="en-US" dirty="0" smtClean="0">
                <a:latin typeface="+mn-ea"/>
              </a:rPr>
              <a:t>收益：</a:t>
            </a:r>
            <a:r>
              <a:rPr lang="en-US" dirty="0" smtClean="0">
                <a:latin typeface="+mn-ea"/>
              </a:rPr>
              <a:t>1965~2006</a:t>
            </a:r>
            <a:r>
              <a:rPr lang="zh-CN" altLang="en-US" dirty="0" smtClean="0">
                <a:latin typeface="+mn-ea"/>
              </a:rPr>
              <a:t>年的</a:t>
            </a:r>
            <a:r>
              <a:rPr lang="en-US" dirty="0" smtClean="0">
                <a:latin typeface="+mn-ea"/>
              </a:rPr>
              <a:t>42</a:t>
            </a:r>
            <a:r>
              <a:rPr lang="zh-CN" altLang="en-US" dirty="0" smtClean="0">
                <a:latin typeface="+mn-ea"/>
              </a:rPr>
              <a:t>年间，伯克希尔公司净资产的年均增长率达</a:t>
            </a:r>
            <a:r>
              <a:rPr lang="en-US" dirty="0" smtClean="0">
                <a:solidFill>
                  <a:srgbClr val="0C03BD"/>
                </a:solidFill>
                <a:latin typeface="+mn-ea"/>
              </a:rPr>
              <a:t>21.46%</a:t>
            </a:r>
            <a:r>
              <a:rPr lang="zh-CN" altLang="en-US" dirty="0" smtClean="0">
                <a:latin typeface="+mn-ea"/>
              </a:rPr>
              <a:t>，累计增长约</a:t>
            </a:r>
            <a:r>
              <a:rPr lang="en-US" dirty="0" smtClean="0">
                <a:solidFill>
                  <a:srgbClr val="0C03BD"/>
                </a:solidFill>
                <a:latin typeface="+mn-ea"/>
              </a:rPr>
              <a:t>3612</a:t>
            </a:r>
            <a:r>
              <a:rPr lang="zh-CN" altLang="en-US" dirty="0" smtClean="0">
                <a:latin typeface="+mn-ea"/>
              </a:rPr>
              <a:t>倍！</a:t>
            </a:r>
            <a:endParaRPr lang="en-US" altLang="zh-CN" dirty="0" smtClean="0">
              <a:latin typeface="+mn-ea"/>
            </a:endParaRPr>
          </a:p>
          <a:p>
            <a:r>
              <a:rPr lang="zh-CN" altLang="en-US" dirty="0" smtClean="0">
                <a:latin typeface="+mn-ea"/>
              </a:rPr>
              <a:t>投资产品：</a:t>
            </a:r>
            <a:r>
              <a:rPr lang="zh-CN" altLang="en-US" dirty="0" smtClean="0">
                <a:solidFill>
                  <a:srgbClr val="0C03BD"/>
                </a:solidFill>
                <a:latin typeface="+mn-ea"/>
              </a:rPr>
              <a:t>股票</a:t>
            </a:r>
            <a:r>
              <a:rPr lang="zh-CN" altLang="en-US" dirty="0" smtClean="0">
                <a:latin typeface="+mn-ea"/>
              </a:rPr>
              <a:t>为主</a:t>
            </a:r>
            <a:endParaRPr lang="en-US" altLang="zh-CN" dirty="0" smtClean="0">
              <a:latin typeface="+mn-ea"/>
            </a:endParaRPr>
          </a:p>
          <a:p>
            <a:r>
              <a:rPr lang="zh-CN" altLang="en-US" dirty="0" smtClean="0">
                <a:latin typeface="+mn-ea"/>
              </a:rPr>
              <a:t>策略：</a:t>
            </a:r>
            <a:r>
              <a:rPr lang="zh-CN" altLang="en-US" dirty="0" smtClean="0">
                <a:solidFill>
                  <a:srgbClr val="0C03BD"/>
                </a:solidFill>
                <a:latin typeface="+mn-ea"/>
              </a:rPr>
              <a:t>价值投资</a:t>
            </a:r>
            <a:r>
              <a:rPr lang="zh-CN" altLang="en-US" dirty="0" smtClean="0">
                <a:latin typeface="+mn-ea"/>
              </a:rPr>
              <a:t>，长期持有</a:t>
            </a:r>
            <a:endParaRPr lang="en-US" altLang="zh-CN" dirty="0" smtClean="0">
              <a:latin typeface="+mn-ea"/>
            </a:endParaRPr>
          </a:p>
          <a:p>
            <a:r>
              <a:rPr lang="zh-CN" altLang="en-US" dirty="0" smtClean="0">
                <a:latin typeface="+mn-ea"/>
              </a:rPr>
              <a:t>背景：哥伦比亚大学</a:t>
            </a:r>
            <a:r>
              <a:rPr lang="zh-CN" altLang="en-US" dirty="0" smtClean="0">
                <a:solidFill>
                  <a:srgbClr val="0C03BD"/>
                </a:solidFill>
                <a:latin typeface="+mn-ea"/>
              </a:rPr>
              <a:t>金融</a:t>
            </a:r>
            <a:r>
              <a:rPr lang="zh-CN" altLang="en-US" dirty="0" smtClean="0">
                <a:latin typeface="+mn-ea"/>
              </a:rPr>
              <a:t>系硕士</a:t>
            </a:r>
            <a:endParaRPr lang="zh-CN" altLang="en-US" dirty="0">
              <a:latin typeface="+mn-ea"/>
            </a:endParaRPr>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44033" name="Picture 1" descr="C:\Users\Administrator\AppData\Roaming\Tencent\Users\27557575\QQ\WinTemp\RichOle\U9]]_1WRYH$NJP~X2CQAHC5.png"/>
          <p:cNvPicPr>
            <a:picLocks noChangeAspect="1" noChangeArrowheads="1"/>
          </p:cNvPicPr>
          <p:nvPr/>
        </p:nvPicPr>
        <p:blipFill>
          <a:blip r:embed="rId1" cstate="print"/>
          <a:srcRect/>
          <a:stretch>
            <a:fillRect/>
          </a:stretch>
        </p:blipFill>
        <p:spPr bwMode="auto">
          <a:xfrm>
            <a:off x="2627784" y="1625811"/>
            <a:ext cx="3629025" cy="1609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索罗斯</a:t>
            </a: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endParaRPr lang="en-US" altLang="zh-CN" dirty="0" smtClean="0"/>
          </a:p>
          <a:p>
            <a:pPr>
              <a:buNone/>
            </a:pPr>
            <a:endParaRPr lang="en-US" altLang="zh-CN" dirty="0"/>
          </a:p>
          <a:p>
            <a:endParaRPr lang="en-US" altLang="zh-CN" dirty="0" smtClean="0"/>
          </a:p>
          <a:p>
            <a:endParaRPr lang="en-US" altLang="zh-CN" dirty="0"/>
          </a:p>
          <a:p>
            <a:r>
              <a:rPr lang="zh-CN" altLang="en-US" dirty="0" smtClean="0">
                <a:latin typeface="+mn-ea"/>
              </a:rPr>
              <a:t>公司：量子对冲基金</a:t>
            </a:r>
            <a:endParaRPr lang="en-US" altLang="zh-CN" dirty="0" smtClean="0">
              <a:latin typeface="+mn-ea"/>
            </a:endParaRPr>
          </a:p>
          <a:p>
            <a:r>
              <a:rPr lang="zh-CN" altLang="en-US" dirty="0" smtClean="0">
                <a:latin typeface="+mn-ea"/>
              </a:rPr>
              <a:t>收益：</a:t>
            </a:r>
            <a:r>
              <a:rPr lang="en-US" altLang="zh-CN" dirty="0" smtClean="0">
                <a:latin typeface="+mn-ea"/>
              </a:rPr>
              <a:t>85</a:t>
            </a:r>
            <a:r>
              <a:rPr lang="zh-CN" altLang="en-US" dirty="0" smtClean="0">
                <a:latin typeface="+mn-ea"/>
              </a:rPr>
              <a:t>年做多马克和日元，赚</a:t>
            </a:r>
            <a:r>
              <a:rPr lang="en-US" dirty="0" smtClean="0">
                <a:latin typeface="+mn-ea"/>
              </a:rPr>
              <a:t>9350</a:t>
            </a:r>
            <a:r>
              <a:rPr lang="zh-CN" altLang="en-US" dirty="0" smtClean="0">
                <a:latin typeface="+mn-ea"/>
              </a:rPr>
              <a:t>万美元；</a:t>
            </a:r>
            <a:r>
              <a:rPr lang="en-US" altLang="zh-CN" dirty="0" smtClean="0">
                <a:latin typeface="+mn-ea"/>
              </a:rPr>
              <a:t>92</a:t>
            </a:r>
            <a:r>
              <a:rPr lang="zh-CN" altLang="en-US" dirty="0" smtClean="0">
                <a:latin typeface="+mn-ea"/>
              </a:rPr>
              <a:t>年做空英镑赚</a:t>
            </a:r>
            <a:r>
              <a:rPr lang="en-US" altLang="zh-CN" dirty="0" smtClean="0">
                <a:latin typeface="+mn-ea"/>
              </a:rPr>
              <a:t>20</a:t>
            </a:r>
            <a:r>
              <a:rPr lang="zh-CN" altLang="en-US" dirty="0" smtClean="0">
                <a:latin typeface="+mn-ea"/>
              </a:rPr>
              <a:t>亿美元；</a:t>
            </a:r>
            <a:r>
              <a:rPr lang="en-US" altLang="zh-CN" dirty="0" smtClean="0">
                <a:latin typeface="+mn-ea"/>
              </a:rPr>
              <a:t>97</a:t>
            </a:r>
            <a:r>
              <a:rPr lang="zh-CN" altLang="en-US" dirty="0" smtClean="0">
                <a:latin typeface="+mn-ea"/>
              </a:rPr>
              <a:t>年狙击泰铢及港元，引发亚洲金融风暴赚超过</a:t>
            </a:r>
            <a:r>
              <a:rPr lang="en-US" altLang="zh-CN" dirty="0" smtClean="0">
                <a:latin typeface="+mn-ea"/>
              </a:rPr>
              <a:t>100</a:t>
            </a:r>
            <a:r>
              <a:rPr lang="zh-CN" altLang="en-US" dirty="0" smtClean="0">
                <a:latin typeface="+mn-ea"/>
              </a:rPr>
              <a:t>亿美金；</a:t>
            </a:r>
            <a:r>
              <a:rPr lang="en-US" altLang="zh-CN" dirty="0" smtClean="0">
                <a:latin typeface="+mn-ea"/>
              </a:rPr>
              <a:t>2011</a:t>
            </a:r>
            <a:r>
              <a:rPr lang="zh-CN" altLang="en-US" dirty="0" smtClean="0">
                <a:latin typeface="+mn-ea"/>
              </a:rPr>
              <a:t>年身价</a:t>
            </a:r>
            <a:r>
              <a:rPr lang="en-US" altLang="zh-CN" dirty="0" smtClean="0">
                <a:latin typeface="+mn-ea"/>
              </a:rPr>
              <a:t>145</a:t>
            </a:r>
            <a:r>
              <a:rPr lang="zh-CN" altLang="en-US" dirty="0" smtClean="0">
                <a:latin typeface="+mn-ea"/>
              </a:rPr>
              <a:t>亿美元。</a:t>
            </a:r>
            <a:endParaRPr lang="en-US" altLang="zh-CN" dirty="0" smtClean="0">
              <a:latin typeface="+mn-ea"/>
            </a:endParaRPr>
          </a:p>
          <a:p>
            <a:r>
              <a:rPr lang="zh-CN" altLang="en-US" dirty="0" smtClean="0">
                <a:latin typeface="+mn-ea"/>
              </a:rPr>
              <a:t>投资产品：</a:t>
            </a:r>
            <a:r>
              <a:rPr lang="zh-CN" altLang="en-US" dirty="0" smtClean="0">
                <a:solidFill>
                  <a:srgbClr val="0C03BD"/>
                </a:solidFill>
                <a:latin typeface="+mn-ea"/>
              </a:rPr>
              <a:t>衍生品</a:t>
            </a:r>
            <a:endParaRPr lang="en-US" altLang="zh-CN" dirty="0" smtClean="0">
              <a:latin typeface="+mn-ea"/>
            </a:endParaRPr>
          </a:p>
          <a:p>
            <a:r>
              <a:rPr lang="zh-CN" altLang="en-US" dirty="0" smtClean="0">
                <a:latin typeface="+mn-ea"/>
              </a:rPr>
              <a:t>策略：</a:t>
            </a:r>
            <a:r>
              <a:rPr lang="zh-CN" altLang="en-US" dirty="0" smtClean="0">
                <a:solidFill>
                  <a:srgbClr val="0C03BD"/>
                </a:solidFill>
                <a:latin typeface="+mn-ea"/>
              </a:rPr>
              <a:t>对冲套利，</a:t>
            </a:r>
            <a:r>
              <a:rPr lang="zh-CN" altLang="en-US" dirty="0" smtClean="0">
                <a:latin typeface="+mn-ea"/>
              </a:rPr>
              <a:t>利用反身性理论捕捉转折机会</a:t>
            </a:r>
            <a:endParaRPr lang="en-US" altLang="zh-CN" dirty="0" smtClean="0">
              <a:latin typeface="+mn-ea"/>
            </a:endParaRPr>
          </a:p>
          <a:p>
            <a:r>
              <a:rPr lang="zh-CN" altLang="en-US" dirty="0" smtClean="0">
                <a:latin typeface="+mn-ea"/>
              </a:rPr>
              <a:t>背景：伦敦</a:t>
            </a:r>
            <a:r>
              <a:rPr lang="zh-CN" altLang="en-US" dirty="0" smtClean="0">
                <a:solidFill>
                  <a:srgbClr val="0C03BD"/>
                </a:solidFill>
                <a:latin typeface="+mn-ea"/>
              </a:rPr>
              <a:t>经济</a:t>
            </a:r>
            <a:r>
              <a:rPr lang="zh-CN" altLang="en-US" dirty="0" smtClean="0">
                <a:latin typeface="+mn-ea"/>
              </a:rPr>
              <a:t>学院</a:t>
            </a:r>
            <a:endParaRPr lang="zh-CN" altLang="en-US" dirty="0">
              <a:latin typeface="+mn-ea"/>
            </a:endParaRPr>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65537" name="Picture 1" descr="C:\Users\Administrator\AppData\Roaming\Tencent\Users\27557575\QQ\WinTemp\RichOle\G)W]}H8RR3%~(60GD[WH]P7.png"/>
          <p:cNvPicPr>
            <a:picLocks noChangeAspect="1" noChangeArrowheads="1"/>
          </p:cNvPicPr>
          <p:nvPr/>
        </p:nvPicPr>
        <p:blipFill>
          <a:blip r:embed="rId1" cstate="print"/>
          <a:srcRect/>
          <a:stretch>
            <a:fillRect/>
          </a:stretch>
        </p:blipFill>
        <p:spPr bwMode="auto">
          <a:xfrm>
            <a:off x="2338387" y="1340768"/>
            <a:ext cx="4676775" cy="20383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西蒙斯</a:t>
            </a:r>
            <a:endParaRPr lang="zh-CN" altLang="en-US" dirty="0"/>
          </a:p>
        </p:txBody>
      </p:sp>
      <p:sp>
        <p:nvSpPr>
          <p:cNvPr id="3" name="内容占位符 2"/>
          <p:cNvSpPr>
            <a:spLocks noGrp="1"/>
          </p:cNvSpPr>
          <p:nvPr>
            <p:ph idx="1"/>
          </p:nvPr>
        </p:nvSpPr>
        <p:spPr/>
        <p:txBody>
          <a:bodyPr>
            <a:normAutofit fontScale="70000" lnSpcReduction="20000"/>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latin typeface="+mn-ea"/>
              </a:rPr>
              <a:t>公司：</a:t>
            </a:r>
            <a:r>
              <a:rPr lang="en-US" altLang="zh-CN" dirty="0" smtClean="0">
                <a:latin typeface="+mn-ea"/>
              </a:rPr>
              <a:t>Renaissance Technologies</a:t>
            </a:r>
            <a:r>
              <a:rPr lang="zh-CN" altLang="en-US" dirty="0" smtClean="0">
                <a:latin typeface="+mn-ea"/>
              </a:rPr>
              <a:t>，文艺复兴科技公司</a:t>
            </a:r>
            <a:endParaRPr lang="en-US" altLang="zh-CN" dirty="0" smtClean="0">
              <a:latin typeface="+mn-ea"/>
            </a:endParaRPr>
          </a:p>
          <a:p>
            <a:r>
              <a:rPr lang="zh-CN" altLang="en-US" dirty="0" smtClean="0">
                <a:latin typeface="+mn-ea"/>
              </a:rPr>
              <a:t>收益：大奖章（</a:t>
            </a:r>
            <a:r>
              <a:rPr lang="en-US" dirty="0" smtClean="0">
                <a:latin typeface="+mn-ea"/>
              </a:rPr>
              <a:t>Medallion</a:t>
            </a:r>
            <a:r>
              <a:rPr lang="zh-CN" altLang="en-US" dirty="0" smtClean="0">
                <a:latin typeface="+mn-ea"/>
              </a:rPr>
              <a:t>）对冲基金年均回报率高达</a:t>
            </a:r>
            <a:r>
              <a:rPr lang="en-US" dirty="0" smtClean="0">
                <a:solidFill>
                  <a:srgbClr val="0C03BD"/>
                </a:solidFill>
                <a:latin typeface="+mn-ea"/>
              </a:rPr>
              <a:t>34</a:t>
            </a:r>
            <a:r>
              <a:rPr lang="zh-CN" altLang="en-US" dirty="0" smtClean="0">
                <a:solidFill>
                  <a:srgbClr val="0C03BD"/>
                </a:solidFill>
                <a:latin typeface="+mn-ea"/>
              </a:rPr>
              <a:t>％</a:t>
            </a:r>
            <a:r>
              <a:rPr lang="zh-CN" altLang="en-US" dirty="0" smtClean="0">
                <a:latin typeface="+mn-ea"/>
              </a:rPr>
              <a:t>，高于索罗斯</a:t>
            </a:r>
            <a:r>
              <a:rPr lang="en-US" altLang="zh-CN" dirty="0" smtClean="0">
                <a:latin typeface="+mn-ea"/>
              </a:rPr>
              <a:t>10%</a:t>
            </a:r>
            <a:r>
              <a:rPr lang="zh-CN" altLang="en-US" dirty="0" smtClean="0">
                <a:latin typeface="+mn-ea"/>
              </a:rPr>
              <a:t>；从</a:t>
            </a:r>
            <a:r>
              <a:rPr lang="en-US" dirty="0" smtClean="0">
                <a:latin typeface="+mn-ea"/>
              </a:rPr>
              <a:t>2002</a:t>
            </a:r>
            <a:r>
              <a:rPr lang="en-US" altLang="zh-CN" dirty="0" smtClean="0">
                <a:latin typeface="+mn-ea"/>
              </a:rPr>
              <a:t>-</a:t>
            </a:r>
            <a:r>
              <a:rPr lang="en-US" dirty="0" smtClean="0">
                <a:latin typeface="+mn-ea"/>
              </a:rPr>
              <a:t>2005</a:t>
            </a:r>
            <a:r>
              <a:rPr lang="zh-CN" altLang="en-US" dirty="0" smtClean="0">
                <a:latin typeface="+mn-ea"/>
              </a:rPr>
              <a:t>年底，</a:t>
            </a:r>
            <a:r>
              <a:rPr lang="en-US" dirty="0" smtClean="0">
                <a:latin typeface="+mn-ea"/>
              </a:rPr>
              <a:t>60</a:t>
            </a:r>
            <a:r>
              <a:rPr lang="zh-CN" altLang="en-US" dirty="0" smtClean="0">
                <a:latin typeface="+mn-ea"/>
              </a:rPr>
              <a:t>多亿美元；</a:t>
            </a:r>
            <a:r>
              <a:rPr lang="en-US" altLang="zh-CN" dirty="0" smtClean="0">
                <a:solidFill>
                  <a:srgbClr val="0C03BD"/>
                </a:solidFill>
                <a:latin typeface="+mn-ea"/>
              </a:rPr>
              <a:t>2008</a:t>
            </a:r>
            <a:r>
              <a:rPr lang="zh-CN" altLang="en-US" dirty="0" smtClean="0">
                <a:latin typeface="+mn-ea"/>
              </a:rPr>
              <a:t>年回报</a:t>
            </a:r>
            <a:r>
              <a:rPr lang="en-US" altLang="zh-CN" dirty="0" smtClean="0">
                <a:solidFill>
                  <a:srgbClr val="0C03BD"/>
                </a:solidFill>
                <a:latin typeface="+mn-ea"/>
              </a:rPr>
              <a:t>80%</a:t>
            </a:r>
            <a:r>
              <a:rPr lang="en-US" altLang="zh-CN" dirty="0" smtClean="0">
                <a:latin typeface="+mn-ea"/>
              </a:rPr>
              <a:t> </a:t>
            </a:r>
            <a:r>
              <a:rPr lang="zh-CN" altLang="en-US" dirty="0" smtClean="0">
                <a:latin typeface="+mn-ea"/>
              </a:rPr>
              <a:t>（巴菲特</a:t>
            </a:r>
            <a:r>
              <a:rPr lang="en-US" altLang="zh-CN" dirty="0" smtClean="0">
                <a:latin typeface="+mn-ea"/>
              </a:rPr>
              <a:t>-15%)</a:t>
            </a:r>
            <a:r>
              <a:rPr lang="zh-CN" altLang="en-US" dirty="0" smtClean="0">
                <a:latin typeface="+mn-ea"/>
              </a:rPr>
              <a:t>。</a:t>
            </a:r>
            <a:endParaRPr lang="en-US" altLang="zh-CN" dirty="0" smtClean="0">
              <a:latin typeface="+mn-ea"/>
            </a:endParaRPr>
          </a:p>
          <a:p>
            <a:r>
              <a:rPr lang="zh-CN" altLang="en-US" dirty="0" smtClean="0">
                <a:latin typeface="+mn-ea"/>
              </a:rPr>
              <a:t>投资产品：衍生品、现货</a:t>
            </a:r>
            <a:endParaRPr lang="en-US" altLang="zh-CN" dirty="0" smtClean="0">
              <a:latin typeface="+mn-ea"/>
            </a:endParaRPr>
          </a:p>
          <a:p>
            <a:r>
              <a:rPr lang="zh-CN" altLang="en-US" dirty="0" smtClean="0">
                <a:latin typeface="+mn-ea"/>
              </a:rPr>
              <a:t>策略：</a:t>
            </a:r>
            <a:r>
              <a:rPr lang="zh-CN" altLang="en-US" dirty="0" smtClean="0">
                <a:solidFill>
                  <a:srgbClr val="0C03BD"/>
                </a:solidFill>
                <a:latin typeface="+mn-ea"/>
              </a:rPr>
              <a:t>量化投资、算法交易</a:t>
            </a:r>
            <a:endParaRPr lang="en-US" altLang="zh-CN" dirty="0" smtClean="0">
              <a:solidFill>
                <a:srgbClr val="0C03BD"/>
              </a:solidFill>
              <a:latin typeface="+mn-ea"/>
            </a:endParaRPr>
          </a:p>
          <a:p>
            <a:r>
              <a:rPr lang="zh-CN" altLang="en-US" dirty="0" smtClean="0">
                <a:latin typeface="+mn-ea"/>
              </a:rPr>
              <a:t>背景：麻省理工</a:t>
            </a:r>
            <a:r>
              <a:rPr lang="zh-CN" altLang="en-US" dirty="0" smtClean="0">
                <a:solidFill>
                  <a:srgbClr val="0C03BD"/>
                </a:solidFill>
                <a:latin typeface="+mn-ea"/>
              </a:rPr>
              <a:t>数学</a:t>
            </a:r>
            <a:r>
              <a:rPr lang="zh-CN" altLang="en-US" dirty="0" smtClean="0">
                <a:latin typeface="+mn-ea"/>
              </a:rPr>
              <a:t>系本科</a:t>
            </a:r>
            <a:r>
              <a:rPr lang="en-US" dirty="0" smtClean="0">
                <a:latin typeface="+mn-ea"/>
              </a:rPr>
              <a:t>,</a:t>
            </a:r>
            <a:r>
              <a:rPr lang="zh-CN" altLang="en-US" dirty="0" smtClean="0">
                <a:latin typeface="+mn-ea"/>
              </a:rPr>
              <a:t> 加州大学伯克利分校</a:t>
            </a:r>
            <a:r>
              <a:rPr lang="zh-CN" altLang="en-US" dirty="0" smtClean="0">
                <a:solidFill>
                  <a:srgbClr val="0C03BD"/>
                </a:solidFill>
                <a:latin typeface="+mn-ea"/>
              </a:rPr>
              <a:t>数学</a:t>
            </a:r>
            <a:r>
              <a:rPr lang="zh-CN" altLang="en-US" dirty="0" smtClean="0">
                <a:latin typeface="+mn-ea"/>
              </a:rPr>
              <a:t>博士</a:t>
            </a:r>
            <a:endParaRPr lang="zh-CN" altLang="en-US" dirty="0">
              <a:latin typeface="+mn-ea"/>
            </a:endParaRPr>
          </a:p>
        </p:txBody>
      </p:sp>
      <p:sp>
        <p:nvSpPr>
          <p:cNvPr id="4" name="灯片编号占位符 3"/>
          <p:cNvSpPr>
            <a:spLocks noGrp="1"/>
          </p:cNvSpPr>
          <p:nvPr>
            <p:ph type="sldNum" sz="quarter" idx="12"/>
          </p:nvPr>
        </p:nvSpPr>
        <p:spPr/>
        <p:txBody>
          <a:bodyPr/>
          <a:lstStyle/>
          <a:p>
            <a:fld id="{E9267D6F-5260-4733-A6E9-9CC94A236CF3}" type="slidenum">
              <a:rPr lang="zh-CN" altLang="en-US" smtClean="0"/>
            </a:fld>
            <a:endParaRPr lang="zh-CN" altLang="en-US"/>
          </a:p>
        </p:txBody>
      </p:sp>
      <p:pic>
        <p:nvPicPr>
          <p:cNvPr id="66561" name="Picture 1" descr="C:\Users\Administrator\AppData\Roaming\Tencent\Users\27557575\QQ\WinTemp\RichOle\@]J1YPSMB_Q%U}3O$VGLP(P.png"/>
          <p:cNvPicPr>
            <a:picLocks noChangeAspect="1" noChangeArrowheads="1"/>
          </p:cNvPicPr>
          <p:nvPr/>
        </p:nvPicPr>
        <p:blipFill>
          <a:blip r:embed="rId1" cstate="print"/>
          <a:srcRect/>
          <a:stretch>
            <a:fillRect/>
          </a:stretch>
        </p:blipFill>
        <p:spPr bwMode="auto">
          <a:xfrm>
            <a:off x="3131840" y="1412776"/>
            <a:ext cx="3214678" cy="20565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左弧形箭头 10"/>
          <p:cNvSpPr/>
          <p:nvPr/>
        </p:nvSpPr>
        <p:spPr>
          <a:xfrm flipH="1">
            <a:off x="4786313" y="3214688"/>
            <a:ext cx="1071562" cy="1781175"/>
          </a:xfrm>
          <a:prstGeom prst="curvedRightArrow">
            <a:avLst>
              <a:gd name="adj1" fmla="val 0"/>
              <a:gd name="adj2" fmla="val 83125"/>
              <a:gd name="adj3" fmla="val 26690"/>
            </a:avLst>
          </a:prstGeom>
          <a:solidFill>
            <a:srgbClr val="53BCD8"/>
          </a:solidFill>
          <a:ln>
            <a:solidFill>
              <a:srgbClr val="53BC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左弧形箭头 11"/>
          <p:cNvSpPr/>
          <p:nvPr/>
        </p:nvSpPr>
        <p:spPr>
          <a:xfrm flipV="1">
            <a:off x="3714750" y="1428750"/>
            <a:ext cx="1071563" cy="1781175"/>
          </a:xfrm>
          <a:prstGeom prst="curvedRightArrow">
            <a:avLst>
              <a:gd name="adj1" fmla="val 0"/>
              <a:gd name="adj2" fmla="val 83125"/>
              <a:gd name="adj3" fmla="val 26690"/>
            </a:avLst>
          </a:prstGeom>
          <a:solidFill>
            <a:srgbClr val="53BCD8"/>
          </a:solidFill>
          <a:ln>
            <a:solidFill>
              <a:srgbClr val="53BC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左弧形箭头 12"/>
          <p:cNvSpPr/>
          <p:nvPr/>
        </p:nvSpPr>
        <p:spPr>
          <a:xfrm rot="16200000" flipV="1">
            <a:off x="3426620" y="2859881"/>
            <a:ext cx="1071562" cy="1781175"/>
          </a:xfrm>
          <a:prstGeom prst="curvedRightArrow">
            <a:avLst>
              <a:gd name="adj1" fmla="val 0"/>
              <a:gd name="adj2" fmla="val 83125"/>
              <a:gd name="adj3" fmla="val 26690"/>
            </a:avLst>
          </a:prstGeom>
          <a:solidFill>
            <a:srgbClr val="FF8D00"/>
          </a:solidFill>
          <a:ln>
            <a:solidFill>
              <a:srgbClr val="FF8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左弧形箭头 14"/>
          <p:cNvSpPr/>
          <p:nvPr/>
        </p:nvSpPr>
        <p:spPr>
          <a:xfrm rot="5400000" flipV="1">
            <a:off x="5212557" y="1859756"/>
            <a:ext cx="1071562" cy="1781175"/>
          </a:xfrm>
          <a:prstGeom prst="curvedRightArrow">
            <a:avLst>
              <a:gd name="adj1" fmla="val 0"/>
              <a:gd name="adj2" fmla="val 83125"/>
              <a:gd name="adj3" fmla="val 26690"/>
            </a:avLst>
          </a:prstGeom>
          <a:solidFill>
            <a:srgbClr val="FF8D00"/>
          </a:solidFill>
          <a:ln>
            <a:solidFill>
              <a:srgbClr val="FF8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126"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5130" name="矩形 6"/>
          <p:cNvSpPr>
            <a:spLocks noChangeArrowheads="1"/>
          </p:cNvSpPr>
          <p:nvPr/>
        </p:nvSpPr>
        <p:spPr bwMode="auto">
          <a:xfrm>
            <a:off x="357188" y="285750"/>
            <a:ext cx="3416320"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大师成长之路的启示</a:t>
            </a:r>
            <a:endParaRPr lang="zh-CN" altLang="en-US" sz="2800" dirty="0">
              <a:latin typeface="微软雅黑" panose="020B0503020204020204" pitchFamily="34" charset="-122"/>
              <a:ea typeface="微软雅黑" panose="020B0503020204020204" pitchFamily="34" charset="-122"/>
            </a:endParaRPr>
          </a:p>
        </p:txBody>
      </p:sp>
      <p:sp>
        <p:nvSpPr>
          <p:cNvPr id="5131" name="矩形 12"/>
          <p:cNvSpPr>
            <a:spLocks noChangeArrowheads="1"/>
          </p:cNvSpPr>
          <p:nvPr/>
        </p:nvSpPr>
        <p:spPr bwMode="auto">
          <a:xfrm>
            <a:off x="4572000" y="1714500"/>
            <a:ext cx="1800493"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独特的投资风格</a:t>
            </a:r>
            <a:endParaRPr lang="zh-CN" altLang="en-US" dirty="0">
              <a:latin typeface="微软雅黑" panose="020B0503020204020204" pitchFamily="34" charset="-122"/>
              <a:ea typeface="微软雅黑" panose="020B0503020204020204" pitchFamily="34" charset="-122"/>
            </a:endParaRPr>
          </a:p>
        </p:txBody>
      </p:sp>
      <p:sp>
        <p:nvSpPr>
          <p:cNvPr id="5132" name="矩形 13"/>
          <p:cNvSpPr>
            <a:spLocks noChangeArrowheads="1"/>
          </p:cNvSpPr>
          <p:nvPr/>
        </p:nvSpPr>
        <p:spPr bwMode="auto">
          <a:xfrm>
            <a:off x="6000750" y="3071813"/>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良好的教育</a:t>
            </a:r>
            <a:endParaRPr lang="zh-CN" altLang="en-US" dirty="0">
              <a:latin typeface="微软雅黑" panose="020B0503020204020204" pitchFamily="34" charset="-122"/>
              <a:ea typeface="微软雅黑" panose="020B0503020204020204" pitchFamily="34" charset="-122"/>
            </a:endParaRPr>
          </a:p>
        </p:txBody>
      </p:sp>
      <p:sp>
        <p:nvSpPr>
          <p:cNvPr id="5133" name="矩形 14"/>
          <p:cNvSpPr>
            <a:spLocks noChangeArrowheads="1"/>
          </p:cNvSpPr>
          <p:nvPr/>
        </p:nvSpPr>
        <p:spPr bwMode="auto">
          <a:xfrm>
            <a:off x="3500438" y="4429125"/>
            <a:ext cx="1569660"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全球化的视野</a:t>
            </a:r>
            <a:endParaRPr lang="zh-CN" altLang="en-US" dirty="0">
              <a:latin typeface="微软雅黑" panose="020B0503020204020204" pitchFamily="34" charset="-122"/>
              <a:ea typeface="微软雅黑" panose="020B0503020204020204" pitchFamily="34" charset="-122"/>
            </a:endParaRPr>
          </a:p>
        </p:txBody>
      </p:sp>
      <p:sp>
        <p:nvSpPr>
          <p:cNvPr id="5134" name="矩形 15"/>
          <p:cNvSpPr>
            <a:spLocks noChangeArrowheads="1"/>
          </p:cNvSpPr>
          <p:nvPr/>
        </p:nvSpPr>
        <p:spPr bwMode="auto">
          <a:xfrm>
            <a:off x="2716213" y="3143250"/>
            <a:ext cx="1338828" cy="369332"/>
          </a:xfrm>
          <a:prstGeom prst="rect">
            <a:avLst/>
          </a:prstGeom>
          <a:noFill/>
          <a:ln w="9525">
            <a:noFill/>
            <a:miter lim="800000"/>
          </a:ln>
        </p:spPr>
        <p:txBody>
          <a:bodyPr wrap="none">
            <a:spAutoFit/>
          </a:bodyPr>
          <a:lstStyle/>
          <a:p>
            <a:r>
              <a:rPr lang="zh-CN" altLang="en-US" dirty="0" smtClean="0">
                <a:latin typeface="微软雅黑" panose="020B0503020204020204" pitchFamily="34" charset="-122"/>
                <a:ea typeface="微软雅黑" panose="020B0503020204020204" pitchFamily="34" charset="-122"/>
              </a:rPr>
              <a:t>不同的背景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3648</Words>
  <Application>WPS 演示</Application>
  <PresentationFormat>全屏显示(4:3)</PresentationFormat>
  <Paragraphs>438</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宋体</vt:lpstr>
      <vt:lpstr>Wingdings</vt:lpstr>
      <vt:lpstr>Calibri</vt:lpstr>
      <vt:lpstr>Calibri</vt:lpstr>
      <vt:lpstr>黑体</vt:lpstr>
      <vt:lpstr>楷体</vt:lpstr>
      <vt:lpstr>微软雅黑</vt:lpstr>
      <vt:lpstr>华文隶书</vt:lpstr>
      <vt:lpstr>Office 主题</vt:lpstr>
      <vt:lpstr>Office 主题​​</vt:lpstr>
      <vt:lpstr>PowerPoint 演示文稿</vt:lpstr>
      <vt:lpstr>个人简介</vt:lpstr>
      <vt:lpstr>联系方式</vt:lpstr>
      <vt:lpstr>PowerPoint 演示文稿</vt:lpstr>
      <vt:lpstr>PowerPoint 演示文稿</vt:lpstr>
      <vt:lpstr>巴菲特</vt:lpstr>
      <vt:lpstr>索罗斯</vt:lpstr>
      <vt:lpstr> 西蒙斯</vt:lpstr>
      <vt:lpstr>PowerPoint 演示文稿</vt:lpstr>
      <vt:lpstr>PowerPoint 演示文稿</vt:lpstr>
      <vt:lpstr>中国股市第一人—尉文渊</vt:lpstr>
      <vt:lpstr>“悲情教父”-管金生</vt:lpstr>
      <vt:lpstr> 国际资本运作教父 荣智健</vt:lpstr>
      <vt:lpstr>新时代？</vt:lpstr>
      <vt:lpstr>属于你们的时代</vt:lpstr>
      <vt:lpstr>融入全球的金融市场</vt:lpstr>
      <vt:lpstr>PowerPoint 演示文稿</vt:lpstr>
      <vt:lpstr>PowerPoint 演示文稿</vt:lpstr>
      <vt:lpstr>招商局投资（香港）</vt:lpstr>
      <vt:lpstr>深圳证券交易所</vt:lpstr>
      <vt:lpstr>深圳证券交易所</vt:lpstr>
      <vt:lpstr>就业市场的变化</vt:lpstr>
      <vt:lpstr>PowerPoint 演示文稿</vt:lpstr>
      <vt:lpstr>PowerPoint 演示文稿</vt:lpstr>
      <vt:lpstr>PowerPoint 演示文稿</vt:lpstr>
      <vt:lpstr>如何学习本课程？</vt:lpstr>
      <vt:lpstr>教材及参考书目</vt:lpstr>
      <vt:lpstr>讲授内容安排</vt:lpstr>
      <vt:lpstr>课程目标</vt:lpstr>
      <vt:lpstr>课程总体安排</vt:lpstr>
      <vt:lpstr>课堂组织-个人自主学习</vt:lpstr>
      <vt:lpstr>课堂组织-团体学习</vt:lpstr>
      <vt:lpstr>考核方式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421</cp:revision>
  <dcterms:created xsi:type="dcterms:W3CDTF">2013-10-30T09:04:00Z</dcterms:created>
  <dcterms:modified xsi:type="dcterms:W3CDTF">2016-09-18T11:03:25Z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