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86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20A1-91C2-4F89-9A4E-8689ECDAD930}" type="datetimeFigureOut">
              <a:rPr lang="zh-CN" altLang="en-US" smtClean="0"/>
              <a:t>2016/9/5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F217C-E733-4BF5-99CC-FD678B592F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256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20A1-91C2-4F89-9A4E-8689ECDAD930}" type="datetimeFigureOut">
              <a:rPr lang="zh-CN" altLang="en-US" smtClean="0"/>
              <a:t>2016/9/5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F217C-E733-4BF5-99CC-FD678B592F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525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20A1-91C2-4F89-9A4E-8689ECDAD930}" type="datetimeFigureOut">
              <a:rPr lang="zh-CN" altLang="en-US" smtClean="0"/>
              <a:t>2016/9/5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F217C-E733-4BF5-99CC-FD678B592F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362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20A1-91C2-4F89-9A4E-8689ECDAD930}" type="datetimeFigureOut">
              <a:rPr lang="zh-CN" altLang="en-US" smtClean="0"/>
              <a:t>2016/9/5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F217C-E733-4BF5-99CC-FD678B592F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326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20A1-91C2-4F89-9A4E-8689ECDAD930}" type="datetimeFigureOut">
              <a:rPr lang="zh-CN" altLang="en-US" smtClean="0"/>
              <a:t>2016/9/5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F217C-E733-4BF5-99CC-FD678B592F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225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20A1-91C2-4F89-9A4E-8689ECDAD930}" type="datetimeFigureOut">
              <a:rPr lang="zh-CN" altLang="en-US" smtClean="0"/>
              <a:t>2016/9/5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F217C-E733-4BF5-99CC-FD678B592F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391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20A1-91C2-4F89-9A4E-8689ECDAD930}" type="datetimeFigureOut">
              <a:rPr lang="zh-CN" altLang="en-US" smtClean="0"/>
              <a:t>2016/9/5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F217C-E733-4BF5-99CC-FD678B592F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196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20A1-91C2-4F89-9A4E-8689ECDAD930}" type="datetimeFigureOut">
              <a:rPr lang="zh-CN" altLang="en-US" smtClean="0"/>
              <a:t>2016/9/5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F217C-E733-4BF5-99CC-FD678B592F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185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20A1-91C2-4F89-9A4E-8689ECDAD930}" type="datetimeFigureOut">
              <a:rPr lang="zh-CN" altLang="en-US" smtClean="0"/>
              <a:t>2016/9/5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F217C-E733-4BF5-99CC-FD678B592F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424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20A1-91C2-4F89-9A4E-8689ECDAD930}" type="datetimeFigureOut">
              <a:rPr lang="zh-CN" altLang="en-US" smtClean="0"/>
              <a:t>2016/9/5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F217C-E733-4BF5-99CC-FD678B592F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67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20A1-91C2-4F89-9A4E-8689ECDAD930}" type="datetimeFigureOut">
              <a:rPr lang="zh-CN" altLang="en-US" smtClean="0"/>
              <a:t>2016/9/5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F217C-E733-4BF5-99CC-FD678B592F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8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020A1-91C2-4F89-9A4E-8689ECDAD930}" type="datetimeFigureOut">
              <a:rPr lang="zh-CN" altLang="en-US" smtClean="0"/>
              <a:t>2016/9/5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F217C-E733-4BF5-99CC-FD678B592F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247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市场微观结构</a:t>
            </a:r>
            <a:r>
              <a:rPr lang="en-US" altLang="zh-CN" dirty="0" smtClean="0"/>
              <a:t>-</a:t>
            </a:r>
            <a:r>
              <a:rPr lang="zh-CN" altLang="en-US" dirty="0" smtClean="0"/>
              <a:t>做市商市场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4216FC"/>
                </a:solidFill>
              </a:rPr>
              <a:t>主讲人 韦立坚 博士</a:t>
            </a:r>
            <a:endParaRPr lang="zh-CN" altLang="en-US" dirty="0">
              <a:solidFill>
                <a:srgbClr val="4216F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27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做市商下的资产定价理论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Kyle 1985, “Continuous </a:t>
            </a:r>
            <a:r>
              <a:rPr lang="en-US" altLang="zh-CN" dirty="0"/>
              <a:t>Auctions and Insider Trading”, </a:t>
            </a:r>
            <a:r>
              <a:rPr lang="en-US" altLang="zh-CN" i="1" dirty="0" err="1"/>
              <a:t>Econometrica</a:t>
            </a:r>
            <a:r>
              <a:rPr lang="en-US" altLang="zh-CN" dirty="0"/>
              <a:t>, 53, pp 1315-36</a:t>
            </a:r>
            <a:r>
              <a:rPr lang="en-US" altLang="zh-CN" dirty="0" smtClean="0"/>
              <a:t>.</a:t>
            </a:r>
          </a:p>
          <a:p>
            <a:pPr lvl="1"/>
            <a:r>
              <a:rPr lang="zh-CN" altLang="en-US" dirty="0" smtClean="0"/>
              <a:t>以知情交易者在竞争性做市商条件下如何最优信息获取最大利润，但最终信息完全释放到价格上。</a:t>
            </a:r>
            <a:endParaRPr lang="en-US" altLang="zh-CN" dirty="0" smtClean="0"/>
          </a:p>
          <a:p>
            <a:r>
              <a:rPr lang="en-US" altLang="zh-CN" dirty="0" err="1"/>
              <a:t>Glosten</a:t>
            </a:r>
            <a:r>
              <a:rPr lang="en-US" altLang="zh-CN" dirty="0"/>
              <a:t>, Lawrence and Paul </a:t>
            </a:r>
            <a:r>
              <a:rPr lang="en-US" altLang="zh-CN" dirty="0" err="1"/>
              <a:t>Milgrom</a:t>
            </a:r>
            <a:r>
              <a:rPr lang="en-US" altLang="zh-CN" dirty="0"/>
              <a:t> (1985): “Bid, Ask and Transaction Prices in a Specialist </a:t>
            </a:r>
            <a:r>
              <a:rPr lang="en-US" altLang="zh-CN" dirty="0" smtClean="0"/>
              <a:t>Market with </a:t>
            </a:r>
            <a:r>
              <a:rPr lang="en-US" altLang="zh-CN" dirty="0"/>
              <a:t>Heterogeneously Informed Agents”, </a:t>
            </a:r>
            <a:r>
              <a:rPr lang="en-US" altLang="zh-CN" i="1" dirty="0"/>
              <a:t>Journal of Financial Economics</a:t>
            </a:r>
            <a:r>
              <a:rPr lang="en-US" altLang="zh-CN" dirty="0"/>
              <a:t>, 13, pp 71-100</a:t>
            </a:r>
            <a:r>
              <a:rPr lang="en-US" altLang="zh-CN" dirty="0" smtClean="0"/>
              <a:t>.</a:t>
            </a:r>
          </a:p>
          <a:p>
            <a:pPr lvl="1"/>
            <a:r>
              <a:rPr lang="zh-CN" altLang="en-US" dirty="0" smtClean="0"/>
              <a:t>考察知情</a:t>
            </a:r>
            <a:r>
              <a:rPr lang="zh-CN" altLang="en-US" dirty="0"/>
              <a:t>和非知情交易者序贯进入市场条件下，做市商如何最优化调整报价，从而揭示市场价格的形成过程。</a:t>
            </a:r>
            <a:endParaRPr lang="en-US" altLang="zh-CN" dirty="0"/>
          </a:p>
          <a:p>
            <a:r>
              <a:rPr lang="en-US" altLang="zh-CN" dirty="0" err="1"/>
              <a:t>Admati</a:t>
            </a:r>
            <a:r>
              <a:rPr lang="en-US" altLang="zh-CN" dirty="0"/>
              <a:t>, </a:t>
            </a:r>
            <a:r>
              <a:rPr lang="en-US" altLang="zh-CN" dirty="0" err="1"/>
              <a:t>Anat</a:t>
            </a:r>
            <a:r>
              <a:rPr lang="en-US" altLang="zh-CN" dirty="0"/>
              <a:t> and Paul </a:t>
            </a:r>
            <a:r>
              <a:rPr lang="en-US" altLang="zh-CN" dirty="0" err="1"/>
              <a:t>Pfleiderer</a:t>
            </a:r>
            <a:r>
              <a:rPr lang="en-US" altLang="zh-CN" dirty="0"/>
              <a:t> (1988): “A Theory of Intraday Patterns: Volume and Price Variability</a:t>
            </a:r>
            <a:r>
              <a:rPr lang="en-US" altLang="zh-CN" dirty="0" smtClean="0"/>
              <a:t>”, </a:t>
            </a:r>
            <a:r>
              <a:rPr lang="en-US" altLang="zh-CN" i="1" dirty="0" smtClean="0"/>
              <a:t>The </a:t>
            </a:r>
            <a:r>
              <a:rPr lang="en-US" altLang="zh-CN" i="1" dirty="0"/>
              <a:t>Review of Financial Studies</a:t>
            </a:r>
            <a:r>
              <a:rPr lang="en-US" altLang="zh-CN" dirty="0"/>
              <a:t>, 1, pp 3-40</a:t>
            </a:r>
            <a:r>
              <a:rPr lang="en-US" altLang="zh-CN" dirty="0" smtClean="0"/>
              <a:t>.</a:t>
            </a:r>
          </a:p>
          <a:p>
            <a:pPr lvl="1"/>
            <a:r>
              <a:rPr lang="zh-CN" altLang="en-US" dirty="0" smtClean="0"/>
              <a:t>考察非知情交易者如何通过联合交易，从而减少与知情交易者的损失，解释了交易量、买卖价差以及价格日内波动的阶段形状问题。</a:t>
            </a:r>
            <a:endParaRPr lang="en-US" altLang="zh-CN" dirty="0" smtClean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8386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做市商的计算实验模型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618856" cy="452596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000" dirty="0" smtClean="0"/>
              <a:t>1998</a:t>
            </a:r>
            <a:r>
              <a:rPr lang="zh-CN" altLang="en-US" sz="2000" dirty="0" smtClean="0"/>
              <a:t>年，</a:t>
            </a:r>
            <a:r>
              <a:rPr lang="en-US" altLang="zh-CN" sz="2000" dirty="0" smtClean="0"/>
              <a:t>Darley </a:t>
            </a:r>
            <a:r>
              <a:rPr lang="zh-CN" altLang="en-US" sz="2000" dirty="0"/>
              <a:t>和</a:t>
            </a:r>
            <a:r>
              <a:rPr lang="en-US" altLang="zh-CN" sz="2000" dirty="0" err="1" smtClean="0"/>
              <a:t>Outkin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2007</a:t>
            </a:r>
            <a:r>
              <a:rPr lang="zh-CN" altLang="en-US" sz="2000" dirty="0" smtClean="0"/>
              <a:t>）拓展了</a:t>
            </a:r>
            <a:r>
              <a:rPr lang="en-US" altLang="zh-CN" sz="2000" dirty="0" err="1" smtClean="0"/>
              <a:t>Glosten-Milgrom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(1985)</a:t>
            </a:r>
            <a:r>
              <a:rPr lang="zh-CN" altLang="en-US" sz="2000" dirty="0"/>
              <a:t>的模型，引入真实的投资者行为和做市商</a:t>
            </a:r>
            <a:r>
              <a:rPr lang="zh-CN" altLang="en-US" sz="2000" dirty="0" smtClean="0"/>
              <a:t>策略，利用计算实验方法建立了模拟模型。</a:t>
            </a:r>
            <a:endParaRPr lang="en-US" altLang="zh-CN" sz="2000" dirty="0"/>
          </a:p>
          <a:p>
            <a:r>
              <a:rPr lang="zh-CN" altLang="en-US" sz="2000" dirty="0"/>
              <a:t>投资者对基本价值的估计有不同的偏差</a:t>
            </a:r>
            <a:endParaRPr lang="en-US" altLang="zh-CN" sz="2000" dirty="0"/>
          </a:p>
          <a:p>
            <a:r>
              <a:rPr lang="zh-CN" altLang="en-US" sz="2000" dirty="0"/>
              <a:t>丰富的做市商策略</a:t>
            </a:r>
            <a:endParaRPr lang="en-US" altLang="zh-CN" sz="2000" dirty="0"/>
          </a:p>
          <a:p>
            <a:pPr lvl="1"/>
            <a:r>
              <a:rPr lang="zh-CN" altLang="en-US" sz="2000" dirty="0"/>
              <a:t>平衡存货策略</a:t>
            </a:r>
            <a:endParaRPr lang="en-US" altLang="zh-CN" sz="2000" dirty="0"/>
          </a:p>
          <a:p>
            <a:pPr lvl="1"/>
            <a:r>
              <a:rPr lang="zh-CN" altLang="en-US" sz="2000" dirty="0"/>
              <a:t>量价平衡策略</a:t>
            </a:r>
            <a:endParaRPr lang="en-US" altLang="zh-CN" sz="2000" dirty="0"/>
          </a:p>
          <a:p>
            <a:pPr lvl="1"/>
            <a:r>
              <a:rPr lang="zh-CN" altLang="en-US" sz="2000" dirty="0"/>
              <a:t>寄生策略</a:t>
            </a:r>
            <a:endParaRPr lang="en-US" altLang="zh-CN" sz="2000" dirty="0"/>
          </a:p>
          <a:p>
            <a:pPr lvl="1"/>
            <a:r>
              <a:rPr lang="zh-CN" altLang="en-US" sz="2000" dirty="0"/>
              <a:t>市场条件分类策略</a:t>
            </a:r>
            <a:endParaRPr lang="en-US" altLang="zh-CN" sz="2000" dirty="0"/>
          </a:p>
          <a:p>
            <a:pPr lvl="1"/>
            <a:r>
              <a:rPr lang="zh-CN" altLang="en-US" sz="2000" dirty="0"/>
              <a:t>动态系统策略</a:t>
            </a:r>
            <a:endParaRPr lang="en-US" altLang="zh-CN" sz="2000" dirty="0"/>
          </a:p>
          <a:p>
            <a:r>
              <a:rPr lang="zh-CN" altLang="en-US" sz="2000" dirty="0" smtClean="0"/>
              <a:t>对</a:t>
            </a:r>
            <a:r>
              <a:rPr lang="zh-CN" altLang="en-US" sz="2000" dirty="0"/>
              <a:t>纳斯达克市场最小报价单位由</a:t>
            </a:r>
            <a:r>
              <a:rPr lang="en-US" altLang="zh-CN" sz="2000" dirty="0"/>
              <a:t>1/16</a:t>
            </a:r>
            <a:r>
              <a:rPr lang="zh-CN" altLang="en-US" sz="2000" dirty="0"/>
              <a:t>改为</a:t>
            </a:r>
            <a:r>
              <a:rPr lang="en-US" altLang="zh-CN" sz="2000" dirty="0"/>
              <a:t>1</a:t>
            </a:r>
            <a:r>
              <a:rPr lang="zh-CN" altLang="en-US" sz="2000" dirty="0"/>
              <a:t>美分作出仿真实验，结果支持减小最小报价</a:t>
            </a:r>
            <a:r>
              <a:rPr lang="zh-CN" altLang="en-US" sz="2000" dirty="0" smtClean="0"/>
              <a:t>单位能够提高市场</a:t>
            </a:r>
            <a:r>
              <a:rPr lang="zh-CN" altLang="en-US" sz="2000" dirty="0"/>
              <a:t>流动性。</a:t>
            </a:r>
          </a:p>
        </p:txBody>
      </p:sp>
      <p:pic>
        <p:nvPicPr>
          <p:cNvPr id="1025" name="Picture 1" descr="C:\Users\C\AppData\Roaming\Tencent\Users\27557575\QQ\WinTemp\RichOle\DRCF4LIE69~27YTI(4`]`$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55427"/>
            <a:ext cx="2139686" cy="3164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" descr="C:\Users\114923\AppData\Roaming\Tencent\Users\27557575\QQ\WinTemp\RichOle\JQ6%EC2C@74QQQS87GD9}E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488" y="3197711"/>
            <a:ext cx="4050512" cy="3565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3721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要点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了解做市商市场微观结构</a:t>
            </a:r>
            <a:endParaRPr lang="en-US" altLang="zh-CN" dirty="0" smtClean="0"/>
          </a:p>
          <a:p>
            <a:pPr lvl="1"/>
            <a:r>
              <a:rPr lang="zh-CN" altLang="en-US" dirty="0"/>
              <a:t>做市</a:t>
            </a:r>
            <a:r>
              <a:rPr lang="zh-CN" altLang="en-US" dirty="0" smtClean="0"/>
              <a:t>商报价策略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知情交易者策略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流动性交易者策略</a:t>
            </a:r>
            <a:endParaRPr lang="en-US" altLang="zh-CN" dirty="0" smtClean="0"/>
          </a:p>
          <a:p>
            <a:pPr lvl="1"/>
            <a:r>
              <a:rPr lang="zh-CN" altLang="en-US" dirty="0"/>
              <a:t>投机</a:t>
            </a:r>
            <a:r>
              <a:rPr lang="zh-CN" altLang="en-US" dirty="0" smtClean="0"/>
              <a:t>者策略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71828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人工喊价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/>
              <a:t>公开喊价又叫双向交易 </a:t>
            </a:r>
            <a:r>
              <a:rPr lang="en-US" altLang="zh-CN" dirty="0"/>
              <a:t>(Double </a:t>
            </a:r>
            <a:r>
              <a:rPr lang="en-US" altLang="zh-CN" dirty="0" smtClean="0"/>
              <a:t>Auction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Pit Trading, Open Outcry</a:t>
            </a:r>
            <a:r>
              <a:rPr lang="zh-CN" altLang="en-US" dirty="0" smtClean="0"/>
              <a:t>）即</a:t>
            </a:r>
            <a:r>
              <a:rPr lang="zh-CN" altLang="en-US" dirty="0"/>
              <a:t>买卖双方同时报价，主要是在期货交易中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买入</a:t>
            </a:r>
            <a:r>
              <a:rPr lang="zh-CN" altLang="en-US" dirty="0"/>
              <a:t>、卖出的手势是： </a:t>
            </a:r>
          </a:p>
          <a:p>
            <a:pPr lvl="1"/>
            <a:r>
              <a:rPr lang="zh-CN" altLang="en-US" dirty="0"/>
              <a:t> 五指张开，当掌心向外时表示卖出，向内时表示买入。 </a:t>
            </a:r>
          </a:p>
          <a:p>
            <a:pPr lvl="1"/>
            <a:r>
              <a:rPr lang="zh-CN" altLang="en-US" dirty="0"/>
              <a:t>另一手握拳伸出拇指向下表示开仓、向上表示平仓（也有用其他手势表示的）。</a:t>
            </a:r>
          </a:p>
          <a:p>
            <a:r>
              <a:rPr lang="zh-CN" altLang="en-US" dirty="0" smtClean="0"/>
              <a:t>报数</a:t>
            </a:r>
            <a:r>
              <a:rPr lang="zh-CN" altLang="en-US" dirty="0"/>
              <a:t>字是： </a:t>
            </a:r>
          </a:p>
          <a:p>
            <a:pPr lvl="1"/>
            <a:r>
              <a:rPr lang="zh-CN" altLang="en-US" dirty="0"/>
              <a:t>伸出食指表示“</a:t>
            </a:r>
            <a:r>
              <a:rPr lang="en-US" altLang="zh-CN" dirty="0"/>
              <a:t>1” </a:t>
            </a:r>
          </a:p>
          <a:p>
            <a:pPr lvl="1"/>
            <a:r>
              <a:rPr lang="zh-CN" altLang="en-US" dirty="0"/>
              <a:t>伸出食指和中指表示“</a:t>
            </a:r>
            <a:r>
              <a:rPr lang="en-US" altLang="zh-CN" dirty="0"/>
              <a:t>2” </a:t>
            </a:r>
          </a:p>
          <a:p>
            <a:pPr lvl="1"/>
            <a:r>
              <a:rPr lang="zh-CN" altLang="en-US" dirty="0"/>
              <a:t>伸出中指、无名指、小指表示“</a:t>
            </a:r>
            <a:r>
              <a:rPr lang="en-US" altLang="zh-CN" dirty="0"/>
              <a:t>3” </a:t>
            </a:r>
          </a:p>
          <a:p>
            <a:pPr lvl="1"/>
            <a:r>
              <a:rPr lang="zh-CN" altLang="en-US" dirty="0"/>
              <a:t>伸出除拇指外的四指表示“</a:t>
            </a:r>
            <a:r>
              <a:rPr lang="en-US" altLang="zh-CN" dirty="0"/>
              <a:t>4” </a:t>
            </a:r>
          </a:p>
          <a:p>
            <a:pPr lvl="1"/>
            <a:r>
              <a:rPr lang="zh-CN" altLang="en-US" dirty="0"/>
              <a:t>五指全部伸出表示“</a:t>
            </a:r>
            <a:r>
              <a:rPr lang="en-US" altLang="zh-CN" dirty="0"/>
              <a:t>5” </a:t>
            </a:r>
          </a:p>
          <a:p>
            <a:pPr lvl="1"/>
            <a:r>
              <a:rPr lang="zh-CN" altLang="en-US" dirty="0"/>
              <a:t>握拳伸出拇指表示“</a:t>
            </a:r>
            <a:r>
              <a:rPr lang="en-US" altLang="zh-CN" dirty="0"/>
              <a:t>6</a:t>
            </a:r>
            <a:r>
              <a:rPr lang="en-US" altLang="zh-CN" dirty="0" smtClean="0"/>
              <a:t>”</a:t>
            </a:r>
            <a:r>
              <a:rPr lang="zh-CN" altLang="en-US" dirty="0" smtClean="0"/>
              <a:t> </a:t>
            </a:r>
            <a:endParaRPr lang="zh-CN" altLang="en-US" dirty="0"/>
          </a:p>
          <a:p>
            <a:pPr lvl="1"/>
            <a:r>
              <a:rPr lang="zh-CN" altLang="en-US" dirty="0"/>
              <a:t>握拳伸出拇指和食指表示“</a:t>
            </a:r>
            <a:r>
              <a:rPr lang="en-US" altLang="zh-CN" dirty="0"/>
              <a:t>7</a:t>
            </a:r>
            <a:r>
              <a:rPr lang="en-US" altLang="zh-CN" dirty="0" smtClean="0"/>
              <a:t>”</a:t>
            </a:r>
          </a:p>
          <a:p>
            <a:pPr lvl="1"/>
            <a:r>
              <a:rPr lang="zh-CN" altLang="en-US" dirty="0" smtClean="0"/>
              <a:t> 握拳</a:t>
            </a:r>
            <a:r>
              <a:rPr lang="zh-CN" altLang="en-US" dirty="0"/>
              <a:t>伸出拇指、食指、中指表示“</a:t>
            </a:r>
            <a:r>
              <a:rPr lang="en-US" altLang="zh-CN" dirty="0"/>
              <a:t>8” </a:t>
            </a:r>
          </a:p>
          <a:p>
            <a:pPr lvl="1"/>
            <a:r>
              <a:rPr lang="zh-CN" altLang="en-US" dirty="0"/>
              <a:t>食指和拇指捏在一起，其余三指捏拳表示“</a:t>
            </a:r>
            <a:r>
              <a:rPr lang="en-US" altLang="zh-CN" dirty="0"/>
              <a:t>9” </a:t>
            </a:r>
          </a:p>
          <a:p>
            <a:pPr lvl="1"/>
            <a:r>
              <a:rPr lang="zh-CN" altLang="en-US" dirty="0"/>
              <a:t>所有指尖捏在一起表示“</a:t>
            </a:r>
            <a:r>
              <a:rPr lang="en-US" altLang="zh-CN" dirty="0"/>
              <a:t>10”</a:t>
            </a:r>
          </a:p>
          <a:p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11560" y="558924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4216FC"/>
                </a:solidFill>
              </a:rPr>
              <a:t>练习一下</a:t>
            </a:r>
            <a:endParaRPr lang="zh-CN" altLang="en-US" b="1" dirty="0">
              <a:solidFill>
                <a:srgbClr val="4216FC"/>
              </a:solidFill>
            </a:endParaRPr>
          </a:p>
        </p:txBody>
      </p:sp>
      <p:pic>
        <p:nvPicPr>
          <p:cNvPr id="1026" name="Picture 2" descr="C:\Users\C\AppData\Roaming\Tencent\Users\27557575\QQ\WinTemp\RichOle\A)`O_P9@Y$_KFV~_)0]5Z4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111963"/>
            <a:ext cx="386715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8463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历程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12776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国内期货交易的初期，在苏州交易所也采用过人工喊价交易的方式，其气氛确实比现在的计算机交易要活跃得多。 因此国际上有些交易所还在采用这种报价方式，目的就是寻求一种</a:t>
            </a:r>
            <a:r>
              <a:rPr lang="zh-CN" altLang="en-US" dirty="0">
                <a:solidFill>
                  <a:srgbClr val="4216FC"/>
                </a:solidFill>
              </a:rPr>
              <a:t>交易的气氛</a:t>
            </a:r>
            <a:r>
              <a:rPr lang="zh-CN" altLang="en-US" dirty="0"/>
              <a:t>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Picture 1" descr="C:\Users\C\AppData\Roaming\Tencent\Users\27557575\QQ\WinTemp\RichOle\NXR$UE[6GJ{Y@0N])2M%3L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304" y="3284984"/>
            <a:ext cx="3559696" cy="2850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27584" y="3356992"/>
            <a:ext cx="46805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2015</a:t>
            </a:r>
            <a:r>
              <a:rPr lang="zh-CN" altLang="en-US" dirty="0"/>
              <a:t>年</a:t>
            </a:r>
            <a:r>
              <a:rPr lang="en-US" altLang="zh-CN" dirty="0"/>
              <a:t>7</a:t>
            </a:r>
            <a:r>
              <a:rPr lang="zh-CN" altLang="en-US" dirty="0"/>
              <a:t>月</a:t>
            </a:r>
            <a:r>
              <a:rPr lang="en-US" altLang="zh-CN" dirty="0"/>
              <a:t>2</a:t>
            </a:r>
            <a:r>
              <a:rPr lang="zh-CN" altLang="en-US" dirty="0"/>
              <a:t>日</a:t>
            </a:r>
            <a:r>
              <a:rPr lang="en-US" altLang="zh-CN" dirty="0"/>
              <a:t>CME</a:t>
            </a:r>
            <a:r>
              <a:rPr lang="zh-CN" altLang="en-US" dirty="0"/>
              <a:t>开始正式</a:t>
            </a:r>
            <a:r>
              <a:rPr lang="zh-CN" altLang="en-US" dirty="0">
                <a:solidFill>
                  <a:srgbClr val="4216FC"/>
                </a:solidFill>
              </a:rPr>
              <a:t>关闭</a:t>
            </a:r>
            <a:r>
              <a:rPr lang="zh-CN" altLang="en-US" dirty="0"/>
              <a:t>其位于芝加哥和纽约两地的</a:t>
            </a:r>
            <a:r>
              <a:rPr lang="zh-CN" altLang="en-US" dirty="0">
                <a:solidFill>
                  <a:srgbClr val="4216FC"/>
                </a:solidFill>
              </a:rPr>
              <a:t>大部分公开喊价期货交易大厅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近年来，欧美各大交易所纷纷彻底放弃或选择性使用公开喊价交易模式，</a:t>
            </a:r>
            <a:r>
              <a:rPr lang="en-US" altLang="zh-CN" dirty="0"/>
              <a:t>CME</a:t>
            </a:r>
            <a:r>
              <a:rPr lang="zh-CN" altLang="en-US" dirty="0"/>
              <a:t>这一最新表态或许意味着国际期货市场一个传统交易时代的结束。 </a:t>
            </a:r>
            <a:endParaRPr lang="en-US" altLang="zh-CN" dirty="0"/>
          </a:p>
          <a:p>
            <a:r>
              <a:rPr lang="zh-CN" altLang="en-US" dirty="0"/>
              <a:t>但在</a:t>
            </a:r>
            <a:r>
              <a:rPr lang="en-US" altLang="zh-CN" dirty="0"/>
              <a:t>CME</a:t>
            </a:r>
            <a:r>
              <a:rPr lang="zh-CN" altLang="en-US" dirty="0"/>
              <a:t>交易的</a:t>
            </a:r>
            <a:r>
              <a:rPr lang="zh-CN" altLang="en-US" dirty="0">
                <a:solidFill>
                  <a:srgbClr val="4216FC"/>
                </a:solidFill>
              </a:rPr>
              <a:t>所有期权将保留公开喊</a:t>
            </a:r>
            <a:r>
              <a:rPr lang="zh-CN" altLang="en-US" dirty="0"/>
              <a:t>价，道琼斯指数和纳斯达克</a:t>
            </a:r>
            <a:r>
              <a:rPr lang="en-US" altLang="zh-CN" dirty="0"/>
              <a:t>100</a:t>
            </a:r>
            <a:r>
              <a:rPr lang="zh-CN" altLang="en-US" dirty="0"/>
              <a:t>指数合约除外。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7610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做市商市场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628800"/>
            <a:ext cx="4536504" cy="4525963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做市商</a:t>
            </a:r>
            <a:r>
              <a:rPr lang="zh-CN" altLang="en-US" dirty="0" smtClean="0"/>
              <a:t>制度（</a:t>
            </a:r>
            <a:r>
              <a:rPr lang="en-US" altLang="zh-CN" dirty="0" smtClean="0"/>
              <a:t>Market making</a:t>
            </a:r>
            <a:r>
              <a:rPr lang="zh-CN" altLang="en-US" dirty="0" smtClean="0"/>
              <a:t>）是</a:t>
            </a:r>
            <a:r>
              <a:rPr lang="zh-CN" altLang="en-US" dirty="0"/>
              <a:t>一种市场交易制度，由具备一定实力和信誉的法人充当做市商，不断地向投资者提供买卖价格，并按其提供的价格接受投资者的买卖要求，以其自有资金和证券与投资者进行交易，从而为市场提供即时性和</a:t>
            </a:r>
            <a:r>
              <a:rPr lang="zh-CN" altLang="en-US" dirty="0" smtClean="0"/>
              <a:t>流动性。</a:t>
            </a:r>
            <a:endParaRPr lang="en-US" altLang="zh-CN" dirty="0" smtClean="0"/>
          </a:p>
          <a:p>
            <a:r>
              <a:rPr lang="zh-CN" altLang="en-US" dirty="0" smtClean="0"/>
              <a:t>简单</a:t>
            </a:r>
            <a:r>
              <a:rPr lang="zh-CN" altLang="en-US" dirty="0"/>
              <a:t>说就是：报出价格，并能按这个价格买入或卖出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通过</a:t>
            </a:r>
            <a:r>
              <a:rPr lang="zh-CN" altLang="en-US" b="1" dirty="0">
                <a:solidFill>
                  <a:srgbClr val="4216FC"/>
                </a:solidFill>
              </a:rPr>
              <a:t>买卖价差实现一定利润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2049" name="Picture 1" descr="C:\Users\C\AppData\Roaming\Tencent\Users\27557575\QQ\WinTemp\RichOle\ZA_AT}AE55ZM_@$X724DT7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628800"/>
            <a:ext cx="3384376" cy="2296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C\AppData\Roaming\Tencent\Users\27557575\QQ\WinTemp\RichOle\IXVM~GI~BEJH5}F@N]U(TC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077072"/>
            <a:ext cx="3476625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097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做市商的收益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为什么要低买高卖（买卖价差的构成）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交易成本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佣金、手续费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存货成本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提供流动性必然持有头寸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价格变动、利息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信息成本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和知情交易者成交损失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0805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做市商的作用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提供即时流动性</a:t>
            </a:r>
            <a:endParaRPr lang="en-US" altLang="zh-CN" dirty="0" smtClean="0"/>
          </a:p>
          <a:p>
            <a:r>
              <a:rPr lang="zh-CN" altLang="en-US" dirty="0" smtClean="0"/>
              <a:t>稳定市场</a:t>
            </a:r>
            <a:endParaRPr lang="en-US" altLang="zh-CN" dirty="0" smtClean="0"/>
          </a:p>
          <a:p>
            <a:r>
              <a:rPr lang="zh-CN" altLang="en-US" dirty="0" smtClean="0"/>
              <a:t>价格发现</a:t>
            </a:r>
            <a:endParaRPr lang="en-US" altLang="zh-CN" dirty="0" smtClean="0"/>
          </a:p>
          <a:p>
            <a:r>
              <a:rPr lang="zh-CN" altLang="en-US" dirty="0" smtClean="0"/>
              <a:t>改善订单流不平衡</a:t>
            </a:r>
            <a:endParaRPr lang="en-US" altLang="zh-CN" dirty="0" smtClean="0"/>
          </a:p>
          <a:p>
            <a:r>
              <a:rPr lang="zh-CN" altLang="en-US" dirty="0"/>
              <a:t>抑制</a:t>
            </a:r>
            <a:r>
              <a:rPr lang="zh-CN" altLang="en-US" dirty="0" smtClean="0"/>
              <a:t>操纵</a:t>
            </a:r>
            <a:endParaRPr lang="en-US" altLang="zh-CN" dirty="0" smtClean="0"/>
          </a:p>
          <a:p>
            <a:r>
              <a:rPr lang="zh-CN" altLang="en-US" dirty="0" smtClean="0"/>
              <a:t>广泛用于股票和衍生品市场</a:t>
            </a:r>
            <a:endParaRPr lang="en-US" altLang="zh-CN" dirty="0" smtClean="0"/>
          </a:p>
          <a:p>
            <a:pPr lvl="1"/>
            <a:r>
              <a:rPr lang="zh-CN" altLang="en-US" dirty="0"/>
              <a:t>纽交</a:t>
            </a:r>
            <a:r>
              <a:rPr lang="zh-CN" altLang="en-US" dirty="0" smtClean="0"/>
              <a:t>所、纳斯达克</a:t>
            </a:r>
            <a:endParaRPr lang="en-US" altLang="zh-CN" dirty="0" smtClean="0"/>
          </a:p>
          <a:p>
            <a:pPr lvl="1"/>
            <a:r>
              <a:rPr lang="zh-CN" altLang="en-US" dirty="0"/>
              <a:t>各大</a:t>
            </a:r>
            <a:r>
              <a:rPr lang="zh-CN" altLang="en-US" dirty="0" smtClean="0"/>
              <a:t>期货市场</a:t>
            </a:r>
            <a:endParaRPr lang="en-US" altLang="zh-CN" dirty="0" smtClean="0"/>
          </a:p>
          <a:p>
            <a:pPr lvl="1"/>
            <a:r>
              <a:rPr lang="zh-CN" altLang="en-US" dirty="0"/>
              <a:t>上</a:t>
            </a:r>
            <a:r>
              <a:rPr lang="zh-CN" altLang="en-US" dirty="0" smtClean="0"/>
              <a:t>证</a:t>
            </a:r>
            <a:r>
              <a:rPr lang="en-US" altLang="zh-CN" dirty="0" smtClean="0"/>
              <a:t>50EFT</a:t>
            </a:r>
            <a:r>
              <a:rPr lang="zh-CN" altLang="en-US" dirty="0" smtClean="0"/>
              <a:t>期权、新三板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15169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做市商的交易策略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目标是在提供流动性的条件下最大化的减少成本（存货、信息不对称）</a:t>
            </a:r>
            <a:endParaRPr lang="en-US" altLang="zh-CN" dirty="0"/>
          </a:p>
          <a:p>
            <a:r>
              <a:rPr lang="zh-CN" altLang="en-US" dirty="0" smtClean="0"/>
              <a:t>策略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平衡存货报价策略</a:t>
            </a:r>
            <a:endParaRPr lang="en-US" altLang="zh-CN" dirty="0" smtClean="0"/>
          </a:p>
          <a:p>
            <a:pPr lvl="1"/>
            <a:r>
              <a:rPr lang="zh-CN" altLang="en-US" dirty="0"/>
              <a:t>量</a:t>
            </a:r>
            <a:r>
              <a:rPr lang="zh-CN" altLang="en-US" dirty="0" smtClean="0"/>
              <a:t>价平衡策略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寄生策略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市场条件分类策略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动态系统策略</a:t>
            </a:r>
            <a:endParaRPr lang="en-US" altLang="zh-CN" dirty="0" smtClean="0"/>
          </a:p>
        </p:txBody>
      </p:sp>
      <p:pic>
        <p:nvPicPr>
          <p:cNvPr id="4097" name="Picture 1" descr="C:\Users\C\AppData\Roaming\Tencent\Users\27557575\QQ\WinTemp\RichOle\{2E8I5)[9@{2DQ6QJQ83%(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068960"/>
            <a:ext cx="3888432" cy="261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51920" y="5679685"/>
            <a:ext cx="5184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4216FC"/>
                </a:solidFill>
              </a:rPr>
              <a:t>？什么样的策略变成对赌？</a:t>
            </a:r>
            <a:endParaRPr lang="zh-CN" altLang="en-US" sz="3200" dirty="0">
              <a:solidFill>
                <a:srgbClr val="4216F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943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竞争性做市商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一个产品可能有一个做市商，也可能有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个或更多做市商</a:t>
            </a:r>
            <a:endParaRPr lang="en-US" altLang="zh-CN" dirty="0" smtClean="0"/>
          </a:p>
          <a:p>
            <a:r>
              <a:rPr lang="zh-CN" altLang="en-US" dirty="0" smtClean="0"/>
              <a:t>竞争性做市商目的是提高市场深度和流动性。</a:t>
            </a:r>
            <a:endParaRPr lang="en-US" altLang="zh-CN" dirty="0" smtClean="0"/>
          </a:p>
          <a:p>
            <a:r>
              <a:rPr lang="zh-CN" altLang="en-US" dirty="0" smtClean="0"/>
              <a:t>课堂实验</a:t>
            </a:r>
            <a:endParaRPr lang="en-US" altLang="zh-CN" dirty="0" smtClean="0"/>
          </a:p>
          <a:p>
            <a:pPr lvl="1"/>
            <a:r>
              <a:rPr lang="zh-CN" altLang="en-US" dirty="0"/>
              <a:t>一</a:t>
            </a:r>
            <a:r>
              <a:rPr lang="zh-CN" altLang="en-US" dirty="0" smtClean="0"/>
              <a:t>个资产，初始价格为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元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r>
              <a:rPr lang="zh-CN" altLang="en-US" dirty="0"/>
              <a:t>个</a:t>
            </a:r>
            <a:r>
              <a:rPr lang="zh-CN" altLang="en-US" dirty="0" smtClean="0"/>
              <a:t>做</a:t>
            </a:r>
            <a:r>
              <a:rPr lang="zh-CN" altLang="en-US" dirty="0"/>
              <a:t>市</a:t>
            </a:r>
            <a:r>
              <a:rPr lang="zh-CN" altLang="en-US" dirty="0" smtClean="0"/>
              <a:t>商，</a:t>
            </a:r>
            <a:r>
              <a:rPr lang="zh-CN" altLang="en-US" dirty="0" smtClean="0"/>
              <a:t>每</a:t>
            </a:r>
            <a:r>
              <a:rPr lang="zh-CN" altLang="en-US" dirty="0" smtClean="0"/>
              <a:t>一</a:t>
            </a:r>
            <a:r>
              <a:rPr lang="zh-CN" altLang="en-US" dirty="0" smtClean="0"/>
              <a:t>轮</a:t>
            </a:r>
            <a:r>
              <a:rPr lang="en-US" altLang="zh-CN" dirty="0" smtClean="0"/>
              <a:t>7</a:t>
            </a:r>
            <a:r>
              <a:rPr lang="zh-CN" altLang="en-US" dirty="0" smtClean="0"/>
              <a:t>组</a:t>
            </a:r>
            <a:r>
              <a:rPr lang="zh-CN" altLang="en-US" dirty="0" smtClean="0"/>
              <a:t>投资者由老师随机制定循序进行交易。最后结算价值提前确定（老师和知情交易者提前知道）。</a:t>
            </a:r>
            <a:r>
              <a:rPr lang="zh-CN" altLang="en-US" dirty="0"/>
              <a:t>做市</a:t>
            </a:r>
            <a:r>
              <a:rPr lang="zh-CN" altLang="en-US" dirty="0" smtClean="0"/>
              <a:t>商亮明身份。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9</a:t>
            </a:r>
            <a:r>
              <a:rPr lang="zh-CN" altLang="en-US" dirty="0" smtClean="0"/>
              <a:t>组</a:t>
            </a:r>
            <a:r>
              <a:rPr lang="zh-CN" altLang="en-US" dirty="0" smtClean="0"/>
              <a:t>抽字条，对比实验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2</a:t>
            </a:r>
            <a:r>
              <a:rPr lang="zh-CN" altLang="en-US" dirty="0" smtClean="0"/>
              <a:t>组做市商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2</a:t>
            </a:r>
            <a:r>
              <a:rPr lang="zh-CN" altLang="en-US" dirty="0" smtClean="0"/>
              <a:t>组知情交易者（知道期货价格未来的价格变化，利润最大）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2</a:t>
            </a:r>
            <a:r>
              <a:rPr lang="zh-CN" altLang="en-US" dirty="0" smtClean="0"/>
              <a:t>组</a:t>
            </a:r>
            <a:r>
              <a:rPr lang="zh-CN" altLang="en-US" dirty="0" smtClean="0"/>
              <a:t>流动性交易者（不知道期货未来价格变化，有流动性需求如套期保值，满足流动性条件下成本最小）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3</a:t>
            </a:r>
            <a:r>
              <a:rPr lang="zh-CN" altLang="en-US" dirty="0" smtClean="0"/>
              <a:t>组投机者，无信息，低买高卖投机赚钱。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最后老师公布合约最终价值（只有知情交易者提前知道）。</a:t>
            </a:r>
            <a:endParaRPr lang="en-US" altLang="zh-CN" dirty="0" smtClean="0"/>
          </a:p>
          <a:p>
            <a:pPr lvl="1"/>
            <a:r>
              <a:rPr lang="zh-CN" altLang="en-US" dirty="0">
                <a:solidFill>
                  <a:srgbClr val="4216FC"/>
                </a:solidFill>
              </a:rPr>
              <a:t>各</a:t>
            </a:r>
            <a:r>
              <a:rPr lang="zh-CN" altLang="en-US" dirty="0" smtClean="0">
                <a:solidFill>
                  <a:srgbClr val="4216FC"/>
                </a:solidFill>
              </a:rPr>
              <a:t>组代表讲述心得。</a:t>
            </a:r>
            <a:endParaRPr lang="zh-CN" altLang="en-US" dirty="0">
              <a:solidFill>
                <a:srgbClr val="4216F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268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1031</Words>
  <Application>Microsoft Office PowerPoint</Application>
  <PresentationFormat>全屏显示(4:3)</PresentationFormat>
  <Paragraphs>92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主题​​</vt:lpstr>
      <vt:lpstr>市场微观结构-做市商市场</vt:lpstr>
      <vt:lpstr>要点</vt:lpstr>
      <vt:lpstr>人工喊价</vt:lpstr>
      <vt:lpstr>历程</vt:lpstr>
      <vt:lpstr>做市商市场</vt:lpstr>
      <vt:lpstr>做市商的收益</vt:lpstr>
      <vt:lpstr>做市商的作用</vt:lpstr>
      <vt:lpstr>做市商的交易策略</vt:lpstr>
      <vt:lpstr>竞争性做市商</vt:lpstr>
      <vt:lpstr>做市商下的资产定价理论</vt:lpstr>
      <vt:lpstr>做市商的计算实验模型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股指期货市场微观结构</dc:title>
  <dc:creator>C</dc:creator>
  <cp:lastModifiedBy>C</cp:lastModifiedBy>
  <cp:revision>12</cp:revision>
  <dcterms:created xsi:type="dcterms:W3CDTF">2015-10-09T08:15:00Z</dcterms:created>
  <dcterms:modified xsi:type="dcterms:W3CDTF">2016-09-05T07:36:35Z</dcterms:modified>
</cp:coreProperties>
</file>