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315" r:id="rId3"/>
    <p:sldId id="316" r:id="rId4"/>
    <p:sldId id="318" r:id="rId5"/>
    <p:sldId id="319" r:id="rId6"/>
    <p:sldId id="320" r:id="rId7"/>
    <p:sldId id="317" r:id="rId8"/>
    <p:sldId id="297" r:id="rId9"/>
    <p:sldId id="302" r:id="rId10"/>
    <p:sldId id="306" r:id="rId11"/>
    <p:sldId id="307" r:id="rId12"/>
    <p:sldId id="323" r:id="rId13"/>
    <p:sldId id="305" r:id="rId14"/>
    <p:sldId id="308" r:id="rId15"/>
    <p:sldId id="312" r:id="rId16"/>
    <p:sldId id="309" r:id="rId17"/>
    <p:sldId id="313" r:id="rId18"/>
    <p:sldId id="314" r:id="rId19"/>
    <p:sldId id="310" r:id="rId20"/>
    <p:sldId id="311" r:id="rId2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F414"/>
    <a:srgbClr val="DDDCDC"/>
    <a:srgbClr val="B5B4B4"/>
    <a:srgbClr val="0699CD"/>
    <a:srgbClr val="FAFAFA"/>
    <a:srgbClr val="7F7F7F"/>
    <a:srgbClr val="38C2F0"/>
    <a:srgbClr val="0096C8"/>
    <a:srgbClr val="10A1DC"/>
    <a:srgbClr val="45D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6388" autoAdjust="0"/>
  </p:normalViewPr>
  <p:slideViewPr>
    <p:cSldViewPr snapToGrid="0" snapToObjects="1">
      <p:cViewPr>
        <p:scale>
          <a:sx n="103" d="100"/>
          <a:sy n="103" d="100"/>
        </p:scale>
        <p:origin x="-112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BC9AAA-7FC1-014F-BEA3-E83075E8B6EF}" type="datetimeFigureOut">
              <a:rPr kumimoji="1" lang="zh-CN" altLang="en-US" smtClean="0"/>
              <a:t>15/9/25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4D76FC-E9D8-5B45-AADE-8A4581D17A31}" type="slidenum">
              <a:rPr kumimoji="1" lang="zh-CN" altLang="en-US" smtClean="0"/>
              <a:t>‹#›</a:t>
            </a:fld>
            <a:endParaRPr kumimoji="1" lang="zh-CN" altLang="en-US"/>
          </a:p>
        </p:txBody>
      </p:sp>
    </p:spTree>
    <p:extLst>
      <p:ext uri="{BB962C8B-B14F-4D97-AF65-F5344CB8AC3E}">
        <p14:creationId xmlns:p14="http://schemas.microsoft.com/office/powerpoint/2010/main" val="1001190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20C79-8610-834A-AF1C-7723CE50AD25}" type="datetimeFigureOut">
              <a:rPr kumimoji="1" lang="zh-CN" altLang="en-US" smtClean="0"/>
              <a:t>15/9/25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5ECBE-BAC7-8045-A58F-E4605B1B9E97}" type="slidenum">
              <a:rPr kumimoji="1" lang="zh-CN" altLang="en-US" smtClean="0"/>
              <a:t>‹#›</a:t>
            </a:fld>
            <a:endParaRPr kumimoji="1" lang="zh-CN" altLang="en-US"/>
          </a:p>
        </p:txBody>
      </p:sp>
    </p:spTree>
    <p:extLst>
      <p:ext uri="{BB962C8B-B14F-4D97-AF65-F5344CB8AC3E}">
        <p14:creationId xmlns:p14="http://schemas.microsoft.com/office/powerpoint/2010/main" val="26861255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57200" y="2738374"/>
            <a:ext cx="7960550" cy="1470025"/>
          </a:xfrm>
        </p:spPr>
        <p:txBody>
          <a:bodyPr>
            <a:noAutofit/>
          </a:bodyPr>
          <a:lstStyle>
            <a:lvl1pPr algn="r">
              <a:defRPr sz="6600" b="0" i="0">
                <a:solidFill>
                  <a:schemeClr val="bg1">
                    <a:lumMod val="95000"/>
                  </a:schemeClr>
                </a:solidFill>
                <a:latin typeface="微软雅黑"/>
                <a:ea typeface="微软雅黑"/>
                <a:cs typeface="微软雅黑"/>
              </a:defRPr>
            </a:lvl1pPr>
          </a:lstStyle>
          <a:p>
            <a:r>
              <a:rPr kumimoji="1" lang="zh-CN" altLang="en-US" dirty="0" smtClean="0"/>
              <a:t>我的演讲主题</a:t>
            </a:r>
            <a:endParaRPr kumimoji="1" lang="zh-CN" altLang="en-US" dirty="0"/>
          </a:p>
        </p:txBody>
      </p:sp>
      <p:sp>
        <p:nvSpPr>
          <p:cNvPr id="4" name="日期占位符 3"/>
          <p:cNvSpPr>
            <a:spLocks noGrp="1"/>
          </p:cNvSpPr>
          <p:nvPr>
            <p:ph type="dt" sz="half" idx="10"/>
          </p:nvPr>
        </p:nvSpPr>
        <p:spPr>
          <a:xfrm>
            <a:off x="457200" y="6356350"/>
            <a:ext cx="1285935" cy="365125"/>
          </a:xfrm>
        </p:spPr>
        <p:txBody>
          <a:bodyPr/>
          <a:lstStyle/>
          <a:p>
            <a:fld id="{8AECADD6-6079-5A41-ABE3-E9E59F87153E}" type="datetime1">
              <a:rPr kumimoji="1" lang="zh-CN" altLang="en-US" smtClean="0"/>
              <a:t>15/9/25</a:t>
            </a:fld>
            <a:endParaRPr kumimoji="1" lang="zh-CN" altLang="en-US"/>
          </a:p>
        </p:txBody>
      </p:sp>
      <p:sp>
        <p:nvSpPr>
          <p:cNvPr id="5" name="页脚占位符 4"/>
          <p:cNvSpPr>
            <a:spLocks noGrp="1"/>
          </p:cNvSpPr>
          <p:nvPr>
            <p:ph type="ftr" sz="quarter" idx="11"/>
          </p:nvPr>
        </p:nvSpPr>
        <p:spPr>
          <a:xfrm>
            <a:off x="1848898" y="6340585"/>
            <a:ext cx="1745197" cy="365125"/>
          </a:xfrm>
        </p:spPr>
        <p:txBody>
          <a:bodyPr/>
          <a:lstStyle/>
          <a:p>
            <a:endParaRPr kumimoji="1" lang="zh-CN" altLang="en-US"/>
          </a:p>
        </p:txBody>
      </p:sp>
      <p:sp>
        <p:nvSpPr>
          <p:cNvPr id="6" name="幻灯片编号占位符 5"/>
          <p:cNvSpPr>
            <a:spLocks noGrp="1"/>
          </p:cNvSpPr>
          <p:nvPr>
            <p:ph type="sldNum" sz="quarter" idx="12"/>
          </p:nvPr>
        </p:nvSpPr>
        <p:spPr>
          <a:xfrm>
            <a:off x="3850817" y="6340585"/>
            <a:ext cx="596900" cy="365125"/>
          </a:xfrm>
        </p:spPr>
        <p:txBody>
          <a:bodyPr/>
          <a:lstStyle/>
          <a:p>
            <a:fld id="{FA7160E9-C017-7E4A-BDDC-B0A277081624}" type="slidenum">
              <a:rPr kumimoji="1" lang="zh-CN" altLang="en-US" smtClean="0"/>
              <a:t>‹#›</a:t>
            </a:fld>
            <a:endParaRPr kumimoji="1" lang="zh-CN" altLang="en-US"/>
          </a:p>
        </p:txBody>
      </p:sp>
      <p:sp>
        <p:nvSpPr>
          <p:cNvPr id="11" name="文本占位符 10"/>
          <p:cNvSpPr>
            <a:spLocks noGrp="1"/>
          </p:cNvSpPr>
          <p:nvPr>
            <p:ph type="body" sz="quarter" idx="13" hasCustomPrompt="1"/>
          </p:nvPr>
        </p:nvSpPr>
        <p:spPr>
          <a:xfrm>
            <a:off x="5134422" y="4457700"/>
            <a:ext cx="3284091" cy="1243013"/>
          </a:xfrm>
        </p:spPr>
        <p:txBody>
          <a:bodyPr>
            <a:normAutofit/>
          </a:bodyPr>
          <a:lstStyle>
            <a:lvl1pPr marL="0" indent="0" algn="r">
              <a:buNone/>
              <a:defRPr sz="1800">
                <a:solidFill>
                  <a:srgbClr val="F2F2F2"/>
                </a:solidFill>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kumimoji="1" lang="zh-CN" altLang="en-US" dirty="0" smtClean="0"/>
              <a:t>演讲者</a:t>
            </a:r>
            <a:endParaRPr kumimoji="1" lang="en-US" altLang="zh-CN" dirty="0" smtClean="0"/>
          </a:p>
          <a:p>
            <a:pPr lvl="0"/>
            <a:r>
              <a:rPr kumimoji="1" lang="zh-CN" altLang="zh-CN" dirty="0" smtClean="0"/>
              <a:t>2</a:t>
            </a:r>
            <a:r>
              <a:rPr kumimoji="1" lang="en-US" altLang="zh-CN" dirty="0" smtClean="0"/>
              <a:t>014</a:t>
            </a:r>
            <a:r>
              <a:rPr kumimoji="1" lang="zh-CN" altLang="en-US" dirty="0" smtClean="0"/>
              <a:t>年</a:t>
            </a:r>
            <a:r>
              <a:rPr kumimoji="1" lang="en-US" altLang="zh-CN" dirty="0" smtClean="0"/>
              <a:t>4</a:t>
            </a:r>
            <a:r>
              <a:rPr kumimoji="1" lang="zh-CN" altLang="en-US" dirty="0" smtClean="0"/>
              <a:t>月</a:t>
            </a:r>
            <a:r>
              <a:rPr kumimoji="1" lang="en-US" altLang="zh-CN" dirty="0" smtClean="0"/>
              <a:t>29</a:t>
            </a:r>
            <a:r>
              <a:rPr kumimoji="1" lang="zh-CN" altLang="en-US" dirty="0" smtClean="0"/>
              <a:t>日</a:t>
            </a:r>
          </a:p>
        </p:txBody>
      </p:sp>
    </p:spTree>
    <p:extLst>
      <p:ext uri="{BB962C8B-B14F-4D97-AF65-F5344CB8AC3E}">
        <p14:creationId xmlns:p14="http://schemas.microsoft.com/office/powerpoint/2010/main" val="362027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E556B3-ACA9-094F-B2B7-4502F0BFB5AC}" type="datetime1">
              <a:rPr kumimoji="1" lang="zh-CN" altLang="en-US" smtClean="0"/>
              <a:t>15/9/25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06529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B105B26-FAA0-A34B-A8B6-DAAF29A20DEC}" type="datetime1">
              <a:rPr kumimoji="1" lang="zh-CN" altLang="en-US" smtClean="0"/>
              <a:t>15/9/25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44457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2452D5A-B7AC-0D40-8949-E230615EF681}" type="datetime1">
              <a:rPr kumimoji="1" lang="zh-CN" altLang="en-US" smtClean="0"/>
              <a:t>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1375675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57CEECB-19D9-674C-8F1D-FFD0CCBEA8CE}" type="datetime1">
              <a:rPr kumimoji="1" lang="zh-CN" altLang="en-US" smtClean="0"/>
              <a:t>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75275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697410"/>
            <a:ext cx="7961312" cy="1470024"/>
          </a:xfrm>
        </p:spPr>
        <p:txBody>
          <a:bodyPr>
            <a:noAutofit/>
          </a:bodyPr>
          <a:lstStyle>
            <a:lvl1pPr algn="r">
              <a:defRPr sz="6600">
                <a:solidFill>
                  <a:srgbClr val="7F7F7F"/>
                </a:solidFill>
              </a:defRPr>
            </a:lvl1pPr>
          </a:lstStyle>
          <a:p>
            <a:r>
              <a:rPr kumimoji="1" lang="zh-CN" altLang="en-US" dirty="0" smtClean="0"/>
              <a:t>我的演讲标题</a:t>
            </a:r>
            <a:endParaRPr kumimoji="1" lang="zh-CN" altLang="en-US" dirty="0"/>
          </a:p>
        </p:txBody>
      </p:sp>
      <p:sp>
        <p:nvSpPr>
          <p:cNvPr id="3" name="日期占位符 2"/>
          <p:cNvSpPr>
            <a:spLocks noGrp="1"/>
          </p:cNvSpPr>
          <p:nvPr>
            <p:ph type="dt" sz="half" idx="10"/>
          </p:nvPr>
        </p:nvSpPr>
        <p:spPr/>
        <p:txBody>
          <a:bodyPr/>
          <a:lstStyle/>
          <a:p>
            <a:fld id="{BDB35FCE-D1C2-9A43-B9E6-D8E08DDC0A3D}" type="datetime1">
              <a:rPr kumimoji="1" lang="zh-CN" altLang="en-US" smtClean="0"/>
              <a:t>15/9/25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11" name="文本占位符 10"/>
          <p:cNvSpPr>
            <a:spLocks noGrp="1"/>
          </p:cNvSpPr>
          <p:nvPr>
            <p:ph type="body" sz="quarter" idx="14" hasCustomPrompt="1"/>
          </p:nvPr>
        </p:nvSpPr>
        <p:spPr>
          <a:xfrm>
            <a:off x="3619500" y="4457700"/>
            <a:ext cx="4800600" cy="1243013"/>
          </a:xfrm>
        </p:spPr>
        <p:txBody>
          <a:bodyPr>
            <a:normAutofit/>
          </a:bodyPr>
          <a:lstStyle>
            <a:lvl1pPr marL="0" indent="0" algn="r">
              <a:buNone/>
              <a:defRPr sz="1800"/>
            </a:lvl1pPr>
          </a:lstStyle>
          <a:p>
            <a:pPr lvl="0"/>
            <a:r>
              <a:rPr kumimoji="1" lang="zh-CN" altLang="en-US" dirty="0" smtClean="0"/>
              <a:t>演讲者</a:t>
            </a:r>
            <a:endParaRPr kumimoji="1" lang="en-US" altLang="zh-CN" dirty="0" smtClean="0"/>
          </a:p>
        </p:txBody>
      </p:sp>
    </p:spTree>
    <p:extLst>
      <p:ext uri="{BB962C8B-B14F-4D97-AF65-F5344CB8AC3E}">
        <p14:creationId xmlns:p14="http://schemas.microsoft.com/office/powerpoint/2010/main" val="227878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725543" cy="1187946"/>
          </a:xfrm>
        </p:spPr>
        <p:txBody>
          <a:bodyPr>
            <a:normAutofit/>
          </a:bodyPr>
          <a:lstStyle>
            <a:lvl1pPr algn="l">
              <a:defRPr lang="zh-CN" altLang="en-US" sz="3200" dirty="0"/>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57200" y="1432058"/>
            <a:ext cx="8229600" cy="4694106"/>
          </a:xfrm>
        </p:spPr>
        <p:txBody>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FD68E2CD-C6AF-C041-8229-D461C08C4EBC}" type="datetime1">
              <a:rPr kumimoji="1" lang="zh-CN" altLang="en-US" smtClean="0"/>
              <a:t>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a:xfrm>
            <a:off x="8493661" y="6362256"/>
            <a:ext cx="650338" cy="365125"/>
          </a:xfrm>
        </p:spPr>
        <p:txBody>
          <a:bodyPr/>
          <a:lstStyle>
            <a:lvl1pPr algn="ctr">
              <a:defRPr>
                <a:solidFill>
                  <a:srgbClr val="00A0DE"/>
                </a:solidFill>
                <a:latin typeface="Arial"/>
                <a:ea typeface="黑体-简 细体"/>
              </a:defRPr>
            </a:lvl1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397065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带背景内容版式">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62097" cy="1187946"/>
          </a:xfrm>
        </p:spPr>
        <p:txBody>
          <a:bodyPr>
            <a:normAutofit/>
          </a:bodyPr>
          <a:lstStyle>
            <a:lvl1pPr algn="l">
              <a:defRPr lang="zh-CN" altLang="en-US" dirty="0">
                <a:solidFill>
                  <a:schemeClr val="bg1">
                    <a:lumMod val="95000"/>
                  </a:schemeClr>
                </a:solidFill>
              </a:defRPr>
            </a:lvl1pPr>
          </a:lstStyle>
          <a:p>
            <a:r>
              <a:rPr kumimoji="1" lang="zh-CN" altLang="en-US" dirty="0" smtClean="0"/>
              <a:t>单击此处编辑母版标题样式</a:t>
            </a:r>
            <a:endParaRPr kumimoji="1" lang="zh-CN" altLang="en-US" dirty="0"/>
          </a:p>
        </p:txBody>
      </p:sp>
      <p:sp>
        <p:nvSpPr>
          <p:cNvPr id="3" name="日期占位符 2"/>
          <p:cNvSpPr>
            <a:spLocks noGrp="1"/>
          </p:cNvSpPr>
          <p:nvPr>
            <p:ph type="dt" sz="half" idx="10"/>
          </p:nvPr>
        </p:nvSpPr>
        <p:spPr/>
        <p:txBody>
          <a:bodyPr/>
          <a:lstStyle>
            <a:lvl1pPr>
              <a:defRPr>
                <a:solidFill>
                  <a:schemeClr val="bg1">
                    <a:lumMod val="95000"/>
                  </a:schemeClr>
                </a:solidFill>
              </a:defRPr>
            </a:lvl1pPr>
          </a:lstStyle>
          <a:p>
            <a:fld id="{BDB35FCE-D1C2-9A43-B9E6-D8E08DDC0A3D}" type="datetime1">
              <a:rPr kumimoji="1" lang="zh-CN" altLang="en-US" smtClean="0"/>
              <a:pPr/>
              <a:t>15/9/25</a:t>
            </a:fld>
            <a:endParaRPr kumimoji="1" lang="zh-CN" altLang="en-US"/>
          </a:p>
        </p:txBody>
      </p:sp>
      <p:sp>
        <p:nvSpPr>
          <p:cNvPr id="4" name="页脚占位符 3"/>
          <p:cNvSpPr>
            <a:spLocks noGrp="1"/>
          </p:cNvSpPr>
          <p:nvPr>
            <p:ph type="ftr" sz="quarter" idx="11"/>
          </p:nvPr>
        </p:nvSpPr>
        <p:spPr/>
        <p:txBody>
          <a:bodyPr/>
          <a:lstStyle>
            <a:lvl1pPr>
              <a:defRPr>
                <a:solidFill>
                  <a:schemeClr val="bg1">
                    <a:lumMod val="95000"/>
                  </a:schemeClr>
                </a:solidFill>
              </a:defRPr>
            </a:lvl1pPr>
          </a:lstStyle>
          <a:p>
            <a:endParaRPr kumimoji="1" lang="zh-CN" altLang="en-US"/>
          </a:p>
        </p:txBody>
      </p:sp>
      <p:sp>
        <p:nvSpPr>
          <p:cNvPr id="5" name="幻灯片编号占位符 4"/>
          <p:cNvSpPr>
            <a:spLocks noGrp="1"/>
          </p:cNvSpPr>
          <p:nvPr>
            <p:ph type="sldNum" sz="quarter" idx="12"/>
          </p:nvPr>
        </p:nvSpPr>
        <p:spPr>
          <a:xfrm>
            <a:off x="8493661" y="6363368"/>
            <a:ext cx="650338" cy="365125"/>
          </a:xfrm>
        </p:spPr>
        <p:txBody>
          <a:bodyPr/>
          <a:lstStyle>
            <a:lvl1pPr>
              <a:defRPr>
                <a:solidFill>
                  <a:srgbClr val="0699CD"/>
                </a:solidFill>
              </a:defRPr>
            </a:lvl1pPr>
          </a:lstStyle>
          <a:p>
            <a:fld id="{FA7160E9-C017-7E4A-BDDC-B0A277081624}" type="slidenum">
              <a:rPr kumimoji="1" lang="zh-CN" altLang="en-US" smtClean="0"/>
              <a:pPr/>
              <a:t>‹#›</a:t>
            </a:fld>
            <a:endParaRPr kumimoji="1" lang="zh-CN" altLang="en-US" dirty="0"/>
          </a:p>
        </p:txBody>
      </p:sp>
      <p:sp>
        <p:nvSpPr>
          <p:cNvPr id="7" name="内容占位符 6"/>
          <p:cNvSpPr>
            <a:spLocks noGrp="1"/>
          </p:cNvSpPr>
          <p:nvPr>
            <p:ph sz="quarter" idx="13"/>
          </p:nvPr>
        </p:nvSpPr>
        <p:spPr>
          <a:xfrm>
            <a:off x="457200" y="1607520"/>
            <a:ext cx="8229600" cy="4566537"/>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Tree>
    <p:extLst>
      <p:ext uri="{BB962C8B-B14F-4D97-AF65-F5344CB8AC3E}">
        <p14:creationId xmlns:p14="http://schemas.microsoft.com/office/powerpoint/2010/main" val="417239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68AC2BD-83DA-F248-AA83-D2C94D80346F}" type="datetime1">
              <a:rPr kumimoji="1" lang="zh-CN" altLang="en-US" smtClean="0"/>
              <a:t>15/9/25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400699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项内容">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48441" cy="1174292"/>
          </a:xfrm>
        </p:spPr>
        <p:txBody>
          <a:bodyPr>
            <a:normAutofit/>
          </a:bodyPr>
          <a:lstStyle>
            <a:lvl1pPr algn="l">
              <a:defRPr sz="4000"/>
            </a:lvl1pPr>
          </a:lstStyle>
          <a:p>
            <a:r>
              <a:rPr kumimoji="1" lang="zh-CN" altLang="en-US" dirty="0" smtClean="0"/>
              <a:t>单击此处编辑母版标题样式</a:t>
            </a:r>
            <a:endParaRPr kumimoji="1"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5ED8884-3A84-CB41-98F4-606CC285F60A}" type="datetime1">
              <a:rPr kumimoji="1" lang="zh-CN" altLang="en-US" smtClean="0"/>
              <a:t>15/9/25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8" name="幻灯片编号占位符 5"/>
          <p:cNvSpPr txBox="1">
            <a:spLocks/>
          </p:cNvSpPr>
          <p:nvPr userDrawn="1"/>
        </p:nvSpPr>
        <p:spPr>
          <a:xfrm>
            <a:off x="8507316" y="6368161"/>
            <a:ext cx="636683" cy="365125"/>
          </a:xfrm>
          <a:prstGeom prst="rect">
            <a:avLst/>
          </a:prstGeom>
        </p:spPr>
        <p:txBody>
          <a:bodyPr vert="horz" lIns="91440" tIns="45720" rIns="91440" bIns="45720" rtlCol="0" anchor="ctr"/>
          <a:lstStyle>
            <a:defPPr>
              <a:defRPr lang="zh-CN"/>
            </a:defPPr>
            <a:lvl1pPr marL="0" algn="ctr" defTabSz="457200" rtl="0" eaLnBrk="1" latinLnBrk="0" hangingPunct="1">
              <a:defRPr sz="1800" kern="1200">
                <a:solidFill>
                  <a:srgbClr val="00A0DE"/>
                </a:solidFill>
                <a:latin typeface="Arial"/>
                <a:ea typeface="黑体-简 细体"/>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260978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6807475" cy="1160637"/>
          </a:xfrm>
        </p:spPr>
        <p:txBody>
          <a:bodyPr>
            <a:normAutofit/>
          </a:bodyPr>
          <a:lstStyle>
            <a:lvl1pPr algn="l">
              <a:defRPr sz="4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3302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970056"/>
            <a:ext cx="4040188" cy="41561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文本占位符 4"/>
          <p:cNvSpPr>
            <a:spLocks noGrp="1"/>
          </p:cNvSpPr>
          <p:nvPr>
            <p:ph type="body" sz="quarter" idx="3"/>
          </p:nvPr>
        </p:nvSpPr>
        <p:spPr>
          <a:xfrm>
            <a:off x="4645025" y="13302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1970056"/>
            <a:ext cx="4041775" cy="41561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7023AA8-4CCA-934C-8147-7EB833102FEF}" type="datetime1">
              <a:rPr kumimoji="1" lang="zh-CN" altLang="en-US" smtClean="0"/>
              <a:t>15/9/25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a:xfrm>
            <a:off x="8493661" y="6363368"/>
            <a:ext cx="650338" cy="365125"/>
          </a:xfrm>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296510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4953A96-3058-1F44-8F38-101B066E6C2B}" type="datetime1">
              <a:rPr kumimoji="1" lang="zh-CN" altLang="en-US" smtClean="0"/>
              <a:t>15/9/25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a:xfrm>
            <a:off x="8493661" y="6363368"/>
            <a:ext cx="650338" cy="365125"/>
          </a:xfrm>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155540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B6A35-CA45-1841-95E2-0075BF50D7DC}" type="datetime1">
              <a:rPr kumimoji="1" lang="zh-CN" altLang="en-US" smtClean="0"/>
              <a:t>15/9/25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A7160E9-C017-7E4A-BDDC-B0A277081624}" type="slidenum">
              <a:rPr kumimoji="1" lang="zh-CN" altLang="en-US" smtClean="0"/>
              <a:t>‹#›</a:t>
            </a:fld>
            <a:endParaRPr kumimoji="1" lang="zh-CN" altLang="en-US"/>
          </a:p>
        </p:txBody>
      </p:sp>
    </p:spTree>
    <p:extLst>
      <p:ext uri="{BB962C8B-B14F-4D97-AF65-F5344CB8AC3E}">
        <p14:creationId xmlns:p14="http://schemas.microsoft.com/office/powerpoint/2010/main" val="3888401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8826"/>
            <a:ext cx="6834786"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351802"/>
            <a:ext cx="8229600" cy="4774362"/>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5FCE-D1C2-9A43-B9E6-D8E08DDC0A3D}" type="datetime1">
              <a:rPr kumimoji="1" lang="zh-CN" altLang="en-US" smtClean="0"/>
              <a:t>15/9/25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507317" y="6363368"/>
            <a:ext cx="636682" cy="365125"/>
          </a:xfrm>
          <a:prstGeom prst="rect">
            <a:avLst/>
          </a:prstGeom>
        </p:spPr>
        <p:txBody>
          <a:bodyPr vert="horz" lIns="91440" tIns="45720" rIns="91440" bIns="45720" rtlCol="0" anchor="ctr"/>
          <a:lstStyle>
            <a:lvl1pPr algn="ctr">
              <a:defRPr sz="1600">
                <a:solidFill>
                  <a:srgbClr val="0699CD"/>
                </a:solidFill>
                <a:latin typeface="Arial Black"/>
                <a:ea typeface="黑体-简 中等"/>
              </a:defRPr>
            </a:lvl1pPr>
          </a:lstStyle>
          <a:p>
            <a:fld id="{FA7160E9-C017-7E4A-BDDC-B0A277081624}" type="slidenum">
              <a:rPr kumimoji="1" lang="zh-CN" altLang="en-US" smtClean="0"/>
              <a:pPr/>
              <a:t>‹#›</a:t>
            </a:fld>
            <a:endParaRPr kumimoji="1" lang="zh-CN" altLang="en-US" dirty="0"/>
          </a:p>
        </p:txBody>
      </p:sp>
    </p:spTree>
    <p:extLst>
      <p:ext uri="{BB962C8B-B14F-4D97-AF65-F5344CB8AC3E}">
        <p14:creationId xmlns:p14="http://schemas.microsoft.com/office/powerpoint/2010/main" val="256086924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457200" rtl="0" eaLnBrk="1" latinLnBrk="0" hangingPunct="1">
        <a:spcBef>
          <a:spcPct val="0"/>
        </a:spcBef>
        <a:buNone/>
        <a:defRPr sz="2800" kern="1200">
          <a:solidFill>
            <a:srgbClr val="595959"/>
          </a:solidFill>
          <a:latin typeface="微软雅黑"/>
          <a:ea typeface="微软雅黑"/>
          <a:cs typeface="微软雅黑"/>
        </a:defRPr>
      </a:lvl1pPr>
    </p:titleStyle>
    <p:bodyStyle>
      <a:lvl1pPr marL="342900" indent="-342900" algn="l" defTabSz="457200" rtl="0" eaLnBrk="1" latinLnBrk="0" hangingPunct="1">
        <a:spcBef>
          <a:spcPct val="20000"/>
        </a:spcBef>
        <a:buFont typeface="Arial"/>
        <a:buChar char="•"/>
        <a:defRPr sz="2400" kern="1200">
          <a:solidFill>
            <a:srgbClr val="595959"/>
          </a:solidFill>
          <a:latin typeface="微软雅黑"/>
          <a:ea typeface="微软雅黑"/>
          <a:cs typeface="微软雅黑"/>
        </a:defRPr>
      </a:lvl1pPr>
      <a:lvl2pPr marL="742950" indent="-285750" algn="l" defTabSz="457200" rtl="0" eaLnBrk="1" latinLnBrk="0" hangingPunct="1">
        <a:spcBef>
          <a:spcPct val="20000"/>
        </a:spcBef>
        <a:buFont typeface="Arial"/>
        <a:buChar char="–"/>
        <a:defRPr sz="2000" kern="1200">
          <a:solidFill>
            <a:srgbClr val="595959"/>
          </a:solidFill>
          <a:latin typeface="微软雅黑"/>
          <a:ea typeface="微软雅黑"/>
          <a:cs typeface="微软雅黑"/>
        </a:defRPr>
      </a:lvl2pPr>
      <a:lvl3pPr marL="1143000" indent="-228600" algn="l" defTabSz="457200" rtl="0" eaLnBrk="1" latinLnBrk="0" hangingPunct="1">
        <a:spcBef>
          <a:spcPct val="20000"/>
        </a:spcBef>
        <a:buFont typeface="Arial"/>
        <a:buChar char="•"/>
        <a:defRPr sz="1800" kern="1200">
          <a:solidFill>
            <a:srgbClr val="595959"/>
          </a:solidFill>
          <a:latin typeface="微软雅黑"/>
          <a:ea typeface="微软雅黑"/>
          <a:cs typeface="微软雅黑"/>
        </a:defRPr>
      </a:lvl3pPr>
      <a:lvl4pPr marL="1600200" indent="-228600" algn="l" defTabSz="457200" rtl="0" eaLnBrk="1" latinLnBrk="0" hangingPunct="1">
        <a:spcBef>
          <a:spcPct val="20000"/>
        </a:spcBef>
        <a:buFont typeface="Arial"/>
        <a:buChar char="–"/>
        <a:defRPr sz="1600" kern="1200">
          <a:solidFill>
            <a:srgbClr val="595959"/>
          </a:solidFill>
          <a:latin typeface="微软雅黑"/>
          <a:ea typeface="微软雅黑"/>
          <a:cs typeface="微软雅黑"/>
        </a:defRPr>
      </a:lvl4pPr>
      <a:lvl5pPr marL="2057400" indent="-228600" algn="l" defTabSz="457200" rtl="0" eaLnBrk="1" latinLnBrk="0" hangingPunct="1">
        <a:spcBef>
          <a:spcPct val="20000"/>
        </a:spcBef>
        <a:buFont typeface="Arial"/>
        <a:buChar char="»"/>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7609" y="1837829"/>
            <a:ext cx="8621922" cy="1470025"/>
          </a:xfrm>
        </p:spPr>
        <p:txBody>
          <a:bodyPr/>
          <a:lstStyle/>
          <a:p>
            <a:r>
              <a:rPr kumimoji="1" lang="zh-CN" altLang="en-US" sz="5400" dirty="0" smtClean="0"/>
              <a:t>视频监控行业情景分析</a:t>
            </a:r>
            <a:endParaRPr kumimoji="1" lang="zh-CN" altLang="en-US" sz="5400" dirty="0"/>
          </a:p>
        </p:txBody>
      </p:sp>
      <p:sp>
        <p:nvSpPr>
          <p:cNvPr id="3" name="文本占位符 2"/>
          <p:cNvSpPr>
            <a:spLocks noGrp="1"/>
          </p:cNvSpPr>
          <p:nvPr>
            <p:ph type="body" sz="quarter" idx="13"/>
          </p:nvPr>
        </p:nvSpPr>
        <p:spPr>
          <a:xfrm>
            <a:off x="5517830" y="4638728"/>
            <a:ext cx="3284091" cy="948491"/>
          </a:xfrm>
        </p:spPr>
        <p:txBody>
          <a:bodyPr/>
          <a:lstStyle/>
          <a:p>
            <a:r>
              <a:rPr kumimoji="1" lang="zh-CN" altLang="en-US" dirty="0" smtClean="0"/>
              <a:t>七牛解决方案部</a:t>
            </a:r>
            <a:endParaRPr kumimoji="1" lang="en-US" altLang="zh-CN" dirty="0" smtClean="0"/>
          </a:p>
          <a:p>
            <a:endParaRPr kumimoji="1" lang="en-US" altLang="zh-CN" dirty="0"/>
          </a:p>
          <a:p>
            <a:endParaRPr kumimoji="1" lang="zh-CN" altLang="en-US" dirty="0"/>
          </a:p>
        </p:txBody>
      </p:sp>
      <p:sp>
        <p:nvSpPr>
          <p:cNvPr id="4" name="标题 1"/>
          <p:cNvSpPr txBox="1">
            <a:spLocks/>
          </p:cNvSpPr>
          <p:nvPr/>
        </p:nvSpPr>
        <p:spPr>
          <a:xfrm>
            <a:off x="1412176" y="3152690"/>
            <a:ext cx="7417355" cy="894529"/>
          </a:xfrm>
          <a:prstGeom prst="rect">
            <a:avLst/>
          </a:prstGeom>
        </p:spPr>
        <p:txBody>
          <a:bodyPr vert="horz" lIns="91440" tIns="45720" rIns="91440" bIns="45720" rtlCol="0" anchor="ctr">
            <a:no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kumimoji="1" lang="zh-CN" altLang="en-US" sz="2400" dirty="0">
                <a:solidFill>
                  <a:schemeClr val="bg1">
                    <a:lumMod val="95000"/>
                  </a:schemeClr>
                </a:solidFill>
                <a:latin typeface="微软雅黑"/>
                <a:ea typeface="微软雅黑"/>
                <a:cs typeface="微软雅黑"/>
              </a:rPr>
              <a:t>云服务需求与场景分析</a:t>
            </a:r>
          </a:p>
        </p:txBody>
      </p:sp>
    </p:spTree>
    <p:extLst>
      <p:ext uri="{BB962C8B-B14F-4D97-AF65-F5344CB8AC3E}">
        <p14:creationId xmlns:p14="http://schemas.microsoft.com/office/powerpoint/2010/main" val="1352176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2"/>
            <a:ext cx="8198738" cy="2699179"/>
          </a:xfrm>
          <a:prstGeom prst="rect">
            <a:avLst/>
          </a:prstGeom>
        </p:spPr>
        <p:txBody>
          <a:bodyPr vert="horz" lIns="91440" tIns="45720" rIns="91440" bIns="45720" rtlCol="0">
            <a:normAutofit lnSpcReduction="1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2400" dirty="0" smtClean="0"/>
              <a:t>不同于传统监控领域的</a:t>
            </a:r>
            <a:r>
              <a:rPr kumimoji="1" lang="en-US" altLang="zh-CN" sz="2400" dirty="0" smtClean="0"/>
              <a:t>RTSP</a:t>
            </a:r>
            <a:r>
              <a:rPr kumimoji="1" lang="zh-CN" altLang="en-US" sz="2400" dirty="0" smtClean="0"/>
              <a:t>协议，直播体系使用</a:t>
            </a:r>
            <a:r>
              <a:rPr kumimoji="1" lang="en-US" altLang="zh-CN" sz="2400" dirty="0" smtClean="0"/>
              <a:t>RTMP</a:t>
            </a:r>
            <a:r>
              <a:rPr kumimoji="1" lang="zh-CN" altLang="en-US" sz="2400" dirty="0" smtClean="0"/>
              <a:t>主动推流至云端，公有云提供了一系列基础设施，包括流媒体服务器集群，存储集群，</a:t>
            </a:r>
            <a:r>
              <a:rPr kumimoji="1" lang="zh-CN" altLang="en-US" sz="2400" dirty="0" smtClean="0"/>
              <a:t>以及业务逻辑授权</a:t>
            </a:r>
            <a:r>
              <a:rPr kumimoji="1" lang="zh-CN" altLang="en-US" sz="2400" dirty="0" smtClean="0"/>
              <a:t>所使用的</a:t>
            </a:r>
            <a:r>
              <a:rPr kumimoji="1" lang="zh-CN" altLang="en-US" sz="2400" dirty="0" smtClean="0"/>
              <a:t>服务器集群</a:t>
            </a:r>
            <a:r>
              <a:rPr kumimoji="1" lang="zh-CN" altLang="en-US" sz="2400" dirty="0" smtClean="0"/>
              <a:t>，充分利用了云端弹性计算的优势，灵活部署，有效降低成本。</a:t>
            </a:r>
            <a:endParaRPr kumimoji="1" lang="en-US" altLang="zh-CN" sz="2400" dirty="0" smtClean="0"/>
          </a:p>
          <a:p>
            <a:pPr algn="l">
              <a:lnSpc>
                <a:spcPct val="150000"/>
              </a:lnSpc>
            </a:pPr>
            <a:endParaRPr kumimoji="1" lang="en-US" altLang="zh-CN" dirty="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互联网监控部署方案</a:t>
            </a:r>
            <a:endParaRPr kumimoji="1" lang="en-US" altLang="zh-CN" sz="2800" dirty="0"/>
          </a:p>
        </p:txBody>
      </p:sp>
    </p:spTree>
    <p:extLst>
      <p:ext uri="{BB962C8B-B14F-4D97-AF65-F5344CB8AC3E}">
        <p14:creationId xmlns:p14="http://schemas.microsoft.com/office/powerpoint/2010/main" val="19550978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21"/>
          <p:cNvGrpSpPr>
            <a:grpSpLocks/>
          </p:cNvGrpSpPr>
          <p:nvPr/>
        </p:nvGrpSpPr>
        <p:grpSpPr bwMode="auto">
          <a:xfrm>
            <a:off x="1993698" y="5359706"/>
            <a:ext cx="1703277" cy="1060181"/>
            <a:chOff x="0" y="-1"/>
            <a:chExt cx="1503683" cy="969073"/>
          </a:xfrm>
        </p:grpSpPr>
        <p:sp>
          <p:nvSpPr>
            <p:cNvPr id="114"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15"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grpSp>
        <p:nvGrpSpPr>
          <p:cNvPr id="109" name="Group 21"/>
          <p:cNvGrpSpPr>
            <a:grpSpLocks/>
          </p:cNvGrpSpPr>
          <p:nvPr/>
        </p:nvGrpSpPr>
        <p:grpSpPr bwMode="auto">
          <a:xfrm>
            <a:off x="4795939" y="1571858"/>
            <a:ext cx="1703277" cy="1060181"/>
            <a:chOff x="0" y="-1"/>
            <a:chExt cx="1503683" cy="969073"/>
          </a:xfrm>
        </p:grpSpPr>
        <p:sp>
          <p:nvSpPr>
            <p:cNvPr id="110"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11"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grpSp>
        <p:nvGrpSpPr>
          <p:cNvPr id="63" name="Group 21"/>
          <p:cNvGrpSpPr>
            <a:grpSpLocks/>
          </p:cNvGrpSpPr>
          <p:nvPr/>
        </p:nvGrpSpPr>
        <p:grpSpPr bwMode="auto">
          <a:xfrm>
            <a:off x="772501" y="2169435"/>
            <a:ext cx="1703277" cy="1060181"/>
            <a:chOff x="0" y="-1"/>
            <a:chExt cx="1503683" cy="969073"/>
          </a:xfrm>
        </p:grpSpPr>
        <p:sp>
          <p:nvSpPr>
            <p:cNvPr id="64"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5"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2" name="图片 1"/>
          <p:cNvPicPr>
            <a:picLocks noChangeAspect="1"/>
          </p:cNvPicPr>
          <p:nvPr/>
        </p:nvPicPr>
        <p:blipFill>
          <a:blip r:embed="rId2"/>
          <a:stretch>
            <a:fillRect/>
          </a:stretch>
        </p:blipFill>
        <p:spPr>
          <a:xfrm>
            <a:off x="1344028" y="2340671"/>
            <a:ext cx="640719" cy="640719"/>
          </a:xfrm>
          <a:prstGeom prst="rect">
            <a:avLst/>
          </a:prstGeom>
        </p:spPr>
      </p:pic>
      <p:sp>
        <p:nvSpPr>
          <p:cNvPr id="61" name="文本占位符 2"/>
          <p:cNvSpPr txBox="1">
            <a:spLocks/>
          </p:cNvSpPr>
          <p:nvPr/>
        </p:nvSpPr>
        <p:spPr>
          <a:xfrm>
            <a:off x="1460672" y="3140476"/>
            <a:ext cx="687009"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西安</a:t>
            </a:r>
            <a:endParaRPr kumimoji="1" lang="en-US" altLang="zh-CN" sz="1400" dirty="0" smtClean="0"/>
          </a:p>
        </p:txBody>
      </p:sp>
      <p:grpSp>
        <p:nvGrpSpPr>
          <p:cNvPr id="62" name="Group 21"/>
          <p:cNvGrpSpPr>
            <a:grpSpLocks/>
          </p:cNvGrpSpPr>
          <p:nvPr/>
        </p:nvGrpSpPr>
        <p:grpSpPr bwMode="auto">
          <a:xfrm>
            <a:off x="3226105" y="3500920"/>
            <a:ext cx="3711353" cy="2139619"/>
            <a:chOff x="0" y="-1"/>
            <a:chExt cx="1503683" cy="969073"/>
          </a:xfrm>
        </p:grpSpPr>
        <p:sp>
          <p:nvSpPr>
            <p:cNvPr id="68"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1284" y="406614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0194" y="419165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1179" y="4302634"/>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4009" y="391154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5783" y="412262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68077" y="392534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6" name="文本占位符 2"/>
          <p:cNvSpPr txBox="1">
            <a:spLocks/>
          </p:cNvSpPr>
          <p:nvPr/>
        </p:nvSpPr>
        <p:spPr>
          <a:xfrm>
            <a:off x="4111052" y="4820713"/>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流媒体服务器</a:t>
            </a:r>
            <a:endParaRPr kumimoji="1" lang="en-US" altLang="zh-CN" sz="1200" dirty="0" smtClean="0">
              <a:solidFill>
                <a:srgbClr val="000000"/>
              </a:solidFill>
            </a:endParaRPr>
          </a:p>
        </p:txBody>
      </p:sp>
      <p:pic>
        <p:nvPicPr>
          <p:cNvPr id="87"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3842" y="409155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文本占位符 2"/>
          <p:cNvSpPr txBox="1">
            <a:spLocks/>
          </p:cNvSpPr>
          <p:nvPr/>
        </p:nvSpPr>
        <p:spPr>
          <a:xfrm>
            <a:off x="5484546" y="4712096"/>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云存储集群</a:t>
            </a:r>
            <a:endParaRPr kumimoji="1" lang="en-US" altLang="zh-CN" sz="1200" dirty="0" smtClean="0">
              <a:solidFill>
                <a:srgbClr val="000000"/>
              </a:solidFill>
            </a:endParaRPr>
          </a:p>
        </p:txBody>
      </p:sp>
      <p:pic>
        <p:nvPicPr>
          <p:cNvPr id="89" name="Picture 15" descr="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3986" y="1664494"/>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0"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72203" y="1739167"/>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6" name="文本占位符 2"/>
          <p:cNvSpPr txBox="1">
            <a:spLocks/>
          </p:cNvSpPr>
          <p:nvPr/>
        </p:nvSpPr>
        <p:spPr>
          <a:xfrm>
            <a:off x="6499216" y="2039600"/>
            <a:ext cx="1243318"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100" dirty="0" smtClean="0"/>
              <a:t>移动端回放</a:t>
            </a:r>
            <a:endParaRPr kumimoji="1" lang="en-US" altLang="zh-CN" sz="1100" dirty="0" smtClean="0"/>
          </a:p>
        </p:txBody>
      </p:sp>
      <p:sp>
        <p:nvSpPr>
          <p:cNvPr id="20" name="右箭头 19"/>
          <p:cNvSpPr/>
          <p:nvPr/>
        </p:nvSpPr>
        <p:spPr>
          <a:xfrm>
            <a:off x="4972682" y="4302634"/>
            <a:ext cx="416774" cy="249490"/>
          </a:xfrm>
          <a:prstGeom prst="rightArrow">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6" name="Group 21"/>
          <p:cNvGrpSpPr>
            <a:grpSpLocks/>
          </p:cNvGrpSpPr>
          <p:nvPr/>
        </p:nvGrpSpPr>
        <p:grpSpPr bwMode="auto">
          <a:xfrm>
            <a:off x="2856373" y="1558052"/>
            <a:ext cx="1703277" cy="1060181"/>
            <a:chOff x="0" y="-1"/>
            <a:chExt cx="1503683" cy="969073"/>
          </a:xfrm>
        </p:grpSpPr>
        <p:sp>
          <p:nvSpPr>
            <p:cNvPr id="72"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74"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75" name="图片 74"/>
          <p:cNvPicPr>
            <a:picLocks noChangeAspect="1"/>
          </p:cNvPicPr>
          <p:nvPr/>
        </p:nvPicPr>
        <p:blipFill>
          <a:blip r:embed="rId2"/>
          <a:stretch>
            <a:fillRect/>
          </a:stretch>
        </p:blipFill>
        <p:spPr>
          <a:xfrm>
            <a:off x="3362403" y="1699709"/>
            <a:ext cx="640719" cy="640719"/>
          </a:xfrm>
          <a:prstGeom prst="rect">
            <a:avLst/>
          </a:prstGeom>
        </p:spPr>
      </p:pic>
      <p:sp>
        <p:nvSpPr>
          <p:cNvPr id="76" name="文本占位符 2"/>
          <p:cNvSpPr txBox="1">
            <a:spLocks/>
          </p:cNvSpPr>
          <p:nvPr/>
        </p:nvSpPr>
        <p:spPr>
          <a:xfrm>
            <a:off x="3592688" y="2510983"/>
            <a:ext cx="687009"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北京</a:t>
            </a:r>
            <a:endParaRPr kumimoji="1" lang="en-US" altLang="zh-CN" sz="1400" dirty="0" smtClean="0"/>
          </a:p>
        </p:txBody>
      </p:sp>
      <p:sp>
        <p:nvSpPr>
          <p:cNvPr id="77" name="Line 30"/>
          <p:cNvSpPr>
            <a:spLocks noChangeShapeType="1"/>
          </p:cNvSpPr>
          <p:nvPr/>
        </p:nvSpPr>
        <p:spPr bwMode="auto">
          <a:xfrm flipH="1" flipV="1">
            <a:off x="3928105" y="3013164"/>
            <a:ext cx="360731" cy="970165"/>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79" name="Line 30"/>
          <p:cNvSpPr>
            <a:spLocks noChangeShapeType="1"/>
          </p:cNvSpPr>
          <p:nvPr/>
        </p:nvSpPr>
        <p:spPr bwMode="auto">
          <a:xfrm flipH="1" flipV="1">
            <a:off x="2328270" y="3149299"/>
            <a:ext cx="1599836" cy="973322"/>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grpSp>
        <p:nvGrpSpPr>
          <p:cNvPr id="80" name="Group 21"/>
          <p:cNvGrpSpPr>
            <a:grpSpLocks/>
          </p:cNvGrpSpPr>
          <p:nvPr/>
        </p:nvGrpSpPr>
        <p:grpSpPr bwMode="auto">
          <a:xfrm>
            <a:off x="828247" y="4044002"/>
            <a:ext cx="1703277" cy="1060181"/>
            <a:chOff x="0" y="-1"/>
            <a:chExt cx="1503683" cy="969073"/>
          </a:xfrm>
        </p:grpSpPr>
        <p:sp>
          <p:nvSpPr>
            <p:cNvPr id="81"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82"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97" name="图片 96"/>
          <p:cNvPicPr>
            <a:picLocks noChangeAspect="1"/>
          </p:cNvPicPr>
          <p:nvPr/>
        </p:nvPicPr>
        <p:blipFill>
          <a:blip r:embed="rId2"/>
          <a:stretch>
            <a:fillRect/>
          </a:stretch>
        </p:blipFill>
        <p:spPr>
          <a:xfrm>
            <a:off x="1149967" y="4215238"/>
            <a:ext cx="640719" cy="640719"/>
          </a:xfrm>
          <a:prstGeom prst="rect">
            <a:avLst/>
          </a:prstGeom>
        </p:spPr>
      </p:pic>
      <p:sp>
        <p:nvSpPr>
          <p:cNvPr id="98" name="文本占位符 2"/>
          <p:cNvSpPr txBox="1">
            <a:spLocks/>
          </p:cNvSpPr>
          <p:nvPr/>
        </p:nvSpPr>
        <p:spPr>
          <a:xfrm>
            <a:off x="1516418" y="5015043"/>
            <a:ext cx="687009"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上海</a:t>
            </a:r>
            <a:endParaRPr kumimoji="1" lang="en-US" altLang="zh-CN" sz="1400" dirty="0" smtClean="0"/>
          </a:p>
        </p:txBody>
      </p:sp>
      <p:sp>
        <p:nvSpPr>
          <p:cNvPr id="101" name="Line 30"/>
          <p:cNvSpPr>
            <a:spLocks noChangeShapeType="1"/>
          </p:cNvSpPr>
          <p:nvPr/>
        </p:nvSpPr>
        <p:spPr bwMode="auto">
          <a:xfrm flipH="1" flipV="1">
            <a:off x="2687197" y="4483485"/>
            <a:ext cx="1240908" cy="32334"/>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102" name="图片 101"/>
          <p:cNvPicPr>
            <a:picLocks noChangeAspect="1"/>
          </p:cNvPicPr>
          <p:nvPr/>
        </p:nvPicPr>
        <p:blipFill>
          <a:blip r:embed="rId6"/>
          <a:stretch>
            <a:fillRect/>
          </a:stretch>
        </p:blipFill>
        <p:spPr>
          <a:xfrm>
            <a:off x="1710853" y="4197376"/>
            <a:ext cx="623337" cy="623337"/>
          </a:xfrm>
          <a:prstGeom prst="rect">
            <a:avLst/>
          </a:prstGeom>
        </p:spPr>
      </p:pic>
      <p:sp>
        <p:nvSpPr>
          <p:cNvPr id="103" name="文本占位符 2"/>
          <p:cNvSpPr txBox="1">
            <a:spLocks/>
          </p:cNvSpPr>
          <p:nvPr/>
        </p:nvSpPr>
        <p:spPr>
          <a:xfrm>
            <a:off x="2334190" y="4736676"/>
            <a:ext cx="1243318"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PC</a:t>
            </a:r>
            <a:r>
              <a:rPr kumimoji="1" lang="zh-CN" altLang="en-US" sz="1100" dirty="0" smtClean="0"/>
              <a:t>实时监控</a:t>
            </a:r>
            <a:endParaRPr kumimoji="1" lang="en-US" altLang="zh-CN" sz="1100" dirty="0" smtClean="0"/>
          </a:p>
        </p:txBody>
      </p:sp>
      <p:sp>
        <p:nvSpPr>
          <p:cNvPr id="105" name="Line 30"/>
          <p:cNvSpPr>
            <a:spLocks noChangeShapeType="1"/>
          </p:cNvSpPr>
          <p:nvPr/>
        </p:nvSpPr>
        <p:spPr bwMode="auto">
          <a:xfrm flipH="1" flipV="1">
            <a:off x="5771247" y="2981390"/>
            <a:ext cx="121442" cy="774078"/>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106" name="Picture 15" descr="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1535" y="5440018"/>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7" name="Picture 14" descr="iphone-white-front_mo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07358" y="5520335"/>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8" name="文本占位符 2"/>
          <p:cNvSpPr txBox="1">
            <a:spLocks/>
          </p:cNvSpPr>
          <p:nvPr/>
        </p:nvSpPr>
        <p:spPr>
          <a:xfrm>
            <a:off x="2881935" y="6319928"/>
            <a:ext cx="160690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100" dirty="0" smtClean="0"/>
              <a:t>移动端实时监控</a:t>
            </a:r>
            <a:endParaRPr kumimoji="1" lang="en-US" altLang="zh-CN" sz="1100" dirty="0" smtClean="0"/>
          </a:p>
        </p:txBody>
      </p:sp>
      <p:sp>
        <p:nvSpPr>
          <p:cNvPr id="112" name="文本占位符 2"/>
          <p:cNvSpPr txBox="1">
            <a:spLocks/>
          </p:cNvSpPr>
          <p:nvPr/>
        </p:nvSpPr>
        <p:spPr>
          <a:xfrm>
            <a:off x="5508995" y="2503514"/>
            <a:ext cx="687009"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天津</a:t>
            </a:r>
            <a:endParaRPr kumimoji="1" lang="en-US" altLang="zh-CN" sz="1400" dirty="0" smtClean="0"/>
          </a:p>
        </p:txBody>
      </p:sp>
      <p:sp>
        <p:nvSpPr>
          <p:cNvPr id="116" name="Line 30"/>
          <p:cNvSpPr>
            <a:spLocks noChangeShapeType="1"/>
          </p:cNvSpPr>
          <p:nvPr/>
        </p:nvSpPr>
        <p:spPr bwMode="auto">
          <a:xfrm flipH="1">
            <a:off x="3362401" y="4820713"/>
            <a:ext cx="728882" cy="819826"/>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17" name="Line 30"/>
          <p:cNvSpPr>
            <a:spLocks noChangeShapeType="1"/>
          </p:cNvSpPr>
          <p:nvPr/>
        </p:nvSpPr>
        <p:spPr bwMode="auto">
          <a:xfrm flipH="1" flipV="1">
            <a:off x="2687196" y="4576907"/>
            <a:ext cx="1240909" cy="38122"/>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2"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互联网监控部署方案</a:t>
            </a:r>
            <a:endParaRPr kumimoji="1" lang="en-US" altLang="zh-CN" sz="2800" dirty="0"/>
          </a:p>
        </p:txBody>
      </p:sp>
    </p:spTree>
    <p:extLst>
      <p:ext uri="{BB962C8B-B14F-4D97-AF65-F5344CB8AC3E}">
        <p14:creationId xmlns:p14="http://schemas.microsoft.com/office/powerpoint/2010/main" val="38561049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3268" y="1557782"/>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458788" y="1715249"/>
            <a:ext cx="640719" cy="640719"/>
          </a:xfrm>
          <a:prstGeom prst="rect">
            <a:avLst/>
          </a:prstGeom>
        </p:spPr>
      </p:pic>
      <p:pic>
        <p:nvPicPr>
          <p:cNvPr id="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占位符 2"/>
          <p:cNvSpPr txBox="1">
            <a:spLocks/>
          </p:cNvSpPr>
          <p:nvPr/>
        </p:nvSpPr>
        <p:spPr>
          <a:xfrm>
            <a:off x="4291511"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endParaRPr kumimoji="1" lang="en-US" altLang="zh-CN" sz="1100" dirty="0" smtClean="0"/>
          </a:p>
        </p:txBody>
      </p:sp>
      <p:sp>
        <p:nvSpPr>
          <p:cNvPr id="15" name="文本占位符 2"/>
          <p:cNvSpPr txBox="1">
            <a:spLocks/>
          </p:cNvSpPr>
          <p:nvPr/>
        </p:nvSpPr>
        <p:spPr>
          <a:xfrm>
            <a:off x="1171505"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RTMP</a:t>
            </a:r>
            <a:endParaRPr kumimoji="1" lang="en-US" altLang="zh-CN" sz="1100" dirty="0" smtClean="0"/>
          </a:p>
        </p:txBody>
      </p:sp>
      <p:sp>
        <p:nvSpPr>
          <p:cNvPr id="16" name="文本占位符 2"/>
          <p:cNvSpPr txBox="1">
            <a:spLocks/>
          </p:cNvSpPr>
          <p:nvPr/>
        </p:nvSpPr>
        <p:spPr>
          <a:xfrm>
            <a:off x="3152497" y="3320600"/>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4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41" name="图片 40"/>
          <p:cNvPicPr>
            <a:picLocks noChangeAspect="1"/>
          </p:cNvPicPr>
          <p:nvPr/>
        </p:nvPicPr>
        <p:blipFill>
          <a:blip r:embed="rId2"/>
          <a:stretch>
            <a:fillRect/>
          </a:stretch>
        </p:blipFill>
        <p:spPr>
          <a:xfrm>
            <a:off x="3491712" y="1693122"/>
            <a:ext cx="640719" cy="640719"/>
          </a:xfrm>
          <a:prstGeom prst="rect">
            <a:avLst/>
          </a:prstGeom>
        </p:spPr>
      </p:pic>
      <p:pic>
        <p:nvPicPr>
          <p:cNvPr id="42" name="图片 41"/>
          <p:cNvPicPr>
            <a:picLocks noChangeAspect="1"/>
          </p:cNvPicPr>
          <p:nvPr/>
        </p:nvPicPr>
        <p:blipFill>
          <a:blip r:embed="rId2"/>
          <a:stretch>
            <a:fillRect/>
          </a:stretch>
        </p:blipFill>
        <p:spPr>
          <a:xfrm>
            <a:off x="4934330" y="1693122"/>
            <a:ext cx="640719" cy="640719"/>
          </a:xfrm>
          <a:prstGeom prst="rect">
            <a:avLst/>
          </a:prstGeom>
        </p:spPr>
      </p:pic>
      <p:pic>
        <p:nvPicPr>
          <p:cNvPr id="43" name="图片 42"/>
          <p:cNvPicPr>
            <a:picLocks noChangeAspect="1"/>
          </p:cNvPicPr>
          <p:nvPr/>
        </p:nvPicPr>
        <p:blipFill>
          <a:blip r:embed="rId2"/>
          <a:stretch>
            <a:fillRect/>
          </a:stretch>
        </p:blipFill>
        <p:spPr>
          <a:xfrm>
            <a:off x="1943060" y="1715249"/>
            <a:ext cx="640719" cy="640719"/>
          </a:xfrm>
          <a:prstGeom prst="rect">
            <a:avLst/>
          </a:prstGeom>
        </p:spPr>
      </p:pic>
      <p:sp>
        <p:nvSpPr>
          <p:cNvPr id="4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4" name="直线连接符 3"/>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51" name="直线连接符 50"/>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4" name="图片 53"/>
          <p:cNvPicPr>
            <a:picLocks noChangeAspect="1"/>
          </p:cNvPicPr>
          <p:nvPr/>
        </p:nvPicPr>
        <p:blipFill>
          <a:blip r:embed="rId4"/>
          <a:stretch>
            <a:fillRect/>
          </a:stretch>
        </p:blipFill>
        <p:spPr>
          <a:xfrm>
            <a:off x="7716601" y="2902167"/>
            <a:ext cx="623337" cy="623337"/>
          </a:xfrm>
          <a:prstGeom prst="rect">
            <a:avLst/>
          </a:prstGeom>
        </p:spPr>
      </p:pic>
      <p:cxnSp>
        <p:nvCxnSpPr>
          <p:cNvPr id="55" name="直线连接符 54"/>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6" name="图片 55"/>
          <p:cNvPicPr>
            <a:picLocks noChangeAspect="1"/>
          </p:cNvPicPr>
          <p:nvPr/>
        </p:nvPicPr>
        <p:blipFill>
          <a:blip r:embed="rId4"/>
          <a:stretch>
            <a:fillRect/>
          </a:stretch>
        </p:blipFill>
        <p:spPr>
          <a:xfrm>
            <a:off x="5575049" y="2902167"/>
            <a:ext cx="623337" cy="623337"/>
          </a:xfrm>
          <a:prstGeom prst="rect">
            <a:avLst/>
          </a:prstGeom>
        </p:spPr>
      </p:pic>
      <p:pic>
        <p:nvPicPr>
          <p:cNvPr id="57" name="图片 56"/>
          <p:cNvPicPr>
            <a:picLocks noChangeAspect="1"/>
          </p:cNvPicPr>
          <p:nvPr/>
        </p:nvPicPr>
        <p:blipFill>
          <a:blip r:embed="rId4"/>
          <a:stretch>
            <a:fillRect/>
          </a:stretch>
        </p:blipFill>
        <p:spPr>
          <a:xfrm>
            <a:off x="6638522" y="2902167"/>
            <a:ext cx="623337" cy="623337"/>
          </a:xfrm>
          <a:prstGeom prst="rect">
            <a:avLst/>
          </a:prstGeom>
        </p:spPr>
      </p:pic>
      <p:cxnSp>
        <p:nvCxnSpPr>
          <p:cNvPr id="58" name="直线连接符 57"/>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0" name="直线连接符 59"/>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grpSp>
        <p:nvGrpSpPr>
          <p:cNvPr id="62" name="Group 21"/>
          <p:cNvGrpSpPr>
            <a:grpSpLocks/>
          </p:cNvGrpSpPr>
          <p:nvPr/>
        </p:nvGrpSpPr>
        <p:grpSpPr bwMode="auto">
          <a:xfrm>
            <a:off x="1727765" y="4405286"/>
            <a:ext cx="3711353" cy="2139619"/>
            <a:chOff x="0" y="-1"/>
            <a:chExt cx="1503683" cy="969073"/>
          </a:xfrm>
        </p:grpSpPr>
        <p:sp>
          <p:nvSpPr>
            <p:cNvPr id="68"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70" name="Line 28"/>
          <p:cNvSpPr>
            <a:spLocks noChangeShapeType="1"/>
          </p:cNvSpPr>
          <p:nvPr/>
        </p:nvSpPr>
        <p:spPr bwMode="auto">
          <a:xfrm flipH="1" flipV="1">
            <a:off x="2902532" y="4180297"/>
            <a:ext cx="0" cy="66970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2944" y="49705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1854" y="50960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839" y="520700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669" y="481590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7443" y="502698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9737" y="48297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6" name="文本占位符 2"/>
          <p:cNvSpPr txBox="1">
            <a:spLocks/>
          </p:cNvSpPr>
          <p:nvPr/>
        </p:nvSpPr>
        <p:spPr>
          <a:xfrm>
            <a:off x="2429767" y="5725079"/>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流媒体服务器</a:t>
            </a:r>
            <a:endParaRPr kumimoji="1" lang="en-US" altLang="zh-CN" sz="1200" dirty="0" smtClean="0">
              <a:solidFill>
                <a:srgbClr val="000000"/>
              </a:solidFill>
            </a:endParaRPr>
          </a:p>
        </p:txBody>
      </p:sp>
      <p:pic>
        <p:nvPicPr>
          <p:cNvPr id="87"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5502" y="49959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文本占位符 2"/>
          <p:cNvSpPr txBox="1">
            <a:spLocks/>
          </p:cNvSpPr>
          <p:nvPr/>
        </p:nvSpPr>
        <p:spPr>
          <a:xfrm>
            <a:off x="4002086" y="5651105"/>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云存储集群</a:t>
            </a:r>
            <a:endParaRPr kumimoji="1" lang="en-US" altLang="zh-CN" sz="1200" dirty="0" smtClean="0">
              <a:solidFill>
                <a:srgbClr val="000000"/>
              </a:solidFill>
            </a:endParaRPr>
          </a:p>
        </p:txBody>
      </p:sp>
      <p:pic>
        <p:nvPicPr>
          <p:cNvPr id="89" name="Picture 15" descr="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98386" y="4864107"/>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0"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29159" y="4969082"/>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1" name="Line 30"/>
          <p:cNvSpPr>
            <a:spLocks noChangeShapeType="1"/>
          </p:cNvSpPr>
          <p:nvPr/>
        </p:nvSpPr>
        <p:spPr bwMode="auto">
          <a:xfrm flipH="1" flipV="1">
            <a:off x="4910426" y="522811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92" name="Line 30"/>
          <p:cNvSpPr>
            <a:spLocks noChangeShapeType="1"/>
          </p:cNvSpPr>
          <p:nvPr/>
        </p:nvSpPr>
        <p:spPr bwMode="auto">
          <a:xfrm flipV="1">
            <a:off x="1463316" y="5332707"/>
            <a:ext cx="1058662"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94"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135" y="4944424"/>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 name="文本占位符 2"/>
          <p:cNvSpPr txBox="1">
            <a:spLocks/>
          </p:cNvSpPr>
          <p:nvPr/>
        </p:nvSpPr>
        <p:spPr>
          <a:xfrm>
            <a:off x="506482" y="5511902"/>
            <a:ext cx="927379"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实时监控</a:t>
            </a:r>
            <a:endParaRPr kumimoji="1" lang="en-US" altLang="zh-CN" sz="1400" dirty="0" smtClean="0"/>
          </a:p>
        </p:txBody>
      </p:sp>
      <p:sp>
        <p:nvSpPr>
          <p:cNvPr id="96" name="文本占位符 2"/>
          <p:cNvSpPr txBox="1">
            <a:spLocks/>
          </p:cNvSpPr>
          <p:nvPr/>
        </p:nvSpPr>
        <p:spPr>
          <a:xfrm>
            <a:off x="6195169" y="5440616"/>
            <a:ext cx="174337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互联网</a:t>
            </a:r>
            <a:r>
              <a:rPr kumimoji="1" lang="zh-CN" altLang="en-US" sz="1400" dirty="0" smtClean="0"/>
              <a:t>回</a:t>
            </a:r>
            <a:r>
              <a:rPr kumimoji="1" lang="zh-CN" altLang="en-US" sz="1400" dirty="0" smtClean="0"/>
              <a:t>放</a:t>
            </a:r>
            <a:endParaRPr kumimoji="1" lang="en-US" altLang="zh-CN" sz="1400" dirty="0" smtClean="0"/>
          </a:p>
        </p:txBody>
      </p:sp>
      <p:sp>
        <p:nvSpPr>
          <p:cNvPr id="20" name="右箭头 19"/>
          <p:cNvSpPr/>
          <p:nvPr/>
        </p:nvSpPr>
        <p:spPr>
          <a:xfrm>
            <a:off x="3474342" y="5207000"/>
            <a:ext cx="416774" cy="249490"/>
          </a:xfrm>
          <a:prstGeom prst="rightArrow">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9" name="Line 30"/>
          <p:cNvSpPr>
            <a:spLocks noChangeShapeType="1"/>
          </p:cNvSpPr>
          <p:nvPr/>
        </p:nvSpPr>
        <p:spPr bwMode="auto">
          <a:xfrm flipH="1">
            <a:off x="6067943" y="3519232"/>
            <a:ext cx="0" cy="280038"/>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100" name="直线连接符 99"/>
          <p:cNvCxnSpPr/>
          <p:nvPr/>
        </p:nvCxnSpPr>
        <p:spPr>
          <a:xfrm>
            <a:off x="2983440" y="4180297"/>
            <a:ext cx="1034003" cy="635609"/>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63"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互联网监控部署方案（全新部署）</a:t>
            </a:r>
            <a:endParaRPr kumimoji="1" lang="en-US" altLang="zh-CN" sz="2800" dirty="0"/>
          </a:p>
        </p:txBody>
      </p:sp>
      <p:cxnSp>
        <p:nvCxnSpPr>
          <p:cNvPr id="72" name="直线连接符 71"/>
          <p:cNvCxnSpPr>
            <a:endCxn id="99" idx="1"/>
          </p:cNvCxnSpPr>
          <p:nvPr/>
        </p:nvCxnSpPr>
        <p:spPr>
          <a:xfrm>
            <a:off x="3279520" y="3799270"/>
            <a:ext cx="2788422" cy="0"/>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74" name="文本占位符 2"/>
          <p:cNvSpPr txBox="1">
            <a:spLocks/>
          </p:cNvSpPr>
          <p:nvPr/>
        </p:nvSpPr>
        <p:spPr>
          <a:xfrm>
            <a:off x="3724025" y="3687981"/>
            <a:ext cx="1719290"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互联网监控／回放</a:t>
            </a:r>
            <a:endParaRPr kumimoji="1" lang="en-US" altLang="zh-CN" sz="1400" dirty="0" smtClean="0"/>
          </a:p>
        </p:txBody>
      </p:sp>
      <p:pic>
        <p:nvPicPr>
          <p:cNvPr id="75"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1835" y="5020406"/>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7" name="文本占位符 2"/>
          <p:cNvSpPr txBox="1">
            <a:spLocks/>
          </p:cNvSpPr>
          <p:nvPr/>
        </p:nvSpPr>
        <p:spPr>
          <a:xfrm>
            <a:off x="2358706" y="4266600"/>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a:t>
            </a:r>
            <a:r>
              <a:rPr kumimoji="1" lang="en-US" altLang="zh-CN" sz="1100" dirty="0" smtClean="0"/>
              <a:t>MP</a:t>
            </a:r>
            <a:endParaRPr kumimoji="1" lang="en-US" altLang="zh-CN" sz="1100" dirty="0" smtClean="0"/>
          </a:p>
        </p:txBody>
      </p:sp>
    </p:spTree>
    <p:extLst>
      <p:ext uri="{BB962C8B-B14F-4D97-AF65-F5344CB8AC3E}">
        <p14:creationId xmlns:p14="http://schemas.microsoft.com/office/powerpoint/2010/main" val="206780356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3268" y="1557782"/>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458788" y="1715249"/>
            <a:ext cx="640719" cy="640719"/>
          </a:xfrm>
          <a:prstGeom prst="rect">
            <a:avLst/>
          </a:prstGeom>
        </p:spPr>
      </p:pic>
      <p:pic>
        <p:nvPicPr>
          <p:cNvPr id="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占位符 2"/>
          <p:cNvSpPr txBox="1">
            <a:spLocks/>
          </p:cNvSpPr>
          <p:nvPr/>
        </p:nvSpPr>
        <p:spPr>
          <a:xfrm>
            <a:off x="4291511"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a:t>
            </a:r>
            <a:r>
              <a:rPr kumimoji="1" lang="en-US" altLang="zh-CN" sz="1100" dirty="0" smtClean="0"/>
              <a:t>S</a:t>
            </a:r>
            <a:r>
              <a:rPr kumimoji="1" lang="en-US" altLang="zh-CN" sz="1100" dirty="0" smtClean="0"/>
              <a:t>P</a:t>
            </a:r>
            <a:endParaRPr kumimoji="1" lang="en-US" altLang="zh-CN" sz="1100" dirty="0" smtClean="0"/>
          </a:p>
        </p:txBody>
      </p:sp>
      <p:sp>
        <p:nvSpPr>
          <p:cNvPr id="15" name="文本占位符 2"/>
          <p:cNvSpPr txBox="1">
            <a:spLocks/>
          </p:cNvSpPr>
          <p:nvPr/>
        </p:nvSpPr>
        <p:spPr>
          <a:xfrm>
            <a:off x="1171505" y="2800581"/>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a:t>
            </a:r>
            <a:r>
              <a:rPr kumimoji="1" lang="en-US" altLang="zh-CN" sz="1100" dirty="0" smtClean="0"/>
              <a:t>S</a:t>
            </a:r>
            <a:r>
              <a:rPr kumimoji="1" lang="en-US" altLang="zh-CN" sz="1100" dirty="0" smtClean="0"/>
              <a:t>P</a:t>
            </a:r>
            <a:endParaRPr kumimoji="1" lang="en-US" altLang="zh-CN" sz="1100" dirty="0" smtClean="0"/>
          </a:p>
        </p:txBody>
      </p:sp>
      <p:sp>
        <p:nvSpPr>
          <p:cNvPr id="16" name="文本占位符 2"/>
          <p:cNvSpPr txBox="1">
            <a:spLocks/>
          </p:cNvSpPr>
          <p:nvPr/>
        </p:nvSpPr>
        <p:spPr>
          <a:xfrm>
            <a:off x="3152497" y="3320600"/>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4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41" name="图片 40"/>
          <p:cNvPicPr>
            <a:picLocks noChangeAspect="1"/>
          </p:cNvPicPr>
          <p:nvPr/>
        </p:nvPicPr>
        <p:blipFill>
          <a:blip r:embed="rId2"/>
          <a:stretch>
            <a:fillRect/>
          </a:stretch>
        </p:blipFill>
        <p:spPr>
          <a:xfrm>
            <a:off x="3491712" y="1693122"/>
            <a:ext cx="640719" cy="640719"/>
          </a:xfrm>
          <a:prstGeom prst="rect">
            <a:avLst/>
          </a:prstGeom>
        </p:spPr>
      </p:pic>
      <p:pic>
        <p:nvPicPr>
          <p:cNvPr id="42" name="图片 41"/>
          <p:cNvPicPr>
            <a:picLocks noChangeAspect="1"/>
          </p:cNvPicPr>
          <p:nvPr/>
        </p:nvPicPr>
        <p:blipFill>
          <a:blip r:embed="rId2"/>
          <a:stretch>
            <a:fillRect/>
          </a:stretch>
        </p:blipFill>
        <p:spPr>
          <a:xfrm>
            <a:off x="4934330" y="1693122"/>
            <a:ext cx="640719" cy="640719"/>
          </a:xfrm>
          <a:prstGeom prst="rect">
            <a:avLst/>
          </a:prstGeom>
        </p:spPr>
      </p:pic>
      <p:pic>
        <p:nvPicPr>
          <p:cNvPr id="43" name="图片 42"/>
          <p:cNvPicPr>
            <a:picLocks noChangeAspect="1"/>
          </p:cNvPicPr>
          <p:nvPr/>
        </p:nvPicPr>
        <p:blipFill>
          <a:blip r:embed="rId2"/>
          <a:stretch>
            <a:fillRect/>
          </a:stretch>
        </p:blipFill>
        <p:spPr>
          <a:xfrm>
            <a:off x="1943060" y="1715249"/>
            <a:ext cx="640719" cy="640719"/>
          </a:xfrm>
          <a:prstGeom prst="rect">
            <a:avLst/>
          </a:prstGeom>
        </p:spPr>
      </p:pic>
      <p:sp>
        <p:nvSpPr>
          <p:cNvPr id="4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4" name="直线连接符 3"/>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51" name="直线连接符 50"/>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4" name="图片 53"/>
          <p:cNvPicPr>
            <a:picLocks noChangeAspect="1"/>
          </p:cNvPicPr>
          <p:nvPr/>
        </p:nvPicPr>
        <p:blipFill>
          <a:blip r:embed="rId4"/>
          <a:stretch>
            <a:fillRect/>
          </a:stretch>
        </p:blipFill>
        <p:spPr>
          <a:xfrm>
            <a:off x="7716601" y="2902167"/>
            <a:ext cx="623337" cy="623337"/>
          </a:xfrm>
          <a:prstGeom prst="rect">
            <a:avLst/>
          </a:prstGeom>
        </p:spPr>
      </p:pic>
      <p:cxnSp>
        <p:nvCxnSpPr>
          <p:cNvPr id="55" name="直线连接符 54"/>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6" name="图片 55"/>
          <p:cNvPicPr>
            <a:picLocks noChangeAspect="1"/>
          </p:cNvPicPr>
          <p:nvPr/>
        </p:nvPicPr>
        <p:blipFill>
          <a:blip r:embed="rId4"/>
          <a:stretch>
            <a:fillRect/>
          </a:stretch>
        </p:blipFill>
        <p:spPr>
          <a:xfrm>
            <a:off x="5575049" y="2902167"/>
            <a:ext cx="623337" cy="623337"/>
          </a:xfrm>
          <a:prstGeom prst="rect">
            <a:avLst/>
          </a:prstGeom>
        </p:spPr>
      </p:pic>
      <p:pic>
        <p:nvPicPr>
          <p:cNvPr id="57" name="图片 56"/>
          <p:cNvPicPr>
            <a:picLocks noChangeAspect="1"/>
          </p:cNvPicPr>
          <p:nvPr/>
        </p:nvPicPr>
        <p:blipFill>
          <a:blip r:embed="rId4"/>
          <a:stretch>
            <a:fillRect/>
          </a:stretch>
        </p:blipFill>
        <p:spPr>
          <a:xfrm>
            <a:off x="6638522" y="2902167"/>
            <a:ext cx="623337" cy="623337"/>
          </a:xfrm>
          <a:prstGeom prst="rect">
            <a:avLst/>
          </a:prstGeom>
        </p:spPr>
      </p:pic>
      <p:cxnSp>
        <p:nvCxnSpPr>
          <p:cNvPr id="58" name="直线连接符 57"/>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0" name="直线连接符 59"/>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grpSp>
        <p:nvGrpSpPr>
          <p:cNvPr id="62" name="Group 21"/>
          <p:cNvGrpSpPr>
            <a:grpSpLocks/>
          </p:cNvGrpSpPr>
          <p:nvPr/>
        </p:nvGrpSpPr>
        <p:grpSpPr bwMode="auto">
          <a:xfrm>
            <a:off x="1727765" y="4405286"/>
            <a:ext cx="3711353" cy="2139619"/>
            <a:chOff x="0" y="-1"/>
            <a:chExt cx="1503683" cy="969073"/>
          </a:xfrm>
        </p:grpSpPr>
        <p:sp>
          <p:nvSpPr>
            <p:cNvPr id="68"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70" name="Line 28"/>
          <p:cNvSpPr>
            <a:spLocks noChangeShapeType="1"/>
          </p:cNvSpPr>
          <p:nvPr/>
        </p:nvSpPr>
        <p:spPr bwMode="auto">
          <a:xfrm flipH="1" flipV="1">
            <a:off x="2902532" y="4180297"/>
            <a:ext cx="0" cy="669702"/>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2944" y="49705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1854" y="50960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2839" y="520700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669" y="481590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7443" y="502698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9737" y="4829712"/>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6" name="文本占位符 2"/>
          <p:cNvSpPr txBox="1">
            <a:spLocks/>
          </p:cNvSpPr>
          <p:nvPr/>
        </p:nvSpPr>
        <p:spPr>
          <a:xfrm>
            <a:off x="2429767" y="5725079"/>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流媒体服务器</a:t>
            </a:r>
            <a:endParaRPr kumimoji="1" lang="en-US" altLang="zh-CN" sz="1200" dirty="0" smtClean="0">
              <a:solidFill>
                <a:srgbClr val="000000"/>
              </a:solidFill>
            </a:endParaRPr>
          </a:p>
        </p:txBody>
      </p:sp>
      <p:pic>
        <p:nvPicPr>
          <p:cNvPr id="87"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5502" y="49959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8" name="文本占位符 2"/>
          <p:cNvSpPr txBox="1">
            <a:spLocks/>
          </p:cNvSpPr>
          <p:nvPr/>
        </p:nvSpPr>
        <p:spPr>
          <a:xfrm>
            <a:off x="4002086" y="5651105"/>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云存储集群</a:t>
            </a:r>
            <a:endParaRPr kumimoji="1" lang="en-US" altLang="zh-CN" sz="1200" dirty="0" smtClean="0">
              <a:solidFill>
                <a:srgbClr val="000000"/>
              </a:solidFill>
            </a:endParaRPr>
          </a:p>
        </p:txBody>
      </p:sp>
      <p:pic>
        <p:nvPicPr>
          <p:cNvPr id="89" name="Picture 15" descr="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98386" y="4864107"/>
            <a:ext cx="780045" cy="780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0"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29159" y="4969082"/>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1" name="Line 30"/>
          <p:cNvSpPr>
            <a:spLocks noChangeShapeType="1"/>
          </p:cNvSpPr>
          <p:nvPr/>
        </p:nvSpPr>
        <p:spPr bwMode="auto">
          <a:xfrm flipH="1" flipV="1">
            <a:off x="4910426" y="5228115"/>
            <a:ext cx="1287960" cy="0"/>
          </a:xfrm>
          <a:prstGeom prst="line">
            <a:avLst/>
          </a:prstGeom>
          <a:noFill/>
          <a:ln w="25400" cap="flat" cmpd="sng">
            <a:solidFill>
              <a:srgbClr val="78F414"/>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92" name="Line 30"/>
          <p:cNvSpPr>
            <a:spLocks noChangeShapeType="1"/>
          </p:cNvSpPr>
          <p:nvPr/>
        </p:nvSpPr>
        <p:spPr bwMode="auto">
          <a:xfrm flipV="1">
            <a:off x="1463316" y="5332707"/>
            <a:ext cx="1058662"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94"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135" y="4944424"/>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5" name="文本占位符 2"/>
          <p:cNvSpPr txBox="1">
            <a:spLocks/>
          </p:cNvSpPr>
          <p:nvPr/>
        </p:nvSpPr>
        <p:spPr>
          <a:xfrm>
            <a:off x="506482" y="5511902"/>
            <a:ext cx="927379"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实时监控</a:t>
            </a:r>
            <a:endParaRPr kumimoji="1" lang="en-US" altLang="zh-CN" sz="1400" dirty="0" smtClean="0"/>
          </a:p>
        </p:txBody>
      </p:sp>
      <p:sp>
        <p:nvSpPr>
          <p:cNvPr id="96" name="文本占位符 2"/>
          <p:cNvSpPr txBox="1">
            <a:spLocks/>
          </p:cNvSpPr>
          <p:nvPr/>
        </p:nvSpPr>
        <p:spPr>
          <a:xfrm>
            <a:off x="6195169" y="5440616"/>
            <a:ext cx="174337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互联网</a:t>
            </a:r>
            <a:r>
              <a:rPr kumimoji="1" lang="zh-CN" altLang="en-US" sz="1400" dirty="0" smtClean="0"/>
              <a:t>回</a:t>
            </a:r>
            <a:r>
              <a:rPr kumimoji="1" lang="zh-CN" altLang="en-US" sz="1400" dirty="0" smtClean="0"/>
              <a:t>放</a:t>
            </a:r>
            <a:endParaRPr kumimoji="1" lang="en-US" altLang="zh-CN" sz="1400" dirty="0" smtClean="0"/>
          </a:p>
        </p:txBody>
      </p:sp>
      <p:sp>
        <p:nvSpPr>
          <p:cNvPr id="20" name="右箭头 19"/>
          <p:cNvSpPr/>
          <p:nvPr/>
        </p:nvSpPr>
        <p:spPr>
          <a:xfrm>
            <a:off x="3474342" y="5207000"/>
            <a:ext cx="416774" cy="249490"/>
          </a:xfrm>
          <a:prstGeom prst="rightArrow">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9" name="Line 30"/>
          <p:cNvSpPr>
            <a:spLocks noChangeShapeType="1"/>
          </p:cNvSpPr>
          <p:nvPr/>
        </p:nvSpPr>
        <p:spPr bwMode="auto">
          <a:xfrm flipH="1">
            <a:off x="6067943" y="3519232"/>
            <a:ext cx="0" cy="280038"/>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100" name="直线连接符 99"/>
          <p:cNvCxnSpPr/>
          <p:nvPr/>
        </p:nvCxnSpPr>
        <p:spPr>
          <a:xfrm>
            <a:off x="2139275" y="3799270"/>
            <a:ext cx="444504" cy="0"/>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63"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互联网监控部署方案</a:t>
            </a:r>
            <a:r>
              <a:rPr kumimoji="1" lang="zh-CN" altLang="en-US" sz="2800" dirty="0" smtClean="0"/>
              <a:t>（</a:t>
            </a:r>
            <a:r>
              <a:rPr kumimoji="1" lang="zh-CN" altLang="en-US" sz="2800" dirty="0" smtClean="0"/>
              <a:t>融合方案</a:t>
            </a:r>
            <a:r>
              <a:rPr kumimoji="1" lang="zh-CN" altLang="en-US" sz="2800" dirty="0" smtClean="0"/>
              <a:t>）</a:t>
            </a:r>
            <a:endParaRPr kumimoji="1" lang="en-US" altLang="zh-CN" sz="2800" dirty="0"/>
          </a:p>
        </p:txBody>
      </p:sp>
      <p:pic>
        <p:nvPicPr>
          <p:cNvPr id="64" name="图片 63" descr="Database_00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781" y="3452482"/>
            <a:ext cx="590492" cy="590492"/>
          </a:xfrm>
          <a:prstGeom prst="rect">
            <a:avLst/>
          </a:prstGeom>
        </p:spPr>
      </p:pic>
      <p:cxnSp>
        <p:nvCxnSpPr>
          <p:cNvPr id="65" name="直线连接符 64"/>
          <p:cNvCxnSpPr/>
          <p:nvPr/>
        </p:nvCxnSpPr>
        <p:spPr>
          <a:xfrm flipV="1">
            <a:off x="2139275" y="3746187"/>
            <a:ext cx="444504" cy="476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文本占位符 2"/>
          <p:cNvSpPr txBox="1">
            <a:spLocks/>
          </p:cNvSpPr>
          <p:nvPr/>
        </p:nvSpPr>
        <p:spPr>
          <a:xfrm>
            <a:off x="739757" y="3488148"/>
            <a:ext cx="963103" cy="47012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数据中心</a:t>
            </a:r>
            <a:endParaRPr kumimoji="1" lang="en-US" altLang="zh-CN" sz="1400" dirty="0" smtClean="0"/>
          </a:p>
        </p:txBody>
      </p:sp>
      <p:cxnSp>
        <p:nvCxnSpPr>
          <p:cNvPr id="72" name="直线连接符 71"/>
          <p:cNvCxnSpPr>
            <a:endCxn id="99" idx="1"/>
          </p:cNvCxnSpPr>
          <p:nvPr/>
        </p:nvCxnSpPr>
        <p:spPr>
          <a:xfrm>
            <a:off x="3279520" y="3799270"/>
            <a:ext cx="2788422" cy="0"/>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74" name="文本占位符 2"/>
          <p:cNvSpPr txBox="1">
            <a:spLocks/>
          </p:cNvSpPr>
          <p:nvPr/>
        </p:nvSpPr>
        <p:spPr>
          <a:xfrm>
            <a:off x="3995669" y="3687981"/>
            <a:ext cx="1447645"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本地</a:t>
            </a:r>
            <a:r>
              <a:rPr kumimoji="1" lang="zh-CN" altLang="en-US" sz="1400" dirty="0" smtClean="0"/>
              <a:t>监控</a:t>
            </a:r>
            <a:r>
              <a:rPr kumimoji="1" lang="zh-CN" altLang="en-US" sz="1400" dirty="0" smtClean="0"/>
              <a:t>／</a:t>
            </a:r>
            <a:r>
              <a:rPr kumimoji="1" lang="zh-CN" altLang="en-US" sz="1400" dirty="0" smtClean="0"/>
              <a:t>回</a:t>
            </a:r>
            <a:r>
              <a:rPr kumimoji="1" lang="zh-CN" altLang="en-US" sz="1400" dirty="0" smtClean="0"/>
              <a:t>放</a:t>
            </a:r>
            <a:endParaRPr kumimoji="1" lang="en-US" altLang="zh-CN" sz="1400" dirty="0" smtClean="0"/>
          </a:p>
        </p:txBody>
      </p:sp>
      <p:pic>
        <p:nvPicPr>
          <p:cNvPr id="75"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1835" y="5020406"/>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6" name="文本占位符 2"/>
          <p:cNvSpPr txBox="1">
            <a:spLocks/>
          </p:cNvSpPr>
          <p:nvPr/>
        </p:nvSpPr>
        <p:spPr>
          <a:xfrm>
            <a:off x="2358706" y="4266600"/>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a:t>
            </a:r>
            <a:r>
              <a:rPr kumimoji="1" lang="en-US" altLang="zh-CN" sz="1100" dirty="0" smtClean="0"/>
              <a:t>MP</a:t>
            </a:r>
            <a:endParaRPr kumimoji="1" lang="en-US" altLang="zh-CN" sz="1100" dirty="0" smtClean="0"/>
          </a:p>
        </p:txBody>
      </p:sp>
    </p:spTree>
    <p:extLst>
      <p:ext uri="{BB962C8B-B14F-4D97-AF65-F5344CB8AC3E}">
        <p14:creationId xmlns:p14="http://schemas.microsoft.com/office/powerpoint/2010/main" val="21149372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491285" y="2714901"/>
            <a:ext cx="729095" cy="729095"/>
          </a:xfrm>
          <a:prstGeom prst="rect">
            <a:avLst/>
          </a:prstGeom>
        </p:spPr>
      </p:pic>
      <p:grpSp>
        <p:nvGrpSpPr>
          <p:cNvPr id="62" name="Group 21"/>
          <p:cNvGrpSpPr>
            <a:grpSpLocks/>
          </p:cNvGrpSpPr>
          <p:nvPr/>
        </p:nvGrpSpPr>
        <p:grpSpPr bwMode="auto">
          <a:xfrm>
            <a:off x="2266041" y="2714901"/>
            <a:ext cx="1260476" cy="835089"/>
            <a:chOff x="11888" y="12028"/>
            <a:chExt cx="1503683" cy="969073"/>
          </a:xfrm>
        </p:grpSpPr>
        <p:sp>
          <p:nvSpPr>
            <p:cNvPr id="68" name="AutoShape 22"/>
            <p:cNvSpPr>
              <a:spLocks/>
            </p:cNvSpPr>
            <p:nvPr/>
          </p:nvSpPr>
          <p:spPr bwMode="auto">
            <a:xfrm>
              <a:off x="11888" y="12028"/>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9"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52" name="consu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438" y="4774734"/>
            <a:ext cx="503455" cy="50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4" name="文本占位符 2"/>
          <p:cNvSpPr txBox="1">
            <a:spLocks/>
          </p:cNvSpPr>
          <p:nvPr/>
        </p:nvSpPr>
        <p:spPr>
          <a:xfrm>
            <a:off x="455371" y="2871437"/>
            <a:ext cx="1932952" cy="43758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云厂商提供基础设施</a:t>
            </a:r>
            <a:endParaRPr kumimoji="1" lang="en-US" altLang="zh-CN" sz="1400" dirty="0" smtClean="0"/>
          </a:p>
        </p:txBody>
      </p:sp>
      <p:sp>
        <p:nvSpPr>
          <p:cNvPr id="55" name="文本占位符 2"/>
          <p:cNvSpPr txBox="1">
            <a:spLocks/>
          </p:cNvSpPr>
          <p:nvPr/>
        </p:nvSpPr>
        <p:spPr>
          <a:xfrm>
            <a:off x="6208050" y="2808893"/>
            <a:ext cx="3145089"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摄像头厂商提供直播摄像头</a:t>
            </a:r>
            <a:endParaRPr kumimoji="1" lang="en-US" altLang="zh-CN" sz="1400" dirty="0" smtClean="0"/>
          </a:p>
        </p:txBody>
      </p:sp>
      <p:sp>
        <p:nvSpPr>
          <p:cNvPr id="56" name="文本占位符 2"/>
          <p:cNvSpPr txBox="1">
            <a:spLocks/>
          </p:cNvSpPr>
          <p:nvPr/>
        </p:nvSpPr>
        <p:spPr>
          <a:xfrm>
            <a:off x="3676575" y="5240477"/>
            <a:ext cx="2261522"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用户采用整体解决方案</a:t>
            </a:r>
            <a:endParaRPr kumimoji="1" lang="en-US" altLang="zh-CN" sz="1400" dirty="0" smtClean="0"/>
          </a:p>
        </p:txBody>
      </p:sp>
      <p:sp>
        <p:nvSpPr>
          <p:cNvPr id="12"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端提供商与云提供商合作</a:t>
            </a:r>
            <a:r>
              <a:rPr kumimoji="1" lang="zh-CN" altLang="en-US" sz="2800" dirty="0" smtClean="0"/>
              <a:t>方案</a:t>
            </a:r>
            <a:endParaRPr kumimoji="1" lang="en-US" altLang="zh-CN" sz="2800" dirty="0"/>
          </a:p>
        </p:txBody>
      </p:sp>
      <p:sp>
        <p:nvSpPr>
          <p:cNvPr id="19" name="弧 18"/>
          <p:cNvSpPr/>
          <p:nvPr/>
        </p:nvSpPr>
        <p:spPr>
          <a:xfrm rot="19033620">
            <a:off x="3159715" y="1867453"/>
            <a:ext cx="2652032" cy="2623159"/>
          </a:xfrm>
          <a:prstGeom prst="arc">
            <a:avLst>
              <a:gd name="adj1" fmla="val 15112405"/>
              <a:gd name="adj2" fmla="val 994239"/>
            </a:avLst>
          </a:prstGeom>
          <a:ln w="127000" cmpd="sng">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0" name="弧 19"/>
          <p:cNvSpPr/>
          <p:nvPr/>
        </p:nvSpPr>
        <p:spPr>
          <a:xfrm rot="5117215">
            <a:off x="3251523" y="2437686"/>
            <a:ext cx="2652032" cy="2623159"/>
          </a:xfrm>
          <a:prstGeom prst="arc">
            <a:avLst>
              <a:gd name="adj1" fmla="val 16064814"/>
              <a:gd name="adj2" fmla="val 20849010"/>
            </a:avLst>
          </a:prstGeom>
          <a:ln w="127000" cmpd="sng">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1" name="弧 20"/>
          <p:cNvSpPr/>
          <p:nvPr/>
        </p:nvSpPr>
        <p:spPr>
          <a:xfrm rot="11882810">
            <a:off x="3089051" y="2466167"/>
            <a:ext cx="2652032" cy="2623159"/>
          </a:xfrm>
          <a:prstGeom prst="arc">
            <a:avLst>
              <a:gd name="adj1" fmla="val 16064814"/>
              <a:gd name="adj2" fmla="val 20849010"/>
            </a:avLst>
          </a:prstGeom>
          <a:ln w="127000" cmpd="sng">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396895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923429" y="2046611"/>
            <a:ext cx="5203126" cy="78905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400" dirty="0" smtClean="0">
                <a:solidFill>
                  <a:schemeClr val="tx1">
                    <a:lumMod val="65000"/>
                    <a:lumOff val="35000"/>
                  </a:schemeClr>
                </a:solidFill>
                <a:latin typeface="微软雅黑"/>
                <a:ea typeface="微软雅黑"/>
                <a:cs typeface="微软雅黑"/>
              </a:rPr>
              <a:t>摄像头</a:t>
            </a:r>
            <a:endParaRPr kumimoji="1" lang="zh-CN" altLang="en-US" sz="2400" dirty="0">
              <a:solidFill>
                <a:schemeClr val="tx1">
                  <a:lumMod val="65000"/>
                  <a:lumOff val="35000"/>
                </a:schemeClr>
              </a:solidFill>
              <a:latin typeface="微软雅黑"/>
              <a:ea typeface="微软雅黑"/>
              <a:cs typeface="微软雅黑"/>
            </a:endParaRPr>
          </a:p>
        </p:txBody>
      </p:sp>
      <p:sp>
        <p:nvSpPr>
          <p:cNvPr id="4" name="圆角矩形 3"/>
          <p:cNvSpPr/>
          <p:nvPr/>
        </p:nvSpPr>
        <p:spPr>
          <a:xfrm>
            <a:off x="1923429" y="3160672"/>
            <a:ext cx="5203126" cy="78905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400" dirty="0" smtClean="0">
                <a:solidFill>
                  <a:schemeClr val="tx1">
                    <a:lumMod val="65000"/>
                    <a:lumOff val="35000"/>
                  </a:schemeClr>
                </a:solidFill>
                <a:latin typeface="微软雅黑"/>
                <a:ea typeface="微软雅黑"/>
                <a:cs typeface="微软雅黑"/>
              </a:rPr>
              <a:t>推流协议</a:t>
            </a:r>
            <a:endParaRPr kumimoji="1" lang="zh-CN" altLang="en-US" sz="2400" dirty="0">
              <a:solidFill>
                <a:schemeClr val="tx1">
                  <a:lumMod val="65000"/>
                  <a:lumOff val="35000"/>
                </a:schemeClr>
              </a:solidFill>
              <a:latin typeface="微软雅黑"/>
              <a:ea typeface="微软雅黑"/>
              <a:cs typeface="微软雅黑"/>
            </a:endParaRPr>
          </a:p>
        </p:txBody>
      </p:sp>
      <p:sp>
        <p:nvSpPr>
          <p:cNvPr id="5" name="圆角矩形 4"/>
          <p:cNvSpPr/>
          <p:nvPr/>
        </p:nvSpPr>
        <p:spPr>
          <a:xfrm>
            <a:off x="1923429" y="4287062"/>
            <a:ext cx="5203126" cy="78905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400" dirty="0" smtClean="0">
                <a:solidFill>
                  <a:schemeClr val="tx1">
                    <a:lumMod val="65000"/>
                    <a:lumOff val="35000"/>
                  </a:schemeClr>
                </a:solidFill>
                <a:latin typeface="微软雅黑"/>
                <a:ea typeface="微软雅黑"/>
                <a:cs typeface="微软雅黑"/>
              </a:rPr>
              <a:t>硬件平台</a:t>
            </a:r>
            <a:endParaRPr kumimoji="1" lang="zh-CN" altLang="en-US" sz="2400" dirty="0">
              <a:solidFill>
                <a:schemeClr val="tx1">
                  <a:lumMod val="65000"/>
                  <a:lumOff val="35000"/>
                </a:schemeClr>
              </a:solidFill>
              <a:latin typeface="微软雅黑"/>
              <a:ea typeface="微软雅黑"/>
              <a:cs typeface="微软雅黑"/>
            </a:endParaRPr>
          </a:p>
        </p:txBody>
      </p:sp>
      <p:sp>
        <p:nvSpPr>
          <p:cNvPr id="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关键点</a:t>
            </a:r>
            <a:endParaRPr kumimoji="1" lang="en-US" altLang="zh-CN" sz="2800" dirty="0"/>
          </a:p>
        </p:txBody>
      </p:sp>
    </p:spTree>
    <p:extLst>
      <p:ext uri="{BB962C8B-B14F-4D97-AF65-F5344CB8AC3E}">
        <p14:creationId xmlns:p14="http://schemas.microsoft.com/office/powerpoint/2010/main" val="28034116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2"/>
          <a:stretch>
            <a:fillRect/>
          </a:stretch>
        </p:blipFill>
        <p:spPr>
          <a:xfrm>
            <a:off x="954997" y="4648029"/>
            <a:ext cx="1051237" cy="1051237"/>
          </a:xfrm>
          <a:prstGeom prst="rect">
            <a:avLst/>
          </a:prstGeom>
        </p:spPr>
      </p:pic>
      <p:sp>
        <p:nvSpPr>
          <p:cNvPr id="3" name="椭圆形标注 2"/>
          <p:cNvSpPr/>
          <p:nvPr/>
        </p:nvSpPr>
        <p:spPr>
          <a:xfrm>
            <a:off x="458788" y="1454821"/>
            <a:ext cx="4719678" cy="2838941"/>
          </a:xfrm>
          <a:prstGeom prst="wedgeEllipseCallou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729831" y="2550847"/>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编码器</a:t>
            </a:r>
            <a:endParaRPr kumimoji="1" lang="zh-CN" altLang="en-US" sz="1400" dirty="0">
              <a:solidFill>
                <a:srgbClr val="595959"/>
              </a:solidFill>
              <a:latin typeface="微软雅黑"/>
              <a:ea typeface="微软雅黑"/>
              <a:cs typeface="微软雅黑"/>
            </a:endParaRPr>
          </a:p>
        </p:txBody>
      </p:sp>
      <p:sp>
        <p:nvSpPr>
          <p:cNvPr id="65" name="矩形 64"/>
          <p:cNvSpPr/>
          <p:nvPr/>
        </p:nvSpPr>
        <p:spPr>
          <a:xfrm>
            <a:off x="3650525" y="2583933"/>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流封装</a:t>
            </a:r>
            <a:endParaRPr kumimoji="1" lang="zh-CN" altLang="en-US" sz="1400" dirty="0">
              <a:solidFill>
                <a:srgbClr val="595959"/>
              </a:solidFill>
              <a:latin typeface="微软雅黑"/>
              <a:ea typeface="微软雅黑"/>
              <a:cs typeface="微软雅黑"/>
            </a:endParaRPr>
          </a:p>
        </p:txBody>
      </p:sp>
      <p:sp>
        <p:nvSpPr>
          <p:cNvPr id="64" name="Line 30"/>
          <p:cNvSpPr>
            <a:spLocks noChangeShapeType="1"/>
          </p:cNvSpPr>
          <p:nvPr/>
        </p:nvSpPr>
        <p:spPr bwMode="auto">
          <a:xfrm flipH="1" flipV="1">
            <a:off x="2137127" y="2863599"/>
            <a:ext cx="1389161" cy="0"/>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6" name="矩形 65"/>
          <p:cNvSpPr/>
          <p:nvPr/>
        </p:nvSpPr>
        <p:spPr>
          <a:xfrm>
            <a:off x="2175905" y="2991341"/>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缓冲区</a:t>
            </a:r>
            <a:endParaRPr kumimoji="1" lang="zh-CN" altLang="en-US" sz="1400" dirty="0">
              <a:solidFill>
                <a:srgbClr val="595959"/>
              </a:solidFill>
              <a:latin typeface="微软雅黑"/>
              <a:ea typeface="微软雅黑"/>
              <a:cs typeface="微软雅黑"/>
            </a:endParaRPr>
          </a:p>
        </p:txBody>
      </p:sp>
      <p:sp>
        <p:nvSpPr>
          <p:cNvPr id="72" name="Line 30"/>
          <p:cNvSpPr>
            <a:spLocks noChangeShapeType="1"/>
          </p:cNvSpPr>
          <p:nvPr/>
        </p:nvSpPr>
        <p:spPr bwMode="auto">
          <a:xfrm flipH="1" flipV="1">
            <a:off x="5039289" y="2781749"/>
            <a:ext cx="1389161" cy="0"/>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74" name="Line 30"/>
          <p:cNvSpPr>
            <a:spLocks noChangeShapeType="1"/>
          </p:cNvSpPr>
          <p:nvPr/>
        </p:nvSpPr>
        <p:spPr bwMode="auto">
          <a:xfrm flipH="1" flipV="1">
            <a:off x="5039289" y="2934149"/>
            <a:ext cx="1389161" cy="0"/>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75" name="文本占位符 2"/>
          <p:cNvSpPr txBox="1">
            <a:spLocks/>
          </p:cNvSpPr>
          <p:nvPr/>
        </p:nvSpPr>
        <p:spPr>
          <a:xfrm>
            <a:off x="6489857" y="2550847"/>
            <a:ext cx="2116262" cy="789969"/>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网络协议输出</a:t>
            </a:r>
            <a:endParaRPr kumimoji="1" lang="en-US" altLang="zh-CN" dirty="0" smtClean="0"/>
          </a:p>
        </p:txBody>
      </p:sp>
      <p:sp>
        <p:nvSpPr>
          <p:cNvPr id="77" name="文本占位符 2"/>
          <p:cNvSpPr txBox="1">
            <a:spLocks/>
          </p:cNvSpPr>
          <p:nvPr/>
        </p:nvSpPr>
        <p:spPr>
          <a:xfrm>
            <a:off x="2270354" y="1886414"/>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rgbClr val="000000"/>
                </a:solidFill>
              </a:rPr>
              <a:t>摄像头内部</a:t>
            </a:r>
            <a:endParaRPr kumimoji="1" lang="en-US" altLang="zh-CN" sz="1400" dirty="0" smtClean="0">
              <a:solidFill>
                <a:srgbClr val="000000"/>
              </a:solidFill>
            </a:endParaRPr>
          </a:p>
        </p:txBody>
      </p:sp>
      <p:sp>
        <p:nvSpPr>
          <p:cNvPr id="79" name="文本占位符 2"/>
          <p:cNvSpPr txBox="1">
            <a:spLocks/>
          </p:cNvSpPr>
          <p:nvPr/>
        </p:nvSpPr>
        <p:spPr>
          <a:xfrm>
            <a:off x="2557352" y="4672330"/>
            <a:ext cx="6320020" cy="111806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潜在问题：</a:t>
            </a:r>
            <a:endParaRPr kumimoji="1" lang="en-US" altLang="zh-CN" sz="1400" dirty="0" smtClean="0">
              <a:solidFill>
                <a:schemeClr val="bg1"/>
              </a:solidFill>
            </a:endParaRPr>
          </a:p>
          <a:p>
            <a:pPr algn="l"/>
            <a:r>
              <a:rPr kumimoji="1" lang="zh-CN" altLang="en-US" sz="1400" dirty="0" smtClean="0">
                <a:solidFill>
                  <a:schemeClr val="bg1"/>
                </a:solidFill>
              </a:rPr>
              <a:t>一般的数字摄像头使用</a:t>
            </a:r>
            <a:r>
              <a:rPr kumimoji="1" lang="en-US" altLang="zh-CN" sz="1400" dirty="0" smtClean="0">
                <a:solidFill>
                  <a:schemeClr val="bg1"/>
                </a:solidFill>
              </a:rPr>
              <a:t>RTSP</a:t>
            </a:r>
            <a:r>
              <a:rPr kumimoji="1" lang="zh-CN" altLang="en-US" sz="1400" dirty="0" smtClean="0">
                <a:solidFill>
                  <a:schemeClr val="bg1"/>
                </a:solidFill>
              </a:rPr>
              <a:t>等协议，该协议在互联网的支持较差，难以做到大范围的分发，并且同时连接摄像头的会话数量有一定限制。</a:t>
            </a:r>
            <a:endParaRPr kumimoji="1" lang="en-US" altLang="zh-CN" sz="1400" dirty="0" smtClean="0">
              <a:solidFill>
                <a:schemeClr val="bg1"/>
              </a:solidFill>
            </a:endParaRPr>
          </a:p>
        </p:txBody>
      </p:sp>
      <p:sp>
        <p:nvSpPr>
          <p:cNvPr id="1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摄像头</a:t>
            </a:r>
            <a:endParaRPr kumimoji="1" lang="en-US" altLang="zh-CN" sz="2800" dirty="0"/>
          </a:p>
        </p:txBody>
      </p:sp>
    </p:spTree>
    <p:extLst>
      <p:ext uri="{BB962C8B-B14F-4D97-AF65-F5344CB8AC3E}">
        <p14:creationId xmlns:p14="http://schemas.microsoft.com/office/powerpoint/2010/main" val="36120833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2"/>
          <a:stretch>
            <a:fillRect/>
          </a:stretch>
        </p:blipFill>
        <p:spPr>
          <a:xfrm>
            <a:off x="954997" y="4648029"/>
            <a:ext cx="1051237" cy="1051237"/>
          </a:xfrm>
          <a:prstGeom prst="rect">
            <a:avLst/>
          </a:prstGeom>
        </p:spPr>
      </p:pic>
      <p:sp>
        <p:nvSpPr>
          <p:cNvPr id="3" name="椭圆形标注 2"/>
          <p:cNvSpPr/>
          <p:nvPr/>
        </p:nvSpPr>
        <p:spPr>
          <a:xfrm>
            <a:off x="458788" y="1454821"/>
            <a:ext cx="4719678" cy="2838941"/>
          </a:xfrm>
          <a:prstGeom prst="wedgeEllipseCallou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729831" y="2550847"/>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编码器</a:t>
            </a:r>
            <a:endParaRPr kumimoji="1" lang="zh-CN" altLang="en-US" sz="1400" dirty="0">
              <a:solidFill>
                <a:srgbClr val="595959"/>
              </a:solidFill>
              <a:latin typeface="微软雅黑"/>
              <a:ea typeface="微软雅黑"/>
              <a:cs typeface="微软雅黑"/>
            </a:endParaRPr>
          </a:p>
        </p:txBody>
      </p:sp>
      <p:sp>
        <p:nvSpPr>
          <p:cNvPr id="65" name="矩形 64"/>
          <p:cNvSpPr/>
          <p:nvPr/>
        </p:nvSpPr>
        <p:spPr>
          <a:xfrm>
            <a:off x="3650525" y="2583933"/>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流封装</a:t>
            </a:r>
            <a:endParaRPr kumimoji="1" lang="zh-CN" altLang="en-US" sz="1400" dirty="0">
              <a:solidFill>
                <a:srgbClr val="595959"/>
              </a:solidFill>
              <a:latin typeface="微软雅黑"/>
              <a:ea typeface="微软雅黑"/>
              <a:cs typeface="微软雅黑"/>
            </a:endParaRPr>
          </a:p>
        </p:txBody>
      </p:sp>
      <p:sp>
        <p:nvSpPr>
          <p:cNvPr id="64" name="Line 30"/>
          <p:cNvSpPr>
            <a:spLocks noChangeShapeType="1"/>
          </p:cNvSpPr>
          <p:nvPr/>
        </p:nvSpPr>
        <p:spPr bwMode="auto">
          <a:xfrm flipH="1" flipV="1">
            <a:off x="2137127" y="2863599"/>
            <a:ext cx="1389161" cy="0"/>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6" name="矩形 65"/>
          <p:cNvSpPr/>
          <p:nvPr/>
        </p:nvSpPr>
        <p:spPr>
          <a:xfrm>
            <a:off x="2175905" y="2991341"/>
            <a:ext cx="1276403" cy="55933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缓冲区</a:t>
            </a:r>
            <a:endParaRPr kumimoji="1" lang="zh-CN" altLang="en-US" sz="1400" dirty="0">
              <a:solidFill>
                <a:srgbClr val="595959"/>
              </a:solidFill>
              <a:latin typeface="微软雅黑"/>
              <a:ea typeface="微软雅黑"/>
              <a:cs typeface="微软雅黑"/>
            </a:endParaRPr>
          </a:p>
        </p:txBody>
      </p:sp>
      <p:pic>
        <p:nvPicPr>
          <p:cNvPr id="12" name="图片 11"/>
          <p:cNvPicPr>
            <a:picLocks noChangeAspect="1"/>
          </p:cNvPicPr>
          <p:nvPr/>
        </p:nvPicPr>
        <p:blipFill>
          <a:blip r:embed="rId3"/>
          <a:stretch>
            <a:fillRect/>
          </a:stretch>
        </p:blipFill>
        <p:spPr>
          <a:xfrm>
            <a:off x="4015200" y="3143265"/>
            <a:ext cx="534452" cy="534452"/>
          </a:xfrm>
          <a:prstGeom prst="rect">
            <a:avLst/>
          </a:prstGeom>
        </p:spPr>
      </p:pic>
      <p:sp>
        <p:nvSpPr>
          <p:cNvPr id="2" name="椭圆形标注 1"/>
          <p:cNvSpPr/>
          <p:nvPr/>
        </p:nvSpPr>
        <p:spPr>
          <a:xfrm>
            <a:off x="4988578" y="4068566"/>
            <a:ext cx="2828442" cy="1565781"/>
          </a:xfrm>
          <a:prstGeom prst="wedgeEllipseCallout">
            <a:avLst>
              <a:gd name="adj1" fmla="val -65941"/>
              <a:gd name="adj2" fmla="val -71677"/>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595959"/>
                </a:solidFill>
                <a:latin typeface="微软雅黑"/>
                <a:ea typeface="微软雅黑"/>
                <a:cs typeface="微软雅黑"/>
              </a:rPr>
              <a:t>七牛提供</a:t>
            </a:r>
            <a:r>
              <a:rPr kumimoji="1" lang="zh-CN" altLang="en-US" sz="1400" dirty="0" smtClean="0">
                <a:solidFill>
                  <a:srgbClr val="595959"/>
                </a:solidFill>
                <a:latin typeface="微软雅黑"/>
                <a:ea typeface="微软雅黑"/>
                <a:cs typeface="微软雅黑"/>
              </a:rPr>
              <a:t>交叉编译</a:t>
            </a:r>
            <a:r>
              <a:rPr kumimoji="1" lang="en-US" altLang="zh-CN" sz="1400" dirty="0" smtClean="0">
                <a:solidFill>
                  <a:srgbClr val="595959"/>
                </a:solidFill>
                <a:latin typeface="微软雅黑"/>
                <a:ea typeface="微软雅黑"/>
                <a:cs typeface="微软雅黑"/>
              </a:rPr>
              <a:t>SDK</a:t>
            </a:r>
            <a:endParaRPr kumimoji="1" lang="en-US" altLang="zh-CN" sz="1400" dirty="0" smtClean="0">
              <a:solidFill>
                <a:srgbClr val="595959"/>
              </a:solidFill>
              <a:latin typeface="微软雅黑"/>
              <a:ea typeface="微软雅黑"/>
              <a:cs typeface="微软雅黑"/>
            </a:endParaRPr>
          </a:p>
          <a:p>
            <a:pPr algn="ctr"/>
            <a:r>
              <a:rPr kumimoji="1" lang="zh-CN" altLang="en-US" sz="1400" dirty="0" smtClean="0">
                <a:solidFill>
                  <a:srgbClr val="595959"/>
                </a:solidFill>
                <a:latin typeface="微软雅黑"/>
                <a:ea typeface="微软雅黑"/>
                <a:cs typeface="微软雅黑"/>
              </a:rPr>
              <a:t>进行封装</a:t>
            </a:r>
            <a:endParaRPr kumimoji="1" lang="zh-CN" altLang="en-US" sz="1400" dirty="0">
              <a:solidFill>
                <a:srgbClr val="595959"/>
              </a:solidFill>
              <a:latin typeface="微软雅黑"/>
              <a:ea typeface="微软雅黑"/>
              <a:cs typeface="微软雅黑"/>
            </a:endParaRPr>
          </a:p>
        </p:txBody>
      </p:sp>
      <p:sp>
        <p:nvSpPr>
          <p:cNvPr id="14" name="文本占位符 2"/>
          <p:cNvSpPr txBox="1">
            <a:spLocks/>
          </p:cNvSpPr>
          <p:nvPr/>
        </p:nvSpPr>
        <p:spPr>
          <a:xfrm>
            <a:off x="6440537" y="2468614"/>
            <a:ext cx="2116262" cy="789969"/>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2400" dirty="0" smtClean="0"/>
              <a:t>网络协议输出</a:t>
            </a:r>
            <a:endParaRPr kumimoji="1" lang="en-US" altLang="zh-CN" sz="2400" dirty="0" smtClean="0"/>
          </a:p>
        </p:txBody>
      </p:sp>
      <p:sp>
        <p:nvSpPr>
          <p:cNvPr id="16" name="文本占位符 2"/>
          <p:cNvSpPr txBox="1">
            <a:spLocks/>
          </p:cNvSpPr>
          <p:nvPr/>
        </p:nvSpPr>
        <p:spPr>
          <a:xfrm>
            <a:off x="2270354" y="1886414"/>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rgbClr val="000000"/>
                </a:solidFill>
              </a:rPr>
              <a:t>摄像头内部</a:t>
            </a:r>
            <a:endParaRPr kumimoji="1" lang="en-US" altLang="zh-CN" sz="1400" dirty="0" smtClean="0">
              <a:solidFill>
                <a:srgbClr val="000000"/>
              </a:solidFill>
            </a:endParaRPr>
          </a:p>
        </p:txBody>
      </p:sp>
      <p:sp>
        <p:nvSpPr>
          <p:cNvPr id="17" name="文本占位符 2"/>
          <p:cNvSpPr txBox="1">
            <a:spLocks/>
          </p:cNvSpPr>
          <p:nvPr/>
        </p:nvSpPr>
        <p:spPr>
          <a:xfrm>
            <a:off x="2557352" y="4672330"/>
            <a:ext cx="2369576" cy="1788060"/>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解决方法：</a:t>
            </a:r>
            <a:endParaRPr kumimoji="1" lang="en-US" altLang="zh-CN" sz="1400" dirty="0" smtClean="0">
              <a:solidFill>
                <a:schemeClr val="bg1"/>
              </a:solidFill>
            </a:endParaRPr>
          </a:p>
          <a:p>
            <a:pPr algn="l"/>
            <a:r>
              <a:rPr kumimoji="1" lang="zh-CN" altLang="en-US" sz="1400" dirty="0" smtClean="0">
                <a:solidFill>
                  <a:schemeClr val="bg1"/>
                </a:solidFill>
              </a:rPr>
              <a:t>使用</a:t>
            </a:r>
            <a:r>
              <a:rPr kumimoji="1" lang="en-US" altLang="zh-CN" sz="1400" dirty="0" smtClean="0">
                <a:solidFill>
                  <a:schemeClr val="bg1"/>
                </a:solidFill>
              </a:rPr>
              <a:t>RTMP SDK</a:t>
            </a:r>
            <a:r>
              <a:rPr kumimoji="1" lang="zh-CN" altLang="en-US" sz="1400" dirty="0" smtClean="0">
                <a:solidFill>
                  <a:schemeClr val="bg1"/>
                </a:solidFill>
              </a:rPr>
              <a:t>即可支持摄像头主动推流，同时可保留原有协议的支持，使摄像头的应用范围更广。</a:t>
            </a:r>
            <a:endParaRPr kumimoji="1" lang="en-US" altLang="zh-CN" sz="1400" dirty="0" smtClean="0">
              <a:solidFill>
                <a:schemeClr val="bg1"/>
              </a:solidFill>
            </a:endParaRPr>
          </a:p>
          <a:p>
            <a:pPr algn="l"/>
            <a:r>
              <a:rPr kumimoji="1" lang="zh-CN" altLang="en-US" sz="1400" dirty="0" smtClean="0">
                <a:solidFill>
                  <a:schemeClr val="bg1"/>
                </a:solidFill>
              </a:rPr>
              <a:t>能够支持流媒体服务，可以使同时连接数达到上万。</a:t>
            </a:r>
            <a:endParaRPr kumimoji="1" lang="en-US" altLang="zh-CN" sz="1400" dirty="0" smtClean="0">
              <a:solidFill>
                <a:schemeClr val="bg1"/>
              </a:solidFill>
            </a:endParaRPr>
          </a:p>
        </p:txBody>
      </p:sp>
      <p:sp>
        <p:nvSpPr>
          <p:cNvPr id="18" name="Line 30"/>
          <p:cNvSpPr>
            <a:spLocks noChangeShapeType="1"/>
          </p:cNvSpPr>
          <p:nvPr/>
        </p:nvSpPr>
        <p:spPr bwMode="auto">
          <a:xfrm flipH="1" flipV="1">
            <a:off x="5039289" y="2781749"/>
            <a:ext cx="1389161" cy="0"/>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9" name="Line 30"/>
          <p:cNvSpPr>
            <a:spLocks noChangeShapeType="1"/>
          </p:cNvSpPr>
          <p:nvPr/>
        </p:nvSpPr>
        <p:spPr bwMode="auto">
          <a:xfrm flipH="1" flipV="1">
            <a:off x="5039289" y="2934149"/>
            <a:ext cx="1389161" cy="0"/>
          </a:xfrm>
          <a:prstGeom prst="line">
            <a:avLst/>
          </a:prstGeom>
          <a:noFill/>
          <a:ln w="25400" cap="flat" cmpd="sng">
            <a:solidFill>
              <a:schemeClr val="accent6"/>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0"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摄像头</a:t>
            </a:r>
            <a:endParaRPr kumimoji="1" lang="en-US" altLang="zh-CN" sz="2800" dirty="0"/>
          </a:p>
        </p:txBody>
      </p:sp>
    </p:spTree>
    <p:extLst>
      <p:ext uri="{BB962C8B-B14F-4D97-AF65-F5344CB8AC3E}">
        <p14:creationId xmlns:p14="http://schemas.microsoft.com/office/powerpoint/2010/main" val="29449345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5198" y="1410918"/>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2"/>
          <a:stretch>
            <a:fillRect/>
          </a:stretch>
        </p:blipFill>
        <p:spPr>
          <a:xfrm>
            <a:off x="458788" y="1715249"/>
            <a:ext cx="640719" cy="640719"/>
          </a:xfrm>
          <a:prstGeom prst="rect">
            <a:avLst/>
          </a:prstGeom>
        </p:spPr>
      </p:pic>
      <p:pic>
        <p:nvPicPr>
          <p:cNvPr id="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文本占位符 2"/>
          <p:cNvSpPr txBox="1">
            <a:spLocks/>
          </p:cNvSpPr>
          <p:nvPr/>
        </p:nvSpPr>
        <p:spPr>
          <a:xfrm>
            <a:off x="4291511"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8" name="文本占位符 2"/>
          <p:cNvSpPr txBox="1">
            <a:spLocks/>
          </p:cNvSpPr>
          <p:nvPr/>
        </p:nvSpPr>
        <p:spPr>
          <a:xfrm>
            <a:off x="1071897"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9" name="文本占位符 2"/>
          <p:cNvSpPr txBox="1">
            <a:spLocks/>
          </p:cNvSpPr>
          <p:nvPr/>
        </p:nvSpPr>
        <p:spPr>
          <a:xfrm>
            <a:off x="2059426" y="3519232"/>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1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11" name="图片 10"/>
          <p:cNvPicPr>
            <a:picLocks noChangeAspect="1"/>
          </p:cNvPicPr>
          <p:nvPr/>
        </p:nvPicPr>
        <p:blipFill>
          <a:blip r:embed="rId2"/>
          <a:stretch>
            <a:fillRect/>
          </a:stretch>
        </p:blipFill>
        <p:spPr>
          <a:xfrm>
            <a:off x="3491712" y="1693122"/>
            <a:ext cx="640719" cy="640719"/>
          </a:xfrm>
          <a:prstGeom prst="rect">
            <a:avLst/>
          </a:prstGeom>
        </p:spPr>
      </p:pic>
      <p:pic>
        <p:nvPicPr>
          <p:cNvPr id="12" name="图片 11"/>
          <p:cNvPicPr>
            <a:picLocks noChangeAspect="1"/>
          </p:cNvPicPr>
          <p:nvPr/>
        </p:nvPicPr>
        <p:blipFill>
          <a:blip r:embed="rId2"/>
          <a:stretch>
            <a:fillRect/>
          </a:stretch>
        </p:blipFill>
        <p:spPr>
          <a:xfrm>
            <a:off x="4934330" y="1693122"/>
            <a:ext cx="640719" cy="640719"/>
          </a:xfrm>
          <a:prstGeom prst="rect">
            <a:avLst/>
          </a:prstGeom>
        </p:spPr>
      </p:pic>
      <p:pic>
        <p:nvPicPr>
          <p:cNvPr id="13" name="图片 12"/>
          <p:cNvPicPr>
            <a:picLocks noChangeAspect="1"/>
          </p:cNvPicPr>
          <p:nvPr/>
        </p:nvPicPr>
        <p:blipFill>
          <a:blip r:embed="rId2"/>
          <a:stretch>
            <a:fillRect/>
          </a:stretch>
        </p:blipFill>
        <p:spPr>
          <a:xfrm>
            <a:off x="1943060" y="1715249"/>
            <a:ext cx="640719" cy="640719"/>
          </a:xfrm>
          <a:prstGeom prst="rect">
            <a:avLst/>
          </a:prstGeom>
        </p:spPr>
      </p:pic>
      <p:sp>
        <p:nvSpPr>
          <p:cNvPr id="1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5" name="直线连接符 14"/>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9" name="直线连接符 18"/>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2" name="图片 21"/>
          <p:cNvPicPr>
            <a:picLocks noChangeAspect="1"/>
          </p:cNvPicPr>
          <p:nvPr/>
        </p:nvPicPr>
        <p:blipFill>
          <a:blip r:embed="rId4"/>
          <a:stretch>
            <a:fillRect/>
          </a:stretch>
        </p:blipFill>
        <p:spPr>
          <a:xfrm>
            <a:off x="7716601" y="2902167"/>
            <a:ext cx="623337" cy="623337"/>
          </a:xfrm>
          <a:prstGeom prst="rect">
            <a:avLst/>
          </a:prstGeom>
        </p:spPr>
      </p:pic>
      <p:cxnSp>
        <p:nvCxnSpPr>
          <p:cNvPr id="23" name="直线连接符 22"/>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图片 23"/>
          <p:cNvPicPr>
            <a:picLocks noChangeAspect="1"/>
          </p:cNvPicPr>
          <p:nvPr/>
        </p:nvPicPr>
        <p:blipFill>
          <a:blip r:embed="rId4"/>
          <a:stretch>
            <a:fillRect/>
          </a:stretch>
        </p:blipFill>
        <p:spPr>
          <a:xfrm>
            <a:off x="5575049" y="2902167"/>
            <a:ext cx="623337" cy="623337"/>
          </a:xfrm>
          <a:prstGeom prst="rect">
            <a:avLst/>
          </a:prstGeom>
        </p:spPr>
      </p:pic>
      <p:pic>
        <p:nvPicPr>
          <p:cNvPr id="25" name="图片 24"/>
          <p:cNvPicPr>
            <a:picLocks noChangeAspect="1"/>
          </p:cNvPicPr>
          <p:nvPr/>
        </p:nvPicPr>
        <p:blipFill>
          <a:blip r:embed="rId4"/>
          <a:stretch>
            <a:fillRect/>
          </a:stretch>
        </p:blipFill>
        <p:spPr>
          <a:xfrm>
            <a:off x="6638522" y="2902167"/>
            <a:ext cx="623337" cy="623337"/>
          </a:xfrm>
          <a:prstGeom prst="rect">
            <a:avLst/>
          </a:prstGeom>
        </p:spPr>
      </p:pic>
      <p:cxnSp>
        <p:nvCxnSpPr>
          <p:cNvPr id="26" name="直线连接符 25"/>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sp>
        <p:nvSpPr>
          <p:cNvPr id="30" name="文本占位符 2"/>
          <p:cNvSpPr txBox="1">
            <a:spLocks/>
          </p:cNvSpPr>
          <p:nvPr/>
        </p:nvSpPr>
        <p:spPr>
          <a:xfrm>
            <a:off x="6479672" y="2432880"/>
            <a:ext cx="1236929" cy="469287"/>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监控回放</a:t>
            </a:r>
            <a:endParaRPr kumimoji="1" lang="en-US" altLang="zh-CN" sz="1400" dirty="0" smtClean="0"/>
          </a:p>
        </p:txBody>
      </p:sp>
      <p:sp>
        <p:nvSpPr>
          <p:cNvPr id="34" name="Line 28"/>
          <p:cNvSpPr>
            <a:spLocks noChangeShapeType="1"/>
          </p:cNvSpPr>
          <p:nvPr/>
        </p:nvSpPr>
        <p:spPr bwMode="auto">
          <a:xfrm flipH="1" flipV="1">
            <a:off x="2829433" y="4168909"/>
            <a:ext cx="0" cy="58754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5" name="Line 28"/>
          <p:cNvSpPr>
            <a:spLocks noChangeShapeType="1"/>
          </p:cNvSpPr>
          <p:nvPr/>
        </p:nvSpPr>
        <p:spPr bwMode="auto">
          <a:xfrm flipH="1" flipV="1">
            <a:off x="2951040" y="4168908"/>
            <a:ext cx="1" cy="579167"/>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6" name="文本占位符 2"/>
          <p:cNvSpPr txBox="1">
            <a:spLocks/>
          </p:cNvSpPr>
          <p:nvPr/>
        </p:nvSpPr>
        <p:spPr>
          <a:xfrm>
            <a:off x="2468672" y="4756457"/>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主动输出</a:t>
            </a:r>
            <a:endParaRPr kumimoji="1" lang="en-US" altLang="zh-CN" sz="1400" dirty="0" smtClean="0">
              <a:solidFill>
                <a:schemeClr val="bg1"/>
              </a:solidFill>
            </a:endParaRPr>
          </a:p>
        </p:txBody>
      </p:sp>
      <p:sp>
        <p:nvSpPr>
          <p:cNvPr id="40" name="Line 30"/>
          <p:cNvSpPr>
            <a:spLocks noChangeShapeType="1"/>
          </p:cNvSpPr>
          <p:nvPr/>
        </p:nvSpPr>
        <p:spPr bwMode="auto">
          <a:xfrm flipH="1">
            <a:off x="6067943" y="3519232"/>
            <a:ext cx="0" cy="280038"/>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41" name="直线连接符 40"/>
          <p:cNvCxnSpPr>
            <a:endCxn id="40" idx="1"/>
          </p:cNvCxnSpPr>
          <p:nvPr/>
        </p:nvCxnSpPr>
        <p:spPr>
          <a:xfrm>
            <a:off x="3289433" y="3799270"/>
            <a:ext cx="2778509" cy="0"/>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3297599" y="3799270"/>
            <a:ext cx="747454" cy="886544"/>
          </a:xfrm>
          <a:prstGeom prst="line">
            <a:avLst/>
          </a:prstGeom>
          <a:ln>
            <a:solidFill>
              <a:srgbClr val="78F414"/>
            </a:solidFill>
          </a:ln>
        </p:spPr>
        <p:style>
          <a:lnRef idx="2">
            <a:schemeClr val="accent1"/>
          </a:lnRef>
          <a:fillRef idx="0">
            <a:schemeClr val="accent1"/>
          </a:fillRef>
          <a:effectRef idx="1">
            <a:schemeClr val="accent1"/>
          </a:effectRef>
          <a:fontRef idx="minor">
            <a:schemeClr val="tx1"/>
          </a:fontRef>
        </p:style>
      </p:cxnSp>
      <p:sp>
        <p:nvSpPr>
          <p:cNvPr id="43" name="文本占位符 2"/>
          <p:cNvSpPr txBox="1">
            <a:spLocks/>
          </p:cNvSpPr>
          <p:nvPr/>
        </p:nvSpPr>
        <p:spPr>
          <a:xfrm>
            <a:off x="3787193" y="4747459"/>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被动拉取流</a:t>
            </a:r>
            <a:endParaRPr kumimoji="1" lang="en-US" altLang="zh-CN" sz="1400" dirty="0" smtClean="0">
              <a:solidFill>
                <a:schemeClr val="bg1"/>
              </a:solidFill>
            </a:endParaRPr>
          </a:p>
        </p:txBody>
      </p:sp>
      <p:sp>
        <p:nvSpPr>
          <p:cNvPr id="44" name="文本占位符 2"/>
          <p:cNvSpPr txBox="1">
            <a:spLocks/>
          </p:cNvSpPr>
          <p:nvPr/>
        </p:nvSpPr>
        <p:spPr>
          <a:xfrm>
            <a:off x="848148" y="5231363"/>
            <a:ext cx="6586649" cy="111806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潜在问题：</a:t>
            </a:r>
            <a:endParaRPr kumimoji="1" lang="en-US" altLang="zh-CN" sz="1400" dirty="0" smtClean="0">
              <a:solidFill>
                <a:schemeClr val="bg1"/>
              </a:solidFill>
            </a:endParaRPr>
          </a:p>
          <a:p>
            <a:pPr algn="l"/>
            <a:r>
              <a:rPr kumimoji="1" lang="zh-CN" altLang="en-US" sz="1400" dirty="0" smtClean="0">
                <a:solidFill>
                  <a:schemeClr val="bg1"/>
                </a:solidFill>
              </a:rPr>
              <a:t>对于主动输出，如果不是通用协议，则在播放端难以利用</a:t>
            </a:r>
            <a:r>
              <a:rPr kumimoji="1" lang="en-US" altLang="zh-CN" sz="1400" dirty="0" smtClean="0">
                <a:solidFill>
                  <a:schemeClr val="bg1"/>
                </a:solidFill>
              </a:rPr>
              <a:t>CDN</a:t>
            </a:r>
            <a:r>
              <a:rPr kumimoji="1" lang="zh-CN" altLang="en-US" sz="1400" dirty="0" smtClean="0">
                <a:solidFill>
                  <a:schemeClr val="bg1"/>
                </a:solidFill>
              </a:rPr>
              <a:t>的分发能力。</a:t>
            </a:r>
            <a:endParaRPr kumimoji="1" lang="en-US" altLang="zh-CN" sz="1400" dirty="0" smtClean="0">
              <a:solidFill>
                <a:schemeClr val="bg1"/>
              </a:solidFill>
            </a:endParaRPr>
          </a:p>
          <a:p>
            <a:pPr algn="l"/>
            <a:r>
              <a:rPr kumimoji="1" lang="zh-CN" altLang="en-US" sz="1400" dirty="0" smtClean="0">
                <a:solidFill>
                  <a:schemeClr val="bg1"/>
                </a:solidFill>
              </a:rPr>
              <a:t>对于被动获取，网关需要进行一定的设置，不妥当的网络配置会有一定隐患。</a:t>
            </a:r>
            <a:endParaRPr kumimoji="1" lang="en-US" altLang="zh-CN" sz="1400" dirty="0" smtClean="0">
              <a:solidFill>
                <a:schemeClr val="bg1"/>
              </a:solidFill>
            </a:endParaRPr>
          </a:p>
        </p:txBody>
      </p:sp>
      <p:sp>
        <p:nvSpPr>
          <p:cNvPr id="38"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协议问题</a:t>
            </a:r>
            <a:endParaRPr kumimoji="1" lang="en-US" altLang="zh-CN" sz="2800" dirty="0"/>
          </a:p>
        </p:txBody>
      </p:sp>
    </p:spTree>
    <p:extLst>
      <p:ext uri="{BB962C8B-B14F-4D97-AF65-F5344CB8AC3E}">
        <p14:creationId xmlns:p14="http://schemas.microsoft.com/office/powerpoint/2010/main" val="37893287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5198" y="1410918"/>
            <a:ext cx="8710873" cy="275799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a:blip r:embed="rId2"/>
          <a:stretch>
            <a:fillRect/>
          </a:stretch>
        </p:blipFill>
        <p:spPr>
          <a:xfrm>
            <a:off x="458788" y="1715249"/>
            <a:ext cx="640719" cy="640719"/>
          </a:xfrm>
          <a:prstGeom prst="rect">
            <a:avLst/>
          </a:prstGeom>
        </p:spPr>
      </p:pic>
      <p:pic>
        <p:nvPicPr>
          <p:cNvPr id="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61001"/>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文本占位符 2"/>
          <p:cNvSpPr txBox="1">
            <a:spLocks/>
          </p:cNvSpPr>
          <p:nvPr/>
        </p:nvSpPr>
        <p:spPr>
          <a:xfrm>
            <a:off x="4291511"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8" name="文本占位符 2"/>
          <p:cNvSpPr txBox="1">
            <a:spLocks/>
          </p:cNvSpPr>
          <p:nvPr/>
        </p:nvSpPr>
        <p:spPr>
          <a:xfrm>
            <a:off x="1071897"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9" name="文本占位符 2"/>
          <p:cNvSpPr txBox="1">
            <a:spLocks/>
          </p:cNvSpPr>
          <p:nvPr/>
        </p:nvSpPr>
        <p:spPr>
          <a:xfrm>
            <a:off x="2059426" y="3519232"/>
            <a:ext cx="57152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网关</a:t>
            </a:r>
            <a:endParaRPr kumimoji="1" lang="en-US" altLang="zh-CN" sz="1400" dirty="0" smtClean="0"/>
          </a:p>
        </p:txBody>
      </p:sp>
      <p:sp>
        <p:nvSpPr>
          <p:cNvPr id="1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11" name="图片 10"/>
          <p:cNvPicPr>
            <a:picLocks noChangeAspect="1"/>
          </p:cNvPicPr>
          <p:nvPr/>
        </p:nvPicPr>
        <p:blipFill>
          <a:blip r:embed="rId2"/>
          <a:stretch>
            <a:fillRect/>
          </a:stretch>
        </p:blipFill>
        <p:spPr>
          <a:xfrm>
            <a:off x="3491712" y="1693122"/>
            <a:ext cx="640719" cy="640719"/>
          </a:xfrm>
          <a:prstGeom prst="rect">
            <a:avLst/>
          </a:prstGeom>
        </p:spPr>
      </p:pic>
      <p:pic>
        <p:nvPicPr>
          <p:cNvPr id="12" name="图片 11"/>
          <p:cNvPicPr>
            <a:picLocks noChangeAspect="1"/>
          </p:cNvPicPr>
          <p:nvPr/>
        </p:nvPicPr>
        <p:blipFill>
          <a:blip r:embed="rId2"/>
          <a:stretch>
            <a:fillRect/>
          </a:stretch>
        </p:blipFill>
        <p:spPr>
          <a:xfrm>
            <a:off x="4934330" y="1693122"/>
            <a:ext cx="640719" cy="640719"/>
          </a:xfrm>
          <a:prstGeom prst="rect">
            <a:avLst/>
          </a:prstGeom>
        </p:spPr>
      </p:pic>
      <p:pic>
        <p:nvPicPr>
          <p:cNvPr id="13" name="图片 12"/>
          <p:cNvPicPr>
            <a:picLocks noChangeAspect="1"/>
          </p:cNvPicPr>
          <p:nvPr/>
        </p:nvPicPr>
        <p:blipFill>
          <a:blip r:embed="rId2"/>
          <a:stretch>
            <a:fillRect/>
          </a:stretch>
        </p:blipFill>
        <p:spPr>
          <a:xfrm>
            <a:off x="1943060" y="1715249"/>
            <a:ext cx="640719" cy="640719"/>
          </a:xfrm>
          <a:prstGeom prst="rect">
            <a:avLst/>
          </a:prstGeom>
        </p:spPr>
      </p:pic>
      <p:sp>
        <p:nvSpPr>
          <p:cNvPr id="1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5" name="直线连接符 14"/>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直线连接符 16"/>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19" name="直线连接符 18"/>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flipH="1">
            <a:off x="2925683" y="2902167"/>
            <a:ext cx="2" cy="4416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2" name="图片 21"/>
          <p:cNvPicPr>
            <a:picLocks noChangeAspect="1"/>
          </p:cNvPicPr>
          <p:nvPr/>
        </p:nvPicPr>
        <p:blipFill>
          <a:blip r:embed="rId4"/>
          <a:stretch>
            <a:fillRect/>
          </a:stretch>
        </p:blipFill>
        <p:spPr>
          <a:xfrm>
            <a:off x="7716601" y="2902167"/>
            <a:ext cx="623337" cy="623337"/>
          </a:xfrm>
          <a:prstGeom prst="rect">
            <a:avLst/>
          </a:prstGeom>
        </p:spPr>
      </p:pic>
      <p:cxnSp>
        <p:nvCxnSpPr>
          <p:cNvPr id="23" name="直线连接符 22"/>
          <p:cNvCxnSpPr/>
          <p:nvPr/>
        </p:nvCxnSpPr>
        <p:spPr>
          <a:xfrm>
            <a:off x="3289433" y="3746187"/>
            <a:ext cx="476060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4" name="图片 23"/>
          <p:cNvPicPr>
            <a:picLocks noChangeAspect="1"/>
          </p:cNvPicPr>
          <p:nvPr/>
        </p:nvPicPr>
        <p:blipFill>
          <a:blip r:embed="rId4"/>
          <a:stretch>
            <a:fillRect/>
          </a:stretch>
        </p:blipFill>
        <p:spPr>
          <a:xfrm>
            <a:off x="5575049" y="2902167"/>
            <a:ext cx="623337" cy="623337"/>
          </a:xfrm>
          <a:prstGeom prst="rect">
            <a:avLst/>
          </a:prstGeom>
        </p:spPr>
      </p:pic>
      <p:pic>
        <p:nvPicPr>
          <p:cNvPr id="25" name="图片 24"/>
          <p:cNvPicPr>
            <a:picLocks noChangeAspect="1"/>
          </p:cNvPicPr>
          <p:nvPr/>
        </p:nvPicPr>
        <p:blipFill>
          <a:blip r:embed="rId4"/>
          <a:stretch>
            <a:fillRect/>
          </a:stretch>
        </p:blipFill>
        <p:spPr>
          <a:xfrm>
            <a:off x="6638522" y="2902167"/>
            <a:ext cx="623337" cy="623337"/>
          </a:xfrm>
          <a:prstGeom prst="rect">
            <a:avLst/>
          </a:prstGeom>
        </p:spPr>
      </p:pic>
      <p:cxnSp>
        <p:nvCxnSpPr>
          <p:cNvPr id="26" name="直线连接符 25"/>
          <p:cNvCxnSpPr/>
          <p:nvPr/>
        </p:nvCxnSpPr>
        <p:spPr>
          <a:xfrm>
            <a:off x="5973229"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a:off x="8050037"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p:nvPr/>
        </p:nvCxnSpPr>
        <p:spPr>
          <a:xfrm>
            <a:off x="6991606" y="3546844"/>
            <a:ext cx="0" cy="2083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sp>
        <p:nvSpPr>
          <p:cNvPr id="30" name="文本占位符 2"/>
          <p:cNvSpPr txBox="1">
            <a:spLocks/>
          </p:cNvSpPr>
          <p:nvPr/>
        </p:nvSpPr>
        <p:spPr>
          <a:xfrm>
            <a:off x="6479672" y="2432880"/>
            <a:ext cx="1236929" cy="469287"/>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监控回放</a:t>
            </a:r>
            <a:endParaRPr kumimoji="1" lang="en-US" altLang="zh-CN" sz="1400" dirty="0" smtClean="0"/>
          </a:p>
        </p:txBody>
      </p:sp>
      <p:sp>
        <p:nvSpPr>
          <p:cNvPr id="34" name="Line 28"/>
          <p:cNvSpPr>
            <a:spLocks noChangeShapeType="1"/>
          </p:cNvSpPr>
          <p:nvPr/>
        </p:nvSpPr>
        <p:spPr bwMode="auto">
          <a:xfrm flipH="1" flipV="1">
            <a:off x="2829433" y="4168909"/>
            <a:ext cx="0" cy="58754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5" name="Line 28"/>
          <p:cNvSpPr>
            <a:spLocks noChangeShapeType="1"/>
          </p:cNvSpPr>
          <p:nvPr/>
        </p:nvSpPr>
        <p:spPr bwMode="auto">
          <a:xfrm flipH="1" flipV="1">
            <a:off x="2951040" y="4168908"/>
            <a:ext cx="1" cy="579167"/>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36" name="文本占位符 2"/>
          <p:cNvSpPr txBox="1">
            <a:spLocks/>
          </p:cNvSpPr>
          <p:nvPr/>
        </p:nvSpPr>
        <p:spPr>
          <a:xfrm>
            <a:off x="2407022" y="4756457"/>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en-US" altLang="zh-CN" sz="1400" dirty="0" smtClean="0">
                <a:solidFill>
                  <a:schemeClr val="bg1"/>
                </a:solidFill>
              </a:rPr>
              <a:t>RTMP</a:t>
            </a:r>
            <a:r>
              <a:rPr kumimoji="1" lang="zh-CN" altLang="en-US" sz="1400" dirty="0" smtClean="0">
                <a:solidFill>
                  <a:schemeClr val="bg1"/>
                </a:solidFill>
              </a:rPr>
              <a:t>输出</a:t>
            </a:r>
            <a:endParaRPr kumimoji="1" lang="en-US" altLang="zh-CN" sz="1400" dirty="0" smtClean="0">
              <a:solidFill>
                <a:schemeClr val="bg1"/>
              </a:solidFill>
            </a:endParaRPr>
          </a:p>
        </p:txBody>
      </p:sp>
      <p:sp>
        <p:nvSpPr>
          <p:cNvPr id="37" name="椭圆形标注 36"/>
          <p:cNvSpPr/>
          <p:nvPr/>
        </p:nvSpPr>
        <p:spPr>
          <a:xfrm>
            <a:off x="3559459" y="4315773"/>
            <a:ext cx="4676768" cy="2169275"/>
          </a:xfrm>
          <a:prstGeom prst="wedgeEllipseCallout">
            <a:avLst>
              <a:gd name="adj1" fmla="val -57602"/>
              <a:gd name="adj2" fmla="val -65569"/>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aphicFrame>
        <p:nvGraphicFramePr>
          <p:cNvPr id="38" name="表格 37"/>
          <p:cNvGraphicFramePr>
            <a:graphicFrameLocks noGrp="1"/>
          </p:cNvGraphicFramePr>
          <p:nvPr>
            <p:extLst>
              <p:ext uri="{D42A27DB-BD31-4B8C-83A1-F6EECF244321}">
                <p14:modId xmlns:p14="http://schemas.microsoft.com/office/powerpoint/2010/main" val="4236712136"/>
              </p:ext>
            </p:extLst>
          </p:nvPr>
        </p:nvGraphicFramePr>
        <p:xfrm>
          <a:off x="5052590" y="4602779"/>
          <a:ext cx="2291592" cy="1523999"/>
        </p:xfrm>
        <a:graphic>
          <a:graphicData uri="http://schemas.openxmlformats.org/drawingml/2006/table">
            <a:tbl>
              <a:tblPr firstRow="1" bandRow="1">
                <a:tableStyleId>{3C2FFA5D-87B4-456A-9821-1D502468CF0F}</a:tableStyleId>
              </a:tblPr>
              <a:tblGrid>
                <a:gridCol w="1145796"/>
                <a:gridCol w="1145796"/>
              </a:tblGrid>
              <a:tr h="165592">
                <a:tc>
                  <a:txBody>
                    <a:bodyPr/>
                    <a:lstStyle/>
                    <a:p>
                      <a:pPr algn="ctr"/>
                      <a:r>
                        <a:rPr lang="en-US" altLang="zh-CN" sz="1400" dirty="0" smtClean="0"/>
                        <a:t>RTSP</a:t>
                      </a:r>
                      <a:endParaRPr lang="zh-CN" altLang="en-US" sz="1400" dirty="0"/>
                    </a:p>
                  </a:txBody>
                  <a:tcPr/>
                </a:tc>
                <a:tc>
                  <a:txBody>
                    <a:bodyPr/>
                    <a:lstStyle/>
                    <a:p>
                      <a:pPr algn="ctr"/>
                      <a:r>
                        <a:rPr lang="en-US" altLang="zh-CN" sz="1400" dirty="0" smtClean="0"/>
                        <a:t>RTMP</a:t>
                      </a:r>
                      <a:endParaRPr lang="zh-CN" altLang="en-US" sz="1400" dirty="0"/>
                    </a:p>
                  </a:txBody>
                  <a:tcPr/>
                </a:tc>
              </a:tr>
              <a:tr h="165592">
                <a:tc>
                  <a:txBody>
                    <a:bodyPr/>
                    <a:lstStyle/>
                    <a:p>
                      <a:r>
                        <a:rPr lang="en-US" altLang="zh-CN" sz="1400" dirty="0" smtClean="0"/>
                        <a:t>10.0.0.1/live</a:t>
                      </a:r>
                      <a:endParaRPr lang="zh-CN" altLang="en-US" sz="1400" dirty="0"/>
                    </a:p>
                  </a:txBody>
                  <a:tcPr/>
                </a:tc>
                <a:tc>
                  <a:txBody>
                    <a:bodyPr/>
                    <a:lstStyle/>
                    <a:p>
                      <a:r>
                        <a:rPr lang="en-US" altLang="zh-CN" sz="1400" dirty="0" err="1" smtClean="0"/>
                        <a:t>xx.xx</a:t>
                      </a:r>
                      <a:r>
                        <a:rPr lang="en-US" altLang="zh-CN" sz="1400" dirty="0" smtClean="0"/>
                        <a:t>/live/lv1</a:t>
                      </a:r>
                      <a:endParaRPr lang="zh-CN" altLang="en-US" sz="1400" dirty="0"/>
                    </a:p>
                  </a:txBody>
                  <a:tcPr/>
                </a:tc>
              </a:tr>
              <a:tr h="165592">
                <a:tc>
                  <a:txBody>
                    <a:bodyPr/>
                    <a:lstStyle/>
                    <a:p>
                      <a:r>
                        <a:rPr lang="en-US" altLang="zh-CN" sz="1400" dirty="0" smtClean="0"/>
                        <a:t>10.0.0.2/live</a:t>
                      </a:r>
                      <a:endParaRPr lang="zh-CN" altLang="en-US" sz="1400" dirty="0"/>
                    </a:p>
                  </a:txBody>
                  <a:tcPr/>
                </a:tc>
                <a:tc>
                  <a:txBody>
                    <a:bodyPr/>
                    <a:lstStyle/>
                    <a:p>
                      <a:r>
                        <a:rPr lang="en-US" altLang="zh-CN" sz="1400" dirty="0" err="1" smtClean="0"/>
                        <a:t>xx.xx</a:t>
                      </a:r>
                      <a:r>
                        <a:rPr lang="en-US" altLang="zh-CN" sz="1400" dirty="0" smtClean="0"/>
                        <a:t>/live/lv2</a:t>
                      </a:r>
                      <a:endParaRPr lang="zh-CN" altLang="en-US" sz="1400" dirty="0"/>
                    </a:p>
                  </a:txBody>
                  <a:tcPr/>
                </a:tc>
              </a:tr>
              <a:tr h="165592">
                <a:tc>
                  <a:txBody>
                    <a:bodyPr/>
                    <a:lstStyle/>
                    <a:p>
                      <a:r>
                        <a:rPr lang="en-US" altLang="zh-CN" sz="1400" dirty="0" smtClean="0"/>
                        <a:t>10.0.0.3/live</a:t>
                      </a:r>
                      <a:endParaRPr lang="zh-CN" altLang="en-US" sz="1400" dirty="0"/>
                    </a:p>
                  </a:txBody>
                  <a:tcPr/>
                </a:tc>
                <a:tc>
                  <a:txBody>
                    <a:bodyPr/>
                    <a:lstStyle/>
                    <a:p>
                      <a:r>
                        <a:rPr lang="en-US" altLang="zh-CN" sz="1400" dirty="0" err="1" smtClean="0"/>
                        <a:t>xx.xx</a:t>
                      </a:r>
                      <a:r>
                        <a:rPr lang="en-US" altLang="zh-CN" sz="1400" dirty="0" smtClean="0"/>
                        <a:t>/live/lv3</a:t>
                      </a:r>
                      <a:endParaRPr lang="zh-CN" altLang="en-US" sz="1400" dirty="0"/>
                    </a:p>
                  </a:txBody>
                  <a:tcPr/>
                </a:tc>
              </a:tr>
              <a:tr h="165592">
                <a:tc>
                  <a:txBody>
                    <a:bodyPr/>
                    <a:lstStyle/>
                    <a:p>
                      <a:r>
                        <a:rPr lang="en-US" altLang="zh-CN" sz="1400" dirty="0" smtClean="0"/>
                        <a:t>10.0.0.4/live</a:t>
                      </a:r>
                      <a:endParaRPr lang="zh-CN" altLang="en-US" sz="1400" dirty="0"/>
                    </a:p>
                  </a:txBody>
                  <a:tcPr/>
                </a:tc>
                <a:tc>
                  <a:txBody>
                    <a:bodyPr/>
                    <a:lstStyle/>
                    <a:p>
                      <a:r>
                        <a:rPr lang="en-US" altLang="zh-CN" sz="1400" dirty="0" err="1" smtClean="0"/>
                        <a:t>xx.xx</a:t>
                      </a:r>
                      <a:r>
                        <a:rPr lang="en-US" altLang="zh-CN" sz="1400" dirty="0" smtClean="0"/>
                        <a:t>/live/lv4</a:t>
                      </a:r>
                      <a:endParaRPr lang="zh-CN" altLang="en-US" sz="1400" dirty="0"/>
                    </a:p>
                  </a:txBody>
                  <a:tcPr/>
                </a:tc>
              </a:tr>
            </a:tbl>
          </a:graphicData>
        </a:graphic>
      </p:graphicFrame>
      <p:sp>
        <p:nvSpPr>
          <p:cNvPr id="39" name="文本占位符 2"/>
          <p:cNvSpPr txBox="1">
            <a:spLocks/>
          </p:cNvSpPr>
          <p:nvPr/>
        </p:nvSpPr>
        <p:spPr>
          <a:xfrm>
            <a:off x="3615203" y="5243958"/>
            <a:ext cx="1462047"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不同协议间的转发</a:t>
            </a:r>
            <a:endParaRPr kumimoji="1" lang="en-US" altLang="zh-CN" sz="1200" dirty="0" smtClean="0">
              <a:solidFill>
                <a:srgbClr val="000000"/>
              </a:solidFill>
            </a:endParaRPr>
          </a:p>
        </p:txBody>
      </p:sp>
      <p:sp>
        <p:nvSpPr>
          <p:cNvPr id="40" name="文本占位符 2"/>
          <p:cNvSpPr txBox="1">
            <a:spLocks/>
          </p:cNvSpPr>
          <p:nvPr/>
        </p:nvSpPr>
        <p:spPr>
          <a:xfrm>
            <a:off x="66756" y="4672330"/>
            <a:ext cx="2369576" cy="1788060"/>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400" dirty="0" smtClean="0">
                <a:solidFill>
                  <a:schemeClr val="bg1"/>
                </a:solidFill>
              </a:rPr>
              <a:t>解决方法：</a:t>
            </a:r>
            <a:endParaRPr kumimoji="1" lang="en-US" altLang="zh-CN" sz="1400" dirty="0" smtClean="0">
              <a:solidFill>
                <a:schemeClr val="bg1"/>
              </a:solidFill>
            </a:endParaRPr>
          </a:p>
          <a:p>
            <a:pPr algn="l"/>
            <a:r>
              <a:rPr kumimoji="1" lang="en-US" altLang="zh-CN" sz="1400" dirty="0" smtClean="0">
                <a:solidFill>
                  <a:schemeClr val="bg1"/>
                </a:solidFill>
              </a:rPr>
              <a:t>RTSP</a:t>
            </a:r>
            <a:r>
              <a:rPr kumimoji="1" lang="zh-CN" altLang="en-US" sz="1400" dirty="0" smtClean="0">
                <a:solidFill>
                  <a:schemeClr val="bg1"/>
                </a:solidFill>
              </a:rPr>
              <a:t>是多数数字摄像头支持的协议，如果部署该方案可以在不需要替换摄像头的情况下支持互联网查看摄像头的输出，配置清晰、灵活。</a:t>
            </a:r>
            <a:endParaRPr kumimoji="1" lang="en-US" altLang="zh-CN" sz="1400" dirty="0" smtClean="0">
              <a:solidFill>
                <a:schemeClr val="bg1"/>
              </a:solidFill>
            </a:endParaRPr>
          </a:p>
        </p:txBody>
      </p:sp>
      <p:cxnSp>
        <p:nvCxnSpPr>
          <p:cNvPr id="31" name="直线箭头连接符 30"/>
          <p:cNvCxnSpPr/>
          <p:nvPr/>
        </p:nvCxnSpPr>
        <p:spPr>
          <a:xfrm flipV="1">
            <a:off x="5944096" y="4756457"/>
            <a:ext cx="508580" cy="1"/>
          </a:xfrm>
          <a:prstGeom prst="straightConnector1">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1"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协议问题</a:t>
            </a:r>
            <a:endParaRPr kumimoji="1" lang="en-US" altLang="zh-CN" sz="2800" dirty="0"/>
          </a:p>
        </p:txBody>
      </p:sp>
    </p:spTree>
    <p:extLst>
      <p:ext uri="{BB962C8B-B14F-4D97-AF65-F5344CB8AC3E}">
        <p14:creationId xmlns:p14="http://schemas.microsoft.com/office/powerpoint/2010/main" val="9158364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2042030" y="2898812"/>
            <a:ext cx="5067721" cy="80199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2800" dirty="0" smtClean="0"/>
              <a:t>传统视频监控</a:t>
            </a:r>
            <a:r>
              <a:rPr kumimoji="1" lang="en-US" altLang="zh-CN" sz="2800" dirty="0" smtClean="0"/>
              <a:t> VS </a:t>
            </a:r>
            <a:r>
              <a:rPr kumimoji="1" lang="zh-CN" altLang="en-US" sz="2800" dirty="0" smtClean="0"/>
              <a:t>云视频监控</a:t>
            </a:r>
            <a:endParaRPr kumimoji="1" lang="en-US" altLang="zh-CN" sz="2800" dirty="0" smtClean="0"/>
          </a:p>
          <a:p>
            <a:pPr algn="l">
              <a:lnSpc>
                <a:spcPct val="150000"/>
              </a:lnSpc>
            </a:pPr>
            <a:endParaRPr kumimoji="1" lang="en-US" altLang="zh-CN" sz="2000" dirty="0"/>
          </a:p>
        </p:txBody>
      </p:sp>
    </p:spTree>
    <p:extLst>
      <p:ext uri="{BB962C8B-B14F-4D97-AF65-F5344CB8AC3E}">
        <p14:creationId xmlns:p14="http://schemas.microsoft.com/office/powerpoint/2010/main" val="7036584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a:xfrm>
            <a:off x="458788" y="1446106"/>
            <a:ext cx="8229427" cy="116945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dirty="0">
                <a:solidFill>
                  <a:schemeClr val="bg1"/>
                </a:solidFill>
              </a:rPr>
              <a:t>对于其它的硬件问题，</a:t>
            </a:r>
            <a:r>
              <a:rPr kumimoji="1" lang="zh-CN" altLang="en-US" dirty="0" smtClean="0">
                <a:solidFill>
                  <a:schemeClr val="bg1"/>
                </a:solidFill>
              </a:rPr>
              <a:t>比如：模拟摄像头的接入问题，我们与专业的合作厂商进行合作，一同为客户提供模拟化转数字化的解决方案，如此，能够使用户在较低的硬件成本下使用云服务。</a:t>
            </a:r>
            <a:endParaRPr kumimoji="1" lang="en-US" altLang="zh-CN" dirty="0">
              <a:solidFill>
                <a:schemeClr val="bg1"/>
              </a:solidFill>
            </a:endParaRPr>
          </a:p>
        </p:txBody>
      </p:sp>
      <p:pic>
        <p:nvPicPr>
          <p:cNvPr id="8" name="图片 7"/>
          <p:cNvPicPr>
            <a:picLocks noChangeAspect="1"/>
          </p:cNvPicPr>
          <p:nvPr/>
        </p:nvPicPr>
        <p:blipFill>
          <a:blip r:embed="rId2"/>
          <a:stretch>
            <a:fillRect/>
          </a:stretch>
        </p:blipFill>
        <p:spPr>
          <a:xfrm>
            <a:off x="5102305" y="3220984"/>
            <a:ext cx="933775" cy="933775"/>
          </a:xfrm>
          <a:prstGeom prst="rect">
            <a:avLst/>
          </a:prstGeom>
        </p:spPr>
      </p:pic>
      <p:grpSp>
        <p:nvGrpSpPr>
          <p:cNvPr id="9" name="Group 21"/>
          <p:cNvGrpSpPr>
            <a:grpSpLocks/>
          </p:cNvGrpSpPr>
          <p:nvPr/>
        </p:nvGrpSpPr>
        <p:grpSpPr bwMode="auto">
          <a:xfrm>
            <a:off x="2115038" y="3347282"/>
            <a:ext cx="1260476" cy="835089"/>
            <a:chOff x="11888" y="12028"/>
            <a:chExt cx="1503683" cy="969073"/>
          </a:xfrm>
        </p:grpSpPr>
        <p:sp>
          <p:nvSpPr>
            <p:cNvPr id="10" name="AutoShape 22"/>
            <p:cNvSpPr>
              <a:spLocks/>
            </p:cNvSpPr>
            <p:nvPr/>
          </p:nvSpPr>
          <p:spPr bwMode="auto">
            <a:xfrm>
              <a:off x="11888" y="12028"/>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1"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pic>
        <p:nvPicPr>
          <p:cNvPr id="12" name="consu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843" y="5701005"/>
            <a:ext cx="503455" cy="50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4" name="文本占位符 2"/>
          <p:cNvSpPr txBox="1">
            <a:spLocks/>
          </p:cNvSpPr>
          <p:nvPr/>
        </p:nvSpPr>
        <p:spPr>
          <a:xfrm>
            <a:off x="1733040" y="2758682"/>
            <a:ext cx="1932952" cy="43758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云厂商提供基础设施</a:t>
            </a:r>
            <a:endParaRPr kumimoji="1" lang="en-US" altLang="zh-CN" sz="1400" dirty="0" smtClean="0"/>
          </a:p>
        </p:txBody>
      </p:sp>
      <p:sp>
        <p:nvSpPr>
          <p:cNvPr id="15" name="文本占位符 2"/>
          <p:cNvSpPr txBox="1">
            <a:spLocks/>
          </p:cNvSpPr>
          <p:nvPr/>
        </p:nvSpPr>
        <p:spPr>
          <a:xfrm>
            <a:off x="4514104" y="2783401"/>
            <a:ext cx="2386095" cy="437583"/>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摄像头厂商提供直播摄像头</a:t>
            </a:r>
            <a:endParaRPr kumimoji="1" lang="en-US" altLang="zh-CN" dirty="0" smtClean="0"/>
          </a:p>
        </p:txBody>
      </p:sp>
      <p:sp>
        <p:nvSpPr>
          <p:cNvPr id="16" name="文本占位符 2"/>
          <p:cNvSpPr txBox="1">
            <a:spLocks/>
          </p:cNvSpPr>
          <p:nvPr/>
        </p:nvSpPr>
        <p:spPr>
          <a:xfrm>
            <a:off x="3321476" y="6203735"/>
            <a:ext cx="2261522" cy="437583"/>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用户采用整体解决方案</a:t>
            </a:r>
            <a:endParaRPr kumimoji="1" lang="en-US" altLang="zh-CN" sz="1400" dirty="0" smtClean="0"/>
          </a:p>
        </p:txBody>
      </p:sp>
      <p:sp>
        <p:nvSpPr>
          <p:cNvPr id="2" name="虚尾箭头 1"/>
          <p:cNvSpPr/>
          <p:nvPr/>
        </p:nvSpPr>
        <p:spPr>
          <a:xfrm rot="7285586">
            <a:off x="4217120" y="4707137"/>
            <a:ext cx="1499329" cy="528143"/>
          </a:xfrm>
          <a:prstGeom prst="stripedRightArrow">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虚尾箭头 16"/>
          <p:cNvSpPr/>
          <p:nvPr/>
        </p:nvSpPr>
        <p:spPr>
          <a:xfrm rot="3384817">
            <a:off x="2850226" y="4673086"/>
            <a:ext cx="1502332" cy="528143"/>
          </a:xfrm>
          <a:prstGeom prst="stripedRightArrow">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硬件平台</a:t>
            </a:r>
            <a:endParaRPr kumimoji="1" lang="en-US" altLang="zh-CN" sz="2800" dirty="0"/>
          </a:p>
        </p:txBody>
      </p:sp>
    </p:spTree>
    <p:extLst>
      <p:ext uri="{BB962C8B-B14F-4D97-AF65-F5344CB8AC3E}">
        <p14:creationId xmlns:p14="http://schemas.microsoft.com/office/powerpoint/2010/main" val="9158364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267449"/>
            <a:ext cx="4908803"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传统视频监控</a:t>
            </a:r>
            <a:r>
              <a:rPr kumimoji="1" lang="en-US" altLang="zh-CN" sz="2800" dirty="0"/>
              <a:t> VS </a:t>
            </a:r>
            <a:r>
              <a:rPr kumimoji="1" lang="zh-CN" altLang="en-US" sz="2800" dirty="0"/>
              <a:t>云视频监控</a:t>
            </a:r>
            <a:endParaRPr kumimoji="1" lang="en-US" altLang="zh-CN" sz="2800" dirty="0"/>
          </a:p>
        </p:txBody>
      </p:sp>
      <p:cxnSp>
        <p:nvCxnSpPr>
          <p:cNvPr id="5" name="直线连接符 4"/>
          <p:cNvCxnSpPr/>
          <p:nvPr/>
        </p:nvCxnSpPr>
        <p:spPr>
          <a:xfrm>
            <a:off x="4681728" y="2141764"/>
            <a:ext cx="0" cy="3909963"/>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客户需求对比</a:t>
            </a:r>
            <a:endParaRPr kumimoji="1" lang="en-US" altLang="zh-CN" sz="2800" dirty="0"/>
          </a:p>
        </p:txBody>
      </p:sp>
      <p:sp>
        <p:nvSpPr>
          <p:cNvPr id="8" name="文本占位符 2"/>
          <p:cNvSpPr txBox="1">
            <a:spLocks/>
          </p:cNvSpPr>
          <p:nvPr/>
        </p:nvSpPr>
        <p:spPr>
          <a:xfrm>
            <a:off x="334274" y="2141764"/>
            <a:ext cx="4148232" cy="390996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50000"/>
              </a:lnSpc>
            </a:pPr>
            <a:r>
              <a:rPr kumimoji="1" lang="zh-CN" altLang="en-US" dirty="0" smtClean="0"/>
              <a:t>监控人员轮班本地实时监控场景</a:t>
            </a:r>
            <a:endParaRPr kumimoji="1" lang="en-US" altLang="zh-CN" dirty="0" smtClean="0"/>
          </a:p>
          <a:p>
            <a:pPr algn="ctr">
              <a:lnSpc>
                <a:spcPct val="150000"/>
              </a:lnSpc>
            </a:pPr>
            <a:r>
              <a:rPr kumimoji="1" lang="zh-CN" altLang="en-US" dirty="0" smtClean="0"/>
              <a:t>本地实时视频分析与识别场景</a:t>
            </a:r>
            <a:endParaRPr kumimoji="1" lang="en-US" altLang="zh-CN" dirty="0" smtClean="0"/>
          </a:p>
          <a:p>
            <a:pPr algn="ctr">
              <a:lnSpc>
                <a:spcPct val="150000"/>
              </a:lnSpc>
            </a:pPr>
            <a:r>
              <a:rPr kumimoji="1" lang="zh-CN" altLang="en-US" dirty="0" smtClean="0"/>
              <a:t>视频事件记录当地调取</a:t>
            </a:r>
            <a:endParaRPr kumimoji="1" lang="en-US" altLang="zh-CN" dirty="0" smtClean="0"/>
          </a:p>
          <a:p>
            <a:pPr algn="ctr">
              <a:lnSpc>
                <a:spcPct val="150000"/>
              </a:lnSpc>
            </a:pPr>
            <a:r>
              <a:rPr kumimoji="1" lang="zh-CN" altLang="en-US" dirty="0" smtClean="0"/>
              <a:t>数据中心视频本地存档管理</a:t>
            </a:r>
            <a:endParaRPr kumimoji="1" lang="en-US" altLang="zh-CN" dirty="0" smtClean="0"/>
          </a:p>
          <a:p>
            <a:pPr algn="ctr">
              <a:lnSpc>
                <a:spcPct val="150000"/>
              </a:lnSpc>
            </a:pPr>
            <a:r>
              <a:rPr kumimoji="1" lang="zh-CN" altLang="en-US" dirty="0" smtClean="0"/>
              <a:t>内部监控侵入实时告警</a:t>
            </a:r>
            <a:endParaRPr kumimoji="1" lang="en-US" altLang="zh-CN" dirty="0" smtClean="0"/>
          </a:p>
          <a:p>
            <a:pPr algn="ctr">
              <a:lnSpc>
                <a:spcPct val="150000"/>
              </a:lnSpc>
            </a:pPr>
            <a:endParaRPr kumimoji="1" lang="en-US" altLang="zh-CN" dirty="0"/>
          </a:p>
          <a:p>
            <a:pPr algn="ctr">
              <a:lnSpc>
                <a:spcPct val="150000"/>
              </a:lnSpc>
            </a:pPr>
            <a:r>
              <a:rPr kumimoji="1" lang="zh-CN" altLang="en-US" sz="1600" dirty="0" smtClean="0"/>
              <a:t>关键词：</a:t>
            </a:r>
            <a:r>
              <a:rPr kumimoji="1" lang="zh-CN" altLang="en-US" sz="1600" dirty="0"/>
              <a:t>本地、</a:t>
            </a:r>
            <a:r>
              <a:rPr kumimoji="1" lang="zh-CN" altLang="en-US" sz="1600" dirty="0" smtClean="0"/>
              <a:t>实时性、分散化</a:t>
            </a:r>
            <a:endParaRPr kumimoji="1" lang="en-US" altLang="zh-CN" sz="1600" dirty="0" smtClean="0"/>
          </a:p>
        </p:txBody>
      </p:sp>
      <p:sp>
        <p:nvSpPr>
          <p:cNvPr id="9" name="文本占位符 2"/>
          <p:cNvSpPr txBox="1">
            <a:spLocks/>
          </p:cNvSpPr>
          <p:nvPr/>
        </p:nvSpPr>
        <p:spPr>
          <a:xfrm>
            <a:off x="4802006" y="2141764"/>
            <a:ext cx="4148232" cy="390996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50000"/>
              </a:lnSpc>
            </a:pPr>
            <a:r>
              <a:rPr kumimoji="1" lang="zh-CN" altLang="en-US" dirty="0" smtClean="0"/>
              <a:t>无线移动设备查看场景</a:t>
            </a:r>
            <a:endParaRPr kumimoji="1" lang="en-US" altLang="zh-CN" dirty="0" smtClean="0"/>
          </a:p>
          <a:p>
            <a:pPr algn="ctr">
              <a:lnSpc>
                <a:spcPct val="150000"/>
              </a:lnSpc>
            </a:pPr>
            <a:r>
              <a:rPr kumimoji="1" lang="zh-CN" altLang="en-US" dirty="0" smtClean="0"/>
              <a:t>流动场地视频部署监控场景</a:t>
            </a:r>
            <a:endParaRPr kumimoji="1" lang="en-US" altLang="zh-CN" dirty="0"/>
          </a:p>
          <a:p>
            <a:pPr algn="ctr">
              <a:lnSpc>
                <a:spcPct val="150000"/>
              </a:lnSpc>
            </a:pPr>
            <a:r>
              <a:rPr kumimoji="1" lang="zh-CN" altLang="en-US" dirty="0" smtClean="0"/>
              <a:t>场所信息公开化场景</a:t>
            </a:r>
            <a:endParaRPr kumimoji="1" lang="en-US" altLang="zh-CN" dirty="0" smtClean="0"/>
          </a:p>
          <a:p>
            <a:pPr algn="ctr">
              <a:lnSpc>
                <a:spcPct val="150000"/>
              </a:lnSpc>
            </a:pPr>
            <a:r>
              <a:rPr kumimoji="1" lang="zh-CN" altLang="en-US" dirty="0" smtClean="0"/>
              <a:t>异地录像调档查看场景</a:t>
            </a:r>
            <a:endParaRPr kumimoji="1" lang="en-US" altLang="zh-CN" dirty="0" smtClean="0"/>
          </a:p>
          <a:p>
            <a:pPr algn="ctr">
              <a:lnSpc>
                <a:spcPct val="150000"/>
              </a:lnSpc>
            </a:pPr>
            <a:r>
              <a:rPr kumimoji="1" lang="zh-CN" altLang="en-US" dirty="0" smtClean="0"/>
              <a:t>监控数据后期分析处理场景</a:t>
            </a:r>
            <a:endParaRPr kumimoji="1" lang="en-US" altLang="zh-CN" dirty="0" smtClean="0"/>
          </a:p>
          <a:p>
            <a:pPr algn="ctr">
              <a:lnSpc>
                <a:spcPct val="150000"/>
              </a:lnSpc>
            </a:pPr>
            <a:endParaRPr kumimoji="1" lang="en-US" altLang="zh-CN" dirty="0"/>
          </a:p>
          <a:p>
            <a:pPr algn="ctr">
              <a:lnSpc>
                <a:spcPct val="150000"/>
              </a:lnSpc>
            </a:pPr>
            <a:r>
              <a:rPr kumimoji="1" lang="zh-CN" altLang="en-US" sz="1600" dirty="0"/>
              <a:t>关键词</a:t>
            </a:r>
            <a:r>
              <a:rPr kumimoji="1" lang="zh-CN" altLang="en-US" sz="1600" dirty="0" smtClean="0"/>
              <a:t>：互联网、规模性、中心化</a:t>
            </a:r>
            <a:endParaRPr kumimoji="1" lang="en-US" altLang="zh-CN" sz="1600" dirty="0"/>
          </a:p>
          <a:p>
            <a:pPr algn="ctr">
              <a:lnSpc>
                <a:spcPct val="150000"/>
              </a:lnSpc>
            </a:pPr>
            <a:endParaRPr kumimoji="1" lang="en-US" altLang="zh-CN" dirty="0" smtClean="0"/>
          </a:p>
        </p:txBody>
      </p:sp>
    </p:spTree>
    <p:extLst>
      <p:ext uri="{BB962C8B-B14F-4D97-AF65-F5344CB8AC3E}">
        <p14:creationId xmlns:p14="http://schemas.microsoft.com/office/powerpoint/2010/main" val="16922371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47860" y="2714560"/>
            <a:ext cx="3728924" cy="3013411"/>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1"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使用场景对比</a:t>
            </a:r>
            <a:endParaRPr kumimoji="1" lang="en-US" altLang="zh-CN" sz="2800" dirty="0"/>
          </a:p>
        </p:txBody>
      </p:sp>
      <p:sp>
        <p:nvSpPr>
          <p:cNvPr id="12" name="标题 1"/>
          <p:cNvSpPr txBox="1">
            <a:spLocks/>
          </p:cNvSpPr>
          <p:nvPr/>
        </p:nvSpPr>
        <p:spPr>
          <a:xfrm>
            <a:off x="547860" y="1329711"/>
            <a:ext cx="244047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lnSpc>
                <a:spcPct val="150000"/>
              </a:lnSpc>
            </a:pPr>
            <a:r>
              <a:rPr kumimoji="1" lang="zh-CN" altLang="en-US" sz="2000" dirty="0" smtClean="0"/>
              <a:t>场景一：校园监控</a:t>
            </a:r>
            <a:endParaRPr kumimoji="1" lang="en-US" altLang="zh-CN" sz="2000" dirty="0"/>
          </a:p>
        </p:txBody>
      </p:sp>
      <p:pic>
        <p:nvPicPr>
          <p:cNvPr id="13"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778" y="4529234"/>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cxnSp>
        <p:nvCxnSpPr>
          <p:cNvPr id="14" name="直线连接符 13"/>
          <p:cNvCxnSpPr/>
          <p:nvPr/>
        </p:nvCxnSpPr>
        <p:spPr>
          <a:xfrm>
            <a:off x="4681728" y="2141764"/>
            <a:ext cx="0" cy="3909963"/>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15" name="标题 1"/>
          <p:cNvSpPr txBox="1">
            <a:spLocks/>
          </p:cNvSpPr>
          <p:nvPr/>
        </p:nvSpPr>
        <p:spPr>
          <a:xfrm>
            <a:off x="1917516" y="1974767"/>
            <a:ext cx="1459799" cy="532986"/>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600" dirty="0"/>
              <a:t>传统视频监</a:t>
            </a:r>
            <a:r>
              <a:rPr kumimoji="1" lang="zh-CN" altLang="en-US" sz="1600" dirty="0" smtClean="0"/>
              <a:t>控</a:t>
            </a:r>
            <a:endParaRPr kumimoji="1" lang="en-US" altLang="zh-CN" sz="1600" dirty="0"/>
          </a:p>
        </p:txBody>
      </p:sp>
      <p:sp>
        <p:nvSpPr>
          <p:cNvPr id="16" name="标题 1"/>
          <p:cNvSpPr txBox="1">
            <a:spLocks/>
          </p:cNvSpPr>
          <p:nvPr/>
        </p:nvSpPr>
        <p:spPr>
          <a:xfrm>
            <a:off x="6079270" y="1974767"/>
            <a:ext cx="1459799" cy="532986"/>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600" dirty="0" smtClean="0"/>
              <a:t>云视频监控</a:t>
            </a:r>
            <a:endParaRPr kumimoji="1" lang="en-US" altLang="zh-CN" sz="1600" dirty="0"/>
          </a:p>
        </p:txBody>
      </p:sp>
      <p:pic>
        <p:nvPicPr>
          <p:cNvPr id="18" name="图片 17"/>
          <p:cNvPicPr>
            <a:picLocks noChangeAspect="1"/>
          </p:cNvPicPr>
          <p:nvPr/>
        </p:nvPicPr>
        <p:blipFill>
          <a:blip r:embed="rId3"/>
          <a:stretch>
            <a:fillRect/>
          </a:stretch>
        </p:blipFill>
        <p:spPr>
          <a:xfrm>
            <a:off x="884690" y="2953111"/>
            <a:ext cx="640719" cy="640719"/>
          </a:xfrm>
          <a:prstGeom prst="rect">
            <a:avLst/>
          </a:prstGeom>
        </p:spPr>
      </p:pic>
      <p:pic>
        <p:nvPicPr>
          <p:cNvPr id="19" name="图片 18"/>
          <p:cNvPicPr>
            <a:picLocks noChangeAspect="1"/>
          </p:cNvPicPr>
          <p:nvPr/>
        </p:nvPicPr>
        <p:blipFill>
          <a:blip r:embed="rId3"/>
          <a:stretch>
            <a:fillRect/>
          </a:stretch>
        </p:blipFill>
        <p:spPr>
          <a:xfrm>
            <a:off x="2185974" y="2953111"/>
            <a:ext cx="640719" cy="640719"/>
          </a:xfrm>
          <a:prstGeom prst="rect">
            <a:avLst/>
          </a:prstGeom>
        </p:spPr>
      </p:pic>
      <p:pic>
        <p:nvPicPr>
          <p:cNvPr id="20" name="图片 19"/>
          <p:cNvPicPr>
            <a:picLocks noChangeAspect="1"/>
          </p:cNvPicPr>
          <p:nvPr/>
        </p:nvPicPr>
        <p:blipFill>
          <a:blip r:embed="rId3"/>
          <a:stretch>
            <a:fillRect/>
          </a:stretch>
        </p:blipFill>
        <p:spPr>
          <a:xfrm>
            <a:off x="3377315" y="2953111"/>
            <a:ext cx="640719" cy="640719"/>
          </a:xfrm>
          <a:prstGeom prst="rect">
            <a:avLst/>
          </a:prstGeom>
        </p:spPr>
      </p:pic>
      <p:sp>
        <p:nvSpPr>
          <p:cNvPr id="21" name="文本占位符 2"/>
          <p:cNvSpPr txBox="1">
            <a:spLocks/>
          </p:cNvSpPr>
          <p:nvPr/>
        </p:nvSpPr>
        <p:spPr>
          <a:xfrm>
            <a:off x="3212462" y="5271731"/>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校园区域</a:t>
            </a:r>
            <a:endParaRPr kumimoji="1" lang="en-US" altLang="zh-CN" sz="1400" dirty="0" smtClean="0"/>
          </a:p>
        </p:txBody>
      </p:sp>
      <p:cxnSp>
        <p:nvCxnSpPr>
          <p:cNvPr id="22" name="直线连接符 21"/>
          <p:cNvCxnSpPr/>
          <p:nvPr/>
        </p:nvCxnSpPr>
        <p:spPr>
          <a:xfrm>
            <a:off x="1211368" y="3593830"/>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2496846" y="3593830"/>
            <a:ext cx="0" cy="86402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a:off x="3692181" y="3593830"/>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1211368" y="4043260"/>
            <a:ext cx="24808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6" name="consum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75" y="4651563"/>
            <a:ext cx="375727" cy="3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7" name="Line 30"/>
          <p:cNvSpPr>
            <a:spLocks noChangeShapeType="1"/>
          </p:cNvSpPr>
          <p:nvPr/>
        </p:nvSpPr>
        <p:spPr bwMode="auto">
          <a:xfrm flipH="1">
            <a:off x="1830352" y="4839156"/>
            <a:ext cx="340521"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28" name="文本占位符 2"/>
          <p:cNvSpPr txBox="1">
            <a:spLocks/>
          </p:cNvSpPr>
          <p:nvPr/>
        </p:nvSpPr>
        <p:spPr>
          <a:xfrm>
            <a:off x="830650" y="4976650"/>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监控室</a:t>
            </a:r>
            <a:endParaRPr kumimoji="1" lang="en-US" altLang="zh-CN" sz="1400" dirty="0" smtClean="0"/>
          </a:p>
        </p:txBody>
      </p:sp>
      <p:sp>
        <p:nvSpPr>
          <p:cNvPr id="29" name="文本占位符 2"/>
          <p:cNvSpPr txBox="1">
            <a:spLocks/>
          </p:cNvSpPr>
          <p:nvPr/>
        </p:nvSpPr>
        <p:spPr>
          <a:xfrm>
            <a:off x="2127185" y="4976650"/>
            <a:ext cx="1250130"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内部交换网络</a:t>
            </a:r>
            <a:endParaRPr kumimoji="1" lang="en-US" altLang="zh-CN" sz="1400" dirty="0" smtClean="0"/>
          </a:p>
        </p:txBody>
      </p:sp>
      <p:pic>
        <p:nvPicPr>
          <p:cNvPr id="30" name="图片 29"/>
          <p:cNvPicPr>
            <a:picLocks noChangeAspect="1"/>
          </p:cNvPicPr>
          <p:nvPr/>
        </p:nvPicPr>
        <p:blipFill>
          <a:blip r:embed="rId5"/>
          <a:stretch>
            <a:fillRect/>
          </a:stretch>
        </p:blipFill>
        <p:spPr>
          <a:xfrm>
            <a:off x="1086597" y="4452565"/>
            <a:ext cx="656598" cy="656598"/>
          </a:xfrm>
          <a:prstGeom prst="rect">
            <a:avLst/>
          </a:prstGeom>
        </p:spPr>
      </p:pic>
      <p:sp>
        <p:nvSpPr>
          <p:cNvPr id="31" name="矩形 30"/>
          <p:cNvSpPr/>
          <p:nvPr/>
        </p:nvSpPr>
        <p:spPr>
          <a:xfrm>
            <a:off x="6624146" y="2714560"/>
            <a:ext cx="2250189" cy="1738005"/>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32" name="Picture 20" descr="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1001" y="3784373"/>
            <a:ext cx="330768" cy="330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3" name="图片 32"/>
          <p:cNvPicPr>
            <a:picLocks noChangeAspect="1"/>
          </p:cNvPicPr>
          <p:nvPr/>
        </p:nvPicPr>
        <p:blipFill>
          <a:blip r:embed="rId3"/>
          <a:stretch>
            <a:fillRect/>
          </a:stretch>
        </p:blipFill>
        <p:spPr>
          <a:xfrm>
            <a:off x="7678743" y="2953111"/>
            <a:ext cx="386637" cy="386637"/>
          </a:xfrm>
          <a:prstGeom prst="rect">
            <a:avLst/>
          </a:prstGeom>
        </p:spPr>
      </p:pic>
      <p:pic>
        <p:nvPicPr>
          <p:cNvPr id="34" name="图片 33"/>
          <p:cNvPicPr>
            <a:picLocks noChangeAspect="1"/>
          </p:cNvPicPr>
          <p:nvPr/>
        </p:nvPicPr>
        <p:blipFill>
          <a:blip r:embed="rId3"/>
          <a:stretch>
            <a:fillRect/>
          </a:stretch>
        </p:blipFill>
        <p:spPr>
          <a:xfrm>
            <a:off x="7037608" y="2953111"/>
            <a:ext cx="386637" cy="386637"/>
          </a:xfrm>
          <a:prstGeom prst="rect">
            <a:avLst/>
          </a:prstGeom>
        </p:spPr>
      </p:pic>
      <p:pic>
        <p:nvPicPr>
          <p:cNvPr id="35" name="图片 34"/>
          <p:cNvPicPr>
            <a:picLocks noChangeAspect="1"/>
          </p:cNvPicPr>
          <p:nvPr/>
        </p:nvPicPr>
        <p:blipFill>
          <a:blip r:embed="rId3"/>
          <a:stretch>
            <a:fillRect/>
          </a:stretch>
        </p:blipFill>
        <p:spPr>
          <a:xfrm>
            <a:off x="8228949" y="2953111"/>
            <a:ext cx="386637" cy="386637"/>
          </a:xfrm>
          <a:prstGeom prst="rect">
            <a:avLst/>
          </a:prstGeom>
        </p:spPr>
      </p:pic>
      <p:sp>
        <p:nvSpPr>
          <p:cNvPr id="36" name="文本占位符 2"/>
          <p:cNvSpPr txBox="1">
            <a:spLocks/>
          </p:cNvSpPr>
          <p:nvPr/>
        </p:nvSpPr>
        <p:spPr>
          <a:xfrm>
            <a:off x="8299664" y="4183108"/>
            <a:ext cx="594725" cy="211952"/>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700" dirty="0" smtClean="0"/>
              <a:t>校园区域</a:t>
            </a:r>
            <a:endParaRPr kumimoji="1" lang="en-US" altLang="zh-CN" sz="700" dirty="0" smtClean="0"/>
          </a:p>
        </p:txBody>
      </p:sp>
      <p:cxnSp>
        <p:nvCxnSpPr>
          <p:cNvPr id="37" name="直线连接符 36"/>
          <p:cNvCxnSpPr/>
          <p:nvPr/>
        </p:nvCxnSpPr>
        <p:spPr>
          <a:xfrm>
            <a:off x="7220485" y="3439575"/>
            <a:ext cx="0" cy="26029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a:off x="7866385" y="3456857"/>
            <a:ext cx="0" cy="30022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直线连接符 38"/>
          <p:cNvCxnSpPr/>
          <p:nvPr/>
        </p:nvCxnSpPr>
        <p:spPr>
          <a:xfrm>
            <a:off x="8439150" y="3439575"/>
            <a:ext cx="0" cy="26029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7220485" y="3699873"/>
            <a:ext cx="1231116" cy="87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41" name="consum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875" y="3863834"/>
            <a:ext cx="226729" cy="22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2" name="Line 30"/>
          <p:cNvSpPr>
            <a:spLocks noChangeShapeType="1"/>
          </p:cNvSpPr>
          <p:nvPr/>
        </p:nvSpPr>
        <p:spPr bwMode="auto">
          <a:xfrm flipH="1">
            <a:off x="7473258" y="3981000"/>
            <a:ext cx="205485"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43" name="文本占位符 2"/>
          <p:cNvSpPr txBox="1">
            <a:spLocks/>
          </p:cNvSpPr>
          <p:nvPr/>
        </p:nvSpPr>
        <p:spPr>
          <a:xfrm>
            <a:off x="6869857" y="4024851"/>
            <a:ext cx="594725" cy="211952"/>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800" dirty="0" smtClean="0"/>
              <a:t>监控室</a:t>
            </a:r>
            <a:endParaRPr kumimoji="1" lang="en-US" altLang="zh-CN" sz="800" dirty="0" smtClean="0"/>
          </a:p>
        </p:txBody>
      </p:sp>
      <p:sp>
        <p:nvSpPr>
          <p:cNvPr id="44" name="文本占位符 2"/>
          <p:cNvSpPr txBox="1">
            <a:spLocks/>
          </p:cNvSpPr>
          <p:nvPr/>
        </p:nvSpPr>
        <p:spPr>
          <a:xfrm>
            <a:off x="7948161" y="3790396"/>
            <a:ext cx="754381" cy="211952"/>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700" dirty="0" smtClean="0"/>
              <a:t>内部交换网络</a:t>
            </a:r>
            <a:endParaRPr kumimoji="1" lang="en-US" altLang="zh-CN" sz="700" dirty="0" smtClean="0"/>
          </a:p>
        </p:txBody>
      </p:sp>
      <p:pic>
        <p:nvPicPr>
          <p:cNvPr id="45" name="图片 44"/>
          <p:cNvPicPr>
            <a:picLocks noChangeAspect="1"/>
          </p:cNvPicPr>
          <p:nvPr/>
        </p:nvPicPr>
        <p:blipFill>
          <a:blip r:embed="rId5"/>
          <a:stretch>
            <a:fillRect/>
          </a:stretch>
        </p:blipFill>
        <p:spPr>
          <a:xfrm>
            <a:off x="7006108" y="3757080"/>
            <a:ext cx="396219" cy="396219"/>
          </a:xfrm>
          <a:prstGeom prst="rect">
            <a:avLst/>
          </a:prstGeom>
        </p:spPr>
      </p:pic>
      <p:pic>
        <p:nvPicPr>
          <p:cNvPr id="51"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19111" y="5682979"/>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2" name="Picture 14" descr="iphone-white-front_mo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34158" y="5785571"/>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3" name="Picture 15" descr="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54716" y="4153299"/>
            <a:ext cx="739601" cy="739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54" name="Group 21"/>
          <p:cNvGrpSpPr>
            <a:grpSpLocks/>
          </p:cNvGrpSpPr>
          <p:nvPr/>
        </p:nvGrpSpPr>
        <p:grpSpPr bwMode="auto">
          <a:xfrm>
            <a:off x="6607676" y="4839678"/>
            <a:ext cx="1609478" cy="1051129"/>
            <a:chOff x="0" y="-1"/>
            <a:chExt cx="1503683" cy="969073"/>
          </a:xfrm>
        </p:grpSpPr>
        <p:sp>
          <p:nvSpPr>
            <p:cNvPr id="55"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56"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57" name="Line 28"/>
          <p:cNvSpPr>
            <a:spLocks noChangeShapeType="1"/>
          </p:cNvSpPr>
          <p:nvPr/>
        </p:nvSpPr>
        <p:spPr bwMode="auto">
          <a:xfrm flipV="1">
            <a:off x="7476814" y="4193175"/>
            <a:ext cx="327316" cy="575983"/>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8" name="文本占位符 2"/>
          <p:cNvSpPr txBox="1">
            <a:spLocks/>
          </p:cNvSpPr>
          <p:nvPr/>
        </p:nvSpPr>
        <p:spPr>
          <a:xfrm>
            <a:off x="6924190" y="5088608"/>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云多媒体服务</a:t>
            </a:r>
            <a:endParaRPr kumimoji="1" lang="en-US" altLang="zh-CN" sz="1200" dirty="0" smtClean="0">
              <a:solidFill>
                <a:srgbClr val="000000"/>
              </a:solidFill>
            </a:endParaRPr>
          </a:p>
          <a:p>
            <a:pPr algn="l"/>
            <a:r>
              <a:rPr kumimoji="1" lang="zh-CN" altLang="en-US" sz="1200" dirty="0" smtClean="0">
                <a:solidFill>
                  <a:srgbClr val="000000"/>
                </a:solidFill>
              </a:rPr>
              <a:t>七牛</a:t>
            </a:r>
            <a:r>
              <a:rPr kumimoji="1" lang="en-US" altLang="zh-CN" sz="1200" dirty="0" smtClean="0">
                <a:solidFill>
                  <a:srgbClr val="000000"/>
                </a:solidFill>
              </a:rPr>
              <a:t>PILI</a:t>
            </a:r>
          </a:p>
        </p:txBody>
      </p:sp>
      <p:sp>
        <p:nvSpPr>
          <p:cNvPr id="59" name="Line 30"/>
          <p:cNvSpPr>
            <a:spLocks noChangeShapeType="1"/>
          </p:cNvSpPr>
          <p:nvPr/>
        </p:nvSpPr>
        <p:spPr bwMode="auto">
          <a:xfrm>
            <a:off x="8050849" y="5765329"/>
            <a:ext cx="356200" cy="160921"/>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grpSp>
        <p:nvGrpSpPr>
          <p:cNvPr id="60" name="Group 21"/>
          <p:cNvGrpSpPr>
            <a:grpSpLocks/>
          </p:cNvGrpSpPr>
          <p:nvPr/>
        </p:nvGrpSpPr>
        <p:grpSpPr bwMode="auto">
          <a:xfrm>
            <a:off x="5214203" y="5260006"/>
            <a:ext cx="1609478" cy="1051129"/>
            <a:chOff x="0" y="-1"/>
            <a:chExt cx="1503683" cy="969073"/>
          </a:xfrm>
        </p:grpSpPr>
        <p:sp>
          <p:nvSpPr>
            <p:cNvPr id="61"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62"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63" name="文本占位符 2"/>
          <p:cNvSpPr txBox="1">
            <a:spLocks/>
          </p:cNvSpPr>
          <p:nvPr/>
        </p:nvSpPr>
        <p:spPr>
          <a:xfrm>
            <a:off x="5563781" y="5505424"/>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云存储服务</a:t>
            </a:r>
            <a:endParaRPr kumimoji="1" lang="en-US" altLang="zh-CN" sz="1200" dirty="0" smtClean="0">
              <a:solidFill>
                <a:srgbClr val="000000"/>
              </a:solidFill>
            </a:endParaRPr>
          </a:p>
          <a:p>
            <a:pPr algn="l"/>
            <a:r>
              <a:rPr kumimoji="1" lang="zh-CN" altLang="en-US" sz="1200" dirty="0" smtClean="0">
                <a:solidFill>
                  <a:srgbClr val="000000"/>
                </a:solidFill>
              </a:rPr>
              <a:t>七牛</a:t>
            </a:r>
            <a:r>
              <a:rPr kumimoji="1" lang="en-US" altLang="zh-CN" sz="1200" dirty="0" smtClean="0">
                <a:solidFill>
                  <a:srgbClr val="000000"/>
                </a:solidFill>
              </a:rPr>
              <a:t>KODO</a:t>
            </a:r>
          </a:p>
        </p:txBody>
      </p:sp>
      <p:sp>
        <p:nvSpPr>
          <p:cNvPr id="64" name="Line 30"/>
          <p:cNvSpPr>
            <a:spLocks noChangeShapeType="1"/>
          </p:cNvSpPr>
          <p:nvPr/>
        </p:nvSpPr>
        <p:spPr bwMode="auto">
          <a:xfrm flipH="1" flipV="1">
            <a:off x="5481536" y="4852748"/>
            <a:ext cx="271013" cy="382353"/>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5" name="文本占位符 2"/>
          <p:cNvSpPr txBox="1">
            <a:spLocks/>
          </p:cNvSpPr>
          <p:nvPr/>
        </p:nvSpPr>
        <p:spPr>
          <a:xfrm>
            <a:off x="5622122" y="4461204"/>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100" dirty="0" smtClean="0"/>
              <a:t>回放</a:t>
            </a:r>
            <a:endParaRPr kumimoji="1" lang="en-US" altLang="zh-CN" sz="1100" dirty="0" smtClean="0"/>
          </a:p>
        </p:txBody>
      </p:sp>
      <p:sp>
        <p:nvSpPr>
          <p:cNvPr id="66" name="文本占位符 2"/>
          <p:cNvSpPr txBox="1">
            <a:spLocks/>
          </p:cNvSpPr>
          <p:nvPr/>
        </p:nvSpPr>
        <p:spPr>
          <a:xfrm>
            <a:off x="8036263" y="5984798"/>
            <a:ext cx="51119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100" dirty="0" smtClean="0"/>
              <a:t>实时</a:t>
            </a:r>
            <a:endParaRPr kumimoji="1" lang="en-US" altLang="zh-CN" sz="1100" dirty="0" smtClean="0"/>
          </a:p>
        </p:txBody>
      </p:sp>
    </p:spTree>
    <p:extLst>
      <p:ext uri="{BB962C8B-B14F-4D97-AF65-F5344CB8AC3E}">
        <p14:creationId xmlns:p14="http://schemas.microsoft.com/office/powerpoint/2010/main" val="3658881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22248" y="2714560"/>
            <a:ext cx="3854536" cy="3491339"/>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1"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使用场景对比</a:t>
            </a:r>
            <a:endParaRPr kumimoji="1" lang="en-US" altLang="zh-CN" sz="2800" dirty="0"/>
          </a:p>
        </p:txBody>
      </p:sp>
      <p:sp>
        <p:nvSpPr>
          <p:cNvPr id="12" name="标题 1"/>
          <p:cNvSpPr txBox="1">
            <a:spLocks/>
          </p:cNvSpPr>
          <p:nvPr/>
        </p:nvSpPr>
        <p:spPr>
          <a:xfrm>
            <a:off x="547859" y="1329711"/>
            <a:ext cx="3025693"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lnSpc>
                <a:spcPct val="150000"/>
              </a:lnSpc>
            </a:pPr>
            <a:r>
              <a:rPr kumimoji="1" lang="zh-CN" altLang="en-US" sz="2000" dirty="0" smtClean="0"/>
              <a:t>场景二：会议／活动监控</a:t>
            </a:r>
            <a:endParaRPr kumimoji="1" lang="en-US" altLang="zh-CN" sz="2000" dirty="0"/>
          </a:p>
        </p:txBody>
      </p:sp>
      <p:cxnSp>
        <p:nvCxnSpPr>
          <p:cNvPr id="14" name="直线连接符 13"/>
          <p:cNvCxnSpPr/>
          <p:nvPr/>
        </p:nvCxnSpPr>
        <p:spPr>
          <a:xfrm>
            <a:off x="4681728" y="2141764"/>
            <a:ext cx="0" cy="3909963"/>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15" name="标题 1"/>
          <p:cNvSpPr txBox="1">
            <a:spLocks/>
          </p:cNvSpPr>
          <p:nvPr/>
        </p:nvSpPr>
        <p:spPr>
          <a:xfrm>
            <a:off x="1917516" y="1974767"/>
            <a:ext cx="1459799" cy="532986"/>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600" dirty="0"/>
              <a:t>传统视频监</a:t>
            </a:r>
            <a:r>
              <a:rPr kumimoji="1" lang="zh-CN" altLang="en-US" sz="1600" dirty="0" smtClean="0"/>
              <a:t>控</a:t>
            </a:r>
            <a:endParaRPr kumimoji="1" lang="en-US" altLang="zh-CN" sz="1600" dirty="0"/>
          </a:p>
        </p:txBody>
      </p:sp>
      <p:sp>
        <p:nvSpPr>
          <p:cNvPr id="16" name="标题 1"/>
          <p:cNvSpPr txBox="1">
            <a:spLocks/>
          </p:cNvSpPr>
          <p:nvPr/>
        </p:nvSpPr>
        <p:spPr>
          <a:xfrm>
            <a:off x="6079270" y="1974767"/>
            <a:ext cx="1459799" cy="532986"/>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600" dirty="0" smtClean="0"/>
              <a:t>云视频监控</a:t>
            </a:r>
            <a:endParaRPr kumimoji="1" lang="en-US" altLang="zh-CN" sz="1600" dirty="0"/>
          </a:p>
        </p:txBody>
      </p:sp>
      <p:pic>
        <p:nvPicPr>
          <p:cNvPr id="18" name="图片 17"/>
          <p:cNvPicPr>
            <a:picLocks noChangeAspect="1"/>
          </p:cNvPicPr>
          <p:nvPr/>
        </p:nvPicPr>
        <p:blipFill>
          <a:blip r:embed="rId2"/>
          <a:stretch>
            <a:fillRect/>
          </a:stretch>
        </p:blipFill>
        <p:spPr>
          <a:xfrm>
            <a:off x="3831917" y="5693163"/>
            <a:ext cx="466174" cy="466174"/>
          </a:xfrm>
          <a:prstGeom prst="rect">
            <a:avLst/>
          </a:prstGeom>
        </p:spPr>
      </p:pic>
      <p:pic>
        <p:nvPicPr>
          <p:cNvPr id="19" name="图片 18"/>
          <p:cNvPicPr>
            <a:picLocks noChangeAspect="1"/>
          </p:cNvPicPr>
          <p:nvPr/>
        </p:nvPicPr>
        <p:blipFill>
          <a:blip r:embed="rId2"/>
          <a:stretch>
            <a:fillRect/>
          </a:stretch>
        </p:blipFill>
        <p:spPr>
          <a:xfrm>
            <a:off x="1451341" y="2791856"/>
            <a:ext cx="466175" cy="466175"/>
          </a:xfrm>
          <a:prstGeom prst="rect">
            <a:avLst/>
          </a:prstGeom>
        </p:spPr>
      </p:pic>
      <p:pic>
        <p:nvPicPr>
          <p:cNvPr id="20" name="图片 19"/>
          <p:cNvPicPr>
            <a:picLocks noChangeAspect="1"/>
          </p:cNvPicPr>
          <p:nvPr/>
        </p:nvPicPr>
        <p:blipFill>
          <a:blip r:embed="rId2"/>
          <a:stretch>
            <a:fillRect/>
          </a:stretch>
        </p:blipFill>
        <p:spPr>
          <a:xfrm>
            <a:off x="3749956" y="2791856"/>
            <a:ext cx="448060" cy="448060"/>
          </a:xfrm>
          <a:prstGeom prst="rect">
            <a:avLst/>
          </a:prstGeom>
        </p:spPr>
      </p:pic>
      <p:pic>
        <p:nvPicPr>
          <p:cNvPr id="26" name="consu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58" y="4938270"/>
            <a:ext cx="375727" cy="3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8" name="文本占位符 2"/>
          <p:cNvSpPr txBox="1">
            <a:spLocks/>
          </p:cNvSpPr>
          <p:nvPr/>
        </p:nvSpPr>
        <p:spPr>
          <a:xfrm>
            <a:off x="2587998" y="4183108"/>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会场</a:t>
            </a:r>
            <a:endParaRPr kumimoji="1" lang="en-US" altLang="zh-CN" sz="1400" dirty="0" smtClean="0"/>
          </a:p>
        </p:txBody>
      </p:sp>
      <p:sp>
        <p:nvSpPr>
          <p:cNvPr id="31" name="矩形 30"/>
          <p:cNvSpPr/>
          <p:nvPr/>
        </p:nvSpPr>
        <p:spPr>
          <a:xfrm>
            <a:off x="6079271" y="2651573"/>
            <a:ext cx="2574458" cy="1788540"/>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34" name="图片 33"/>
          <p:cNvPicPr>
            <a:picLocks noChangeAspect="1"/>
          </p:cNvPicPr>
          <p:nvPr/>
        </p:nvPicPr>
        <p:blipFill>
          <a:blip r:embed="rId2"/>
          <a:stretch>
            <a:fillRect/>
          </a:stretch>
        </p:blipFill>
        <p:spPr>
          <a:xfrm>
            <a:off x="8057376" y="2924052"/>
            <a:ext cx="386637" cy="386637"/>
          </a:xfrm>
          <a:prstGeom prst="rect">
            <a:avLst/>
          </a:prstGeom>
        </p:spPr>
      </p:pic>
      <p:pic>
        <p:nvPicPr>
          <p:cNvPr id="51" name="Picture 14" descr="iphone-white-front_mo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19111" y="5682979"/>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2" name="Picture 14" descr="iphone-white-front_mo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34158" y="5785571"/>
            <a:ext cx="408040" cy="630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54" name="Group 21"/>
          <p:cNvGrpSpPr>
            <a:grpSpLocks/>
          </p:cNvGrpSpPr>
          <p:nvPr/>
        </p:nvGrpSpPr>
        <p:grpSpPr bwMode="auto">
          <a:xfrm>
            <a:off x="6607676" y="4839678"/>
            <a:ext cx="1609478" cy="1051129"/>
            <a:chOff x="0" y="-1"/>
            <a:chExt cx="1503683" cy="969073"/>
          </a:xfrm>
        </p:grpSpPr>
        <p:sp>
          <p:nvSpPr>
            <p:cNvPr id="55"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56"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57" name="Line 28"/>
          <p:cNvSpPr>
            <a:spLocks noChangeShapeType="1"/>
          </p:cNvSpPr>
          <p:nvPr/>
        </p:nvSpPr>
        <p:spPr bwMode="auto">
          <a:xfrm flipV="1">
            <a:off x="7476814" y="4153299"/>
            <a:ext cx="109348" cy="61585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58" name="文本占位符 2"/>
          <p:cNvSpPr txBox="1">
            <a:spLocks/>
          </p:cNvSpPr>
          <p:nvPr/>
        </p:nvSpPr>
        <p:spPr>
          <a:xfrm>
            <a:off x="6924190" y="5088608"/>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云多媒体服务</a:t>
            </a:r>
            <a:endParaRPr kumimoji="1" lang="en-US" altLang="zh-CN" sz="1200" dirty="0" smtClean="0">
              <a:solidFill>
                <a:srgbClr val="000000"/>
              </a:solidFill>
            </a:endParaRPr>
          </a:p>
          <a:p>
            <a:pPr algn="l"/>
            <a:r>
              <a:rPr kumimoji="1" lang="zh-CN" altLang="en-US" sz="1200" dirty="0" smtClean="0">
                <a:solidFill>
                  <a:srgbClr val="000000"/>
                </a:solidFill>
              </a:rPr>
              <a:t>七牛</a:t>
            </a:r>
            <a:r>
              <a:rPr kumimoji="1" lang="en-US" altLang="zh-CN" sz="1200" dirty="0" smtClean="0">
                <a:solidFill>
                  <a:srgbClr val="000000"/>
                </a:solidFill>
              </a:rPr>
              <a:t>PILI</a:t>
            </a:r>
          </a:p>
        </p:txBody>
      </p:sp>
      <p:sp>
        <p:nvSpPr>
          <p:cNvPr id="59" name="Line 30"/>
          <p:cNvSpPr>
            <a:spLocks noChangeShapeType="1"/>
          </p:cNvSpPr>
          <p:nvPr/>
        </p:nvSpPr>
        <p:spPr bwMode="auto">
          <a:xfrm>
            <a:off x="8050849" y="5765329"/>
            <a:ext cx="356200" cy="160921"/>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66" name="文本占位符 2"/>
          <p:cNvSpPr txBox="1">
            <a:spLocks/>
          </p:cNvSpPr>
          <p:nvPr/>
        </p:nvSpPr>
        <p:spPr>
          <a:xfrm>
            <a:off x="7586162" y="5984798"/>
            <a:ext cx="961295"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100" dirty="0" smtClean="0"/>
              <a:t>移动端播放</a:t>
            </a:r>
            <a:endParaRPr kumimoji="1" lang="en-US" altLang="zh-CN" sz="1100" dirty="0" smtClean="0"/>
          </a:p>
        </p:txBody>
      </p:sp>
      <p:pic>
        <p:nvPicPr>
          <p:cNvPr id="67" name="图片 66"/>
          <p:cNvPicPr>
            <a:picLocks noChangeAspect="1"/>
          </p:cNvPicPr>
          <p:nvPr/>
        </p:nvPicPr>
        <p:blipFill>
          <a:blip r:embed="rId2"/>
          <a:stretch>
            <a:fillRect/>
          </a:stretch>
        </p:blipFill>
        <p:spPr>
          <a:xfrm>
            <a:off x="1394557" y="5718422"/>
            <a:ext cx="466175" cy="466175"/>
          </a:xfrm>
          <a:prstGeom prst="rect">
            <a:avLst/>
          </a:prstGeom>
        </p:spPr>
      </p:pic>
      <p:cxnSp>
        <p:nvCxnSpPr>
          <p:cNvPr id="68" name="直线连接符 67"/>
          <p:cNvCxnSpPr/>
          <p:nvPr/>
        </p:nvCxnSpPr>
        <p:spPr>
          <a:xfrm>
            <a:off x="1860732" y="3339748"/>
            <a:ext cx="816320" cy="89705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9" name="直线连接符 68"/>
          <p:cNvCxnSpPr/>
          <p:nvPr/>
        </p:nvCxnSpPr>
        <p:spPr>
          <a:xfrm flipH="1">
            <a:off x="2988337" y="3308552"/>
            <a:ext cx="846886" cy="92825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直线连接符 69"/>
          <p:cNvCxnSpPr/>
          <p:nvPr/>
        </p:nvCxnSpPr>
        <p:spPr>
          <a:xfrm flipH="1">
            <a:off x="1766014" y="4624482"/>
            <a:ext cx="846886" cy="92825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直线连接符 70"/>
          <p:cNvCxnSpPr/>
          <p:nvPr/>
        </p:nvCxnSpPr>
        <p:spPr>
          <a:xfrm>
            <a:off x="3043805" y="4620821"/>
            <a:ext cx="816320" cy="89705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Line 28"/>
          <p:cNvSpPr>
            <a:spLocks noChangeShapeType="1"/>
          </p:cNvSpPr>
          <p:nvPr/>
        </p:nvSpPr>
        <p:spPr bwMode="auto">
          <a:xfrm flipV="1">
            <a:off x="1594669" y="4428342"/>
            <a:ext cx="1018231" cy="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74" name="标题 1"/>
          <p:cNvSpPr txBox="1">
            <a:spLocks/>
          </p:cNvSpPr>
          <p:nvPr/>
        </p:nvSpPr>
        <p:spPr>
          <a:xfrm>
            <a:off x="1842812" y="2870901"/>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固定摄像头</a:t>
            </a:r>
            <a:endParaRPr kumimoji="1" lang="en-US" altLang="zh-CN" sz="1000" dirty="0"/>
          </a:p>
        </p:txBody>
      </p:sp>
      <p:pic>
        <p:nvPicPr>
          <p:cNvPr id="76" name="图片 75"/>
          <p:cNvPicPr>
            <a:picLocks noChangeAspect="1"/>
          </p:cNvPicPr>
          <p:nvPr/>
        </p:nvPicPr>
        <p:blipFill>
          <a:blip r:embed="rId2"/>
          <a:stretch>
            <a:fillRect/>
          </a:stretch>
        </p:blipFill>
        <p:spPr>
          <a:xfrm>
            <a:off x="6594667" y="3188273"/>
            <a:ext cx="386637" cy="386637"/>
          </a:xfrm>
          <a:prstGeom prst="rect">
            <a:avLst/>
          </a:prstGeom>
        </p:spPr>
      </p:pic>
      <p:pic>
        <p:nvPicPr>
          <p:cNvPr id="78" name="图片 77"/>
          <p:cNvPicPr>
            <a:picLocks noChangeAspect="1"/>
          </p:cNvPicPr>
          <p:nvPr/>
        </p:nvPicPr>
        <p:blipFill>
          <a:blip r:embed="rId2"/>
          <a:stretch>
            <a:fillRect/>
          </a:stretch>
        </p:blipFill>
        <p:spPr>
          <a:xfrm>
            <a:off x="6305377" y="3880787"/>
            <a:ext cx="386637" cy="386637"/>
          </a:xfrm>
          <a:prstGeom prst="rect">
            <a:avLst/>
          </a:prstGeom>
        </p:spPr>
      </p:pic>
      <p:pic>
        <p:nvPicPr>
          <p:cNvPr id="79" name="图片 78"/>
          <p:cNvPicPr>
            <a:picLocks noChangeAspect="1"/>
          </p:cNvPicPr>
          <p:nvPr/>
        </p:nvPicPr>
        <p:blipFill>
          <a:blip r:embed="rId5"/>
          <a:stretch>
            <a:fillRect/>
          </a:stretch>
        </p:blipFill>
        <p:spPr>
          <a:xfrm>
            <a:off x="931462" y="4817395"/>
            <a:ext cx="496061" cy="496061"/>
          </a:xfrm>
          <a:prstGeom prst="rect">
            <a:avLst/>
          </a:prstGeom>
        </p:spPr>
      </p:pic>
      <p:sp>
        <p:nvSpPr>
          <p:cNvPr id="80" name="标题 1"/>
          <p:cNvSpPr txBox="1">
            <a:spLocks/>
          </p:cNvSpPr>
          <p:nvPr/>
        </p:nvSpPr>
        <p:spPr>
          <a:xfrm>
            <a:off x="2966418" y="2866479"/>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固定摄像头</a:t>
            </a:r>
            <a:endParaRPr kumimoji="1" lang="en-US" altLang="zh-CN" sz="1000" dirty="0"/>
          </a:p>
        </p:txBody>
      </p:sp>
      <p:sp>
        <p:nvSpPr>
          <p:cNvPr id="81" name="标题 1"/>
          <p:cNvSpPr txBox="1">
            <a:spLocks/>
          </p:cNvSpPr>
          <p:nvPr/>
        </p:nvSpPr>
        <p:spPr>
          <a:xfrm>
            <a:off x="1766205" y="5797108"/>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固定摄像头</a:t>
            </a:r>
            <a:endParaRPr kumimoji="1" lang="en-US" altLang="zh-CN" sz="1000" dirty="0"/>
          </a:p>
        </p:txBody>
      </p:sp>
      <p:sp>
        <p:nvSpPr>
          <p:cNvPr id="82" name="标题 1"/>
          <p:cNvSpPr txBox="1">
            <a:spLocks/>
          </p:cNvSpPr>
          <p:nvPr/>
        </p:nvSpPr>
        <p:spPr>
          <a:xfrm>
            <a:off x="3065124" y="5797108"/>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固定摄像头</a:t>
            </a:r>
            <a:endParaRPr kumimoji="1" lang="en-US" altLang="zh-CN" sz="1000" dirty="0"/>
          </a:p>
        </p:txBody>
      </p:sp>
      <p:pic>
        <p:nvPicPr>
          <p:cNvPr id="7" name="图片 6" descr="FRAME-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22" y="3964973"/>
            <a:ext cx="839819" cy="824480"/>
          </a:xfrm>
          <a:prstGeom prst="rect">
            <a:avLst/>
          </a:prstGeom>
        </p:spPr>
      </p:pic>
      <p:sp>
        <p:nvSpPr>
          <p:cNvPr id="83" name="标题 1"/>
          <p:cNvSpPr txBox="1">
            <a:spLocks/>
          </p:cNvSpPr>
          <p:nvPr/>
        </p:nvSpPr>
        <p:spPr>
          <a:xfrm>
            <a:off x="736529" y="3644668"/>
            <a:ext cx="59577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大屏幕</a:t>
            </a:r>
            <a:endParaRPr kumimoji="1" lang="en-US" altLang="zh-CN" sz="1000" dirty="0"/>
          </a:p>
        </p:txBody>
      </p:sp>
      <p:pic>
        <p:nvPicPr>
          <p:cNvPr id="84" name="图片 83" descr="FRAME-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537" y="4868683"/>
            <a:ext cx="839819" cy="824480"/>
          </a:xfrm>
          <a:prstGeom prst="rect">
            <a:avLst/>
          </a:prstGeom>
        </p:spPr>
      </p:pic>
      <p:sp>
        <p:nvSpPr>
          <p:cNvPr id="85" name="文本占位符 2"/>
          <p:cNvSpPr txBox="1">
            <a:spLocks/>
          </p:cNvSpPr>
          <p:nvPr/>
        </p:nvSpPr>
        <p:spPr>
          <a:xfrm>
            <a:off x="6114899" y="2577588"/>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会场内</a:t>
            </a:r>
            <a:endParaRPr kumimoji="1" lang="en-US" altLang="zh-CN" sz="1400" dirty="0" smtClean="0"/>
          </a:p>
        </p:txBody>
      </p:sp>
      <p:sp>
        <p:nvSpPr>
          <p:cNvPr id="86" name="文本占位符 2"/>
          <p:cNvSpPr txBox="1">
            <a:spLocks/>
          </p:cNvSpPr>
          <p:nvPr/>
        </p:nvSpPr>
        <p:spPr>
          <a:xfrm>
            <a:off x="4236438" y="5617309"/>
            <a:ext cx="1773497"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kumimoji="1" lang="zh-CN" altLang="en-US" sz="1400" dirty="0" smtClean="0"/>
              <a:t>会场外（异地）</a:t>
            </a:r>
            <a:endParaRPr kumimoji="1" lang="en-US" altLang="zh-CN" sz="1400" dirty="0" smtClean="0"/>
          </a:p>
        </p:txBody>
      </p:sp>
      <p:sp>
        <p:nvSpPr>
          <p:cNvPr id="87" name="标题 1"/>
          <p:cNvSpPr txBox="1">
            <a:spLocks/>
          </p:cNvSpPr>
          <p:nvPr/>
        </p:nvSpPr>
        <p:spPr>
          <a:xfrm>
            <a:off x="7253958" y="2926423"/>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流动摄像机</a:t>
            </a:r>
            <a:endParaRPr kumimoji="1" lang="en-US" altLang="zh-CN" sz="1000" dirty="0"/>
          </a:p>
        </p:txBody>
      </p:sp>
      <p:sp>
        <p:nvSpPr>
          <p:cNvPr id="88" name="标题 1"/>
          <p:cNvSpPr txBox="1">
            <a:spLocks/>
          </p:cNvSpPr>
          <p:nvPr/>
        </p:nvSpPr>
        <p:spPr>
          <a:xfrm>
            <a:off x="6909852" y="3232497"/>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无线摄像头</a:t>
            </a:r>
            <a:endParaRPr kumimoji="1" lang="en-US" altLang="zh-CN" sz="1000" dirty="0"/>
          </a:p>
        </p:txBody>
      </p:sp>
      <p:sp>
        <p:nvSpPr>
          <p:cNvPr id="89" name="标题 1"/>
          <p:cNvSpPr txBox="1">
            <a:spLocks/>
          </p:cNvSpPr>
          <p:nvPr/>
        </p:nvSpPr>
        <p:spPr>
          <a:xfrm>
            <a:off x="6617667" y="3880787"/>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固定摄像头</a:t>
            </a:r>
            <a:endParaRPr kumimoji="1" lang="en-US" altLang="zh-CN" sz="1000" dirty="0"/>
          </a:p>
        </p:txBody>
      </p:sp>
      <p:pic>
        <p:nvPicPr>
          <p:cNvPr id="90" name="Picture 20" descr="serv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29187" y="3756267"/>
            <a:ext cx="317986" cy="3179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cxnSp>
        <p:nvCxnSpPr>
          <p:cNvPr id="91" name="直线连接符 90"/>
          <p:cNvCxnSpPr/>
          <p:nvPr/>
        </p:nvCxnSpPr>
        <p:spPr>
          <a:xfrm flipH="1">
            <a:off x="6692014" y="3880787"/>
            <a:ext cx="784800" cy="575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3" name="直线连接符 92"/>
          <p:cNvCxnSpPr/>
          <p:nvPr/>
        </p:nvCxnSpPr>
        <p:spPr>
          <a:xfrm flipH="1" flipV="1">
            <a:off x="6981304" y="3549869"/>
            <a:ext cx="511549" cy="27332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4" name="直线连接符 93"/>
          <p:cNvCxnSpPr/>
          <p:nvPr/>
        </p:nvCxnSpPr>
        <p:spPr>
          <a:xfrm flipV="1">
            <a:off x="7847173" y="3339748"/>
            <a:ext cx="298073" cy="41651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0" name="Line 30"/>
          <p:cNvSpPr>
            <a:spLocks noChangeShapeType="1"/>
          </p:cNvSpPr>
          <p:nvPr/>
        </p:nvSpPr>
        <p:spPr bwMode="auto">
          <a:xfrm flipH="1">
            <a:off x="5827258" y="5454074"/>
            <a:ext cx="727554" cy="0"/>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01" name="标题 1"/>
          <p:cNvSpPr txBox="1">
            <a:spLocks/>
          </p:cNvSpPr>
          <p:nvPr/>
        </p:nvSpPr>
        <p:spPr>
          <a:xfrm>
            <a:off x="4902758" y="4551311"/>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大屏幕投影</a:t>
            </a:r>
            <a:endParaRPr kumimoji="1" lang="en-US" altLang="zh-CN" sz="1000" dirty="0"/>
          </a:p>
        </p:txBody>
      </p:sp>
    </p:spTree>
    <p:extLst>
      <p:ext uri="{BB962C8B-B14F-4D97-AF65-F5344CB8AC3E}">
        <p14:creationId xmlns:p14="http://schemas.microsoft.com/office/powerpoint/2010/main" val="40470493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403116" y="2714560"/>
            <a:ext cx="2035530" cy="1725553"/>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1"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使用场景对比</a:t>
            </a:r>
            <a:endParaRPr kumimoji="1" lang="en-US" altLang="zh-CN" sz="2800" dirty="0"/>
          </a:p>
        </p:txBody>
      </p:sp>
      <p:sp>
        <p:nvSpPr>
          <p:cNvPr id="12" name="标题 1"/>
          <p:cNvSpPr txBox="1">
            <a:spLocks/>
          </p:cNvSpPr>
          <p:nvPr/>
        </p:nvSpPr>
        <p:spPr>
          <a:xfrm>
            <a:off x="547859" y="1329711"/>
            <a:ext cx="3025693"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gn="l">
              <a:lnSpc>
                <a:spcPct val="150000"/>
              </a:lnSpc>
            </a:pPr>
            <a:r>
              <a:rPr kumimoji="1" lang="zh-CN" altLang="en-US" sz="2000" dirty="0" smtClean="0"/>
              <a:t>场景三：固定地点监控</a:t>
            </a:r>
            <a:endParaRPr kumimoji="1" lang="en-US" altLang="zh-CN" sz="2000" dirty="0"/>
          </a:p>
        </p:txBody>
      </p:sp>
      <p:cxnSp>
        <p:nvCxnSpPr>
          <p:cNvPr id="14" name="直线连接符 13"/>
          <p:cNvCxnSpPr/>
          <p:nvPr/>
        </p:nvCxnSpPr>
        <p:spPr>
          <a:xfrm>
            <a:off x="4681728" y="2141764"/>
            <a:ext cx="0" cy="3909963"/>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15" name="标题 1"/>
          <p:cNvSpPr txBox="1">
            <a:spLocks/>
          </p:cNvSpPr>
          <p:nvPr/>
        </p:nvSpPr>
        <p:spPr>
          <a:xfrm>
            <a:off x="1917516" y="1974767"/>
            <a:ext cx="1459799" cy="532986"/>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600" dirty="0"/>
              <a:t>传统视频监</a:t>
            </a:r>
            <a:r>
              <a:rPr kumimoji="1" lang="zh-CN" altLang="en-US" sz="1600" dirty="0" smtClean="0"/>
              <a:t>控</a:t>
            </a:r>
            <a:endParaRPr kumimoji="1" lang="en-US" altLang="zh-CN" sz="1600" dirty="0"/>
          </a:p>
        </p:txBody>
      </p:sp>
      <p:sp>
        <p:nvSpPr>
          <p:cNvPr id="16" name="标题 1"/>
          <p:cNvSpPr txBox="1">
            <a:spLocks/>
          </p:cNvSpPr>
          <p:nvPr/>
        </p:nvSpPr>
        <p:spPr>
          <a:xfrm>
            <a:off x="6079270" y="1974767"/>
            <a:ext cx="1459799" cy="532986"/>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600" dirty="0" smtClean="0"/>
              <a:t>云视频监控</a:t>
            </a:r>
            <a:endParaRPr kumimoji="1" lang="en-US" altLang="zh-CN" sz="1600" dirty="0"/>
          </a:p>
        </p:txBody>
      </p:sp>
      <p:pic>
        <p:nvPicPr>
          <p:cNvPr id="19" name="图片 18"/>
          <p:cNvPicPr>
            <a:picLocks noChangeAspect="1"/>
          </p:cNvPicPr>
          <p:nvPr/>
        </p:nvPicPr>
        <p:blipFill>
          <a:blip r:embed="rId2"/>
          <a:stretch>
            <a:fillRect/>
          </a:stretch>
        </p:blipFill>
        <p:spPr>
          <a:xfrm>
            <a:off x="3847477" y="3096756"/>
            <a:ext cx="466175" cy="466175"/>
          </a:xfrm>
          <a:prstGeom prst="rect">
            <a:avLst/>
          </a:prstGeom>
        </p:spPr>
      </p:pic>
      <p:sp>
        <p:nvSpPr>
          <p:cNvPr id="28" name="文本占位符 2"/>
          <p:cNvSpPr txBox="1">
            <a:spLocks/>
          </p:cNvSpPr>
          <p:nvPr/>
        </p:nvSpPr>
        <p:spPr>
          <a:xfrm>
            <a:off x="2454016" y="2661716"/>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住宅</a:t>
            </a:r>
            <a:endParaRPr kumimoji="1" lang="en-US" altLang="zh-CN" sz="1400" dirty="0" smtClean="0"/>
          </a:p>
        </p:txBody>
      </p:sp>
      <p:grpSp>
        <p:nvGrpSpPr>
          <p:cNvPr id="54" name="Group 21"/>
          <p:cNvGrpSpPr>
            <a:grpSpLocks/>
          </p:cNvGrpSpPr>
          <p:nvPr/>
        </p:nvGrpSpPr>
        <p:grpSpPr bwMode="auto">
          <a:xfrm>
            <a:off x="7007372" y="4813814"/>
            <a:ext cx="1609478" cy="1051129"/>
            <a:chOff x="0" y="-1"/>
            <a:chExt cx="1503683" cy="969073"/>
          </a:xfrm>
        </p:grpSpPr>
        <p:sp>
          <p:nvSpPr>
            <p:cNvPr id="55"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56"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58" name="文本占位符 2"/>
          <p:cNvSpPr txBox="1">
            <a:spLocks/>
          </p:cNvSpPr>
          <p:nvPr/>
        </p:nvSpPr>
        <p:spPr>
          <a:xfrm>
            <a:off x="7339974" y="5088608"/>
            <a:ext cx="1136050"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云多媒体服务</a:t>
            </a:r>
            <a:endParaRPr kumimoji="1" lang="en-US" altLang="zh-CN" sz="1200" dirty="0" smtClean="0">
              <a:solidFill>
                <a:srgbClr val="000000"/>
              </a:solidFill>
            </a:endParaRPr>
          </a:p>
          <a:p>
            <a:pPr algn="l"/>
            <a:r>
              <a:rPr kumimoji="1" lang="zh-CN" altLang="en-US" sz="1200" dirty="0" smtClean="0">
                <a:solidFill>
                  <a:srgbClr val="000000"/>
                </a:solidFill>
              </a:rPr>
              <a:t>七牛</a:t>
            </a:r>
            <a:r>
              <a:rPr kumimoji="1" lang="en-US" altLang="zh-CN" sz="1200" dirty="0" smtClean="0">
                <a:solidFill>
                  <a:srgbClr val="000000"/>
                </a:solidFill>
              </a:rPr>
              <a:t>PILI</a:t>
            </a:r>
          </a:p>
        </p:txBody>
      </p:sp>
      <p:sp>
        <p:nvSpPr>
          <p:cNvPr id="53" name="矩形 52"/>
          <p:cNvSpPr/>
          <p:nvPr/>
        </p:nvSpPr>
        <p:spPr>
          <a:xfrm>
            <a:off x="245294" y="2714560"/>
            <a:ext cx="2035530" cy="1725553"/>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60" name="文本占位符 2"/>
          <p:cNvSpPr txBox="1">
            <a:spLocks/>
          </p:cNvSpPr>
          <p:nvPr/>
        </p:nvSpPr>
        <p:spPr>
          <a:xfrm>
            <a:off x="255344" y="2674168"/>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商务楼</a:t>
            </a:r>
            <a:endParaRPr kumimoji="1" lang="en-US" altLang="zh-CN" sz="1400" dirty="0" smtClean="0"/>
          </a:p>
        </p:txBody>
      </p:sp>
      <p:sp>
        <p:nvSpPr>
          <p:cNvPr id="61" name="矩形 60"/>
          <p:cNvSpPr/>
          <p:nvPr/>
        </p:nvSpPr>
        <p:spPr>
          <a:xfrm>
            <a:off x="1325314" y="4563763"/>
            <a:ext cx="2035530" cy="1725553"/>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62" name="文本占位符 2"/>
          <p:cNvSpPr txBox="1">
            <a:spLocks/>
          </p:cNvSpPr>
          <p:nvPr/>
        </p:nvSpPr>
        <p:spPr>
          <a:xfrm>
            <a:off x="1386541" y="4498248"/>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运动场馆</a:t>
            </a:r>
            <a:endParaRPr kumimoji="1" lang="en-US" altLang="zh-CN" sz="1400" dirty="0" smtClean="0"/>
          </a:p>
        </p:txBody>
      </p:sp>
      <p:pic>
        <p:nvPicPr>
          <p:cNvPr id="63" name="图片 62"/>
          <p:cNvPicPr>
            <a:picLocks noChangeAspect="1"/>
          </p:cNvPicPr>
          <p:nvPr/>
        </p:nvPicPr>
        <p:blipFill>
          <a:blip r:embed="rId2"/>
          <a:stretch>
            <a:fillRect/>
          </a:stretch>
        </p:blipFill>
        <p:spPr>
          <a:xfrm>
            <a:off x="1753901" y="2842463"/>
            <a:ext cx="466175" cy="466175"/>
          </a:xfrm>
          <a:prstGeom prst="rect">
            <a:avLst/>
          </a:prstGeom>
        </p:spPr>
      </p:pic>
      <p:pic>
        <p:nvPicPr>
          <p:cNvPr id="64" name="图片 63"/>
          <p:cNvPicPr>
            <a:picLocks noChangeAspect="1"/>
          </p:cNvPicPr>
          <p:nvPr/>
        </p:nvPicPr>
        <p:blipFill>
          <a:blip r:embed="rId2"/>
          <a:stretch>
            <a:fillRect/>
          </a:stretch>
        </p:blipFill>
        <p:spPr>
          <a:xfrm>
            <a:off x="1153453" y="2844514"/>
            <a:ext cx="466175" cy="466175"/>
          </a:xfrm>
          <a:prstGeom prst="rect">
            <a:avLst/>
          </a:prstGeom>
        </p:spPr>
      </p:pic>
      <p:pic>
        <p:nvPicPr>
          <p:cNvPr id="65"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6541" y="3743815"/>
            <a:ext cx="476979" cy="476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3" name="图片 72"/>
          <p:cNvPicPr>
            <a:picLocks noChangeAspect="1"/>
          </p:cNvPicPr>
          <p:nvPr/>
        </p:nvPicPr>
        <p:blipFill>
          <a:blip r:embed="rId4"/>
          <a:stretch>
            <a:fillRect/>
          </a:stretch>
        </p:blipFill>
        <p:spPr>
          <a:xfrm>
            <a:off x="441823" y="3731627"/>
            <a:ext cx="535797" cy="535797"/>
          </a:xfrm>
          <a:prstGeom prst="rect">
            <a:avLst/>
          </a:prstGeom>
        </p:spPr>
      </p:pic>
      <p:sp>
        <p:nvSpPr>
          <p:cNvPr id="75" name="Line 28"/>
          <p:cNvSpPr>
            <a:spLocks noChangeShapeType="1"/>
          </p:cNvSpPr>
          <p:nvPr/>
        </p:nvSpPr>
        <p:spPr bwMode="auto">
          <a:xfrm flipH="1" flipV="1">
            <a:off x="1386541" y="3366289"/>
            <a:ext cx="132525" cy="365338"/>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77" name="Line 28"/>
          <p:cNvSpPr>
            <a:spLocks noChangeShapeType="1"/>
          </p:cNvSpPr>
          <p:nvPr/>
        </p:nvSpPr>
        <p:spPr bwMode="auto">
          <a:xfrm flipV="1">
            <a:off x="1766351" y="3367200"/>
            <a:ext cx="163023" cy="364427"/>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cxnSp>
        <p:nvCxnSpPr>
          <p:cNvPr id="92" name="直线连接符 91"/>
          <p:cNvCxnSpPr/>
          <p:nvPr/>
        </p:nvCxnSpPr>
        <p:spPr>
          <a:xfrm flipH="1">
            <a:off x="1050843" y="4023893"/>
            <a:ext cx="286922"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26" name="consum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470" y="3485004"/>
            <a:ext cx="254891" cy="25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95" name="标题 1"/>
          <p:cNvSpPr txBox="1">
            <a:spLocks/>
          </p:cNvSpPr>
          <p:nvPr/>
        </p:nvSpPr>
        <p:spPr>
          <a:xfrm>
            <a:off x="560310" y="3438765"/>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管理／调取</a:t>
            </a:r>
            <a:endParaRPr kumimoji="1" lang="en-US" altLang="zh-CN" sz="1000" dirty="0"/>
          </a:p>
        </p:txBody>
      </p:sp>
      <p:pic>
        <p:nvPicPr>
          <p:cNvPr id="50" name="图片 49" descr="Database_0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3211" y="3116744"/>
            <a:ext cx="446007" cy="446007"/>
          </a:xfrm>
          <a:prstGeom prst="rect">
            <a:avLst/>
          </a:prstGeom>
        </p:spPr>
      </p:pic>
      <p:sp>
        <p:nvSpPr>
          <p:cNvPr id="2" name="虚尾箭头 1"/>
          <p:cNvSpPr/>
          <p:nvPr/>
        </p:nvSpPr>
        <p:spPr>
          <a:xfrm rot="10800000">
            <a:off x="3202478" y="3168412"/>
            <a:ext cx="632547" cy="330101"/>
          </a:xfrm>
          <a:prstGeom prst="striped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7" name="标题 1"/>
          <p:cNvSpPr txBox="1">
            <a:spLocks/>
          </p:cNvSpPr>
          <p:nvPr/>
        </p:nvSpPr>
        <p:spPr>
          <a:xfrm>
            <a:off x="2620955" y="3456887"/>
            <a:ext cx="494582"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en-US" altLang="zh-CN" sz="1000" dirty="0" smtClean="0"/>
              <a:t>NAS</a:t>
            </a:r>
            <a:endParaRPr kumimoji="1" lang="en-US" altLang="zh-CN" sz="1000" dirty="0"/>
          </a:p>
        </p:txBody>
      </p:sp>
      <p:pic>
        <p:nvPicPr>
          <p:cNvPr id="68" name="图片 67"/>
          <p:cNvPicPr>
            <a:picLocks noChangeAspect="1"/>
          </p:cNvPicPr>
          <p:nvPr/>
        </p:nvPicPr>
        <p:blipFill>
          <a:blip r:embed="rId4"/>
          <a:stretch>
            <a:fillRect/>
          </a:stretch>
        </p:blipFill>
        <p:spPr>
          <a:xfrm>
            <a:off x="2620955" y="3788509"/>
            <a:ext cx="535797" cy="535797"/>
          </a:xfrm>
          <a:prstGeom prst="rect">
            <a:avLst/>
          </a:prstGeom>
        </p:spPr>
      </p:pic>
      <p:pic>
        <p:nvPicPr>
          <p:cNvPr id="69" name="consum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3386" y="3927026"/>
            <a:ext cx="254891" cy="25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70" name="标题 1"/>
          <p:cNvSpPr txBox="1">
            <a:spLocks/>
          </p:cNvSpPr>
          <p:nvPr/>
        </p:nvSpPr>
        <p:spPr>
          <a:xfrm>
            <a:off x="3399226" y="3880787"/>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管理／调取</a:t>
            </a:r>
            <a:endParaRPr kumimoji="1" lang="en-US" altLang="zh-CN" sz="1000" dirty="0"/>
          </a:p>
        </p:txBody>
      </p:sp>
      <p:pic>
        <p:nvPicPr>
          <p:cNvPr id="71" name="图片 70"/>
          <p:cNvPicPr>
            <a:picLocks noChangeAspect="1"/>
          </p:cNvPicPr>
          <p:nvPr/>
        </p:nvPicPr>
        <p:blipFill>
          <a:blip r:embed="rId2"/>
          <a:stretch>
            <a:fillRect/>
          </a:stretch>
        </p:blipFill>
        <p:spPr>
          <a:xfrm>
            <a:off x="2777211" y="4660040"/>
            <a:ext cx="466175" cy="466175"/>
          </a:xfrm>
          <a:prstGeom prst="rect">
            <a:avLst/>
          </a:prstGeom>
        </p:spPr>
      </p:pic>
      <p:pic>
        <p:nvPicPr>
          <p:cNvPr id="82" name="图片 81" descr="Database_00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379" y="5654665"/>
            <a:ext cx="446007" cy="446007"/>
          </a:xfrm>
          <a:prstGeom prst="rect">
            <a:avLst/>
          </a:prstGeom>
        </p:spPr>
      </p:pic>
      <p:cxnSp>
        <p:nvCxnSpPr>
          <p:cNvPr id="83" name="直线连接符 82"/>
          <p:cNvCxnSpPr/>
          <p:nvPr/>
        </p:nvCxnSpPr>
        <p:spPr>
          <a:xfrm flipV="1">
            <a:off x="2998208" y="5155956"/>
            <a:ext cx="0" cy="461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96" name="图片 95"/>
          <p:cNvPicPr>
            <a:picLocks noChangeAspect="1"/>
          </p:cNvPicPr>
          <p:nvPr/>
        </p:nvPicPr>
        <p:blipFill>
          <a:blip r:embed="rId2"/>
          <a:stretch>
            <a:fillRect/>
          </a:stretch>
        </p:blipFill>
        <p:spPr>
          <a:xfrm>
            <a:off x="1382103" y="5693944"/>
            <a:ext cx="466175" cy="466175"/>
          </a:xfrm>
          <a:prstGeom prst="rect">
            <a:avLst/>
          </a:prstGeom>
        </p:spPr>
      </p:pic>
      <p:cxnSp>
        <p:nvCxnSpPr>
          <p:cNvPr id="97" name="直线连接符 96"/>
          <p:cNvCxnSpPr/>
          <p:nvPr/>
        </p:nvCxnSpPr>
        <p:spPr>
          <a:xfrm flipH="1">
            <a:off x="1863521" y="5890807"/>
            <a:ext cx="91369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98" name="consum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051" y="5428455"/>
            <a:ext cx="254891" cy="25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02" name="标题 1"/>
          <p:cNvSpPr txBox="1">
            <a:spLocks/>
          </p:cNvSpPr>
          <p:nvPr/>
        </p:nvSpPr>
        <p:spPr>
          <a:xfrm>
            <a:off x="2302797" y="5851538"/>
            <a:ext cx="494582"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en-US" altLang="zh-CN" sz="1000" dirty="0" smtClean="0"/>
              <a:t>NVR</a:t>
            </a:r>
            <a:endParaRPr kumimoji="1" lang="en-US" altLang="zh-CN" sz="1000" dirty="0"/>
          </a:p>
        </p:txBody>
      </p:sp>
      <p:sp>
        <p:nvSpPr>
          <p:cNvPr id="103" name="标题 1"/>
          <p:cNvSpPr txBox="1">
            <a:spLocks/>
          </p:cNvSpPr>
          <p:nvPr/>
        </p:nvSpPr>
        <p:spPr>
          <a:xfrm>
            <a:off x="1761809" y="5346615"/>
            <a:ext cx="821793"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获取录像</a:t>
            </a:r>
            <a:endParaRPr kumimoji="1" lang="en-US" altLang="zh-CN" sz="1000" dirty="0"/>
          </a:p>
        </p:txBody>
      </p:sp>
      <p:sp>
        <p:nvSpPr>
          <p:cNvPr id="104" name="矩形 103"/>
          <p:cNvSpPr/>
          <p:nvPr/>
        </p:nvSpPr>
        <p:spPr>
          <a:xfrm>
            <a:off x="8168120" y="2729506"/>
            <a:ext cx="823881" cy="1725553"/>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105" name="图片 104"/>
          <p:cNvPicPr>
            <a:picLocks noChangeAspect="1"/>
          </p:cNvPicPr>
          <p:nvPr/>
        </p:nvPicPr>
        <p:blipFill>
          <a:blip r:embed="rId2"/>
          <a:stretch>
            <a:fillRect/>
          </a:stretch>
        </p:blipFill>
        <p:spPr>
          <a:xfrm>
            <a:off x="8332691" y="3530705"/>
            <a:ext cx="466175" cy="466175"/>
          </a:xfrm>
          <a:prstGeom prst="rect">
            <a:avLst/>
          </a:prstGeom>
        </p:spPr>
      </p:pic>
      <p:sp>
        <p:nvSpPr>
          <p:cNvPr id="106" name="文本占位符 2"/>
          <p:cNvSpPr txBox="1">
            <a:spLocks/>
          </p:cNvSpPr>
          <p:nvPr/>
        </p:nvSpPr>
        <p:spPr>
          <a:xfrm>
            <a:off x="8297973" y="2689114"/>
            <a:ext cx="566002"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住宅</a:t>
            </a:r>
            <a:endParaRPr kumimoji="1" lang="en-US" altLang="zh-CN" sz="1400" dirty="0" smtClean="0"/>
          </a:p>
        </p:txBody>
      </p:sp>
      <p:sp>
        <p:nvSpPr>
          <p:cNvPr id="107" name="矩形 106"/>
          <p:cNvSpPr/>
          <p:nvPr/>
        </p:nvSpPr>
        <p:spPr>
          <a:xfrm>
            <a:off x="4935611" y="2729506"/>
            <a:ext cx="1601372" cy="1725553"/>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08" name="文本占位符 2"/>
          <p:cNvSpPr txBox="1">
            <a:spLocks/>
          </p:cNvSpPr>
          <p:nvPr/>
        </p:nvSpPr>
        <p:spPr>
          <a:xfrm>
            <a:off x="4945661" y="2689114"/>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商务楼</a:t>
            </a:r>
            <a:endParaRPr kumimoji="1" lang="en-US" altLang="zh-CN" sz="1400" dirty="0" smtClean="0"/>
          </a:p>
        </p:txBody>
      </p:sp>
      <p:pic>
        <p:nvPicPr>
          <p:cNvPr id="111" name="图片 110"/>
          <p:cNvPicPr>
            <a:picLocks noChangeAspect="1"/>
          </p:cNvPicPr>
          <p:nvPr/>
        </p:nvPicPr>
        <p:blipFill>
          <a:blip r:embed="rId2"/>
          <a:stretch>
            <a:fillRect/>
          </a:stretch>
        </p:blipFill>
        <p:spPr>
          <a:xfrm>
            <a:off x="5477491" y="3171754"/>
            <a:ext cx="466175" cy="466175"/>
          </a:xfrm>
          <a:prstGeom prst="rect">
            <a:avLst/>
          </a:prstGeom>
        </p:spPr>
      </p:pic>
      <p:pic>
        <p:nvPicPr>
          <p:cNvPr id="112" name="图片 111"/>
          <p:cNvPicPr>
            <a:picLocks noChangeAspect="1"/>
          </p:cNvPicPr>
          <p:nvPr/>
        </p:nvPicPr>
        <p:blipFill>
          <a:blip r:embed="rId2"/>
          <a:stretch>
            <a:fillRect/>
          </a:stretch>
        </p:blipFill>
        <p:spPr>
          <a:xfrm>
            <a:off x="5038733" y="3171754"/>
            <a:ext cx="466175" cy="466175"/>
          </a:xfrm>
          <a:prstGeom prst="rect">
            <a:avLst/>
          </a:prstGeom>
        </p:spPr>
      </p:pic>
      <p:sp>
        <p:nvSpPr>
          <p:cNvPr id="134" name="矩形 133"/>
          <p:cNvSpPr/>
          <p:nvPr/>
        </p:nvSpPr>
        <p:spPr>
          <a:xfrm>
            <a:off x="6649049" y="2740004"/>
            <a:ext cx="1414251" cy="1725553"/>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sp>
        <p:nvSpPr>
          <p:cNvPr id="135" name="文本占位符 2"/>
          <p:cNvSpPr txBox="1">
            <a:spLocks/>
          </p:cNvSpPr>
          <p:nvPr/>
        </p:nvSpPr>
        <p:spPr>
          <a:xfrm>
            <a:off x="6649049" y="2694405"/>
            <a:ext cx="985554"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运动场馆</a:t>
            </a:r>
            <a:endParaRPr kumimoji="1" lang="en-US" altLang="zh-CN" sz="1400" dirty="0" smtClean="0"/>
          </a:p>
        </p:txBody>
      </p:sp>
      <p:pic>
        <p:nvPicPr>
          <p:cNvPr id="136" name="图片 135"/>
          <p:cNvPicPr>
            <a:picLocks noChangeAspect="1"/>
          </p:cNvPicPr>
          <p:nvPr/>
        </p:nvPicPr>
        <p:blipFill>
          <a:blip r:embed="rId2"/>
          <a:stretch>
            <a:fillRect/>
          </a:stretch>
        </p:blipFill>
        <p:spPr>
          <a:xfrm>
            <a:off x="5931215" y="3158105"/>
            <a:ext cx="466175" cy="466175"/>
          </a:xfrm>
          <a:prstGeom prst="rect">
            <a:avLst/>
          </a:prstGeom>
        </p:spPr>
      </p:pic>
      <p:pic>
        <p:nvPicPr>
          <p:cNvPr id="139" name="图片 138"/>
          <p:cNvPicPr>
            <a:picLocks noChangeAspect="1"/>
          </p:cNvPicPr>
          <p:nvPr/>
        </p:nvPicPr>
        <p:blipFill>
          <a:blip r:embed="rId2"/>
          <a:stretch>
            <a:fillRect/>
          </a:stretch>
        </p:blipFill>
        <p:spPr>
          <a:xfrm>
            <a:off x="6662492" y="3141648"/>
            <a:ext cx="466175" cy="466175"/>
          </a:xfrm>
          <a:prstGeom prst="rect">
            <a:avLst/>
          </a:prstGeom>
        </p:spPr>
      </p:pic>
      <p:cxnSp>
        <p:nvCxnSpPr>
          <p:cNvPr id="140" name="直线连接符 139"/>
          <p:cNvCxnSpPr/>
          <p:nvPr/>
        </p:nvCxnSpPr>
        <p:spPr>
          <a:xfrm flipH="1">
            <a:off x="5214816" y="3731627"/>
            <a:ext cx="91369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45" name="图片 144"/>
          <p:cNvPicPr>
            <a:picLocks noChangeAspect="1"/>
          </p:cNvPicPr>
          <p:nvPr/>
        </p:nvPicPr>
        <p:blipFill>
          <a:blip r:embed="rId2"/>
          <a:stretch>
            <a:fillRect/>
          </a:stretch>
        </p:blipFill>
        <p:spPr>
          <a:xfrm>
            <a:off x="7586565" y="3145124"/>
            <a:ext cx="466175" cy="466175"/>
          </a:xfrm>
          <a:prstGeom prst="rect">
            <a:avLst/>
          </a:prstGeom>
        </p:spPr>
      </p:pic>
      <p:pic>
        <p:nvPicPr>
          <p:cNvPr id="8" name="图片 7" descr="Vista (20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9782" y="3650381"/>
            <a:ext cx="684018" cy="684018"/>
          </a:xfrm>
          <a:prstGeom prst="rect">
            <a:avLst/>
          </a:prstGeom>
        </p:spPr>
      </p:pic>
      <p:cxnSp>
        <p:nvCxnSpPr>
          <p:cNvPr id="146" name="直线连接符 145"/>
          <p:cNvCxnSpPr/>
          <p:nvPr/>
        </p:nvCxnSpPr>
        <p:spPr>
          <a:xfrm flipV="1">
            <a:off x="5690287" y="3756137"/>
            <a:ext cx="0" cy="170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7" name="直线连接符 146"/>
          <p:cNvCxnSpPr/>
          <p:nvPr/>
        </p:nvCxnSpPr>
        <p:spPr>
          <a:xfrm flipH="1">
            <a:off x="6895580" y="3730595"/>
            <a:ext cx="91369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8" name="直线连接符 147"/>
          <p:cNvCxnSpPr/>
          <p:nvPr/>
        </p:nvCxnSpPr>
        <p:spPr>
          <a:xfrm flipV="1">
            <a:off x="7371051" y="3755105"/>
            <a:ext cx="0" cy="170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149" name="图片 148" descr="Vista (20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1742" y="3681884"/>
            <a:ext cx="684018" cy="684018"/>
          </a:xfrm>
          <a:prstGeom prst="rect">
            <a:avLst/>
          </a:prstGeom>
        </p:spPr>
      </p:pic>
      <p:grpSp>
        <p:nvGrpSpPr>
          <p:cNvPr id="150" name="Group 21"/>
          <p:cNvGrpSpPr>
            <a:grpSpLocks/>
          </p:cNvGrpSpPr>
          <p:nvPr/>
        </p:nvGrpSpPr>
        <p:grpSpPr bwMode="auto">
          <a:xfrm>
            <a:off x="5540875" y="4933669"/>
            <a:ext cx="1609478" cy="1051129"/>
            <a:chOff x="0" y="-1"/>
            <a:chExt cx="1503683" cy="969073"/>
          </a:xfrm>
        </p:grpSpPr>
        <p:sp>
          <p:nvSpPr>
            <p:cNvPr id="151" name="AutoShape 22"/>
            <p:cNvSpPr>
              <a:spLocks/>
            </p:cNvSpPr>
            <p:nvPr/>
          </p:nvSpPr>
          <p:spPr bwMode="auto">
            <a:xfrm>
              <a:off x="0" y="-1"/>
              <a:ext cx="1503683" cy="969073"/>
            </a:xfrm>
            <a:custGeom>
              <a:avLst/>
              <a:gdLst>
                <a:gd name="T0" fmla="+- 0 10736 297"/>
                <a:gd name="T1" fmla="*/ T0 w 20879"/>
                <a:gd name="T2" fmla="+- 0 10743 401"/>
                <a:gd name="T3" fmla="*/ 10743 h 20684"/>
                <a:gd name="T4" fmla="+- 0 10736 297"/>
                <a:gd name="T5" fmla="*/ T4 w 20879"/>
                <a:gd name="T6" fmla="+- 0 10743 401"/>
                <a:gd name="T7" fmla="*/ 10743 h 20684"/>
                <a:gd name="T8" fmla="+- 0 10736 297"/>
                <a:gd name="T9" fmla="*/ T8 w 20879"/>
                <a:gd name="T10" fmla="+- 0 10743 401"/>
                <a:gd name="T11" fmla="*/ 10743 h 20684"/>
                <a:gd name="T12" fmla="+- 0 10736 297"/>
                <a:gd name="T13" fmla="*/ T12 w 20879"/>
                <a:gd name="T14" fmla="+- 0 10743 401"/>
                <a:gd name="T15" fmla="*/ 10743 h 20684"/>
              </a:gdLst>
              <a:ahLst/>
              <a:cxnLst>
                <a:cxn ang="0">
                  <a:pos x="T1" y="T3"/>
                </a:cxn>
                <a:cxn ang="0">
                  <a:pos x="T5" y="T7"/>
                </a:cxn>
                <a:cxn ang="0">
                  <a:pos x="T9" y="T11"/>
                </a:cxn>
                <a:cxn ang="0">
                  <a:pos x="T13" y="T15"/>
                </a:cxn>
              </a:cxnLst>
              <a:rect l="0" t="0" r="r" b="b"/>
              <a:pathLst>
                <a:path w="20879" h="20684">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FFFFF"/>
            </a:solidFill>
            <a:ln w="25400" cap="flat" cmpd="sng">
              <a:solidFill>
                <a:srgbClr val="3A5E8A"/>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sz="1600" dirty="0">
                <a:latin typeface="微软雅黑"/>
                <a:ea typeface="微软雅黑"/>
                <a:cs typeface="微软雅黑"/>
                <a:sym typeface="Calibri" charset="0"/>
              </a:endParaRPr>
            </a:p>
          </p:txBody>
        </p:sp>
        <p:sp>
          <p:nvSpPr>
            <p:cNvPr id="152" name="AutoShape 23"/>
            <p:cNvSpPr>
              <a:spLocks/>
            </p:cNvSpPr>
            <p:nvPr/>
          </p:nvSpPr>
          <p:spPr bwMode="auto">
            <a:xfrm>
              <a:off x="76353" y="49276"/>
              <a:ext cx="1377876" cy="822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80" y="14010"/>
                  </a:moveTo>
                  <a:lnTo>
                    <a:pt x="1380" y="14010"/>
                  </a:lnTo>
                  <a:cubicBezTo>
                    <a:pt x="899" y="14066"/>
                    <a:pt x="417" y="13902"/>
                    <a:pt x="0" y="13542"/>
                  </a:cubicBezTo>
                  <a:moveTo>
                    <a:pt x="2598" y="19137"/>
                  </a:moveTo>
                  <a:lnTo>
                    <a:pt x="2598" y="19137"/>
                  </a:lnTo>
                  <a:cubicBezTo>
                    <a:pt x="2405" y="19250"/>
                    <a:pt x="2202" y="19325"/>
                    <a:pt x="1994" y="19361"/>
                  </a:cubicBezTo>
                  <a:moveTo>
                    <a:pt x="7802" y="21600"/>
                  </a:moveTo>
                  <a:lnTo>
                    <a:pt x="7802" y="21600"/>
                  </a:lnTo>
                  <a:cubicBezTo>
                    <a:pt x="7657" y="21279"/>
                    <a:pt x="7535" y="20936"/>
                    <a:pt x="7438" y="20577"/>
                  </a:cubicBezTo>
                  <a:moveTo>
                    <a:pt x="14532" y="19050"/>
                  </a:moveTo>
                  <a:lnTo>
                    <a:pt x="14532" y="19050"/>
                  </a:lnTo>
                  <a:cubicBezTo>
                    <a:pt x="14510" y="19430"/>
                    <a:pt x="14462" y="19806"/>
                    <a:pt x="14386" y="20172"/>
                  </a:cubicBezTo>
                  <a:moveTo>
                    <a:pt x="17421" y="12116"/>
                  </a:moveTo>
                  <a:lnTo>
                    <a:pt x="17421" y="12116"/>
                  </a:lnTo>
                  <a:cubicBezTo>
                    <a:pt x="18505" y="12890"/>
                    <a:pt x="19193" y="14504"/>
                    <a:pt x="19193" y="16273"/>
                  </a:cubicBezTo>
                  <a:moveTo>
                    <a:pt x="21600" y="7649"/>
                  </a:moveTo>
                  <a:lnTo>
                    <a:pt x="21600" y="7649"/>
                  </a:lnTo>
                  <a:cubicBezTo>
                    <a:pt x="21423" y="8256"/>
                    <a:pt x="21153" y="8794"/>
                    <a:pt x="20811" y="9222"/>
                  </a:cubicBezTo>
                  <a:moveTo>
                    <a:pt x="19707" y="1814"/>
                  </a:moveTo>
                  <a:lnTo>
                    <a:pt x="19707" y="1814"/>
                  </a:lnTo>
                  <a:cubicBezTo>
                    <a:pt x="19737" y="2059"/>
                    <a:pt x="19751" y="2307"/>
                    <a:pt x="19749" y="2556"/>
                  </a:cubicBezTo>
                  <a:moveTo>
                    <a:pt x="14668" y="947"/>
                  </a:moveTo>
                  <a:lnTo>
                    <a:pt x="14668" y="947"/>
                  </a:lnTo>
                  <a:cubicBezTo>
                    <a:pt x="14771" y="605"/>
                    <a:pt x="14907" y="286"/>
                    <a:pt x="15073" y="0"/>
                  </a:cubicBezTo>
                  <a:moveTo>
                    <a:pt x="10888" y="1399"/>
                  </a:moveTo>
                  <a:lnTo>
                    <a:pt x="10888" y="1399"/>
                  </a:lnTo>
                  <a:cubicBezTo>
                    <a:pt x="10930" y="1115"/>
                    <a:pt x="10996" y="841"/>
                    <a:pt x="11084" y="582"/>
                  </a:cubicBezTo>
                  <a:moveTo>
                    <a:pt x="6452" y="1676"/>
                  </a:moveTo>
                  <a:lnTo>
                    <a:pt x="6452" y="1676"/>
                  </a:lnTo>
                  <a:cubicBezTo>
                    <a:pt x="6709" y="1897"/>
                    <a:pt x="6947" y="2163"/>
                    <a:pt x="7160" y="2469"/>
                  </a:cubicBezTo>
                  <a:moveTo>
                    <a:pt x="1072" y="7905"/>
                  </a:moveTo>
                  <a:lnTo>
                    <a:pt x="1072" y="7905"/>
                  </a:lnTo>
                  <a:cubicBezTo>
                    <a:pt x="1016" y="7632"/>
                    <a:pt x="974" y="7353"/>
                    <a:pt x="948" y="7071"/>
                  </a:cubicBezTo>
                </a:path>
              </a:pathLst>
            </a:custGeom>
            <a:noFill/>
            <a:ln w="25400" cap="flat" cmpd="sng">
              <a:solidFill>
                <a:srgbClr val="3A5E8A"/>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endParaRPr lang="zh-CN" altLang="en-US">
                <a:latin typeface="Calibri" charset="0"/>
                <a:cs typeface="Calibri" charset="0"/>
                <a:sym typeface="Calibri" charset="0"/>
              </a:endParaRPr>
            </a:p>
          </p:txBody>
        </p:sp>
      </p:grpSp>
      <p:sp>
        <p:nvSpPr>
          <p:cNvPr id="153" name="文本占位符 2"/>
          <p:cNvSpPr txBox="1">
            <a:spLocks/>
          </p:cNvSpPr>
          <p:nvPr/>
        </p:nvSpPr>
        <p:spPr>
          <a:xfrm>
            <a:off x="5890453" y="5179087"/>
            <a:ext cx="1380171" cy="446086"/>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kumimoji="1" lang="zh-CN" altLang="en-US" sz="1200" dirty="0" smtClean="0">
                <a:solidFill>
                  <a:srgbClr val="000000"/>
                </a:solidFill>
              </a:rPr>
              <a:t>云存储服务</a:t>
            </a:r>
            <a:endParaRPr kumimoji="1" lang="en-US" altLang="zh-CN" sz="1200" dirty="0" smtClean="0">
              <a:solidFill>
                <a:srgbClr val="000000"/>
              </a:solidFill>
            </a:endParaRPr>
          </a:p>
          <a:p>
            <a:pPr algn="l"/>
            <a:r>
              <a:rPr kumimoji="1" lang="zh-CN" altLang="en-US" sz="1200" dirty="0" smtClean="0">
                <a:solidFill>
                  <a:srgbClr val="000000"/>
                </a:solidFill>
              </a:rPr>
              <a:t>七牛</a:t>
            </a:r>
            <a:r>
              <a:rPr kumimoji="1" lang="en-US" altLang="zh-CN" sz="1200" dirty="0" smtClean="0">
                <a:solidFill>
                  <a:srgbClr val="000000"/>
                </a:solidFill>
              </a:rPr>
              <a:t>KODO</a:t>
            </a:r>
          </a:p>
        </p:txBody>
      </p:sp>
      <p:sp>
        <p:nvSpPr>
          <p:cNvPr id="154" name="Line 28"/>
          <p:cNvSpPr>
            <a:spLocks noChangeShapeType="1"/>
          </p:cNvSpPr>
          <p:nvPr/>
        </p:nvSpPr>
        <p:spPr bwMode="auto">
          <a:xfrm flipH="1" flipV="1">
            <a:off x="5916838" y="4267423"/>
            <a:ext cx="1233513" cy="599839"/>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55" name="Line 28"/>
          <p:cNvSpPr>
            <a:spLocks noChangeShapeType="1"/>
          </p:cNvSpPr>
          <p:nvPr/>
        </p:nvSpPr>
        <p:spPr bwMode="auto">
          <a:xfrm flipH="1" flipV="1">
            <a:off x="7524309" y="4402756"/>
            <a:ext cx="77016" cy="380520"/>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
        <p:nvSpPr>
          <p:cNvPr id="156" name="Line 28"/>
          <p:cNvSpPr>
            <a:spLocks noChangeShapeType="1"/>
          </p:cNvSpPr>
          <p:nvPr/>
        </p:nvSpPr>
        <p:spPr bwMode="auto">
          <a:xfrm flipV="1">
            <a:off x="8162312" y="4181549"/>
            <a:ext cx="313712" cy="619623"/>
          </a:xfrm>
          <a:prstGeom prst="line">
            <a:avLst/>
          </a:prstGeom>
          <a:noFill/>
          <a:ln w="25400" cap="flat" cmpd="sng">
            <a:solidFill>
              <a:srgbClr val="FF8B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pic>
        <p:nvPicPr>
          <p:cNvPr id="157" name="consum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8758" y="6032857"/>
            <a:ext cx="254891" cy="25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58" name="标题 1"/>
          <p:cNvSpPr txBox="1">
            <a:spLocks/>
          </p:cNvSpPr>
          <p:nvPr/>
        </p:nvSpPr>
        <p:spPr>
          <a:xfrm>
            <a:off x="5136204" y="5991073"/>
            <a:ext cx="1042178" cy="317372"/>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1000" dirty="0" smtClean="0"/>
              <a:t>统一管理入口</a:t>
            </a:r>
            <a:endParaRPr kumimoji="1" lang="en-US" altLang="zh-CN" sz="1000" dirty="0"/>
          </a:p>
        </p:txBody>
      </p:sp>
      <p:sp>
        <p:nvSpPr>
          <p:cNvPr id="59" name="Line 30"/>
          <p:cNvSpPr>
            <a:spLocks noChangeShapeType="1"/>
          </p:cNvSpPr>
          <p:nvPr/>
        </p:nvSpPr>
        <p:spPr bwMode="auto">
          <a:xfrm flipH="1">
            <a:off x="5239325" y="5851539"/>
            <a:ext cx="314001" cy="174326"/>
          </a:xfrm>
          <a:prstGeom prst="line">
            <a:avLst/>
          </a:prstGeom>
          <a:noFill/>
          <a:ln w="25400" cap="flat" cmpd="sng">
            <a:solidFill>
              <a:srgbClr val="7AF800"/>
            </a:solidFill>
            <a:prstDash val="solid"/>
            <a:round/>
            <a:headEnd type="arrow" w="med" len="med"/>
            <a:tailEnd type="none" w="med" len="med"/>
          </a:ln>
          <a:effectLst>
            <a:outerShdw blurRad="38100" dist="20000" dir="5400000" algn="ctr" rotWithShape="0">
              <a:srgbClr val="000000">
                <a:alpha val="37999"/>
              </a:srgbClr>
            </a:outerShdw>
          </a:effectLst>
          <a:extLst>
            <a:ext uri="{909E8E84-426E-40dd-AFC4-6F175D3DCCD1}">
              <a14:hiddenFill xmlns:a14="http://schemas.microsoft.com/office/drawing/2010/main">
                <a:noFill/>
              </a14:hiddenFill>
            </a:ext>
          </a:extLst>
        </p:spPr>
        <p:txBody>
          <a:bodyPr lIns="0" tIns="0" rIns="0" bIns="0"/>
          <a:lstStyle/>
          <a:p>
            <a:pPr defTabSz="457200"/>
            <a:endParaRPr lang="zh-CN" altLang="en-US" sz="1200">
              <a:latin typeface="Helvetica" charset="0"/>
              <a:cs typeface="Helvetica" charset="0"/>
              <a:sym typeface="Helvetica" charset="0"/>
            </a:endParaRPr>
          </a:p>
        </p:txBody>
      </p:sp>
    </p:spTree>
    <p:extLst>
      <p:ext uri="{BB962C8B-B14F-4D97-AF65-F5344CB8AC3E}">
        <p14:creationId xmlns:p14="http://schemas.microsoft.com/office/powerpoint/2010/main" val="5991749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67319" y="1267449"/>
            <a:ext cx="4908803"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a:t>传统视频监控</a:t>
            </a:r>
            <a:r>
              <a:rPr kumimoji="1" lang="en-US" altLang="zh-CN" sz="2800" dirty="0"/>
              <a:t> VS </a:t>
            </a:r>
            <a:r>
              <a:rPr kumimoji="1" lang="zh-CN" altLang="en-US" sz="2800" dirty="0"/>
              <a:t>云视频监控</a:t>
            </a:r>
            <a:endParaRPr kumimoji="1" lang="en-US" altLang="zh-CN" sz="2800" dirty="0"/>
          </a:p>
        </p:txBody>
      </p:sp>
      <p:cxnSp>
        <p:nvCxnSpPr>
          <p:cNvPr id="5" name="直线连接符 4"/>
          <p:cNvCxnSpPr/>
          <p:nvPr/>
        </p:nvCxnSpPr>
        <p:spPr>
          <a:xfrm>
            <a:off x="4681728" y="2141764"/>
            <a:ext cx="0" cy="3909963"/>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7"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技术</a:t>
            </a:r>
            <a:r>
              <a:rPr kumimoji="1" lang="zh-CN" altLang="en-US" sz="2800" dirty="0" smtClean="0"/>
              <a:t>对比</a:t>
            </a:r>
            <a:endParaRPr kumimoji="1" lang="en-US" altLang="zh-CN" sz="2800" dirty="0"/>
          </a:p>
        </p:txBody>
      </p:sp>
      <p:sp>
        <p:nvSpPr>
          <p:cNvPr id="8" name="文本占位符 2"/>
          <p:cNvSpPr txBox="1">
            <a:spLocks/>
          </p:cNvSpPr>
          <p:nvPr/>
        </p:nvSpPr>
        <p:spPr>
          <a:xfrm>
            <a:off x="334274" y="2141764"/>
            <a:ext cx="4148232" cy="390996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50000"/>
              </a:lnSpc>
            </a:pPr>
            <a:r>
              <a:rPr kumimoji="1" lang="zh-CN" altLang="en-US" dirty="0" smtClean="0"/>
              <a:t>数字摄像头</a:t>
            </a:r>
            <a:endParaRPr kumimoji="1" lang="en-US" altLang="zh-CN" dirty="0" smtClean="0"/>
          </a:p>
          <a:p>
            <a:pPr algn="ctr">
              <a:lnSpc>
                <a:spcPct val="150000"/>
              </a:lnSpc>
            </a:pPr>
            <a:r>
              <a:rPr kumimoji="1" lang="zh-CN" altLang="en-US" dirty="0" smtClean="0"/>
              <a:t>模拟信号摄像头</a:t>
            </a:r>
            <a:endParaRPr kumimoji="1" lang="en-US" altLang="zh-CN" dirty="0" smtClean="0"/>
          </a:p>
          <a:p>
            <a:pPr algn="ctr">
              <a:lnSpc>
                <a:spcPct val="150000"/>
              </a:lnSpc>
            </a:pPr>
            <a:r>
              <a:rPr kumimoji="1" lang="en-US" altLang="zh-CN" dirty="0" smtClean="0"/>
              <a:t>NVR</a:t>
            </a:r>
            <a:r>
              <a:rPr kumimoji="1" lang="zh-CN" altLang="en-US" dirty="0" smtClean="0"/>
              <a:t>／</a:t>
            </a:r>
            <a:r>
              <a:rPr kumimoji="1" lang="en-US" altLang="zh-CN" dirty="0" smtClean="0"/>
              <a:t>DVR</a:t>
            </a:r>
            <a:r>
              <a:rPr kumimoji="1" lang="zh-CN" altLang="en-US" dirty="0" smtClean="0"/>
              <a:t>接入采集设备</a:t>
            </a:r>
            <a:endParaRPr kumimoji="1" lang="en-US" altLang="zh-CN" dirty="0" smtClean="0"/>
          </a:p>
          <a:p>
            <a:pPr algn="ctr">
              <a:lnSpc>
                <a:spcPct val="150000"/>
              </a:lnSpc>
            </a:pPr>
            <a:r>
              <a:rPr kumimoji="1" lang="en-US" altLang="zh-CN" dirty="0" smtClean="0"/>
              <a:t>ONVIF</a:t>
            </a:r>
            <a:r>
              <a:rPr kumimoji="1" lang="zh-CN" altLang="en-US" dirty="0" smtClean="0"/>
              <a:t>／</a:t>
            </a:r>
            <a:r>
              <a:rPr kumimoji="1" lang="en-US" altLang="zh-CN" dirty="0" smtClean="0"/>
              <a:t>RTSP</a:t>
            </a:r>
            <a:r>
              <a:rPr kumimoji="1" lang="zh-CN" altLang="en-US" dirty="0" smtClean="0"/>
              <a:t>输出协议</a:t>
            </a:r>
            <a:endParaRPr kumimoji="1" lang="en-US" altLang="zh-CN" dirty="0" smtClean="0"/>
          </a:p>
          <a:p>
            <a:pPr algn="ctr">
              <a:lnSpc>
                <a:spcPct val="150000"/>
              </a:lnSpc>
            </a:pPr>
            <a:r>
              <a:rPr kumimoji="1" lang="zh-CN" altLang="en-US" dirty="0" smtClean="0"/>
              <a:t>磁盘存储器／</a:t>
            </a:r>
            <a:r>
              <a:rPr kumimoji="1" lang="en-US" altLang="zh-CN" dirty="0" smtClean="0"/>
              <a:t>VOD</a:t>
            </a:r>
            <a:r>
              <a:rPr kumimoji="1" lang="zh-CN" altLang="en-US" dirty="0" smtClean="0"/>
              <a:t>系统</a:t>
            </a:r>
            <a:endParaRPr kumimoji="1" lang="en-US" altLang="zh-CN" dirty="0" smtClean="0"/>
          </a:p>
          <a:p>
            <a:pPr algn="ctr">
              <a:lnSpc>
                <a:spcPct val="150000"/>
              </a:lnSpc>
            </a:pPr>
            <a:endParaRPr kumimoji="1" lang="en-US" altLang="zh-CN" dirty="0"/>
          </a:p>
          <a:p>
            <a:pPr algn="ctr">
              <a:lnSpc>
                <a:spcPct val="150000"/>
              </a:lnSpc>
            </a:pPr>
            <a:r>
              <a:rPr kumimoji="1" lang="zh-CN" altLang="en-US" sz="1600" dirty="0" smtClean="0"/>
              <a:t>关键词</a:t>
            </a:r>
            <a:r>
              <a:rPr kumimoji="1" lang="zh-CN" altLang="en-US" sz="1600" dirty="0" smtClean="0"/>
              <a:t>：</a:t>
            </a:r>
            <a:r>
              <a:rPr kumimoji="1" lang="zh-CN" altLang="en-US" sz="1600" dirty="0" smtClean="0"/>
              <a:t>硬件</a:t>
            </a:r>
            <a:r>
              <a:rPr kumimoji="1" lang="zh-CN" altLang="en-US" sz="1600" dirty="0" smtClean="0"/>
              <a:t>、</a:t>
            </a:r>
            <a:r>
              <a:rPr kumimoji="1" lang="zh-CN" altLang="en-US" sz="1600" dirty="0" smtClean="0"/>
              <a:t>采购</a:t>
            </a:r>
            <a:r>
              <a:rPr kumimoji="1" lang="zh-CN" altLang="en-US" sz="1600" dirty="0" smtClean="0"/>
              <a:t>、</a:t>
            </a:r>
            <a:r>
              <a:rPr kumimoji="1" lang="zh-CN" altLang="en-US" sz="1600" dirty="0" smtClean="0"/>
              <a:t>部署</a:t>
            </a:r>
            <a:endParaRPr kumimoji="1" lang="en-US" altLang="zh-CN" sz="1600" dirty="0" smtClean="0"/>
          </a:p>
        </p:txBody>
      </p:sp>
      <p:sp>
        <p:nvSpPr>
          <p:cNvPr id="9" name="文本占位符 2"/>
          <p:cNvSpPr txBox="1">
            <a:spLocks/>
          </p:cNvSpPr>
          <p:nvPr/>
        </p:nvSpPr>
        <p:spPr>
          <a:xfrm>
            <a:off x="4802006" y="2141764"/>
            <a:ext cx="4148232" cy="3909963"/>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50000"/>
              </a:lnSpc>
            </a:pPr>
            <a:r>
              <a:rPr kumimoji="1" lang="zh-CN" altLang="en-US" dirty="0" smtClean="0"/>
              <a:t>数字</a:t>
            </a:r>
            <a:r>
              <a:rPr kumimoji="1" lang="en-US" altLang="zh-CN" dirty="0" smtClean="0"/>
              <a:t>IP</a:t>
            </a:r>
            <a:r>
              <a:rPr kumimoji="1" lang="zh-CN" altLang="en-US" dirty="0" smtClean="0"/>
              <a:t>摄像头</a:t>
            </a:r>
            <a:endParaRPr kumimoji="1" lang="en-US" altLang="zh-CN" dirty="0" smtClean="0"/>
          </a:p>
          <a:p>
            <a:pPr algn="ctr">
              <a:lnSpc>
                <a:spcPct val="150000"/>
              </a:lnSpc>
            </a:pPr>
            <a:r>
              <a:rPr kumimoji="1" lang="zh-CN" altLang="en-US" dirty="0" smtClean="0"/>
              <a:t>互联网流媒体服务</a:t>
            </a:r>
            <a:endParaRPr kumimoji="1" lang="en-US" altLang="zh-CN" dirty="0" smtClean="0"/>
          </a:p>
          <a:p>
            <a:pPr algn="ctr">
              <a:lnSpc>
                <a:spcPct val="150000"/>
              </a:lnSpc>
            </a:pPr>
            <a:r>
              <a:rPr kumimoji="1" lang="zh-CN" altLang="en-US" dirty="0" smtClean="0"/>
              <a:t>客户端（推流／播放）接口</a:t>
            </a:r>
            <a:endParaRPr kumimoji="1" lang="en-US" altLang="zh-CN" dirty="0" smtClean="0"/>
          </a:p>
          <a:p>
            <a:pPr algn="ctr">
              <a:lnSpc>
                <a:spcPct val="150000"/>
              </a:lnSpc>
            </a:pPr>
            <a:r>
              <a:rPr kumimoji="1" lang="en-US" altLang="zh-CN" dirty="0" smtClean="0"/>
              <a:t>RTMP/HLS/FLV</a:t>
            </a:r>
          </a:p>
          <a:p>
            <a:pPr algn="ctr">
              <a:lnSpc>
                <a:spcPct val="150000"/>
              </a:lnSpc>
            </a:pPr>
            <a:r>
              <a:rPr kumimoji="1" lang="zh-CN" altLang="en-US" dirty="0" smtClean="0"/>
              <a:t>云存储＋</a:t>
            </a:r>
            <a:r>
              <a:rPr kumimoji="1" lang="en-US" altLang="zh-CN" dirty="0" smtClean="0"/>
              <a:t>CDN</a:t>
            </a:r>
            <a:r>
              <a:rPr kumimoji="1" lang="zh-CN" altLang="en-US" dirty="0" smtClean="0"/>
              <a:t>分发平台</a:t>
            </a:r>
            <a:endParaRPr kumimoji="1" lang="en-US" altLang="zh-CN" dirty="0" smtClean="0"/>
          </a:p>
          <a:p>
            <a:pPr algn="ctr">
              <a:lnSpc>
                <a:spcPct val="150000"/>
              </a:lnSpc>
            </a:pPr>
            <a:endParaRPr kumimoji="1" lang="en-US" altLang="zh-CN" dirty="0"/>
          </a:p>
          <a:p>
            <a:pPr algn="ctr">
              <a:lnSpc>
                <a:spcPct val="150000"/>
              </a:lnSpc>
            </a:pPr>
            <a:r>
              <a:rPr kumimoji="1" lang="zh-CN" altLang="en-US" sz="1600" dirty="0"/>
              <a:t>关键词</a:t>
            </a:r>
            <a:r>
              <a:rPr kumimoji="1" lang="zh-CN" altLang="en-US" sz="1600" dirty="0" smtClean="0"/>
              <a:t>：</a:t>
            </a:r>
            <a:r>
              <a:rPr kumimoji="1" lang="zh-CN" altLang="en-US" sz="1600" dirty="0" smtClean="0"/>
              <a:t>服务</a:t>
            </a:r>
            <a:r>
              <a:rPr kumimoji="1" lang="zh-CN" altLang="en-US" sz="1600" dirty="0" smtClean="0"/>
              <a:t>、</a:t>
            </a:r>
            <a:r>
              <a:rPr kumimoji="1" lang="zh-CN" altLang="en-US" sz="1600" dirty="0" smtClean="0"/>
              <a:t>编程接口</a:t>
            </a:r>
            <a:r>
              <a:rPr kumimoji="1" lang="zh-CN" altLang="en-US" sz="1600" dirty="0" smtClean="0"/>
              <a:t>、</a:t>
            </a:r>
            <a:r>
              <a:rPr kumimoji="1" lang="zh-CN" altLang="en-US" sz="1600" dirty="0" smtClean="0"/>
              <a:t>融合</a:t>
            </a:r>
            <a:endParaRPr kumimoji="1" lang="en-US" altLang="zh-CN" sz="1600" dirty="0"/>
          </a:p>
        </p:txBody>
      </p:sp>
    </p:spTree>
    <p:extLst>
      <p:ext uri="{BB962C8B-B14F-4D97-AF65-F5344CB8AC3E}">
        <p14:creationId xmlns:p14="http://schemas.microsoft.com/office/powerpoint/2010/main" val="38870811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txBox="1">
            <a:spLocks/>
          </p:cNvSpPr>
          <p:nvPr/>
        </p:nvSpPr>
        <p:spPr>
          <a:xfrm>
            <a:off x="458788" y="1489192"/>
            <a:ext cx="8198738" cy="2699179"/>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2400" dirty="0" smtClean="0"/>
              <a:t>通过</a:t>
            </a:r>
            <a:r>
              <a:rPr kumimoji="1" lang="en-US" altLang="zh-CN" sz="2400" dirty="0" smtClean="0"/>
              <a:t>NVR</a:t>
            </a:r>
            <a:r>
              <a:rPr kumimoji="1" lang="zh-CN" altLang="en-US" sz="2400" dirty="0" smtClean="0"/>
              <a:t>服务器接收多路摄像头</a:t>
            </a:r>
            <a:r>
              <a:rPr kumimoji="1" lang="zh-CN" altLang="en-US" sz="2400" dirty="0" smtClean="0"/>
              <a:t>的视频流</a:t>
            </a:r>
            <a:r>
              <a:rPr kumimoji="1" lang="zh-CN" altLang="en-US" sz="2400" dirty="0" smtClean="0"/>
              <a:t>，</a:t>
            </a:r>
            <a:r>
              <a:rPr kumimoji="1" lang="zh-CN" altLang="en-US" sz="2400" dirty="0" smtClean="0"/>
              <a:t>并通过</a:t>
            </a:r>
            <a:r>
              <a:rPr kumimoji="1" lang="en-US" altLang="zh-CN" sz="2400" dirty="0" smtClean="0"/>
              <a:t>NVR</a:t>
            </a:r>
            <a:r>
              <a:rPr kumimoji="1" lang="zh-CN" altLang="en-US" sz="2400" dirty="0" smtClean="0"/>
              <a:t>服务程序将视频流写入</a:t>
            </a:r>
            <a:r>
              <a:rPr kumimoji="1" lang="zh-CN" altLang="en-US" sz="2400" dirty="0" smtClean="0"/>
              <a:t>到后端的存储设备。通常通过</a:t>
            </a:r>
            <a:r>
              <a:rPr kumimoji="1" lang="en-US" altLang="zh-CN" sz="2400" dirty="0" smtClean="0"/>
              <a:t>RTSP</a:t>
            </a:r>
            <a:r>
              <a:rPr kumimoji="1" lang="zh-CN" altLang="en-US" sz="2400" dirty="0" smtClean="0"/>
              <a:t>协议从</a:t>
            </a:r>
            <a:r>
              <a:rPr kumimoji="1" lang="en-US" altLang="zh-CN" sz="2400" dirty="0" smtClean="0"/>
              <a:t>IP Camera</a:t>
            </a:r>
            <a:r>
              <a:rPr kumimoji="1" lang="zh-CN" altLang="en-US" sz="2400" dirty="0" smtClean="0"/>
              <a:t>处获取流的内容，存储则可以通过</a:t>
            </a:r>
            <a:r>
              <a:rPr kumimoji="1" lang="en-US" altLang="zh-CN" sz="2400" dirty="0" smtClean="0"/>
              <a:t>NAS/IPSAN</a:t>
            </a:r>
            <a:r>
              <a:rPr kumimoji="1" lang="zh-CN" altLang="en-US" sz="2400" dirty="0" smtClean="0"/>
              <a:t>、</a:t>
            </a:r>
            <a:r>
              <a:rPr kumimoji="1" lang="en-US" altLang="zh-CN" sz="2400" dirty="0" smtClean="0"/>
              <a:t>FCSAN</a:t>
            </a:r>
            <a:r>
              <a:rPr kumimoji="1" lang="zh-CN" altLang="en-US" sz="2400" dirty="0" smtClean="0"/>
              <a:t>的方式</a:t>
            </a:r>
            <a:r>
              <a:rPr kumimoji="1" lang="zh-CN" altLang="en-US" sz="2400" dirty="0" smtClean="0"/>
              <a:t>传输</a:t>
            </a:r>
            <a:r>
              <a:rPr kumimoji="1" lang="zh-CN" altLang="en-US" sz="2400" dirty="0" smtClean="0"/>
              <a:t>。</a:t>
            </a:r>
            <a:endParaRPr kumimoji="1" lang="en-US" altLang="zh-CN" sz="2400" dirty="0" smtClean="0"/>
          </a:p>
          <a:p>
            <a:pPr algn="l">
              <a:lnSpc>
                <a:spcPct val="150000"/>
              </a:lnSpc>
            </a:pPr>
            <a:endParaRPr kumimoji="1" lang="en-US" altLang="zh-CN" dirty="0"/>
          </a:p>
        </p:txBody>
      </p:sp>
      <p:sp>
        <p:nvSpPr>
          <p:cNvPr id="4"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传统监控部署方案</a:t>
            </a:r>
            <a:endParaRPr kumimoji="1" lang="en-US" altLang="zh-CN" sz="2800" dirty="0"/>
          </a:p>
        </p:txBody>
      </p:sp>
    </p:spTree>
    <p:extLst>
      <p:ext uri="{BB962C8B-B14F-4D97-AF65-F5344CB8AC3E}">
        <p14:creationId xmlns:p14="http://schemas.microsoft.com/office/powerpoint/2010/main" val="18540407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3268" y="1557782"/>
            <a:ext cx="8710873" cy="4668604"/>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458788" y="1715249"/>
            <a:ext cx="640719" cy="640719"/>
          </a:xfrm>
          <a:prstGeom prst="rect">
            <a:avLst/>
          </a:prstGeom>
        </p:spPr>
      </p:pic>
      <p:pic>
        <p:nvPicPr>
          <p:cNvPr id="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3343" y="3405777"/>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占位符 2"/>
          <p:cNvSpPr txBox="1">
            <a:spLocks/>
          </p:cNvSpPr>
          <p:nvPr/>
        </p:nvSpPr>
        <p:spPr>
          <a:xfrm>
            <a:off x="4291511"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15" name="文本占位符 2"/>
          <p:cNvSpPr txBox="1">
            <a:spLocks/>
          </p:cNvSpPr>
          <p:nvPr/>
        </p:nvSpPr>
        <p:spPr>
          <a:xfrm>
            <a:off x="1071897" y="2874555"/>
            <a:ext cx="655868" cy="469287"/>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sz="1100" dirty="0" smtClean="0"/>
              <a:t>RTSP</a:t>
            </a:r>
          </a:p>
        </p:txBody>
      </p:sp>
      <p:sp>
        <p:nvSpPr>
          <p:cNvPr id="16" name="文本占位符 2"/>
          <p:cNvSpPr txBox="1">
            <a:spLocks/>
          </p:cNvSpPr>
          <p:nvPr/>
        </p:nvSpPr>
        <p:spPr>
          <a:xfrm>
            <a:off x="3360404" y="3553340"/>
            <a:ext cx="1675225" cy="367489"/>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采集设备</a:t>
            </a:r>
            <a:r>
              <a:rPr kumimoji="1" lang="en-US" altLang="zh-CN" sz="1400" dirty="0" smtClean="0"/>
              <a:t>/NVR</a:t>
            </a:r>
          </a:p>
        </p:txBody>
      </p:sp>
      <p:sp>
        <p:nvSpPr>
          <p:cNvPr id="38" name="文本占位符 2"/>
          <p:cNvSpPr txBox="1">
            <a:spLocks/>
          </p:cNvSpPr>
          <p:nvPr/>
        </p:nvSpPr>
        <p:spPr>
          <a:xfrm>
            <a:off x="3289433" y="4315773"/>
            <a:ext cx="956164" cy="469287"/>
          </a:xfrm>
          <a:prstGeom prst="rect">
            <a:avLst/>
          </a:prstGeom>
        </p:spPr>
        <p:txBody>
          <a:bodyPr vert="horz" lIns="91440" tIns="45720" rIns="91440" bIns="45720" rtlCol="0">
            <a:normAutofit fontScale="62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IPSAN/NAS</a:t>
            </a:r>
          </a:p>
        </p:txBody>
      </p:sp>
      <p:sp>
        <p:nvSpPr>
          <p:cNvPr id="39" name="文本占位符 2"/>
          <p:cNvSpPr txBox="1">
            <a:spLocks/>
          </p:cNvSpPr>
          <p:nvPr/>
        </p:nvSpPr>
        <p:spPr>
          <a:xfrm>
            <a:off x="1502191" y="5218793"/>
            <a:ext cx="963103" cy="470122"/>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数据中心</a:t>
            </a:r>
            <a:endParaRPr kumimoji="1" lang="en-US" altLang="zh-CN" sz="1400" dirty="0" smtClean="0"/>
          </a:p>
        </p:txBody>
      </p:sp>
      <p:sp>
        <p:nvSpPr>
          <p:cNvPr id="40" name="文本占位符 2"/>
          <p:cNvSpPr txBox="1">
            <a:spLocks/>
          </p:cNvSpPr>
          <p:nvPr/>
        </p:nvSpPr>
        <p:spPr>
          <a:xfrm>
            <a:off x="1209875"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pic>
        <p:nvPicPr>
          <p:cNvPr id="41" name="图片 40"/>
          <p:cNvPicPr>
            <a:picLocks noChangeAspect="1"/>
          </p:cNvPicPr>
          <p:nvPr/>
        </p:nvPicPr>
        <p:blipFill>
          <a:blip r:embed="rId2"/>
          <a:stretch>
            <a:fillRect/>
          </a:stretch>
        </p:blipFill>
        <p:spPr>
          <a:xfrm>
            <a:off x="3491712" y="1693122"/>
            <a:ext cx="640719" cy="640719"/>
          </a:xfrm>
          <a:prstGeom prst="rect">
            <a:avLst/>
          </a:prstGeom>
        </p:spPr>
      </p:pic>
      <p:pic>
        <p:nvPicPr>
          <p:cNvPr id="42" name="图片 41"/>
          <p:cNvPicPr>
            <a:picLocks noChangeAspect="1"/>
          </p:cNvPicPr>
          <p:nvPr/>
        </p:nvPicPr>
        <p:blipFill>
          <a:blip r:embed="rId2"/>
          <a:stretch>
            <a:fillRect/>
          </a:stretch>
        </p:blipFill>
        <p:spPr>
          <a:xfrm>
            <a:off x="4934330" y="1693122"/>
            <a:ext cx="640719" cy="640719"/>
          </a:xfrm>
          <a:prstGeom prst="rect">
            <a:avLst/>
          </a:prstGeom>
        </p:spPr>
      </p:pic>
      <p:pic>
        <p:nvPicPr>
          <p:cNvPr id="43" name="图片 42"/>
          <p:cNvPicPr>
            <a:picLocks noChangeAspect="1"/>
          </p:cNvPicPr>
          <p:nvPr/>
        </p:nvPicPr>
        <p:blipFill>
          <a:blip r:embed="rId2"/>
          <a:stretch>
            <a:fillRect/>
          </a:stretch>
        </p:blipFill>
        <p:spPr>
          <a:xfrm>
            <a:off x="1943060" y="1715249"/>
            <a:ext cx="640719" cy="640719"/>
          </a:xfrm>
          <a:prstGeom prst="rect">
            <a:avLst/>
          </a:prstGeom>
        </p:spPr>
      </p:pic>
      <p:sp>
        <p:nvSpPr>
          <p:cNvPr id="44" name="文本占位符 2"/>
          <p:cNvSpPr txBox="1">
            <a:spLocks/>
          </p:cNvSpPr>
          <p:nvPr/>
        </p:nvSpPr>
        <p:spPr>
          <a:xfrm>
            <a:off x="4213688" y="162623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4" name="直线连接符 3"/>
          <p:cNvCxnSpPr/>
          <p:nvPr/>
        </p:nvCxnSpPr>
        <p:spPr>
          <a:xfrm>
            <a:off x="71600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207480"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716008" y="2874555"/>
            <a:ext cx="457567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文本占位符 2"/>
          <p:cNvSpPr txBox="1">
            <a:spLocks/>
          </p:cNvSpPr>
          <p:nvPr/>
        </p:nvSpPr>
        <p:spPr>
          <a:xfrm>
            <a:off x="2737518" y="1613006"/>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cxnSp>
        <p:nvCxnSpPr>
          <p:cNvPr id="51" name="直线连接符 50"/>
          <p:cNvCxnSpPr/>
          <p:nvPr/>
        </p:nvCxnSpPr>
        <p:spPr>
          <a:xfrm>
            <a:off x="5266195"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3809938" y="2423242"/>
            <a:ext cx="0" cy="45131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a:endCxn id="9" idx="0"/>
          </p:cNvCxnSpPr>
          <p:nvPr/>
        </p:nvCxnSpPr>
        <p:spPr>
          <a:xfrm>
            <a:off x="2911876" y="2874555"/>
            <a:ext cx="0" cy="53122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4" name="图片 53"/>
          <p:cNvPicPr>
            <a:picLocks noChangeAspect="1"/>
          </p:cNvPicPr>
          <p:nvPr/>
        </p:nvPicPr>
        <p:blipFill>
          <a:blip r:embed="rId4"/>
          <a:stretch>
            <a:fillRect/>
          </a:stretch>
        </p:blipFill>
        <p:spPr>
          <a:xfrm>
            <a:off x="8028270" y="4256410"/>
            <a:ext cx="623337" cy="623337"/>
          </a:xfrm>
          <a:prstGeom prst="rect">
            <a:avLst/>
          </a:prstGeom>
        </p:spPr>
      </p:pic>
      <p:cxnSp>
        <p:nvCxnSpPr>
          <p:cNvPr id="55" name="直线连接符 54"/>
          <p:cNvCxnSpPr/>
          <p:nvPr/>
        </p:nvCxnSpPr>
        <p:spPr>
          <a:xfrm>
            <a:off x="3559459" y="5494141"/>
            <a:ext cx="478475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pic>
        <p:nvPicPr>
          <p:cNvPr id="56" name="图片 55"/>
          <p:cNvPicPr>
            <a:picLocks noChangeAspect="1"/>
          </p:cNvPicPr>
          <p:nvPr/>
        </p:nvPicPr>
        <p:blipFill>
          <a:blip r:embed="rId4"/>
          <a:stretch>
            <a:fillRect/>
          </a:stretch>
        </p:blipFill>
        <p:spPr>
          <a:xfrm>
            <a:off x="5035629" y="4248029"/>
            <a:ext cx="623337" cy="623337"/>
          </a:xfrm>
          <a:prstGeom prst="rect">
            <a:avLst/>
          </a:prstGeom>
        </p:spPr>
      </p:pic>
      <p:pic>
        <p:nvPicPr>
          <p:cNvPr id="57" name="图片 56"/>
          <p:cNvPicPr>
            <a:picLocks noChangeAspect="1"/>
          </p:cNvPicPr>
          <p:nvPr/>
        </p:nvPicPr>
        <p:blipFill>
          <a:blip r:embed="rId4"/>
          <a:stretch>
            <a:fillRect/>
          </a:stretch>
        </p:blipFill>
        <p:spPr>
          <a:xfrm>
            <a:off x="6600839" y="4248029"/>
            <a:ext cx="623337" cy="623337"/>
          </a:xfrm>
          <a:prstGeom prst="rect">
            <a:avLst/>
          </a:prstGeom>
        </p:spPr>
      </p:pic>
      <p:cxnSp>
        <p:nvCxnSpPr>
          <p:cNvPr id="58" name="直线连接符 57"/>
          <p:cNvCxnSpPr/>
          <p:nvPr/>
        </p:nvCxnSpPr>
        <p:spPr>
          <a:xfrm>
            <a:off x="5393425" y="4945732"/>
            <a:ext cx="0" cy="53122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a:off x="8339939" y="4962919"/>
            <a:ext cx="0" cy="53122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0" name="直线连接符 59"/>
          <p:cNvCxnSpPr/>
          <p:nvPr/>
        </p:nvCxnSpPr>
        <p:spPr>
          <a:xfrm>
            <a:off x="6912508" y="4962919"/>
            <a:ext cx="0" cy="53122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文本占位符 2"/>
          <p:cNvSpPr txBox="1">
            <a:spLocks/>
          </p:cNvSpPr>
          <p:nvPr/>
        </p:nvSpPr>
        <p:spPr>
          <a:xfrm>
            <a:off x="5575048" y="1732483"/>
            <a:ext cx="1094815" cy="469287"/>
          </a:xfrm>
          <a:prstGeom prst="rect">
            <a:avLst/>
          </a:prstGeom>
        </p:spPr>
        <p:txBody>
          <a:bodyPr vert="horz" lIns="91440" tIns="45720" rIns="91440" bIns="45720" rtlCol="0">
            <a:normAutofit fontScale="77500" lnSpcReduction="20000"/>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dirty="0" smtClean="0"/>
              <a:t>摄像头终端</a:t>
            </a:r>
            <a:endParaRPr kumimoji="1" lang="en-US" altLang="zh-CN" dirty="0" smtClean="0"/>
          </a:p>
        </p:txBody>
      </p:sp>
      <p:pic>
        <p:nvPicPr>
          <p:cNvPr id="64"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986" y="3630964"/>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3"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7150" y="3589840"/>
            <a:ext cx="617065" cy="61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5" name="文本占位符 2"/>
          <p:cNvSpPr txBox="1">
            <a:spLocks/>
          </p:cNvSpPr>
          <p:nvPr/>
        </p:nvSpPr>
        <p:spPr>
          <a:xfrm>
            <a:off x="5847923" y="4179959"/>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sp>
        <p:nvSpPr>
          <p:cNvPr id="66" name="文本占位符 2"/>
          <p:cNvSpPr txBox="1">
            <a:spLocks/>
          </p:cNvSpPr>
          <p:nvPr/>
        </p:nvSpPr>
        <p:spPr>
          <a:xfrm>
            <a:off x="7353200" y="4179293"/>
            <a:ext cx="821941" cy="575534"/>
          </a:xfrm>
          <a:prstGeom prst="rect">
            <a:avLst/>
          </a:prstGeom>
        </p:spPr>
        <p:txBody>
          <a:bodyPr vert="horz" lIns="91440" tIns="45720" rIns="91440" bIns="45720" rtlCol="0">
            <a:norm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en-US" altLang="zh-CN" dirty="0" smtClean="0"/>
              <a:t>…….</a:t>
            </a:r>
          </a:p>
        </p:txBody>
      </p:sp>
      <p:sp>
        <p:nvSpPr>
          <p:cNvPr id="67" name="文本占位符 2"/>
          <p:cNvSpPr txBox="1">
            <a:spLocks/>
          </p:cNvSpPr>
          <p:nvPr/>
        </p:nvSpPr>
        <p:spPr>
          <a:xfrm>
            <a:off x="6138543" y="3878358"/>
            <a:ext cx="1641988" cy="469287"/>
          </a:xfrm>
          <a:prstGeom prst="rect">
            <a:avLst/>
          </a:prstGeom>
        </p:spPr>
        <p:txBody>
          <a:bodyPr vert="horz" lIns="91440" tIns="45720" rIns="91440" bIns="45720" rtlCol="0">
            <a:noAutofit/>
          </a:bodyPr>
          <a:lstStyle>
            <a:lvl1pPr marL="0" indent="0" algn="r" defTabSz="457200" rtl="0" eaLnBrk="1" latinLnBrk="0" hangingPunct="1">
              <a:spcBef>
                <a:spcPct val="20000"/>
              </a:spcBef>
              <a:buFont typeface="Arial"/>
              <a:buNone/>
              <a:defRPr sz="1800" kern="1200">
                <a:solidFill>
                  <a:srgbClr val="F2F2F2"/>
                </a:solidFill>
                <a:latin typeface="微软雅黑"/>
                <a:ea typeface="微软雅黑"/>
                <a:cs typeface="微软雅黑"/>
              </a:defRPr>
            </a:lvl1pPr>
            <a:lvl2pPr marL="457200" indent="0" algn="r" defTabSz="457200" rtl="0" eaLnBrk="1" latinLnBrk="0" hangingPunct="1">
              <a:spcBef>
                <a:spcPct val="20000"/>
              </a:spcBef>
              <a:buFont typeface="Arial"/>
              <a:buNone/>
              <a:defRPr sz="2000" kern="1200">
                <a:solidFill>
                  <a:srgbClr val="595959"/>
                </a:solidFill>
                <a:latin typeface="微软雅黑"/>
                <a:ea typeface="微软雅黑"/>
                <a:cs typeface="微软雅黑"/>
              </a:defRPr>
            </a:lvl2pPr>
            <a:lvl3pPr marL="914400" indent="0" algn="r" defTabSz="457200" rtl="0" eaLnBrk="1" latinLnBrk="0" hangingPunct="1">
              <a:spcBef>
                <a:spcPct val="20000"/>
              </a:spcBef>
              <a:buFont typeface="Arial"/>
              <a:buNone/>
              <a:defRPr sz="1800" kern="1200">
                <a:solidFill>
                  <a:srgbClr val="595959"/>
                </a:solidFill>
                <a:latin typeface="微软雅黑"/>
                <a:ea typeface="微软雅黑"/>
                <a:cs typeface="微软雅黑"/>
              </a:defRPr>
            </a:lvl3pPr>
            <a:lvl4pPr marL="13716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4pPr>
            <a:lvl5pPr marL="1828800" indent="0" algn="r" defTabSz="457200" rtl="0" eaLnBrk="1" latinLnBrk="0" hangingPunct="1">
              <a:spcBef>
                <a:spcPct val="20000"/>
              </a:spcBef>
              <a:buFont typeface="Arial"/>
              <a:buNone/>
              <a:defRPr sz="1600" kern="1200">
                <a:solidFill>
                  <a:srgbClr val="595959"/>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50000"/>
              </a:lnSpc>
            </a:pPr>
            <a:r>
              <a:rPr kumimoji="1" lang="zh-CN" altLang="en-US" sz="1400" dirty="0" smtClean="0"/>
              <a:t>监控终端</a:t>
            </a:r>
            <a:r>
              <a:rPr kumimoji="1" lang="zh-CN" altLang="en-US" sz="1400" dirty="0" smtClean="0"/>
              <a:t>／</a:t>
            </a:r>
            <a:r>
              <a:rPr kumimoji="1" lang="en-US" altLang="zh-CN" sz="1400" dirty="0" smtClean="0"/>
              <a:t>VOD</a:t>
            </a:r>
            <a:endParaRPr kumimoji="1" lang="en-US" altLang="zh-CN" sz="1400" dirty="0" smtClean="0"/>
          </a:p>
        </p:txBody>
      </p:sp>
      <p:sp>
        <p:nvSpPr>
          <p:cNvPr id="46" name="标题 1"/>
          <p:cNvSpPr txBox="1">
            <a:spLocks/>
          </p:cNvSpPr>
          <p:nvPr/>
        </p:nvSpPr>
        <p:spPr>
          <a:xfrm>
            <a:off x="3377315" y="411537"/>
            <a:ext cx="5214158" cy="782029"/>
          </a:xfrm>
          <a:prstGeom prst="rect">
            <a:avLst/>
          </a:prstGeom>
        </p:spPr>
        <p:txBody>
          <a:bodyPr vert="horz" lIns="91440" tIns="45720" rIns="91440" bIns="45720" rtlCol="0" anchor="ctr">
            <a:noAutofit/>
          </a:bodyPr>
          <a:lstStyle>
            <a:lvl1pPr algn="r" defTabSz="457200" rtl="0" eaLnBrk="1" latinLnBrk="0" hangingPunct="1">
              <a:spcBef>
                <a:spcPct val="0"/>
              </a:spcBef>
              <a:buNone/>
              <a:defRPr sz="6600" b="0" i="0" kern="1200">
                <a:solidFill>
                  <a:schemeClr val="bg1">
                    <a:lumMod val="95000"/>
                  </a:schemeClr>
                </a:solidFill>
                <a:latin typeface="微软雅黑"/>
                <a:ea typeface="微软雅黑"/>
                <a:cs typeface="微软雅黑"/>
              </a:defRPr>
            </a:lvl1pPr>
          </a:lstStyle>
          <a:p>
            <a:pPr>
              <a:lnSpc>
                <a:spcPct val="150000"/>
              </a:lnSpc>
            </a:pPr>
            <a:r>
              <a:rPr kumimoji="1" lang="zh-CN" altLang="en-US" sz="2800" dirty="0" smtClean="0"/>
              <a:t>传统监控部署方案</a:t>
            </a:r>
            <a:endParaRPr kumimoji="1" lang="en-US" altLang="zh-CN" sz="2800" dirty="0"/>
          </a:p>
        </p:txBody>
      </p:sp>
      <p:sp>
        <p:nvSpPr>
          <p:cNvPr id="62" name="虚尾箭头 61"/>
          <p:cNvSpPr/>
          <p:nvPr/>
        </p:nvSpPr>
        <p:spPr>
          <a:xfrm rot="5400000">
            <a:off x="2566044" y="4451956"/>
            <a:ext cx="632547" cy="330101"/>
          </a:xfrm>
          <a:prstGeom prst="striped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0" name="组 9"/>
          <p:cNvGrpSpPr/>
          <p:nvPr/>
        </p:nvGrpSpPr>
        <p:grpSpPr>
          <a:xfrm>
            <a:off x="2378137" y="5084592"/>
            <a:ext cx="1067477" cy="784724"/>
            <a:chOff x="3697462" y="636970"/>
            <a:chExt cx="1067477" cy="784724"/>
          </a:xfrm>
        </p:grpSpPr>
        <p:pic>
          <p:nvPicPr>
            <p:cNvPr id="30"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7462" y="645431"/>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9"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2737" y="63697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2"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5472" y="649300"/>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8"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6288" y="873559"/>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1"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1529" y="863018"/>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0" name="Picture 20"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6804" y="846576"/>
              <a:ext cx="548135" cy="54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17" name="矩形标注 16"/>
          <p:cNvSpPr/>
          <p:nvPr/>
        </p:nvSpPr>
        <p:spPr>
          <a:xfrm>
            <a:off x="5849230" y="2624485"/>
            <a:ext cx="2325911" cy="966212"/>
          </a:xfrm>
          <a:prstGeom prst="wedgeRectCallout">
            <a:avLst>
              <a:gd name="adj1" fmla="val -2632"/>
              <a:gd name="adj2" fmla="val 87502"/>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0000"/>
                </a:solidFill>
                <a:latin typeface="微软雅黑"/>
                <a:ea typeface="微软雅黑"/>
                <a:cs typeface="微软雅黑"/>
              </a:rPr>
              <a:t>局域网内获取视频内容</a:t>
            </a:r>
            <a:endParaRPr kumimoji="1" lang="en-US" altLang="zh-CN" sz="1400" dirty="0" smtClean="0">
              <a:solidFill>
                <a:srgbClr val="000000"/>
              </a:solidFill>
              <a:latin typeface="微软雅黑"/>
              <a:ea typeface="微软雅黑"/>
              <a:cs typeface="微软雅黑"/>
            </a:endParaRPr>
          </a:p>
        </p:txBody>
      </p:sp>
      <p:sp>
        <p:nvSpPr>
          <p:cNvPr id="74" name="矩形标注 73"/>
          <p:cNvSpPr/>
          <p:nvPr/>
        </p:nvSpPr>
        <p:spPr>
          <a:xfrm>
            <a:off x="485607" y="3405778"/>
            <a:ext cx="1817824" cy="941868"/>
          </a:xfrm>
          <a:prstGeom prst="wedgeRectCallout">
            <a:avLst>
              <a:gd name="adj1" fmla="val 74226"/>
              <a:gd name="adj2" fmla="val -89487"/>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solidFill>
                  <a:srgbClr val="000000"/>
                </a:solidFill>
                <a:latin typeface="微软雅黑"/>
                <a:ea typeface="微软雅黑"/>
                <a:cs typeface="微软雅黑"/>
              </a:rPr>
              <a:t>单摄像头有</a:t>
            </a:r>
            <a:endParaRPr kumimoji="1" lang="en-US" altLang="zh-CN" sz="1400" dirty="0" smtClean="0">
              <a:solidFill>
                <a:srgbClr val="000000"/>
              </a:solidFill>
              <a:latin typeface="微软雅黑"/>
              <a:ea typeface="微软雅黑"/>
              <a:cs typeface="微软雅黑"/>
            </a:endParaRPr>
          </a:p>
          <a:p>
            <a:pPr algn="ctr"/>
            <a:r>
              <a:rPr kumimoji="1" lang="zh-CN" altLang="en-US" sz="1400" dirty="0" smtClean="0">
                <a:solidFill>
                  <a:srgbClr val="000000"/>
                </a:solidFill>
                <a:latin typeface="微软雅黑"/>
                <a:ea typeface="微软雅黑"/>
                <a:cs typeface="微软雅黑"/>
              </a:rPr>
              <a:t>连接数限制</a:t>
            </a:r>
            <a:endParaRPr kumimoji="1" lang="en-US" altLang="zh-CN" sz="1400" dirty="0" smtClean="0">
              <a:solidFill>
                <a:srgbClr val="000000"/>
              </a:solidFill>
              <a:latin typeface="微软雅黑"/>
              <a:ea typeface="微软雅黑"/>
              <a:cs typeface="微软雅黑"/>
            </a:endParaRPr>
          </a:p>
        </p:txBody>
      </p:sp>
    </p:spTree>
    <p:extLst>
      <p:ext uri="{BB962C8B-B14F-4D97-AF65-F5344CB8AC3E}">
        <p14:creationId xmlns:p14="http://schemas.microsoft.com/office/powerpoint/2010/main" val="34463611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10137</TotalTime>
  <Words>636</Words>
  <Application>Microsoft Macintosh PowerPoint</Application>
  <PresentationFormat>全屏显示(4:3)</PresentationFormat>
  <Paragraphs>219</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视频监控行业情景分析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上海七牛信息技术有限公司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桂华 吕</dc:creator>
  <cp:lastModifiedBy>先生 林</cp:lastModifiedBy>
  <cp:revision>875</cp:revision>
  <dcterms:created xsi:type="dcterms:W3CDTF">2014-04-25T14:50:42Z</dcterms:created>
  <dcterms:modified xsi:type="dcterms:W3CDTF">2015-09-25T07:50:17Z</dcterms:modified>
</cp:coreProperties>
</file>