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36" r:id="rId4"/>
    <p:sldId id="337" r:id="rId5"/>
    <p:sldId id="344" r:id="rId6"/>
    <p:sldId id="345" r:id="rId7"/>
    <p:sldId id="346" r:id="rId8"/>
    <p:sldId id="342" r:id="rId9"/>
    <p:sldId id="297" r:id="rId10"/>
    <p:sldId id="343" r:id="rId11"/>
    <p:sldId id="335" r:id="rId12"/>
    <p:sldId id="334" r:id="rId13"/>
    <p:sldId id="341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414"/>
    <a:srgbClr val="DDDCDC"/>
    <a:srgbClr val="B5B4B4"/>
    <a:srgbClr val="0699CD"/>
    <a:srgbClr val="FAFAFA"/>
    <a:srgbClr val="7F7F7F"/>
    <a:srgbClr val="38C2F0"/>
    <a:srgbClr val="0096C8"/>
    <a:srgbClr val="10A1DC"/>
    <a:srgbClr val="45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6388" autoAdjust="0"/>
  </p:normalViewPr>
  <p:slideViewPr>
    <p:cSldViewPr snapToGrid="0" snapToObjects="1">
      <p:cViewPr>
        <p:scale>
          <a:sx n="108" d="100"/>
          <a:sy n="108" d="100"/>
        </p:scale>
        <p:origin x="-952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C9AAA-7FC1-014F-BEA3-E83075E8B6EF}" type="datetimeFigureOut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76FC-E9D8-5B45-AADE-8A4581D17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9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20C79-8610-834A-AF1C-7723CE50AD25}" type="datetimeFigureOut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ECBE-BAC7-8045-A58F-E4605B1B9E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125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ECBE-BAC7-8045-A58F-E4605B1B9E9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4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ECBE-BAC7-8045-A58F-E4605B1B9E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4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ECBE-BAC7-8045-A58F-E4605B1B9E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4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ECBE-BAC7-8045-A58F-E4605B1B9E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4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200" y="2738374"/>
            <a:ext cx="7960550" cy="1470025"/>
          </a:xfrm>
        </p:spPr>
        <p:txBody>
          <a:bodyPr>
            <a:noAutofit/>
          </a:bodyPr>
          <a:lstStyle>
            <a:lvl1pPr algn="r">
              <a:defRPr sz="6600" b="0" i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我的演讲主题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85935" cy="365125"/>
          </a:xfrm>
        </p:spPr>
        <p:txBody>
          <a:bodyPr/>
          <a:lstStyle/>
          <a:p>
            <a:fld id="{8AECADD6-6079-5A41-ABE3-E9E59F87153E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848898" y="6340585"/>
            <a:ext cx="1745197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850817" y="6340585"/>
            <a:ext cx="596900" cy="365125"/>
          </a:xfrm>
        </p:spPr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34422" y="4457700"/>
            <a:ext cx="3284091" cy="1243013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2F2F2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kumimoji="1" lang="zh-CN" altLang="en-US" dirty="0" smtClean="0"/>
              <a:t>演讲者</a:t>
            </a:r>
            <a:endParaRPr kumimoji="1" lang="en-US" altLang="zh-CN" dirty="0" smtClean="0"/>
          </a:p>
          <a:p>
            <a:pPr lvl="0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014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29</a:t>
            </a:r>
            <a:r>
              <a:rPr kumimoji="1" lang="zh-CN" altLang="en-US" dirty="0" smtClean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202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56B3-ACA9-094F-B2B7-4502F0BFB5AC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9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B26-FAA0-A34B-A8B6-DAAF29A20DEC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5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D5A-B7AC-0D40-8949-E230615EF681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67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ECB-19D9-674C-8F1D-FFD0CCBEA8CE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7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697410"/>
            <a:ext cx="7961312" cy="1470024"/>
          </a:xfrm>
        </p:spPr>
        <p:txBody>
          <a:bodyPr>
            <a:noAutofit/>
          </a:bodyPr>
          <a:lstStyle>
            <a:lvl1pPr algn="r">
              <a:defRPr sz="6600">
                <a:solidFill>
                  <a:srgbClr val="7F7F7F"/>
                </a:solidFill>
              </a:defRPr>
            </a:lvl1pPr>
          </a:lstStyle>
          <a:p>
            <a:r>
              <a:rPr kumimoji="1" lang="zh-CN" altLang="en-US" dirty="0" smtClean="0"/>
              <a:t>我的演讲标题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FCE-D1C2-9A43-B9E6-D8E08DDC0A3D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619500" y="4457700"/>
            <a:ext cx="4800600" cy="1243013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zh-CN" altLang="en-US" dirty="0" smtClean="0"/>
              <a:t>演讲者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87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725543" cy="1187946"/>
          </a:xfrm>
        </p:spPr>
        <p:txBody>
          <a:bodyPr>
            <a:normAutofit/>
          </a:bodyPr>
          <a:lstStyle>
            <a:lvl1pPr algn="l">
              <a:defRPr lang="zh-CN" altLang="en-US" sz="3200" dirty="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2058"/>
            <a:ext cx="8229600" cy="4694106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E2CD-C6AF-C041-8229-D461C08C4EBC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93661" y="6362256"/>
            <a:ext cx="650338" cy="365125"/>
          </a:xfrm>
        </p:spPr>
        <p:txBody>
          <a:bodyPr/>
          <a:lstStyle>
            <a:lvl1pPr algn="ctr">
              <a:defRPr>
                <a:solidFill>
                  <a:srgbClr val="00A0DE"/>
                </a:solidFill>
                <a:latin typeface="Arial"/>
                <a:ea typeface="黑体-简 细体"/>
              </a:defRPr>
            </a:lvl1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背景内容版式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862097" cy="1187946"/>
          </a:xfrm>
        </p:spPr>
        <p:txBody>
          <a:bodyPr>
            <a:normAutofit/>
          </a:bodyPr>
          <a:lstStyle>
            <a:lvl1pPr algn="l">
              <a:defRPr lang="zh-CN" altLang="en-US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DB35FCE-D1C2-9A43-B9E6-D8E08DDC0A3D}" type="datetime1">
              <a:rPr kumimoji="1" lang="zh-CN" altLang="en-US" smtClean="0"/>
              <a:pPr/>
              <a:t>15/12/17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93661" y="6363368"/>
            <a:ext cx="650338" cy="365125"/>
          </a:xfrm>
        </p:spPr>
        <p:txBody>
          <a:bodyPr/>
          <a:lstStyle>
            <a:lvl1pPr>
              <a:defRPr>
                <a:solidFill>
                  <a:srgbClr val="0699CD"/>
                </a:solidFill>
              </a:defRPr>
            </a:lvl1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607520"/>
            <a:ext cx="8229600" cy="4566537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3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2BD-83DA-F248-AA83-D2C94D80346F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9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848441" cy="117429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884-3A84-CB41-98F4-606CC285F60A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幻灯片编号占位符 5"/>
          <p:cNvSpPr txBox="1">
            <a:spLocks/>
          </p:cNvSpPr>
          <p:nvPr userDrawn="1"/>
        </p:nvSpPr>
        <p:spPr>
          <a:xfrm>
            <a:off x="8507316" y="6368161"/>
            <a:ext cx="636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800" kern="1200">
                <a:solidFill>
                  <a:srgbClr val="00A0DE"/>
                </a:solidFill>
                <a:latin typeface="Arial"/>
                <a:ea typeface="黑体-简 细体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78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807475" cy="1160637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02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70056"/>
            <a:ext cx="4040188" cy="4156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302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70056"/>
            <a:ext cx="4041775" cy="4156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3AA8-4CCA-934C-8147-7EB833102FEF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493661" y="6363368"/>
            <a:ext cx="650338" cy="365125"/>
          </a:xfrm>
        </p:spPr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1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A96-3058-1F44-8F38-101B066E6C2B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93661" y="6363368"/>
            <a:ext cx="650338" cy="365125"/>
          </a:xfrm>
        </p:spPr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40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A35-CA45-1841-95E2-0075BF50D7DC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40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8826"/>
            <a:ext cx="683478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1802"/>
            <a:ext cx="8229600" cy="477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5FCE-D1C2-9A43-B9E6-D8E08DDC0A3D}" type="datetime1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07317" y="6363368"/>
            <a:ext cx="636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0699CD"/>
                </a:solidFill>
                <a:latin typeface="Arial Black"/>
                <a:ea typeface="黑体-简 中等"/>
              </a:defRPr>
            </a:lvl1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6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595959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5959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5959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595959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595959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595959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09" y="1837829"/>
            <a:ext cx="8621922" cy="1470025"/>
          </a:xfrm>
        </p:spPr>
        <p:txBody>
          <a:bodyPr/>
          <a:lstStyle/>
          <a:p>
            <a:r>
              <a:rPr kumimoji="1" lang="zh-CN" altLang="en-US" sz="5400" dirty="0" smtClean="0"/>
              <a:t>智能家庭监控</a:t>
            </a:r>
            <a:r>
              <a:rPr kumimoji="1" lang="zh-CN" altLang="en-US" sz="5400" dirty="0" smtClean="0"/>
              <a:t>方</a:t>
            </a:r>
            <a:r>
              <a:rPr kumimoji="1" lang="zh-CN" altLang="en-US" sz="5400" dirty="0" smtClean="0"/>
              <a:t>案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517830" y="4638728"/>
            <a:ext cx="3284091" cy="948491"/>
          </a:xfrm>
        </p:spPr>
        <p:txBody>
          <a:bodyPr/>
          <a:lstStyle/>
          <a:p>
            <a:r>
              <a:rPr kumimoji="1" lang="zh-CN" altLang="en-US" dirty="0" smtClean="0"/>
              <a:t>七牛解决方案部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12176" y="3152690"/>
            <a:ext cx="7417355" cy="894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云服务需求与场景分析</a:t>
            </a:r>
          </a:p>
        </p:txBody>
      </p:sp>
    </p:spTree>
    <p:extLst>
      <p:ext uri="{BB962C8B-B14F-4D97-AF65-F5344CB8AC3E}">
        <p14:creationId xmlns:p14="http://schemas.microsoft.com/office/powerpoint/2010/main" val="13521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67319" y="1082605"/>
            <a:ext cx="4908803" cy="42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功能场景介绍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设备的研制开发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FFFF"/>
                </a:solidFill>
              </a:rPr>
              <a:t>平台以及</a:t>
            </a:r>
            <a:r>
              <a:rPr kumimoji="1" lang="en-US" altLang="zh-CN" sz="2800" dirty="0">
                <a:solidFill>
                  <a:srgbClr val="FFFFFF"/>
                </a:solidFill>
              </a:rPr>
              <a:t>APP</a:t>
            </a:r>
            <a:r>
              <a:rPr kumimoji="1" lang="zh-CN" altLang="en-US" sz="2800" dirty="0">
                <a:solidFill>
                  <a:srgbClr val="FFFFFF"/>
                </a:solidFill>
              </a:rPr>
              <a:t>的搭建</a:t>
            </a:r>
            <a:endParaRPr kumimoji="1" lang="en-US" altLang="zh-CN" sz="2800" dirty="0">
              <a:solidFill>
                <a:srgbClr val="FFFFFF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目录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023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客户端授权／播放方案</a:t>
            </a:r>
            <a:endParaRPr kumimoji="1" lang="en-US" altLang="zh-CN" sz="2800" dirty="0"/>
          </a:p>
        </p:txBody>
      </p:sp>
      <p:sp>
        <p:nvSpPr>
          <p:cNvPr id="39" name="文本占位符 2"/>
          <p:cNvSpPr txBox="1">
            <a:spLocks/>
          </p:cNvSpPr>
          <p:nvPr/>
        </p:nvSpPr>
        <p:spPr>
          <a:xfrm>
            <a:off x="319010" y="2681872"/>
            <a:ext cx="8413163" cy="365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kumimoji="1" lang="en-US" altLang="zh-CN" sz="2400" dirty="0"/>
          </a:p>
        </p:txBody>
      </p:sp>
      <p:sp>
        <p:nvSpPr>
          <p:cNvPr id="41" name="AutoShape 22"/>
          <p:cNvSpPr>
            <a:spLocks/>
          </p:cNvSpPr>
          <p:nvPr/>
        </p:nvSpPr>
        <p:spPr bwMode="auto">
          <a:xfrm>
            <a:off x="5789992" y="2863930"/>
            <a:ext cx="2874614" cy="1903030"/>
          </a:xfrm>
          <a:custGeom>
            <a:avLst/>
            <a:gdLst>
              <a:gd name="T0" fmla="+- 0 10736 297"/>
              <a:gd name="T1" fmla="*/ T0 w 20879"/>
              <a:gd name="T2" fmla="+- 0 10743 401"/>
              <a:gd name="T3" fmla="*/ 10743 h 20684"/>
              <a:gd name="T4" fmla="+- 0 10736 297"/>
              <a:gd name="T5" fmla="*/ T4 w 20879"/>
              <a:gd name="T6" fmla="+- 0 10743 401"/>
              <a:gd name="T7" fmla="*/ 10743 h 20684"/>
              <a:gd name="T8" fmla="+- 0 10736 297"/>
              <a:gd name="T9" fmla="*/ T8 w 20879"/>
              <a:gd name="T10" fmla="+- 0 10743 401"/>
              <a:gd name="T11" fmla="*/ 10743 h 20684"/>
              <a:gd name="T12" fmla="+- 0 10736 297"/>
              <a:gd name="T13" fmla="*/ T12 w 20879"/>
              <a:gd name="T14" fmla="+- 0 10743 401"/>
              <a:gd name="T15" fmla="*/ 10743 h 206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879" h="20684">
                <a:moveTo>
                  <a:pt x="1901" y="6800"/>
                </a:moveTo>
                <a:lnTo>
                  <a:pt x="1901" y="6800"/>
                </a:ln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close/>
              </a:path>
            </a:pathLst>
          </a:custGeom>
          <a:solidFill>
            <a:srgbClr val="FFFFFF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  <a:sym typeface="Calibri" charset="0"/>
              </a:rPr>
              <a:t>七牛云直播</a:t>
            </a:r>
            <a:endParaRPr lang="zh-CN" altLang="en-US" dirty="0">
              <a:latin typeface="微软雅黑"/>
              <a:ea typeface="微软雅黑"/>
              <a:cs typeface="微软雅黑"/>
              <a:sym typeface="Calibri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78" y="4909920"/>
            <a:ext cx="784927" cy="78492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05" y="4766960"/>
            <a:ext cx="466751" cy="466751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1639410" y="4847071"/>
            <a:ext cx="1502729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转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RTMP SDK</a:t>
            </a:r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H="1">
            <a:off x="2287345" y="4590386"/>
            <a:ext cx="3379379" cy="402091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 rot="21215259">
            <a:off x="3628841" y="4601778"/>
            <a:ext cx="145310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RTMP</a:t>
            </a: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2812924" y="5785004"/>
            <a:ext cx="3255522" cy="469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68275" y="5908829"/>
            <a:ext cx="6463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err="1">
                <a:solidFill>
                  <a:srgbClr val="FFFFFF"/>
                </a:solidFill>
              </a:rPr>
              <a:t>rtmp</a:t>
            </a:r>
            <a:r>
              <a:rPr lang="fr-FR" altLang="zh-CN" dirty="0">
                <a:solidFill>
                  <a:srgbClr val="FFFFFF"/>
                </a:solidFill>
              </a:rPr>
              <a:t>:/</a:t>
            </a:r>
            <a:r>
              <a:rPr lang="fr-FR" altLang="zh-CN" dirty="0" smtClean="0">
                <a:solidFill>
                  <a:srgbClr val="FFFFFF"/>
                </a:solidFill>
              </a:rPr>
              <a:t>/</a:t>
            </a:r>
            <a:r>
              <a:rPr lang="fr-FR" altLang="zh-CN" dirty="0" err="1" smtClean="0">
                <a:solidFill>
                  <a:srgbClr val="FFFFFF"/>
                </a:solidFill>
              </a:rPr>
              <a:t>x.x.x.x:yyy</a:t>
            </a:r>
            <a:r>
              <a:rPr lang="fr-FR" altLang="zh-CN" dirty="0" smtClean="0">
                <a:solidFill>
                  <a:srgbClr val="FFFFFF"/>
                </a:solidFill>
              </a:rPr>
              <a:t>/</a:t>
            </a:r>
            <a:r>
              <a:rPr lang="fr-FR" altLang="zh-CN" dirty="0" err="1">
                <a:solidFill>
                  <a:srgbClr val="FFFFFF"/>
                </a:solidFill>
              </a:rPr>
              <a:t>livestream</a:t>
            </a:r>
            <a:r>
              <a:rPr lang="fr-FR" altLang="zh-CN" dirty="0" smtClean="0">
                <a:solidFill>
                  <a:srgbClr val="FFFFFF"/>
                </a:solidFill>
              </a:rPr>
              <a:t>/</a:t>
            </a:r>
            <a:r>
              <a:rPr lang="fr-FR" altLang="zh-CN" dirty="0" err="1" smtClean="0">
                <a:solidFill>
                  <a:srgbClr val="FFFFFF"/>
                </a:solidFill>
              </a:rPr>
              <a:t>pubx?nonce</a:t>
            </a:r>
            <a:r>
              <a:rPr lang="fr-FR" altLang="zh-CN" dirty="0" smtClean="0">
                <a:solidFill>
                  <a:srgbClr val="FFFFFF"/>
                </a:solidFill>
              </a:rPr>
              <a:t>=</a:t>
            </a:r>
            <a:r>
              <a:rPr lang="fr-FR" altLang="zh-CN" dirty="0" err="1" smtClean="0">
                <a:solidFill>
                  <a:srgbClr val="FFFFFF"/>
                </a:solidFill>
              </a:rPr>
              <a:t>ABCDEFG&amp;</a:t>
            </a:r>
            <a:r>
              <a:rPr lang="fr-FR" altLang="zh-CN" dirty="0" err="1">
                <a:solidFill>
                  <a:srgbClr val="FFFFFF"/>
                </a:solidFill>
              </a:rPr>
              <a:t>token</a:t>
            </a:r>
            <a:r>
              <a:rPr lang="fr-FR" altLang="zh-CN" dirty="0" smtClean="0">
                <a:solidFill>
                  <a:srgbClr val="FFFFFF"/>
                </a:solidFill>
              </a:rPr>
              <a:t>=XYZ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2087235" y="5349156"/>
            <a:ext cx="1502729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PUSH URL</a:t>
            </a:r>
          </a:p>
        </p:txBody>
      </p:sp>
      <p:sp>
        <p:nvSpPr>
          <p:cNvPr id="50" name="AutoShape 22"/>
          <p:cNvSpPr>
            <a:spLocks/>
          </p:cNvSpPr>
          <p:nvPr/>
        </p:nvSpPr>
        <p:spPr bwMode="auto">
          <a:xfrm>
            <a:off x="4801581" y="2778591"/>
            <a:ext cx="1918350" cy="1103915"/>
          </a:xfrm>
          <a:custGeom>
            <a:avLst/>
            <a:gdLst>
              <a:gd name="T0" fmla="+- 0 10736 297"/>
              <a:gd name="T1" fmla="*/ T0 w 20879"/>
              <a:gd name="T2" fmla="+- 0 10743 401"/>
              <a:gd name="T3" fmla="*/ 10743 h 20684"/>
              <a:gd name="T4" fmla="+- 0 10736 297"/>
              <a:gd name="T5" fmla="*/ T4 w 20879"/>
              <a:gd name="T6" fmla="+- 0 10743 401"/>
              <a:gd name="T7" fmla="*/ 10743 h 20684"/>
              <a:gd name="T8" fmla="+- 0 10736 297"/>
              <a:gd name="T9" fmla="*/ T8 w 20879"/>
              <a:gd name="T10" fmla="+- 0 10743 401"/>
              <a:gd name="T11" fmla="*/ 10743 h 20684"/>
              <a:gd name="T12" fmla="+- 0 10736 297"/>
              <a:gd name="T13" fmla="*/ T12 w 20879"/>
              <a:gd name="T14" fmla="+- 0 10743 401"/>
              <a:gd name="T15" fmla="*/ 10743 h 206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879" h="20684">
                <a:moveTo>
                  <a:pt x="1901" y="6800"/>
                </a:moveTo>
                <a:lnTo>
                  <a:pt x="1901" y="6800"/>
                </a:ln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close/>
              </a:path>
            </a:pathLst>
          </a:custGeom>
          <a:solidFill>
            <a:srgbClr val="FFFFFF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  <a:sym typeface="Calibri" charset="0"/>
              </a:rPr>
              <a:t>七牛云直播</a:t>
            </a:r>
            <a:endParaRPr lang="en-US" altLang="zh-CN" sz="1400" dirty="0" smtClean="0">
              <a:latin typeface="微软雅黑"/>
              <a:ea typeface="微软雅黑"/>
              <a:cs typeface="微软雅黑"/>
              <a:sym typeface="Calibri" charset="0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  <a:sym typeface="Calibri" charset="0"/>
              </a:rPr>
              <a:t>管理服务</a:t>
            </a:r>
            <a:endParaRPr lang="zh-CN" altLang="en-US" sz="1400" dirty="0">
              <a:latin typeface="微软雅黑"/>
              <a:ea typeface="微软雅黑"/>
              <a:cs typeface="微软雅黑"/>
              <a:sym typeface="Calibri" charset="0"/>
            </a:endParaRPr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 flipH="1">
            <a:off x="1533365" y="3376982"/>
            <a:ext cx="1074718" cy="1461835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 dirty="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V="1">
            <a:off x="1452759" y="3376982"/>
            <a:ext cx="1054275" cy="1420766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" name="AutoShape 22"/>
          <p:cNvSpPr>
            <a:spLocks/>
          </p:cNvSpPr>
          <p:nvPr/>
        </p:nvSpPr>
        <p:spPr bwMode="auto">
          <a:xfrm>
            <a:off x="5760756" y="4278704"/>
            <a:ext cx="1918350" cy="1103915"/>
          </a:xfrm>
          <a:custGeom>
            <a:avLst/>
            <a:gdLst>
              <a:gd name="T0" fmla="+- 0 10736 297"/>
              <a:gd name="T1" fmla="*/ T0 w 20879"/>
              <a:gd name="T2" fmla="+- 0 10743 401"/>
              <a:gd name="T3" fmla="*/ 10743 h 20684"/>
              <a:gd name="T4" fmla="+- 0 10736 297"/>
              <a:gd name="T5" fmla="*/ T4 w 20879"/>
              <a:gd name="T6" fmla="+- 0 10743 401"/>
              <a:gd name="T7" fmla="*/ 10743 h 20684"/>
              <a:gd name="T8" fmla="+- 0 10736 297"/>
              <a:gd name="T9" fmla="*/ T8 w 20879"/>
              <a:gd name="T10" fmla="+- 0 10743 401"/>
              <a:gd name="T11" fmla="*/ 10743 h 20684"/>
              <a:gd name="T12" fmla="+- 0 10736 297"/>
              <a:gd name="T13" fmla="*/ T12 w 20879"/>
              <a:gd name="T14" fmla="+- 0 10743 401"/>
              <a:gd name="T15" fmla="*/ 10743 h 206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879" h="20684">
                <a:moveTo>
                  <a:pt x="1901" y="6800"/>
                </a:moveTo>
                <a:lnTo>
                  <a:pt x="1901" y="6800"/>
                </a:ln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close/>
              </a:path>
            </a:pathLst>
          </a:custGeom>
          <a:solidFill>
            <a:srgbClr val="FFFFFF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  <a:sym typeface="Calibri" charset="0"/>
              </a:rPr>
              <a:t> 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  <a:sym typeface="Calibri" charset="0"/>
              </a:rPr>
              <a:t>直播推流</a:t>
            </a:r>
            <a:endParaRPr lang="en-US" altLang="zh-CN" sz="1400" dirty="0" smtClean="0">
              <a:latin typeface="微软雅黑"/>
              <a:ea typeface="微软雅黑"/>
              <a:cs typeface="微软雅黑"/>
              <a:sym typeface="Calibri" charset="0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  <a:sym typeface="Calibri" charset="0"/>
              </a:rPr>
              <a:t>服务</a:t>
            </a:r>
            <a:endParaRPr lang="zh-CN" altLang="en-US" sz="1400" dirty="0">
              <a:latin typeface="微软雅黑"/>
              <a:ea typeface="微软雅黑"/>
              <a:cs typeface="微软雅黑"/>
              <a:sym typeface="Calibri" charset="0"/>
            </a:endParaRPr>
          </a:p>
        </p:txBody>
      </p:sp>
      <p:pic>
        <p:nvPicPr>
          <p:cNvPr id="54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92" y="4283930"/>
            <a:ext cx="554887" cy="5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5" name="标题 1"/>
          <p:cNvSpPr txBox="1">
            <a:spLocks/>
          </p:cNvSpPr>
          <p:nvPr/>
        </p:nvSpPr>
        <p:spPr>
          <a:xfrm>
            <a:off x="2104216" y="3771303"/>
            <a:ext cx="1502729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鉴权，推送管理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502580" y="3652452"/>
            <a:ext cx="1502729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获得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Token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得到推流地址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57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52" y="2688936"/>
            <a:ext cx="669241" cy="66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8" name="左右箭头 57"/>
          <p:cNvSpPr/>
          <p:nvPr/>
        </p:nvSpPr>
        <p:spPr>
          <a:xfrm>
            <a:off x="3237365" y="2983208"/>
            <a:ext cx="1564215" cy="247137"/>
          </a:xfrm>
          <a:prstGeom prst="leftRightArrow">
            <a:avLst>
              <a:gd name="adj1" fmla="val 50000"/>
              <a:gd name="adj2" fmla="val 91176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标题 1"/>
          <p:cNvSpPr txBox="1">
            <a:spLocks/>
          </p:cNvSpPr>
          <p:nvPr/>
        </p:nvSpPr>
        <p:spPr>
          <a:xfrm>
            <a:off x="3550280" y="2711888"/>
            <a:ext cx="1094837" cy="345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直播流管理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2348701" y="2295400"/>
            <a:ext cx="1291088" cy="408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业务服务器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>
            <a:off x="3140749" y="3316030"/>
            <a:ext cx="638753" cy="499632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H="1" flipV="1">
            <a:off x="3089961" y="3375114"/>
            <a:ext cx="645290" cy="507392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 dirty="0">
              <a:latin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67705"/>
              </p:ext>
            </p:extLst>
          </p:nvPr>
        </p:nvGraphicFramePr>
        <p:xfrm>
          <a:off x="3419665" y="1496166"/>
          <a:ext cx="3020078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039"/>
                <a:gridCol w="1510039"/>
              </a:tblGrid>
              <a:tr h="24022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streamID</a:t>
                      </a:r>
                      <a:endParaRPr lang="zh-CN" altLang="en-US" sz="1200" dirty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摄像头一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Z1.livestream.pub1</a:t>
                      </a:r>
                      <a:endParaRPr lang="zh-CN" altLang="en-US" sz="1200" dirty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摄像头二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Z1.livestream.pub2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" name="组 63"/>
          <p:cNvGrpSpPr/>
          <p:nvPr/>
        </p:nvGrpSpPr>
        <p:grpSpPr>
          <a:xfrm>
            <a:off x="3851813" y="3700474"/>
            <a:ext cx="527625" cy="735799"/>
            <a:chOff x="3749449" y="1529179"/>
            <a:chExt cx="683623" cy="973501"/>
          </a:xfrm>
        </p:grpSpPr>
        <p:pic>
          <p:nvPicPr>
            <p:cNvPr id="65" name="Picture 14" descr="iphone-white-front_mo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6" name="Picture 14" descr="iphone-white-front_mo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7" name="Line 28"/>
          <p:cNvSpPr>
            <a:spLocks noChangeShapeType="1"/>
          </p:cNvSpPr>
          <p:nvPr/>
        </p:nvSpPr>
        <p:spPr bwMode="auto">
          <a:xfrm flipH="1" flipV="1">
            <a:off x="4379438" y="4082994"/>
            <a:ext cx="1287285" cy="353279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 dirty="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 rot="939682">
            <a:off x="4594357" y="4184237"/>
            <a:ext cx="145310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RTMP</a:t>
            </a: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4304109" y="3465081"/>
            <a:ext cx="1502729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Streaming kit</a:t>
            </a:r>
          </a:p>
        </p:txBody>
      </p:sp>
      <p:sp>
        <p:nvSpPr>
          <p:cNvPr id="70" name="文本占位符 2"/>
          <p:cNvSpPr txBox="1">
            <a:spLocks/>
          </p:cNvSpPr>
          <p:nvPr/>
        </p:nvSpPr>
        <p:spPr>
          <a:xfrm>
            <a:off x="458788" y="1402890"/>
            <a:ext cx="8198738" cy="10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推流授权管理</a:t>
            </a:r>
          </a:p>
        </p:txBody>
      </p:sp>
    </p:spTree>
    <p:extLst>
      <p:ext uri="{BB962C8B-B14F-4D97-AF65-F5344CB8AC3E}">
        <p14:creationId xmlns:p14="http://schemas.microsoft.com/office/powerpoint/2010/main" val="264311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458788" y="1402890"/>
            <a:ext cx="8198738" cy="10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流媒体的下行支持多种不同协议，可以根据不同的平台选择合适的播放器。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客户端授权／播放方案</a:t>
            </a:r>
            <a:endParaRPr kumimoji="1" lang="en-US" altLang="zh-CN" sz="2800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70547" y="2555554"/>
            <a:ext cx="3609785" cy="2481252"/>
            <a:chOff x="0" y="-1"/>
            <a:chExt cx="1503683" cy="969073"/>
          </a:xfrm>
        </p:grpSpPr>
        <p:sp>
          <p:nvSpPr>
            <p:cNvPr id="5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6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7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16" y="3005907"/>
            <a:ext cx="682767" cy="6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88" y="3688674"/>
            <a:ext cx="682767" cy="6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1128158" y="3016784"/>
            <a:ext cx="1133397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公有云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3193629" y="3346795"/>
            <a:ext cx="128796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1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06" y="2749251"/>
            <a:ext cx="582098" cy="5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2" name="直线连接符 11"/>
          <p:cNvCxnSpPr/>
          <p:nvPr/>
        </p:nvCxnSpPr>
        <p:spPr>
          <a:xfrm>
            <a:off x="4656577" y="2412329"/>
            <a:ext cx="0" cy="33492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5726170" y="2412329"/>
            <a:ext cx="0" cy="33492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52" y="3641642"/>
            <a:ext cx="582098" cy="5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52" y="4509099"/>
            <a:ext cx="582098" cy="5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文本占位符 2"/>
          <p:cNvSpPr txBox="1">
            <a:spLocks/>
          </p:cNvSpPr>
          <p:nvPr/>
        </p:nvSpPr>
        <p:spPr>
          <a:xfrm>
            <a:off x="4740345" y="5287549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CDN</a:t>
            </a:r>
            <a:r>
              <a:rPr kumimoji="1" lang="zh-CN" altLang="en-US" sz="1050" dirty="0" smtClean="0"/>
              <a:t>加速层</a:t>
            </a:r>
            <a:endParaRPr kumimoji="1" lang="en-US" altLang="zh-CN" sz="1050" dirty="0" smtClean="0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5874189" y="3005907"/>
            <a:ext cx="1110586" cy="10877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5874188" y="3929029"/>
            <a:ext cx="1110586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874187" y="4812536"/>
            <a:ext cx="1110587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6038342" y="4770755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HLS</a:t>
            </a:r>
            <a:r>
              <a:rPr kumimoji="1" lang="zh-CN" altLang="en-US" sz="1050" dirty="0" smtClean="0"/>
              <a:t>流媒体</a:t>
            </a:r>
            <a:endParaRPr kumimoji="1" lang="en-US" altLang="zh-CN" sz="1050" dirty="0" smtClean="0"/>
          </a:p>
        </p:txBody>
      </p:sp>
      <p:sp>
        <p:nvSpPr>
          <p:cNvPr id="28" name="文本占位符 2"/>
          <p:cNvSpPr txBox="1">
            <a:spLocks/>
          </p:cNvSpPr>
          <p:nvPr/>
        </p:nvSpPr>
        <p:spPr>
          <a:xfrm>
            <a:off x="5975498" y="3874044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RTMP</a:t>
            </a:r>
            <a:r>
              <a:rPr kumimoji="1" lang="zh-CN" altLang="en-US" sz="1050" dirty="0" smtClean="0"/>
              <a:t>实时流</a:t>
            </a:r>
            <a:endParaRPr kumimoji="1" lang="en-US" altLang="zh-CN" sz="1050" dirty="0" smtClean="0"/>
          </a:p>
        </p:txBody>
      </p:sp>
      <p:sp>
        <p:nvSpPr>
          <p:cNvPr id="29" name="文本占位符 2"/>
          <p:cNvSpPr txBox="1">
            <a:spLocks/>
          </p:cNvSpPr>
          <p:nvPr/>
        </p:nvSpPr>
        <p:spPr>
          <a:xfrm>
            <a:off x="6038813" y="2957994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FLV</a:t>
            </a:r>
            <a:r>
              <a:rPr kumimoji="1" lang="zh-CN" altLang="en-US" sz="1050" dirty="0" smtClean="0"/>
              <a:t>流媒体</a:t>
            </a:r>
            <a:endParaRPr kumimoji="1" lang="en-US" altLang="zh-CN" sz="1050" dirty="0" smtClean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708" y="2686269"/>
            <a:ext cx="623337" cy="623337"/>
          </a:xfrm>
          <a:prstGeom prst="rect">
            <a:avLst/>
          </a:prstGeom>
        </p:spPr>
      </p:pic>
      <p:sp>
        <p:nvSpPr>
          <p:cNvPr id="31" name="文本占位符 2"/>
          <p:cNvSpPr txBox="1">
            <a:spLocks/>
          </p:cNvSpPr>
          <p:nvPr/>
        </p:nvSpPr>
        <p:spPr>
          <a:xfrm>
            <a:off x="7868213" y="2607044"/>
            <a:ext cx="1068537" cy="81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PC</a:t>
            </a:r>
            <a:r>
              <a:rPr kumimoji="1" lang="zh-CN" altLang="en-US" sz="1050" dirty="0" smtClean="0"/>
              <a:t>浏览器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FLASH</a:t>
            </a:r>
            <a:r>
              <a:rPr kumimoji="1" lang="zh-CN" altLang="en-US" sz="1050" dirty="0" smtClean="0"/>
              <a:t>播放器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独立播放器</a:t>
            </a:r>
            <a:endParaRPr kumimoji="1" lang="en-US" altLang="zh-CN" sz="1050" dirty="0" smtClean="0"/>
          </a:p>
        </p:txBody>
      </p:sp>
      <p:pic>
        <p:nvPicPr>
          <p:cNvPr id="32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08" y="3725320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" name="文本占位符 2"/>
          <p:cNvSpPr txBox="1">
            <a:spLocks/>
          </p:cNvSpPr>
          <p:nvPr/>
        </p:nvSpPr>
        <p:spPr>
          <a:xfrm>
            <a:off x="7588989" y="3688673"/>
            <a:ext cx="1265449" cy="667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RTMP</a:t>
            </a:r>
            <a:r>
              <a:rPr kumimoji="1" lang="zh-CN" altLang="en-US" sz="1050" dirty="0" smtClean="0"/>
              <a:t>播放器</a:t>
            </a:r>
            <a:r>
              <a:rPr kumimoji="1" lang="en-US" altLang="zh-CN" sz="1050" dirty="0" smtClean="0"/>
              <a:t>SDK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050" dirty="0"/>
              <a:t>独立播放器</a:t>
            </a:r>
            <a:endParaRPr kumimoji="1" lang="en-US" altLang="zh-CN" sz="1050" dirty="0"/>
          </a:p>
          <a:p>
            <a:pPr algn="l">
              <a:lnSpc>
                <a:spcPct val="150000"/>
              </a:lnSpc>
            </a:pP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endParaRPr kumimoji="1" lang="en-US" altLang="zh-CN" sz="1050" dirty="0" smtClean="0"/>
          </a:p>
        </p:txBody>
      </p:sp>
      <p:pic>
        <p:nvPicPr>
          <p:cNvPr id="34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7" y="4511627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" name="Picture 15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20" y="4410125"/>
            <a:ext cx="780045" cy="7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68" y="4725137"/>
            <a:ext cx="623337" cy="623337"/>
          </a:xfrm>
          <a:prstGeom prst="rect">
            <a:avLst/>
          </a:prstGeom>
        </p:spPr>
      </p:pic>
      <p:sp>
        <p:nvSpPr>
          <p:cNvPr id="38" name="文本占位符 2"/>
          <p:cNvSpPr txBox="1">
            <a:spLocks/>
          </p:cNvSpPr>
          <p:nvPr/>
        </p:nvSpPr>
        <p:spPr>
          <a:xfrm>
            <a:off x="7911712" y="4409716"/>
            <a:ext cx="1265449" cy="821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播放器</a:t>
            </a:r>
            <a:r>
              <a:rPr kumimoji="1" lang="en-US" altLang="zh-CN" sz="1050" dirty="0" smtClean="0"/>
              <a:t>SDK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移动端默认播放器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PC</a:t>
            </a:r>
            <a:r>
              <a:rPr kumimoji="1" lang="zh-CN" altLang="en-US" sz="1050" dirty="0" smtClean="0"/>
              <a:t>平台播放器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endParaRPr kumimoji="1"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362312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033564" y="1902177"/>
            <a:ext cx="4558166" cy="30819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8788" y="488033"/>
            <a:ext cx="7961312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z="3600" dirty="0" smtClean="0"/>
              <a:t>七牛云－云直播</a:t>
            </a:r>
            <a:endParaRPr kumimoji="1" lang="zh-CN" altLang="en-US" sz="36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96196" y="2267644"/>
            <a:ext cx="8413163" cy="365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kumimoji="1" lang="en-US" altLang="zh-CN" sz="2400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19010" y="1306022"/>
            <a:ext cx="4822562" cy="82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2400" dirty="0" smtClean="0"/>
              <a:t>播放端</a:t>
            </a:r>
            <a:endParaRPr kumimoji="1" lang="en-US" altLang="zh-CN" sz="2400" dirty="0"/>
          </a:p>
        </p:txBody>
      </p:sp>
      <p:sp>
        <p:nvSpPr>
          <p:cNvPr id="6" name="AutoShape 22"/>
          <p:cNvSpPr>
            <a:spLocks/>
          </p:cNvSpPr>
          <p:nvPr/>
        </p:nvSpPr>
        <p:spPr bwMode="auto">
          <a:xfrm>
            <a:off x="1575791" y="2280058"/>
            <a:ext cx="3074095" cy="2152070"/>
          </a:xfrm>
          <a:custGeom>
            <a:avLst/>
            <a:gdLst>
              <a:gd name="T0" fmla="+- 0 10736 297"/>
              <a:gd name="T1" fmla="*/ T0 w 20879"/>
              <a:gd name="T2" fmla="+- 0 10743 401"/>
              <a:gd name="T3" fmla="*/ 10743 h 20684"/>
              <a:gd name="T4" fmla="+- 0 10736 297"/>
              <a:gd name="T5" fmla="*/ T4 w 20879"/>
              <a:gd name="T6" fmla="+- 0 10743 401"/>
              <a:gd name="T7" fmla="*/ 10743 h 20684"/>
              <a:gd name="T8" fmla="+- 0 10736 297"/>
              <a:gd name="T9" fmla="*/ T8 w 20879"/>
              <a:gd name="T10" fmla="+- 0 10743 401"/>
              <a:gd name="T11" fmla="*/ 10743 h 20684"/>
              <a:gd name="T12" fmla="+- 0 10736 297"/>
              <a:gd name="T13" fmla="*/ T12 w 20879"/>
              <a:gd name="T14" fmla="+- 0 10743 401"/>
              <a:gd name="T15" fmla="*/ 10743 h 206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879" h="20684">
                <a:moveTo>
                  <a:pt x="1901" y="6800"/>
                </a:moveTo>
                <a:lnTo>
                  <a:pt x="1901" y="6800"/>
                </a:ln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close/>
              </a:path>
            </a:pathLst>
          </a:custGeom>
          <a:solidFill>
            <a:srgbClr val="FFFFFF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dirty="0">
              <a:latin typeface="微软雅黑"/>
              <a:ea typeface="微软雅黑"/>
              <a:cs typeface="微软雅黑"/>
              <a:sym typeface="Calibri" charset="0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H="1" flipV="1">
            <a:off x="4295084" y="2903047"/>
            <a:ext cx="984401" cy="95498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8" y="5024740"/>
            <a:ext cx="599254" cy="599254"/>
          </a:xfrm>
          <a:prstGeom prst="rect">
            <a:avLst/>
          </a:prstGeom>
        </p:spPr>
      </p:pic>
      <p:grpSp>
        <p:nvGrpSpPr>
          <p:cNvPr id="11" name="组 10"/>
          <p:cNvGrpSpPr/>
          <p:nvPr/>
        </p:nvGrpSpPr>
        <p:grpSpPr>
          <a:xfrm>
            <a:off x="8178136" y="2355907"/>
            <a:ext cx="531223" cy="793136"/>
            <a:chOff x="3749449" y="1529179"/>
            <a:chExt cx="683623" cy="973501"/>
          </a:xfrm>
        </p:grpSpPr>
        <p:pic>
          <p:nvPicPr>
            <p:cNvPr id="12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1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74" y="3561566"/>
            <a:ext cx="729179" cy="72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20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6" y="2744007"/>
            <a:ext cx="554887" cy="5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20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41" y="3839423"/>
            <a:ext cx="554887" cy="5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4189689" y="3162097"/>
            <a:ext cx="812351" cy="764059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H="1" flipV="1">
            <a:off x="5516976" y="4260123"/>
            <a:ext cx="1364414" cy="889185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H="1" flipV="1">
            <a:off x="5903832" y="3129889"/>
            <a:ext cx="2162283" cy="764059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5948471" y="2744007"/>
            <a:ext cx="2162283" cy="277444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985578" y="4228190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CDN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477864" y="2312712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CDN</a:t>
            </a: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 rot="21229488">
            <a:off x="6529852" y="2443376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HLS/480P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 rot="1164671">
            <a:off x="6418324" y="3380173"/>
            <a:ext cx="132685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HLS/1080P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 rot="2064012">
            <a:off x="5446904" y="4577443"/>
            <a:ext cx="145310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RTMP/1080P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 flipV="1">
            <a:off x="5556928" y="4176948"/>
            <a:ext cx="2225631" cy="409254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7855497" y="4432128"/>
            <a:ext cx="562856" cy="821101"/>
            <a:chOff x="3749449" y="1529179"/>
            <a:chExt cx="683623" cy="973501"/>
          </a:xfrm>
        </p:grpSpPr>
        <p:pic>
          <p:nvPicPr>
            <p:cNvPr id="29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1" name="标题 1"/>
          <p:cNvSpPr txBox="1">
            <a:spLocks/>
          </p:cNvSpPr>
          <p:nvPr/>
        </p:nvSpPr>
        <p:spPr>
          <a:xfrm rot="599504">
            <a:off x="6293416" y="3951590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HLS/720P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447438" y="2536966"/>
            <a:ext cx="742252" cy="665029"/>
            <a:chOff x="3593390" y="1802790"/>
            <a:chExt cx="742252" cy="665029"/>
          </a:xfrm>
        </p:grpSpPr>
        <p:pic>
          <p:nvPicPr>
            <p:cNvPr id="32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354" y="1802790"/>
              <a:ext cx="554887" cy="554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390" y="1990200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4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023" y="1942425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5" name="组 34"/>
          <p:cNvGrpSpPr/>
          <p:nvPr/>
        </p:nvGrpSpPr>
        <p:grpSpPr>
          <a:xfrm>
            <a:off x="2499160" y="3511919"/>
            <a:ext cx="742252" cy="665029"/>
            <a:chOff x="3593390" y="1802790"/>
            <a:chExt cx="742252" cy="665029"/>
          </a:xfrm>
        </p:grpSpPr>
        <p:pic>
          <p:nvPicPr>
            <p:cNvPr id="36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354" y="1802790"/>
              <a:ext cx="554887" cy="554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7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390" y="1990200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023" y="1942425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9" name="Line 28"/>
          <p:cNvSpPr>
            <a:spLocks noChangeShapeType="1"/>
          </p:cNvSpPr>
          <p:nvPr/>
        </p:nvSpPr>
        <p:spPr bwMode="auto">
          <a:xfrm flipH="1" flipV="1">
            <a:off x="3130062" y="4207779"/>
            <a:ext cx="794994" cy="467055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952584" y="3261128"/>
            <a:ext cx="847917" cy="536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tx1"/>
                </a:solidFill>
              </a:rPr>
              <a:t>云存储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870286" y="2370428"/>
            <a:ext cx="847917" cy="536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tx1"/>
                </a:solidFill>
              </a:rPr>
              <a:t>云直播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" name="虚尾箭头 2"/>
          <p:cNvSpPr/>
          <p:nvPr/>
        </p:nvSpPr>
        <p:spPr>
          <a:xfrm rot="8043039">
            <a:off x="3152054" y="3248568"/>
            <a:ext cx="392613" cy="227640"/>
          </a:xfrm>
          <a:prstGeom prst="stripedRightArrow">
            <a:avLst>
              <a:gd name="adj1" fmla="val 50000"/>
              <a:gd name="adj2" fmla="val 80785"/>
            </a:avLst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2" name="Picture 20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46" y="4561747"/>
            <a:ext cx="554887" cy="5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76" y="5414310"/>
            <a:ext cx="599443" cy="599443"/>
          </a:xfrm>
          <a:prstGeom prst="rect">
            <a:avLst/>
          </a:prstGeom>
        </p:spPr>
      </p:pic>
      <p:grpSp>
        <p:nvGrpSpPr>
          <p:cNvPr id="50" name="组 49"/>
          <p:cNvGrpSpPr/>
          <p:nvPr/>
        </p:nvGrpSpPr>
        <p:grpSpPr>
          <a:xfrm>
            <a:off x="2445556" y="5719366"/>
            <a:ext cx="531223" cy="793136"/>
            <a:chOff x="3749449" y="1529179"/>
            <a:chExt cx="683623" cy="973501"/>
          </a:xfrm>
        </p:grpSpPr>
        <p:pic>
          <p:nvPicPr>
            <p:cNvPr id="51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2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3" name="Line 28"/>
          <p:cNvSpPr>
            <a:spLocks noChangeShapeType="1"/>
          </p:cNvSpPr>
          <p:nvPr/>
        </p:nvSpPr>
        <p:spPr bwMode="auto">
          <a:xfrm flipH="1" flipV="1">
            <a:off x="4399691" y="5050772"/>
            <a:ext cx="1078171" cy="47843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V="1">
            <a:off x="3077410" y="5132067"/>
            <a:ext cx="847646" cy="683815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 rot="1453027">
            <a:off x="4458493" y="4943426"/>
            <a:ext cx="145310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HLS/1080P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 rot="19241158">
            <a:off x="2978038" y="4997122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HLS/480P</a:t>
            </a:r>
          </a:p>
        </p:txBody>
      </p:sp>
      <p:sp>
        <p:nvSpPr>
          <p:cNvPr id="57" name="标题 1"/>
          <p:cNvSpPr txBox="1">
            <a:spLocks/>
          </p:cNvSpPr>
          <p:nvPr/>
        </p:nvSpPr>
        <p:spPr>
          <a:xfrm>
            <a:off x="743807" y="2221728"/>
            <a:ext cx="61683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回放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H="1" flipV="1">
            <a:off x="325267" y="2523736"/>
            <a:ext cx="460648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 flipH="1" flipV="1">
            <a:off x="325267" y="2254414"/>
            <a:ext cx="458224" cy="0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743807" y="1938384"/>
            <a:ext cx="61683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直播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928179" y="1885361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7931861" y="3213537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  <p:sp>
        <p:nvSpPr>
          <p:cNvPr id="63" name="标题 1"/>
          <p:cNvSpPr txBox="1">
            <a:spLocks/>
          </p:cNvSpPr>
          <p:nvPr/>
        </p:nvSpPr>
        <p:spPr>
          <a:xfrm>
            <a:off x="5448388" y="5805138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H5 Player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6668530" y="5404921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H5 Player</a:t>
            </a: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7735481" y="5014250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  <p:sp>
        <p:nvSpPr>
          <p:cNvPr id="66" name="标题 1"/>
          <p:cNvSpPr txBox="1">
            <a:spLocks/>
          </p:cNvSpPr>
          <p:nvPr/>
        </p:nvSpPr>
        <p:spPr>
          <a:xfrm>
            <a:off x="2285867" y="6283478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</p:spTree>
    <p:extLst>
      <p:ext uri="{BB962C8B-B14F-4D97-AF65-F5344CB8AC3E}">
        <p14:creationId xmlns:p14="http://schemas.microsoft.com/office/powerpoint/2010/main" val="22059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67319" y="1082605"/>
            <a:ext cx="4908803" cy="42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2800" dirty="0" smtClean="0"/>
              <a:t>功能场景介绍</a:t>
            </a:r>
            <a:endParaRPr kumimoji="1" lang="en-US" altLang="zh-CN" sz="2800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sz="2800" dirty="0" smtClean="0"/>
              <a:t>设备的研制开发</a:t>
            </a:r>
            <a:endParaRPr kumimoji="1" lang="en-US" altLang="zh-CN" sz="2800" dirty="0"/>
          </a:p>
          <a:p>
            <a:pPr algn="ctr">
              <a:lnSpc>
                <a:spcPct val="150000"/>
              </a:lnSpc>
            </a:pPr>
            <a:r>
              <a:rPr kumimoji="1" lang="zh-CN" altLang="en-US" sz="2800" dirty="0" smtClean="0"/>
              <a:t>平台以及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的搭建</a:t>
            </a:r>
            <a:endParaRPr kumimoji="1" lang="en-US" altLang="zh-CN" sz="2800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目录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8708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67319" y="1082605"/>
            <a:ext cx="4908803" cy="42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2800" dirty="0"/>
              <a:t>功能场景介绍</a:t>
            </a:r>
            <a:endParaRPr kumimoji="1" lang="en-US" altLang="zh-CN" sz="2800" dirty="0"/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设备的研制开发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平台以及</a:t>
            </a:r>
            <a:r>
              <a:rPr kumimoji="1" lang="en-US" altLang="zh-CN" sz="2800" dirty="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的搭建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目录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6985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99703" y="1557784"/>
            <a:ext cx="1316995" cy="1271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6" y="1752000"/>
            <a:ext cx="607670" cy="607670"/>
          </a:xfrm>
          <a:prstGeom prst="rect">
            <a:avLst/>
          </a:prstGeom>
        </p:spPr>
      </p:pic>
      <p:sp>
        <p:nvSpPr>
          <p:cNvPr id="76" name="文本占位符 2"/>
          <p:cNvSpPr txBox="1">
            <a:spLocks/>
          </p:cNvSpPr>
          <p:nvPr/>
        </p:nvSpPr>
        <p:spPr>
          <a:xfrm>
            <a:off x="913324" y="2371428"/>
            <a:ext cx="660471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家庭内</a:t>
            </a:r>
            <a:endParaRPr kumimoji="1" lang="en-US" altLang="zh-CN" sz="1200" dirty="0" smtClean="0"/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方案全景</a:t>
            </a:r>
            <a:endParaRPr kumimoji="1" lang="en-US" altLang="zh-CN" sz="2800" dirty="0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025054" y="2371429"/>
            <a:ext cx="3736303" cy="2760418"/>
            <a:chOff x="0" y="-1"/>
            <a:chExt cx="1503683" cy="969073"/>
          </a:xfrm>
        </p:grpSpPr>
        <p:sp>
          <p:nvSpPr>
            <p:cNvPr id="27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28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29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023" y="2418124"/>
            <a:ext cx="606991" cy="6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599701" y="3025115"/>
            <a:ext cx="1316995" cy="1271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4" y="3219331"/>
            <a:ext cx="607670" cy="607670"/>
          </a:xfrm>
          <a:prstGeom prst="rect">
            <a:avLst/>
          </a:prstGeom>
        </p:spPr>
      </p:pic>
      <p:sp>
        <p:nvSpPr>
          <p:cNvPr id="32" name="文本占位符 2"/>
          <p:cNvSpPr txBox="1">
            <a:spLocks/>
          </p:cNvSpPr>
          <p:nvPr/>
        </p:nvSpPr>
        <p:spPr>
          <a:xfrm>
            <a:off x="913322" y="3838759"/>
            <a:ext cx="660471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家庭内</a:t>
            </a:r>
            <a:endParaRPr kumimoji="1" lang="en-US" altLang="zh-CN" sz="1200" dirty="0" smtClean="0"/>
          </a:p>
        </p:txBody>
      </p:sp>
      <p:sp>
        <p:nvSpPr>
          <p:cNvPr id="33" name="矩形 32"/>
          <p:cNvSpPr/>
          <p:nvPr/>
        </p:nvSpPr>
        <p:spPr>
          <a:xfrm>
            <a:off x="599703" y="4506198"/>
            <a:ext cx="1316995" cy="1271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6" y="4700414"/>
            <a:ext cx="607670" cy="607670"/>
          </a:xfrm>
          <a:prstGeom prst="rect">
            <a:avLst/>
          </a:prstGeom>
        </p:spPr>
      </p:pic>
      <p:sp>
        <p:nvSpPr>
          <p:cNvPr id="35" name="文本占位符 2"/>
          <p:cNvSpPr txBox="1">
            <a:spLocks/>
          </p:cNvSpPr>
          <p:nvPr/>
        </p:nvSpPr>
        <p:spPr>
          <a:xfrm>
            <a:off x="913324" y="5319842"/>
            <a:ext cx="660471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家庭内</a:t>
            </a:r>
            <a:endParaRPr kumimoji="1" lang="en-US" altLang="zh-CN" sz="1200" dirty="0" smtClean="0"/>
          </a:p>
        </p:txBody>
      </p:sp>
      <p:pic>
        <p:nvPicPr>
          <p:cNvPr id="36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66" y="3838759"/>
            <a:ext cx="606991" cy="6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7" name="文本占位符 2"/>
          <p:cNvSpPr txBox="1">
            <a:spLocks/>
          </p:cNvSpPr>
          <p:nvPr/>
        </p:nvSpPr>
        <p:spPr>
          <a:xfrm>
            <a:off x="4657973" y="2669276"/>
            <a:ext cx="1380171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200" dirty="0" smtClean="0">
                <a:solidFill>
                  <a:srgbClr val="000000"/>
                </a:solidFill>
              </a:rPr>
              <a:t>管理服务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38" name="文本占位符 2"/>
          <p:cNvSpPr txBox="1">
            <a:spLocks/>
          </p:cNvSpPr>
          <p:nvPr/>
        </p:nvSpPr>
        <p:spPr>
          <a:xfrm>
            <a:off x="4055051" y="4451136"/>
            <a:ext cx="1380171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pic>
        <p:nvPicPr>
          <p:cNvPr id="39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60" y="3371730"/>
            <a:ext cx="606991" cy="6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707" y="3383488"/>
            <a:ext cx="606991" cy="6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" name="文本占位符 2"/>
          <p:cNvSpPr txBox="1">
            <a:spLocks/>
          </p:cNvSpPr>
          <p:nvPr/>
        </p:nvSpPr>
        <p:spPr>
          <a:xfrm>
            <a:off x="5473403" y="3066836"/>
            <a:ext cx="1380171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200" dirty="0" smtClean="0">
                <a:solidFill>
                  <a:srgbClr val="000000"/>
                </a:solidFill>
              </a:rPr>
              <a:t>云存储服务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 flipV="1">
            <a:off x="1550274" y="2154091"/>
            <a:ext cx="2553576" cy="1836388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H="1" flipV="1">
            <a:off x="1506260" y="3621422"/>
            <a:ext cx="2597590" cy="529241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 flipH="1">
            <a:off x="1550276" y="4308046"/>
            <a:ext cx="2553574" cy="732781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H="1" flipV="1">
            <a:off x="4840821" y="4158214"/>
            <a:ext cx="2831102" cy="451019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7779280" y="4342644"/>
            <a:ext cx="527625" cy="735799"/>
            <a:chOff x="3749449" y="1529179"/>
            <a:chExt cx="683623" cy="973501"/>
          </a:xfrm>
        </p:grpSpPr>
        <p:pic>
          <p:nvPicPr>
            <p:cNvPr id="47" name="Picture 14" descr="iphone-white-front_mo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9" name="Picture 14" descr="iphone-white-front_mo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0" name="组 49"/>
          <p:cNvGrpSpPr/>
          <p:nvPr/>
        </p:nvGrpSpPr>
        <p:grpSpPr>
          <a:xfrm>
            <a:off x="7144299" y="4951942"/>
            <a:ext cx="527625" cy="735799"/>
            <a:chOff x="3749449" y="1529179"/>
            <a:chExt cx="683623" cy="973501"/>
          </a:xfrm>
        </p:grpSpPr>
        <p:pic>
          <p:nvPicPr>
            <p:cNvPr id="52" name="Picture 14" descr="iphone-white-front_mo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4" descr="iphone-white-front_mo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5" name="Line 30"/>
          <p:cNvSpPr>
            <a:spLocks noChangeShapeType="1"/>
          </p:cNvSpPr>
          <p:nvPr/>
        </p:nvSpPr>
        <p:spPr bwMode="auto">
          <a:xfrm flipH="1" flipV="1">
            <a:off x="4834357" y="4310613"/>
            <a:ext cx="2309942" cy="756516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cxnSp>
        <p:nvCxnSpPr>
          <p:cNvPr id="61" name="直线连接符 60"/>
          <p:cNvCxnSpPr/>
          <p:nvPr/>
        </p:nvCxnSpPr>
        <p:spPr>
          <a:xfrm>
            <a:off x="1533023" y="1980927"/>
            <a:ext cx="2970629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1533023" y="3506859"/>
            <a:ext cx="1183279" cy="1596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533023" y="5131847"/>
            <a:ext cx="1183279" cy="606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V="1">
            <a:off x="2716302" y="1980927"/>
            <a:ext cx="0" cy="315698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4460519" y="1980927"/>
            <a:ext cx="0" cy="3905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 flipH="1">
            <a:off x="4471813" y="1969169"/>
            <a:ext cx="3425090" cy="138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7943939" y="1969169"/>
            <a:ext cx="33741" cy="227825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7308958" y="1982971"/>
            <a:ext cx="38434" cy="295073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文本占位符 2"/>
          <p:cNvSpPr txBox="1">
            <a:spLocks/>
          </p:cNvSpPr>
          <p:nvPr/>
        </p:nvSpPr>
        <p:spPr>
          <a:xfrm>
            <a:off x="2441394" y="1575604"/>
            <a:ext cx="1607826" cy="6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控制信令（授权推流）</a:t>
            </a:r>
            <a:endParaRPr kumimoji="1" lang="en-US" altLang="zh-CN" sz="1200" dirty="0" smtClean="0"/>
          </a:p>
        </p:txBody>
      </p:sp>
      <p:sp>
        <p:nvSpPr>
          <p:cNvPr id="75" name="文本占位符 2"/>
          <p:cNvSpPr txBox="1">
            <a:spLocks/>
          </p:cNvSpPr>
          <p:nvPr/>
        </p:nvSpPr>
        <p:spPr>
          <a:xfrm>
            <a:off x="6232205" y="1584305"/>
            <a:ext cx="1664697" cy="6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控制信令（授权播放）</a:t>
            </a:r>
            <a:endParaRPr kumimoji="1" lang="en-US" altLang="zh-CN" sz="1200" dirty="0" smtClean="0"/>
          </a:p>
        </p:txBody>
      </p:sp>
      <p:sp>
        <p:nvSpPr>
          <p:cNvPr id="78" name="文本占位符 2"/>
          <p:cNvSpPr txBox="1">
            <a:spLocks/>
          </p:cNvSpPr>
          <p:nvPr/>
        </p:nvSpPr>
        <p:spPr>
          <a:xfrm>
            <a:off x="5842310" y="4822477"/>
            <a:ext cx="840278" cy="6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数据通道</a:t>
            </a:r>
            <a:endParaRPr kumimoji="1" lang="en-US" altLang="zh-CN" sz="1200" dirty="0" smtClean="0"/>
          </a:p>
        </p:txBody>
      </p:sp>
      <p:sp>
        <p:nvSpPr>
          <p:cNvPr id="79" name="文本占位符 2"/>
          <p:cNvSpPr txBox="1">
            <a:spLocks/>
          </p:cNvSpPr>
          <p:nvPr/>
        </p:nvSpPr>
        <p:spPr>
          <a:xfrm>
            <a:off x="2716302" y="4594202"/>
            <a:ext cx="840278" cy="6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数据通道</a:t>
            </a:r>
            <a:endParaRPr kumimoji="1" lang="en-US" altLang="zh-CN" sz="1200" dirty="0" smtClean="0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4834357" y="3838759"/>
            <a:ext cx="389203" cy="183156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872053" y="2939563"/>
            <a:ext cx="1316995" cy="1271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56" y="3133779"/>
            <a:ext cx="607670" cy="607670"/>
          </a:xfrm>
          <a:prstGeom prst="rect">
            <a:avLst/>
          </a:prstGeom>
        </p:spPr>
      </p:pic>
      <p:sp>
        <p:nvSpPr>
          <p:cNvPr id="76" name="文本占位符 2"/>
          <p:cNvSpPr txBox="1">
            <a:spLocks/>
          </p:cNvSpPr>
          <p:nvPr/>
        </p:nvSpPr>
        <p:spPr>
          <a:xfrm>
            <a:off x="1185674" y="3753207"/>
            <a:ext cx="660471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家庭内</a:t>
            </a:r>
            <a:endParaRPr kumimoji="1" lang="en-US" altLang="zh-CN" sz="1200" dirty="0" smtClean="0"/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并发支持</a:t>
            </a:r>
            <a:endParaRPr kumimoji="1" lang="en-US" altLang="zh-CN" sz="2800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H="1" flipV="1">
            <a:off x="1846145" y="3653666"/>
            <a:ext cx="2371425" cy="771642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8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78" y="4169178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0" name="文本占位符 2"/>
          <p:cNvSpPr txBox="1">
            <a:spLocks/>
          </p:cNvSpPr>
          <p:nvPr/>
        </p:nvSpPr>
        <p:spPr>
          <a:xfrm>
            <a:off x="2986334" y="3740684"/>
            <a:ext cx="840278" cy="6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200" dirty="0" smtClean="0"/>
              <a:t>P2</a:t>
            </a:r>
            <a:r>
              <a:rPr kumimoji="1" lang="en-US" altLang="zh-CN" sz="1200" dirty="0" smtClean="0"/>
              <a:t>P</a:t>
            </a:r>
            <a:r>
              <a:rPr kumimoji="1" lang="zh-CN" altLang="en-US" sz="1200" dirty="0" smtClean="0"/>
              <a:t>直连</a:t>
            </a:r>
            <a:endParaRPr kumimoji="1" lang="en-US" altLang="zh-CN" sz="1200" dirty="0" smtClean="0"/>
          </a:p>
        </p:txBody>
      </p:sp>
      <p:sp>
        <p:nvSpPr>
          <p:cNvPr id="70" name="文本占位符 2"/>
          <p:cNvSpPr txBox="1">
            <a:spLocks/>
          </p:cNvSpPr>
          <p:nvPr/>
        </p:nvSpPr>
        <p:spPr>
          <a:xfrm>
            <a:off x="458788" y="1489193"/>
            <a:ext cx="8198738" cy="247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直连的问题在于下行的连接数限制，由于直接连通设备，因此同时的连接数取决于设备的性能。</a:t>
            </a:r>
            <a:endParaRPr kumimoji="1" lang="en-US" altLang="zh-CN" dirty="0" smtClean="0"/>
          </a:p>
          <a:p>
            <a:pPr algn="l">
              <a:lnSpc>
                <a:spcPct val="150000"/>
              </a:lnSpc>
            </a:pPr>
            <a:endParaRPr kumimoji="1" lang="en-US" altLang="zh-CN" dirty="0" smtClean="0"/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 flipH="1" flipV="1">
            <a:off x="1846144" y="3397536"/>
            <a:ext cx="472707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72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74" y="3082186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4" name="文本占位符 2"/>
          <p:cNvSpPr txBox="1">
            <a:spLocks/>
          </p:cNvSpPr>
          <p:nvPr/>
        </p:nvSpPr>
        <p:spPr>
          <a:xfrm>
            <a:off x="3931976" y="3010111"/>
            <a:ext cx="840278" cy="6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200" dirty="0" smtClean="0"/>
              <a:t>P2</a:t>
            </a:r>
            <a:r>
              <a:rPr kumimoji="1" lang="en-US" altLang="zh-CN" sz="1200" dirty="0" smtClean="0"/>
              <a:t>P</a:t>
            </a:r>
            <a:r>
              <a:rPr kumimoji="1" lang="zh-CN" altLang="en-US" sz="1200" dirty="0" smtClean="0"/>
              <a:t>直连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532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214956" y="2951321"/>
            <a:ext cx="1316995" cy="1271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59" y="3145537"/>
            <a:ext cx="607670" cy="607670"/>
          </a:xfrm>
          <a:prstGeom prst="rect">
            <a:avLst/>
          </a:prstGeom>
        </p:spPr>
      </p:pic>
      <p:sp>
        <p:nvSpPr>
          <p:cNvPr id="76" name="文本占位符 2"/>
          <p:cNvSpPr txBox="1">
            <a:spLocks/>
          </p:cNvSpPr>
          <p:nvPr/>
        </p:nvSpPr>
        <p:spPr>
          <a:xfrm>
            <a:off x="1528577" y="3764965"/>
            <a:ext cx="660471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家庭内</a:t>
            </a:r>
            <a:endParaRPr kumimoji="1" lang="en-US" altLang="zh-CN" sz="1200" dirty="0" smtClean="0"/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并发支持</a:t>
            </a:r>
            <a:endParaRPr kumimoji="1" lang="en-US" altLang="zh-CN" sz="2800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H="1" flipV="1">
            <a:off x="5787261" y="3887661"/>
            <a:ext cx="77609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8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62" y="3585731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0" name="文本占位符 2"/>
          <p:cNvSpPr txBox="1">
            <a:spLocks/>
          </p:cNvSpPr>
          <p:nvPr/>
        </p:nvSpPr>
        <p:spPr>
          <a:xfrm>
            <a:off x="458788" y="1489193"/>
            <a:ext cx="8198738" cy="247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主动推送流媒体至流媒体服务器，则可利用流媒体服务的负载能力，支持同时数千路的并发要求。</a:t>
            </a:r>
            <a:endParaRPr kumimoji="1" lang="en-US" altLang="zh-CN" dirty="0" smtClean="0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 flipH="1" flipV="1">
            <a:off x="2165528" y="3600743"/>
            <a:ext cx="1554689" cy="373546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3720218" y="3589284"/>
            <a:ext cx="1972977" cy="1232840"/>
            <a:chOff x="0" y="-1"/>
            <a:chExt cx="1503683" cy="969073"/>
          </a:xfrm>
        </p:grpSpPr>
        <p:sp>
          <p:nvSpPr>
            <p:cNvPr id="12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13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4" name="文本占位符 2"/>
          <p:cNvSpPr txBox="1">
            <a:spLocks/>
          </p:cNvSpPr>
          <p:nvPr/>
        </p:nvSpPr>
        <p:spPr>
          <a:xfrm>
            <a:off x="4248135" y="4040324"/>
            <a:ext cx="1380171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H="1" flipV="1">
            <a:off x="5784930" y="4051001"/>
            <a:ext cx="77609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H="1" flipV="1">
            <a:off x="5784930" y="4222494"/>
            <a:ext cx="77609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5784930" y="4390161"/>
            <a:ext cx="77609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2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62" y="3738131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62" y="3890531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62" y="4042931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" name="Line 30"/>
          <p:cNvSpPr>
            <a:spLocks noChangeShapeType="1"/>
          </p:cNvSpPr>
          <p:nvPr/>
        </p:nvSpPr>
        <p:spPr bwMode="auto">
          <a:xfrm flipH="1" flipV="1">
            <a:off x="5262876" y="4802483"/>
            <a:ext cx="228522" cy="476971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 flipV="1">
            <a:off x="5128426" y="4872577"/>
            <a:ext cx="228522" cy="476971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 flipV="1">
            <a:off x="4982217" y="4943126"/>
            <a:ext cx="228522" cy="476971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9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18" y="5424430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68" y="5529798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15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214956" y="2951321"/>
            <a:ext cx="1316995" cy="1271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59" y="3145537"/>
            <a:ext cx="607670" cy="607670"/>
          </a:xfrm>
          <a:prstGeom prst="rect">
            <a:avLst/>
          </a:prstGeom>
        </p:spPr>
      </p:pic>
      <p:sp>
        <p:nvSpPr>
          <p:cNvPr id="76" name="文本占位符 2"/>
          <p:cNvSpPr txBox="1">
            <a:spLocks/>
          </p:cNvSpPr>
          <p:nvPr/>
        </p:nvSpPr>
        <p:spPr>
          <a:xfrm>
            <a:off x="1528577" y="3764965"/>
            <a:ext cx="660471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200" dirty="0" smtClean="0"/>
              <a:t>家庭内</a:t>
            </a:r>
            <a:endParaRPr kumimoji="1" lang="en-US" altLang="zh-CN" sz="1200" dirty="0" smtClean="0"/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多平台播放</a:t>
            </a:r>
            <a:endParaRPr kumimoji="1" lang="en-US" altLang="zh-CN" sz="2800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H="1" flipV="1">
            <a:off x="5187221" y="3381883"/>
            <a:ext cx="77609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8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85" y="3066533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0" name="文本占位符 2"/>
          <p:cNvSpPr txBox="1">
            <a:spLocks/>
          </p:cNvSpPr>
          <p:nvPr/>
        </p:nvSpPr>
        <p:spPr>
          <a:xfrm>
            <a:off x="458788" y="1489193"/>
            <a:ext cx="8198738" cy="247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主动推送流媒体至流媒体服务器，则可利用流媒体服务的负载能力，支持同时数千路的并发要求。</a:t>
            </a:r>
            <a:endParaRPr kumimoji="1" lang="en-US" altLang="zh-CN" dirty="0" smtClean="0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 flipH="1" flipV="1">
            <a:off x="2165527" y="3600743"/>
            <a:ext cx="809469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3155449" y="2949871"/>
            <a:ext cx="1972977" cy="1232840"/>
            <a:chOff x="0" y="-1"/>
            <a:chExt cx="1503683" cy="969073"/>
          </a:xfrm>
        </p:grpSpPr>
        <p:sp>
          <p:nvSpPr>
            <p:cNvPr id="12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13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4" name="文本占位符 2"/>
          <p:cNvSpPr txBox="1">
            <a:spLocks/>
          </p:cNvSpPr>
          <p:nvPr/>
        </p:nvSpPr>
        <p:spPr>
          <a:xfrm>
            <a:off x="3628603" y="3409720"/>
            <a:ext cx="1380171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H="1" flipV="1">
            <a:off x="5032718" y="3921661"/>
            <a:ext cx="752212" cy="26105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2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05" y="4042931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" name="Line 30"/>
          <p:cNvSpPr>
            <a:spLocks noChangeShapeType="1"/>
          </p:cNvSpPr>
          <p:nvPr/>
        </p:nvSpPr>
        <p:spPr bwMode="auto">
          <a:xfrm flipH="1" flipV="1">
            <a:off x="4533825" y="4234252"/>
            <a:ext cx="228522" cy="476971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338" y="4673630"/>
            <a:ext cx="599443" cy="599443"/>
          </a:xfrm>
          <a:prstGeom prst="rect">
            <a:avLst/>
          </a:prstGeom>
        </p:spPr>
      </p:pic>
      <p:sp>
        <p:nvSpPr>
          <p:cNvPr id="32" name="文本占位符 2"/>
          <p:cNvSpPr txBox="1">
            <a:spLocks/>
          </p:cNvSpPr>
          <p:nvPr/>
        </p:nvSpPr>
        <p:spPr>
          <a:xfrm>
            <a:off x="6504121" y="3131456"/>
            <a:ext cx="660471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200" dirty="0" smtClean="0"/>
              <a:t>IOS</a:t>
            </a:r>
            <a:endParaRPr kumimoji="1" lang="en-US" altLang="zh-CN" sz="1200" dirty="0" smtClean="0"/>
          </a:p>
        </p:txBody>
      </p:sp>
      <p:sp>
        <p:nvSpPr>
          <p:cNvPr id="33" name="文本占位符 2"/>
          <p:cNvSpPr txBox="1">
            <a:spLocks/>
          </p:cNvSpPr>
          <p:nvPr/>
        </p:nvSpPr>
        <p:spPr>
          <a:xfrm>
            <a:off x="6254945" y="4073301"/>
            <a:ext cx="909647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200" dirty="0" smtClean="0"/>
              <a:t>Android</a:t>
            </a:r>
            <a:endParaRPr kumimoji="1" lang="en-US" altLang="zh-CN" sz="1200" dirty="0" smtClean="0"/>
          </a:p>
        </p:txBody>
      </p:sp>
      <p:sp>
        <p:nvSpPr>
          <p:cNvPr id="34" name="文本占位符 2"/>
          <p:cNvSpPr txBox="1">
            <a:spLocks/>
          </p:cNvSpPr>
          <p:nvPr/>
        </p:nvSpPr>
        <p:spPr>
          <a:xfrm>
            <a:off x="5249449" y="4722981"/>
            <a:ext cx="1605979" cy="46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200" dirty="0" smtClean="0"/>
              <a:t>PC windows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35146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67319" y="1082605"/>
            <a:ext cx="4908803" cy="42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功能场景介绍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</a:rPr>
              <a:t>IPC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设备</a:t>
            </a:r>
            <a:r>
              <a:rPr kumimoji="1" lang="zh-CN" altLang="en-US" sz="2800" dirty="0">
                <a:solidFill>
                  <a:schemeClr val="bg1"/>
                </a:solidFill>
              </a:rPr>
              <a:t>的研制开发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平台以及</a:t>
            </a:r>
            <a:r>
              <a:rPr kumimoji="1" lang="en-US" altLang="zh-CN" sz="2800" dirty="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的搭建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目录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023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458788" y="1489193"/>
            <a:ext cx="8198738" cy="74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直播摄像头</a:t>
            </a:r>
            <a:r>
              <a:rPr kumimoji="1" lang="zh-CN" altLang="en-US" dirty="0"/>
              <a:t>：可主动输出</a:t>
            </a:r>
            <a:r>
              <a:rPr kumimoji="1" lang="en-US" altLang="zh-CN" dirty="0"/>
              <a:t>RTMP</a:t>
            </a:r>
            <a:r>
              <a:rPr kumimoji="1" lang="zh-CN" altLang="en-US" dirty="0"/>
              <a:t>协议至外网</a:t>
            </a:r>
            <a:r>
              <a:rPr kumimoji="1" lang="zh-CN" altLang="en-US" dirty="0" smtClean="0"/>
              <a:t>的流媒体服务器</a:t>
            </a:r>
            <a:endParaRPr kumimoji="1"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摄像头方案</a:t>
            </a:r>
            <a:endParaRPr kumimoji="1" lang="en-US" altLang="zh-CN" sz="2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2887245"/>
            <a:ext cx="1179680" cy="117968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38467" y="3507592"/>
            <a:ext cx="1738848" cy="55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编码器</a:t>
            </a:r>
            <a:r>
              <a:rPr kumimoji="1" lang="en-US" altLang="zh-CN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H.</a:t>
            </a:r>
            <a:r>
              <a:rPr kumimoji="1" lang="en-US" altLang="zh-CN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264</a:t>
            </a:r>
            <a:r>
              <a:rPr kumimoji="1" lang="en-US" altLang="zh-CN" sz="1400" dirty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AAC</a:t>
            </a:r>
            <a:endParaRPr kumimoji="1" lang="zh-CN" altLang="en-US" sz="14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38467" y="2887244"/>
            <a:ext cx="1738848" cy="55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流封装</a:t>
            </a:r>
            <a:r>
              <a:rPr kumimoji="1" lang="en-US" altLang="zh-CN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RTMP</a:t>
            </a:r>
            <a:endParaRPr kumimoji="1" lang="zh-CN" altLang="en-US" sz="14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 flipV="1">
            <a:off x="3621734" y="3177447"/>
            <a:ext cx="2693165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4" name="Picture 2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51" y="2873515"/>
            <a:ext cx="1193409" cy="119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文本占位符 2"/>
          <p:cNvSpPr txBox="1">
            <a:spLocks/>
          </p:cNvSpPr>
          <p:nvPr/>
        </p:nvSpPr>
        <p:spPr>
          <a:xfrm>
            <a:off x="4059028" y="3140103"/>
            <a:ext cx="1429782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400" dirty="0" smtClean="0"/>
              <a:t>通过互联网发布</a:t>
            </a:r>
            <a:endParaRPr kumimoji="1" lang="en-US" altLang="zh-CN" sz="1400" dirty="0" smtClean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6457587" y="3967041"/>
            <a:ext cx="1429782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400" dirty="0" smtClean="0"/>
              <a:t>流媒体服务器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85404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17180</TotalTime>
  <Words>318</Words>
  <Application>Microsoft Macintosh PowerPoint</Application>
  <PresentationFormat>全屏显示(4:3)</PresentationFormat>
  <Paragraphs>118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智能家庭监控方案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先生 林</cp:lastModifiedBy>
  <cp:revision>1011</cp:revision>
  <dcterms:created xsi:type="dcterms:W3CDTF">2014-04-25T14:50:42Z</dcterms:created>
  <dcterms:modified xsi:type="dcterms:W3CDTF">2015-12-17T09:08:21Z</dcterms:modified>
</cp:coreProperties>
</file>