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6" r:id="rId3"/>
    <p:sldId id="341" r:id="rId4"/>
    <p:sldId id="342" r:id="rId5"/>
    <p:sldId id="343" r:id="rId6"/>
    <p:sldId id="344" r:id="rId7"/>
    <p:sldId id="348" r:id="rId8"/>
    <p:sldId id="346" r:id="rId9"/>
    <p:sldId id="339" r:id="rId10"/>
    <p:sldId id="349" r:id="rId11"/>
    <p:sldId id="350" r:id="rId12"/>
    <p:sldId id="351" r:id="rId13"/>
    <p:sldId id="340" r:id="rId14"/>
    <p:sldId id="352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414"/>
    <a:srgbClr val="DDDCDC"/>
    <a:srgbClr val="B5B4B4"/>
    <a:srgbClr val="0699CD"/>
    <a:srgbClr val="FAFAFA"/>
    <a:srgbClr val="7F7F7F"/>
    <a:srgbClr val="38C2F0"/>
    <a:srgbClr val="0096C8"/>
    <a:srgbClr val="10A1DC"/>
    <a:srgbClr val="45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6388" autoAdjust="0"/>
  </p:normalViewPr>
  <p:slideViewPr>
    <p:cSldViewPr snapToGrid="0" snapToObjects="1">
      <p:cViewPr>
        <p:scale>
          <a:sx n="108" d="100"/>
          <a:sy n="108" d="100"/>
        </p:scale>
        <p:origin x="-7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C9AAA-7FC1-014F-BEA3-E83075E8B6EF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76FC-E9D8-5B45-AADE-8A4581D17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190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20C79-8610-834A-AF1C-7723CE50AD25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5ECBE-BAC7-8045-A58F-E4605B1B9E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125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200" y="2738374"/>
            <a:ext cx="7960550" cy="1470025"/>
          </a:xfrm>
        </p:spPr>
        <p:txBody>
          <a:bodyPr>
            <a:noAutofit/>
          </a:bodyPr>
          <a:lstStyle>
            <a:lvl1pPr algn="r">
              <a:defRPr sz="6600" b="0" i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我的演讲主题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85935" cy="365125"/>
          </a:xfrm>
        </p:spPr>
        <p:txBody>
          <a:bodyPr/>
          <a:lstStyle/>
          <a:p>
            <a:fld id="{8AECADD6-6079-5A41-ABE3-E9E59F87153E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848898" y="6340585"/>
            <a:ext cx="1745197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850817" y="6340585"/>
            <a:ext cx="596900" cy="365125"/>
          </a:xfrm>
        </p:spPr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34422" y="4457700"/>
            <a:ext cx="3284091" cy="1243013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F2F2F2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kumimoji="1" lang="zh-CN" altLang="en-US" dirty="0" smtClean="0"/>
              <a:t>演讲者</a:t>
            </a:r>
            <a:endParaRPr kumimoji="1" lang="en-US" altLang="zh-CN" dirty="0" smtClean="0"/>
          </a:p>
          <a:p>
            <a:pPr lvl="0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014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29</a:t>
            </a:r>
            <a:r>
              <a:rPr kumimoji="1" lang="zh-CN" altLang="en-US" dirty="0" smtClean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6202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56B3-ACA9-094F-B2B7-4502F0BFB5AC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29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B26-FAA0-A34B-A8B6-DAAF29A20DEC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5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D5A-B7AC-0D40-8949-E230615EF681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67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EECB-19D9-674C-8F1D-FFD0CCBEA8CE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75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697410"/>
            <a:ext cx="7961312" cy="1470024"/>
          </a:xfrm>
        </p:spPr>
        <p:txBody>
          <a:bodyPr>
            <a:noAutofit/>
          </a:bodyPr>
          <a:lstStyle>
            <a:lvl1pPr algn="r">
              <a:defRPr sz="6600">
                <a:solidFill>
                  <a:srgbClr val="7F7F7F"/>
                </a:solidFill>
              </a:defRPr>
            </a:lvl1pPr>
          </a:lstStyle>
          <a:p>
            <a:r>
              <a:rPr kumimoji="1" lang="zh-CN" altLang="en-US" dirty="0" smtClean="0"/>
              <a:t>我的演讲标题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FCE-D1C2-9A43-B9E6-D8E08DDC0A3D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619500" y="4457700"/>
            <a:ext cx="4800600" cy="1243013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zh-CN" altLang="en-US" dirty="0" smtClean="0"/>
              <a:t>演讲者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87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6725543" cy="1187946"/>
          </a:xfrm>
        </p:spPr>
        <p:txBody>
          <a:bodyPr>
            <a:normAutofit/>
          </a:bodyPr>
          <a:lstStyle>
            <a:lvl1pPr algn="l">
              <a:defRPr lang="zh-CN" altLang="en-US" sz="3200" dirty="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2058"/>
            <a:ext cx="8229600" cy="4694106"/>
          </a:xfr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E2CD-C6AF-C041-8229-D461C08C4EBC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93661" y="6362256"/>
            <a:ext cx="650338" cy="365125"/>
          </a:xfrm>
        </p:spPr>
        <p:txBody>
          <a:bodyPr/>
          <a:lstStyle>
            <a:lvl1pPr algn="ctr">
              <a:defRPr>
                <a:solidFill>
                  <a:srgbClr val="00A0DE"/>
                </a:solidFill>
                <a:latin typeface="Arial"/>
                <a:ea typeface="黑体-简 细体"/>
              </a:defRPr>
            </a:lvl1pPr>
          </a:lstStyle>
          <a:p>
            <a:fld id="{FA7160E9-C017-7E4A-BDDC-B0A27708162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5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背景内容版式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6862097" cy="1187946"/>
          </a:xfrm>
        </p:spPr>
        <p:txBody>
          <a:bodyPr>
            <a:normAutofit/>
          </a:bodyPr>
          <a:lstStyle>
            <a:lvl1pPr algn="l">
              <a:defRPr lang="zh-CN" altLang="en-US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DB35FCE-D1C2-9A43-B9E6-D8E08DDC0A3D}" type="datetime1">
              <a:rPr kumimoji="1" lang="zh-CN" altLang="en-US" smtClean="0"/>
              <a:pPr/>
              <a:t>15/12/20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93661" y="6363368"/>
            <a:ext cx="650338" cy="365125"/>
          </a:xfrm>
        </p:spPr>
        <p:txBody>
          <a:bodyPr/>
          <a:lstStyle>
            <a:lvl1pPr>
              <a:defRPr>
                <a:solidFill>
                  <a:srgbClr val="0699CD"/>
                </a:solidFill>
              </a:defRPr>
            </a:lvl1pPr>
          </a:lstStyle>
          <a:p>
            <a:fld id="{FA7160E9-C017-7E4A-BDDC-B0A27708162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607520"/>
            <a:ext cx="8229600" cy="4566537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39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2BD-83DA-F248-AA83-D2C94D80346F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9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6848441" cy="117429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884-3A84-CB41-98F4-606CC285F60A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幻灯片编号占位符 5"/>
          <p:cNvSpPr txBox="1">
            <a:spLocks/>
          </p:cNvSpPr>
          <p:nvPr userDrawn="1"/>
        </p:nvSpPr>
        <p:spPr>
          <a:xfrm>
            <a:off x="8507316" y="6368161"/>
            <a:ext cx="636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800" kern="1200">
                <a:solidFill>
                  <a:srgbClr val="00A0DE"/>
                </a:solidFill>
                <a:latin typeface="Arial"/>
                <a:ea typeface="黑体-简 细体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160E9-C017-7E4A-BDDC-B0A27708162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78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6807475" cy="1160637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02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70056"/>
            <a:ext cx="4040188" cy="4156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3302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70056"/>
            <a:ext cx="4041775" cy="4156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3AA8-4CCA-934C-8147-7EB833102FEF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493661" y="6363368"/>
            <a:ext cx="650338" cy="365125"/>
          </a:xfrm>
        </p:spPr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10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A96-3058-1F44-8F38-101B066E6C2B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93661" y="6363368"/>
            <a:ext cx="650338" cy="365125"/>
          </a:xfrm>
        </p:spPr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40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A35-CA45-1841-95E2-0075BF50D7DC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0E9-C017-7E4A-BDDC-B0A277081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40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8826"/>
            <a:ext cx="683478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51802"/>
            <a:ext cx="8229600" cy="477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5FCE-D1C2-9A43-B9E6-D8E08DDC0A3D}" type="datetime1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07317" y="6363368"/>
            <a:ext cx="636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0699CD"/>
                </a:solidFill>
                <a:latin typeface="Arial Black"/>
                <a:ea typeface="黑体-简 中等"/>
              </a:defRPr>
            </a:lvl1pPr>
          </a:lstStyle>
          <a:p>
            <a:fld id="{FA7160E9-C017-7E4A-BDDC-B0A27708162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86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595959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5959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5959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595959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595959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595959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609" y="1837829"/>
            <a:ext cx="8621922" cy="1470025"/>
          </a:xfrm>
        </p:spPr>
        <p:txBody>
          <a:bodyPr/>
          <a:lstStyle/>
          <a:p>
            <a:r>
              <a:rPr kumimoji="1" lang="zh-CN" altLang="en-US" sz="5400" dirty="0" smtClean="0"/>
              <a:t>智慧运动场</a:t>
            </a:r>
            <a:r>
              <a:rPr kumimoji="1" lang="zh-CN" altLang="en-US" sz="5400" dirty="0" smtClean="0"/>
              <a:t>直播方</a:t>
            </a:r>
            <a:r>
              <a:rPr kumimoji="1" lang="zh-CN" altLang="en-US" sz="5400" dirty="0" smtClean="0"/>
              <a:t>案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517830" y="4638728"/>
            <a:ext cx="3284091" cy="948491"/>
          </a:xfrm>
        </p:spPr>
        <p:txBody>
          <a:bodyPr/>
          <a:lstStyle/>
          <a:p>
            <a:r>
              <a:rPr kumimoji="1" lang="zh-CN" altLang="en-US" dirty="0" smtClean="0"/>
              <a:t>七牛解决方案部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12176" y="3152690"/>
            <a:ext cx="7417355" cy="894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云服务需求与场景分析</a:t>
            </a:r>
          </a:p>
        </p:txBody>
      </p:sp>
    </p:spTree>
    <p:extLst>
      <p:ext uri="{BB962C8B-B14F-4D97-AF65-F5344CB8AC3E}">
        <p14:creationId xmlns:p14="http://schemas.microsoft.com/office/powerpoint/2010/main" val="13521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458788" y="1402890"/>
            <a:ext cx="8198738" cy="103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dirty="0" smtClean="0"/>
              <a:t>PILI</a:t>
            </a:r>
            <a:r>
              <a:rPr kumimoji="1" lang="zh-CN" altLang="en-US" dirty="0" smtClean="0"/>
              <a:t>服务提供生成播放列表</a:t>
            </a:r>
            <a:r>
              <a:rPr kumimoji="1" lang="zh-CN" altLang="en-US" dirty="0" smtClean="0"/>
              <a:t>的接口，可通过起始时间与结束时间获得对应推流时段产生的点播切片列表，具体操作如下：</a:t>
            </a:r>
            <a:endParaRPr kumimoji="1" lang="zh-CN" altLang="en-US" dirty="0" smtClean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62107" y="3125566"/>
            <a:ext cx="2382499" cy="1347860"/>
            <a:chOff x="0" y="-1"/>
            <a:chExt cx="1503683" cy="969073"/>
          </a:xfrm>
        </p:grpSpPr>
        <p:sp>
          <p:nvSpPr>
            <p:cNvPr id="5" name="AutoShape 22"/>
            <p:cNvSpPr>
              <a:spLocks/>
            </p:cNvSpPr>
            <p:nvPr/>
          </p:nvSpPr>
          <p:spPr bwMode="auto">
            <a:xfrm>
              <a:off x="0" y="-1"/>
              <a:ext cx="1503683" cy="969073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600" dirty="0">
                <a:latin typeface="微软雅黑"/>
                <a:ea typeface="微软雅黑"/>
                <a:cs typeface="微软雅黑"/>
                <a:sym typeface="Calibri" charset="0"/>
              </a:endParaRPr>
            </a:p>
          </p:txBody>
        </p:sp>
        <p:sp>
          <p:nvSpPr>
            <p:cNvPr id="6" name="AutoShape 23"/>
            <p:cNvSpPr>
              <a:spLocks/>
            </p:cNvSpPr>
            <p:nvPr/>
          </p:nvSpPr>
          <p:spPr bwMode="auto">
            <a:xfrm>
              <a:off x="76353" y="49276"/>
              <a:ext cx="1377876" cy="822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7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36" y="3276752"/>
            <a:ext cx="682767" cy="6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文本占位符 2"/>
          <p:cNvSpPr txBox="1">
            <a:spLocks/>
          </p:cNvSpPr>
          <p:nvPr/>
        </p:nvSpPr>
        <p:spPr>
          <a:xfrm>
            <a:off x="1310781" y="3610828"/>
            <a:ext cx="1133397" cy="44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流媒体服务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59" y="5484113"/>
            <a:ext cx="623337" cy="623337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在线剪辑</a:t>
            </a:r>
            <a:endParaRPr kumimoji="1" lang="en-US" altLang="zh-CN" sz="2800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98849"/>
              </p:ext>
            </p:extLst>
          </p:nvPr>
        </p:nvGraphicFramePr>
        <p:xfrm>
          <a:off x="4861020" y="2728112"/>
          <a:ext cx="4038197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0233"/>
                <a:gridCol w="1492275"/>
                <a:gridCol w="1575689"/>
              </a:tblGrid>
              <a:tr h="24022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录像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start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end</a:t>
                      </a:r>
                      <a:endParaRPr lang="zh-CN" altLang="en-US" sz="1200" dirty="0"/>
                    </a:p>
                  </a:txBody>
                  <a:tcPr/>
                </a:tc>
              </a:tr>
              <a:tr h="24022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比赛二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20151212_07_19_16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20151212_09_20_30</a:t>
                      </a:r>
                      <a:endParaRPr lang="zh-CN" altLang="en-US" sz="1200" dirty="0"/>
                    </a:p>
                  </a:txBody>
                  <a:tcPr/>
                </a:tc>
              </a:tr>
              <a:tr h="2402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比赛一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20151210_19_50_34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20151210_21_12_09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2402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200" dirty="0" smtClean="0"/>
                        <a:t>…...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30"/>
          <p:cNvSpPr>
            <a:spLocks noChangeShapeType="1"/>
          </p:cNvSpPr>
          <p:nvPr/>
        </p:nvSpPr>
        <p:spPr bwMode="auto">
          <a:xfrm flipH="1" flipV="1">
            <a:off x="1929488" y="4056914"/>
            <a:ext cx="0" cy="1438956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 flipH="1">
            <a:off x="2160096" y="3959519"/>
            <a:ext cx="1929740" cy="1524594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1789633" y="4013054"/>
            <a:ext cx="0" cy="1482816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5" name="文本占位符 2"/>
          <p:cNvSpPr txBox="1">
            <a:spLocks/>
          </p:cNvSpPr>
          <p:nvPr/>
        </p:nvSpPr>
        <p:spPr>
          <a:xfrm>
            <a:off x="783084" y="4687722"/>
            <a:ext cx="950481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1) playback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试播放剪辑</a:t>
            </a:r>
            <a:endParaRPr kumimoji="1" lang="en-US" altLang="zh-CN" sz="1050" dirty="0" smtClean="0"/>
          </a:p>
        </p:txBody>
      </p:sp>
      <p:sp>
        <p:nvSpPr>
          <p:cNvPr id="46" name="文本占位符 2"/>
          <p:cNvSpPr txBox="1">
            <a:spLocks/>
          </p:cNvSpPr>
          <p:nvPr/>
        </p:nvSpPr>
        <p:spPr>
          <a:xfrm>
            <a:off x="2738875" y="4954578"/>
            <a:ext cx="1254169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2) </a:t>
            </a:r>
            <a:r>
              <a:rPr kumimoji="1" lang="zh-CN" altLang="en-US" sz="1050" dirty="0" smtClean="0"/>
              <a:t>记录起始时间戳与结束时间戳</a:t>
            </a:r>
            <a:endParaRPr kumimoji="1" lang="en-US" altLang="zh-CN" sz="1050" dirty="0" smtClean="0"/>
          </a:p>
        </p:txBody>
      </p:sp>
      <p:pic>
        <p:nvPicPr>
          <p:cNvPr id="47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11" y="5369851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8" name="Picture 15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34" y="5268349"/>
            <a:ext cx="780045" cy="78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82" y="5583361"/>
            <a:ext cx="623337" cy="623337"/>
          </a:xfrm>
          <a:prstGeom prst="rect">
            <a:avLst/>
          </a:prstGeom>
        </p:spPr>
      </p:pic>
      <p:sp>
        <p:nvSpPr>
          <p:cNvPr id="50" name="文本占位符 2"/>
          <p:cNvSpPr txBox="1">
            <a:spLocks/>
          </p:cNvSpPr>
          <p:nvPr/>
        </p:nvSpPr>
        <p:spPr>
          <a:xfrm>
            <a:off x="6077932" y="5352774"/>
            <a:ext cx="1222078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5)  </a:t>
            </a:r>
            <a:r>
              <a:rPr kumimoji="1" lang="zh-CN" altLang="en-US" sz="1050" dirty="0" smtClean="0"/>
              <a:t>获取播放列表并播放视频</a:t>
            </a:r>
            <a:endParaRPr kumimoji="1" lang="en-US" altLang="zh-CN" sz="1050" dirty="0" smtClean="0"/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>
            <a:off x="4595468" y="4013054"/>
            <a:ext cx="820866" cy="1146689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 flipH="1" flipV="1">
            <a:off x="3044604" y="3959517"/>
            <a:ext cx="2235177" cy="1308831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" name="Line 28"/>
          <p:cNvSpPr>
            <a:spLocks noChangeShapeType="1"/>
          </p:cNvSpPr>
          <p:nvPr/>
        </p:nvSpPr>
        <p:spPr bwMode="auto">
          <a:xfrm>
            <a:off x="3172178" y="3684552"/>
            <a:ext cx="820866" cy="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4" name="文本占位符 2"/>
          <p:cNvSpPr txBox="1">
            <a:spLocks/>
          </p:cNvSpPr>
          <p:nvPr/>
        </p:nvSpPr>
        <p:spPr>
          <a:xfrm>
            <a:off x="4948801" y="4289526"/>
            <a:ext cx="1908635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3) </a:t>
            </a:r>
            <a:r>
              <a:rPr kumimoji="1" lang="zh-CN" altLang="en-US" sz="1050" dirty="0" smtClean="0"/>
              <a:t>获取并</a:t>
            </a:r>
            <a:r>
              <a:rPr kumimoji="1" lang="zh-CN" altLang="en-US" sz="1050" dirty="0" smtClean="0"/>
              <a:t>请求相关比赛录像</a:t>
            </a:r>
            <a:endParaRPr kumimoji="1" lang="en-US" altLang="zh-CN" sz="1050" dirty="0" smtClean="0"/>
          </a:p>
        </p:txBody>
      </p:sp>
      <p:sp>
        <p:nvSpPr>
          <p:cNvPr id="55" name="文本占位符 2"/>
          <p:cNvSpPr txBox="1">
            <a:spLocks/>
          </p:cNvSpPr>
          <p:nvPr/>
        </p:nvSpPr>
        <p:spPr>
          <a:xfrm>
            <a:off x="3044606" y="3029702"/>
            <a:ext cx="1132477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4) </a:t>
            </a:r>
            <a:r>
              <a:rPr kumimoji="1" lang="zh-CN" altLang="en-US" sz="1050" dirty="0" smtClean="0"/>
              <a:t>请求录像播放列表</a:t>
            </a:r>
            <a:r>
              <a:rPr kumimoji="1" lang="en-US" altLang="zh-CN" sz="1050" dirty="0" smtClean="0"/>
              <a:t>(m3u8)</a:t>
            </a:r>
            <a:endParaRPr kumimoji="1"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73394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458788" y="1402890"/>
            <a:ext cx="8198738" cy="103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如果客户喜欢某个片段，希望下载片段并且保存在本地可进行如下设计：</a:t>
            </a:r>
            <a:endParaRPr kumimoji="1" lang="zh-CN" altLang="en-US" dirty="0" smtClean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62107" y="3125566"/>
            <a:ext cx="2382499" cy="1347860"/>
            <a:chOff x="0" y="-1"/>
            <a:chExt cx="1503683" cy="969073"/>
          </a:xfrm>
        </p:grpSpPr>
        <p:sp>
          <p:nvSpPr>
            <p:cNvPr id="5" name="AutoShape 22"/>
            <p:cNvSpPr>
              <a:spLocks/>
            </p:cNvSpPr>
            <p:nvPr/>
          </p:nvSpPr>
          <p:spPr bwMode="auto">
            <a:xfrm>
              <a:off x="0" y="-1"/>
              <a:ext cx="1503683" cy="969073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600" dirty="0">
                <a:latin typeface="微软雅黑"/>
                <a:ea typeface="微软雅黑"/>
                <a:cs typeface="微软雅黑"/>
                <a:sym typeface="Calibri" charset="0"/>
              </a:endParaRPr>
            </a:p>
          </p:txBody>
        </p:sp>
        <p:sp>
          <p:nvSpPr>
            <p:cNvPr id="6" name="AutoShape 23"/>
            <p:cNvSpPr>
              <a:spLocks/>
            </p:cNvSpPr>
            <p:nvPr/>
          </p:nvSpPr>
          <p:spPr bwMode="auto">
            <a:xfrm>
              <a:off x="76353" y="49276"/>
              <a:ext cx="1377876" cy="822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7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36" y="3276752"/>
            <a:ext cx="682767" cy="6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文本占位符 2"/>
          <p:cNvSpPr txBox="1">
            <a:spLocks/>
          </p:cNvSpPr>
          <p:nvPr/>
        </p:nvSpPr>
        <p:spPr>
          <a:xfrm>
            <a:off x="1310781" y="3610828"/>
            <a:ext cx="1133397" cy="44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流媒体服务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保存片段</a:t>
            </a:r>
            <a:endParaRPr kumimoji="1" lang="en-US" altLang="zh-CN" sz="2800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23054"/>
              </p:ext>
            </p:extLst>
          </p:nvPr>
        </p:nvGraphicFramePr>
        <p:xfrm>
          <a:off x="4861020" y="2728112"/>
          <a:ext cx="4038197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0233"/>
                <a:gridCol w="1492275"/>
                <a:gridCol w="1575689"/>
              </a:tblGrid>
              <a:tr h="24022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录像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start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end</a:t>
                      </a:r>
                      <a:endParaRPr lang="zh-CN" altLang="en-US" sz="1200" dirty="0"/>
                    </a:p>
                  </a:txBody>
                  <a:tcPr/>
                </a:tc>
              </a:tr>
              <a:tr h="24022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比赛二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20151212_07_19_16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20151212_09_20_30</a:t>
                      </a:r>
                      <a:endParaRPr lang="zh-CN" altLang="en-US" sz="1200" dirty="0"/>
                    </a:p>
                  </a:txBody>
                  <a:tcPr/>
                </a:tc>
              </a:tr>
              <a:tr h="2402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比赛一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20151210_19_50_34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20151210_21_12_09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2402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200" dirty="0" smtClean="0"/>
                        <a:t>…...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7" name="Picture 14" descr="iphone-white-front_mo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11" y="5369851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8" name="Picture 1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34" y="5268349"/>
            <a:ext cx="780045" cy="78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782" y="5583361"/>
            <a:ext cx="623337" cy="623337"/>
          </a:xfrm>
          <a:prstGeom prst="rect">
            <a:avLst/>
          </a:prstGeom>
        </p:spPr>
      </p:pic>
      <p:sp>
        <p:nvSpPr>
          <p:cNvPr id="50" name="文本占位符 2"/>
          <p:cNvSpPr txBox="1">
            <a:spLocks/>
          </p:cNvSpPr>
          <p:nvPr/>
        </p:nvSpPr>
        <p:spPr>
          <a:xfrm>
            <a:off x="6077932" y="5352774"/>
            <a:ext cx="1222078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zh-CN" sz="1050" dirty="0"/>
              <a:t>3</a:t>
            </a:r>
            <a:r>
              <a:rPr kumimoji="1" lang="en-US" altLang="zh-CN" sz="1050" dirty="0" smtClean="0"/>
              <a:t>) </a:t>
            </a:r>
            <a:r>
              <a:rPr kumimoji="1" lang="zh-CN" altLang="en-US" sz="1050" dirty="0" smtClean="0"/>
              <a:t>播放比赛录像</a:t>
            </a:r>
            <a:endParaRPr kumimoji="1" lang="en-US" altLang="zh-CN" sz="1050" dirty="0" smtClean="0"/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>
            <a:off x="4595468" y="4013054"/>
            <a:ext cx="820866" cy="1146689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 flipH="1" flipV="1">
            <a:off x="3044604" y="3959517"/>
            <a:ext cx="2235177" cy="1308831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" name="Line 28"/>
          <p:cNvSpPr>
            <a:spLocks noChangeShapeType="1"/>
          </p:cNvSpPr>
          <p:nvPr/>
        </p:nvSpPr>
        <p:spPr bwMode="auto">
          <a:xfrm>
            <a:off x="3172178" y="3684552"/>
            <a:ext cx="820866" cy="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4" name="文本占位符 2"/>
          <p:cNvSpPr txBox="1">
            <a:spLocks/>
          </p:cNvSpPr>
          <p:nvPr/>
        </p:nvSpPr>
        <p:spPr>
          <a:xfrm>
            <a:off x="4972319" y="4289526"/>
            <a:ext cx="1908635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zh-CN" sz="1050" dirty="0" smtClean="0"/>
              <a:t>1</a:t>
            </a:r>
            <a:r>
              <a:rPr kumimoji="1" lang="en-US" altLang="zh-CN" sz="1050" dirty="0" smtClean="0"/>
              <a:t>) </a:t>
            </a:r>
            <a:r>
              <a:rPr kumimoji="1" lang="zh-CN" altLang="en-US" sz="1050" dirty="0" smtClean="0"/>
              <a:t>获取并</a:t>
            </a:r>
            <a:r>
              <a:rPr kumimoji="1" lang="zh-CN" altLang="en-US" sz="1050" dirty="0" smtClean="0"/>
              <a:t>请求相关比赛录像</a:t>
            </a:r>
            <a:endParaRPr kumimoji="1" lang="en-US" altLang="zh-CN" sz="1050" dirty="0" smtClean="0"/>
          </a:p>
        </p:txBody>
      </p:sp>
      <p:sp>
        <p:nvSpPr>
          <p:cNvPr id="55" name="文本占位符 2"/>
          <p:cNvSpPr txBox="1">
            <a:spLocks/>
          </p:cNvSpPr>
          <p:nvPr/>
        </p:nvSpPr>
        <p:spPr>
          <a:xfrm>
            <a:off x="3044606" y="3029702"/>
            <a:ext cx="1132477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zh-CN" sz="1050" dirty="0"/>
              <a:t>2</a:t>
            </a:r>
            <a:r>
              <a:rPr kumimoji="1" lang="en-US" altLang="zh-CN" sz="1050" dirty="0" smtClean="0"/>
              <a:t>) </a:t>
            </a:r>
            <a:r>
              <a:rPr kumimoji="1" lang="zh-CN" altLang="en-US" sz="1050" dirty="0" smtClean="0"/>
              <a:t>请求录像播放列表</a:t>
            </a:r>
            <a:r>
              <a:rPr kumimoji="1" lang="en-US" altLang="zh-CN" sz="1050" dirty="0" smtClean="0"/>
              <a:t>(m3u8)</a:t>
            </a:r>
            <a:endParaRPr kumimoji="1" lang="en-US" altLang="zh-CN" sz="1050" dirty="0" smtClean="0"/>
          </a:p>
        </p:txBody>
      </p:sp>
      <p:sp>
        <p:nvSpPr>
          <p:cNvPr id="27" name="文本占位符 2"/>
          <p:cNvSpPr txBox="1">
            <a:spLocks/>
          </p:cNvSpPr>
          <p:nvPr/>
        </p:nvSpPr>
        <p:spPr>
          <a:xfrm>
            <a:off x="5416334" y="4573460"/>
            <a:ext cx="2191662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zh-CN" sz="1050" dirty="0" smtClean="0"/>
              <a:t>4</a:t>
            </a:r>
            <a:r>
              <a:rPr kumimoji="1" lang="en-US" altLang="zh-CN" sz="1050" dirty="0" smtClean="0"/>
              <a:t>) </a:t>
            </a:r>
            <a:r>
              <a:rPr kumimoji="1" lang="zh-CN" altLang="en-US" sz="1050" dirty="0" smtClean="0"/>
              <a:t>截取</a:t>
            </a:r>
            <a:r>
              <a:rPr kumimoji="1" lang="en-US" altLang="zh-CN" sz="1050" dirty="0" smtClean="0"/>
              <a:t>T1~T2</a:t>
            </a:r>
            <a:r>
              <a:rPr kumimoji="1" lang="zh-CN" altLang="en-US" sz="1050" dirty="0" smtClean="0"/>
              <a:t>时间段的内容</a:t>
            </a:r>
            <a:endParaRPr kumimoji="1" lang="en-US" altLang="zh-CN" sz="1050" dirty="0" smtClean="0"/>
          </a:p>
        </p:txBody>
      </p:sp>
      <p:sp>
        <p:nvSpPr>
          <p:cNvPr id="28" name="文本占位符 2"/>
          <p:cNvSpPr txBox="1">
            <a:spLocks/>
          </p:cNvSpPr>
          <p:nvPr/>
        </p:nvSpPr>
        <p:spPr>
          <a:xfrm>
            <a:off x="3054110" y="2572716"/>
            <a:ext cx="1132477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zh-CN" sz="1050" dirty="0" smtClean="0"/>
              <a:t>5</a:t>
            </a:r>
            <a:r>
              <a:rPr kumimoji="1" lang="en-US" altLang="zh-CN" sz="1050" dirty="0" smtClean="0"/>
              <a:t>) </a:t>
            </a:r>
            <a:r>
              <a:rPr kumimoji="1" lang="en-US" altLang="zh-CN" sz="1050" dirty="0" err="1" smtClean="0"/>
              <a:t>Saveas</a:t>
            </a:r>
            <a:r>
              <a:rPr kumimoji="1" lang="zh-CN" altLang="en-US" sz="1050" dirty="0" smtClean="0"/>
              <a:t>接口存储为片段</a:t>
            </a:r>
            <a:endParaRPr kumimoji="1" lang="en-US" altLang="zh-CN" sz="1050" dirty="0" smtClean="0"/>
          </a:p>
        </p:txBody>
      </p:sp>
      <p:sp>
        <p:nvSpPr>
          <p:cNvPr id="29" name="文本占位符 2"/>
          <p:cNvSpPr txBox="1">
            <a:spLocks/>
          </p:cNvSpPr>
          <p:nvPr/>
        </p:nvSpPr>
        <p:spPr>
          <a:xfrm>
            <a:off x="3044604" y="4473426"/>
            <a:ext cx="1132477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zh-CN" sz="1050" dirty="0"/>
              <a:t>6</a:t>
            </a:r>
            <a:r>
              <a:rPr kumimoji="1" lang="en-US" altLang="zh-CN" sz="1050" dirty="0" smtClean="0"/>
              <a:t>) </a:t>
            </a:r>
            <a:r>
              <a:rPr kumimoji="1" lang="zh-CN" altLang="en-US" sz="1050" dirty="0" smtClean="0"/>
              <a:t>生成片段文件并下载</a:t>
            </a:r>
            <a:endParaRPr kumimoji="1"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304136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458788" y="1402890"/>
            <a:ext cx="8198738" cy="72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可以通过秒级的精度，对视频流进行抽帧截图：</a:t>
            </a:r>
            <a:endParaRPr kumimoji="1" lang="zh-CN" altLang="en-US" dirty="0" smtClean="0"/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视频抽帧</a:t>
            </a:r>
            <a:endParaRPr kumimoji="1" lang="en-US" altLang="zh-CN" sz="2800" dirty="0"/>
          </a:p>
        </p:txBody>
      </p:sp>
      <p:sp>
        <p:nvSpPr>
          <p:cNvPr id="2" name="椭圆 1"/>
          <p:cNvSpPr/>
          <p:nvPr/>
        </p:nvSpPr>
        <p:spPr>
          <a:xfrm>
            <a:off x="600362" y="3338886"/>
            <a:ext cx="435078" cy="483394"/>
          </a:xfrm>
          <a:prstGeom prst="ellipse">
            <a:avLst/>
          </a:prstGeom>
          <a:noFill/>
          <a:ln w="190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823781" y="3822280"/>
            <a:ext cx="0" cy="5042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412219" y="4326579"/>
            <a:ext cx="387580" cy="5042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823781" y="4326579"/>
            <a:ext cx="211659" cy="18813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H="1">
            <a:off x="870817" y="4490737"/>
            <a:ext cx="152400" cy="3518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412219" y="3822280"/>
            <a:ext cx="386649" cy="3518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823782" y="3822280"/>
            <a:ext cx="199435" cy="3518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128358" y="3292309"/>
            <a:ext cx="435078" cy="483394"/>
          </a:xfrm>
          <a:prstGeom prst="ellipse">
            <a:avLst/>
          </a:prstGeom>
          <a:noFill/>
          <a:ln w="190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连接符 37"/>
          <p:cNvCxnSpPr/>
          <p:nvPr/>
        </p:nvCxnSpPr>
        <p:spPr>
          <a:xfrm>
            <a:off x="2351777" y="3775703"/>
            <a:ext cx="0" cy="5042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>
            <a:off x="2327796" y="4280002"/>
            <a:ext cx="23982" cy="5042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2351777" y="4280002"/>
            <a:ext cx="211659" cy="18813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>
            <a:off x="2551213" y="4444160"/>
            <a:ext cx="129813" cy="3518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>
            <a:off x="1940215" y="3775703"/>
            <a:ext cx="386650" cy="1750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2351778" y="3775703"/>
            <a:ext cx="329248" cy="1750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3683045" y="3304525"/>
            <a:ext cx="435078" cy="483394"/>
          </a:xfrm>
          <a:prstGeom prst="ellipse">
            <a:avLst/>
          </a:prstGeom>
          <a:noFill/>
          <a:ln w="190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/>
          <p:cNvCxnSpPr/>
          <p:nvPr/>
        </p:nvCxnSpPr>
        <p:spPr>
          <a:xfrm>
            <a:off x="3906464" y="3787919"/>
            <a:ext cx="0" cy="5042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3882483" y="4292218"/>
            <a:ext cx="23982" cy="30571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3906464" y="4292218"/>
            <a:ext cx="211659" cy="18813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4118123" y="4456376"/>
            <a:ext cx="220905" cy="24738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 flipH="1">
            <a:off x="3494902" y="3787919"/>
            <a:ext cx="3866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 flipV="1">
            <a:off x="3906465" y="3645514"/>
            <a:ext cx="432563" cy="14240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3906465" y="4562657"/>
            <a:ext cx="211658" cy="2338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5152439" y="3327128"/>
            <a:ext cx="435078" cy="483394"/>
          </a:xfrm>
          <a:prstGeom prst="ellipse">
            <a:avLst/>
          </a:prstGeom>
          <a:noFill/>
          <a:ln w="190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/>
          <p:cNvCxnSpPr/>
          <p:nvPr/>
        </p:nvCxnSpPr>
        <p:spPr>
          <a:xfrm>
            <a:off x="5375858" y="3810522"/>
            <a:ext cx="211659" cy="3518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>
            <a:off x="5562604" y="4208997"/>
            <a:ext cx="245818" cy="28219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5589565" y="4162421"/>
            <a:ext cx="336911" cy="17591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926476" y="4314821"/>
            <a:ext cx="220905" cy="24738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/>
          <p:cNvCxnSpPr/>
          <p:nvPr/>
        </p:nvCxnSpPr>
        <p:spPr>
          <a:xfrm flipH="1" flipV="1">
            <a:off x="4964296" y="3691634"/>
            <a:ext cx="386650" cy="1188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 flipV="1">
            <a:off x="5375859" y="3550535"/>
            <a:ext cx="432563" cy="2599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774266" y="4491195"/>
            <a:ext cx="211658" cy="2338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6895558" y="3480442"/>
            <a:ext cx="435078" cy="483394"/>
          </a:xfrm>
          <a:prstGeom prst="ellipse">
            <a:avLst/>
          </a:prstGeom>
          <a:noFill/>
          <a:ln w="190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/>
          <p:cNvCxnSpPr/>
          <p:nvPr/>
        </p:nvCxnSpPr>
        <p:spPr>
          <a:xfrm>
            <a:off x="7118977" y="3963836"/>
            <a:ext cx="398408" cy="3048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/>
          <p:cNvCxnSpPr/>
          <p:nvPr/>
        </p:nvCxnSpPr>
        <p:spPr>
          <a:xfrm>
            <a:off x="7517385" y="4245119"/>
            <a:ext cx="666709" cy="24653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/>
          <p:cNvCxnSpPr/>
          <p:nvPr/>
        </p:nvCxnSpPr>
        <p:spPr>
          <a:xfrm>
            <a:off x="7517385" y="4245119"/>
            <a:ext cx="666709" cy="2351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/>
          <p:cNvCxnSpPr/>
          <p:nvPr/>
        </p:nvCxnSpPr>
        <p:spPr>
          <a:xfrm flipH="1" flipV="1">
            <a:off x="6707415" y="3844948"/>
            <a:ext cx="386650" cy="1188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/>
          <p:cNvCxnSpPr/>
          <p:nvPr/>
        </p:nvCxnSpPr>
        <p:spPr>
          <a:xfrm flipV="1">
            <a:off x="7133163" y="3624544"/>
            <a:ext cx="432563" cy="3636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上箭头 159"/>
          <p:cNvSpPr/>
          <p:nvPr/>
        </p:nvSpPr>
        <p:spPr>
          <a:xfrm>
            <a:off x="5434184" y="4807362"/>
            <a:ext cx="551740" cy="695500"/>
          </a:xfrm>
          <a:prstGeom prst="up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2" name="直线箭头连接符 161"/>
          <p:cNvCxnSpPr/>
          <p:nvPr/>
        </p:nvCxnSpPr>
        <p:spPr>
          <a:xfrm flipV="1">
            <a:off x="458788" y="2816740"/>
            <a:ext cx="7725306" cy="111067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文本占位符 2"/>
          <p:cNvSpPr txBox="1">
            <a:spLocks/>
          </p:cNvSpPr>
          <p:nvPr/>
        </p:nvSpPr>
        <p:spPr>
          <a:xfrm>
            <a:off x="3638718" y="2410441"/>
            <a:ext cx="1325578" cy="443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dirty="0" smtClean="0"/>
              <a:t>Time Line</a:t>
            </a:r>
            <a:endParaRPr kumimoji="1" lang="zh-CN" altLang="en-US" dirty="0" smtClean="0"/>
          </a:p>
        </p:txBody>
      </p:sp>
      <p:sp>
        <p:nvSpPr>
          <p:cNvPr id="169" name="文本占位符 2"/>
          <p:cNvSpPr txBox="1">
            <a:spLocks/>
          </p:cNvSpPr>
          <p:nvPr/>
        </p:nvSpPr>
        <p:spPr>
          <a:xfrm>
            <a:off x="5057835" y="5502862"/>
            <a:ext cx="1501174" cy="79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Snapshot </a:t>
            </a:r>
            <a:r>
              <a:rPr kumimoji="1" lang="zh-CN" altLang="en-US" sz="1050" dirty="0" smtClean="0"/>
              <a:t>接口</a:t>
            </a:r>
            <a:endParaRPr kumimoji="1" lang="en-US" altLang="zh-CN" sz="1050" dirty="0" smtClean="0"/>
          </a:p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第</a:t>
            </a:r>
            <a:r>
              <a:rPr kumimoji="1" lang="en-US" altLang="zh-CN" sz="1050" dirty="0" smtClean="0"/>
              <a:t>4</a:t>
            </a:r>
            <a:r>
              <a:rPr kumimoji="1" lang="zh-CN" altLang="en-US" sz="1050" dirty="0" smtClean="0"/>
              <a:t>秒保存为视频封面</a:t>
            </a:r>
            <a:endParaRPr kumimoji="1" lang="en-US" altLang="zh-CN" sz="1050" dirty="0" smtClean="0"/>
          </a:p>
        </p:txBody>
      </p:sp>
      <p:sp>
        <p:nvSpPr>
          <p:cNvPr id="170" name="文本占位符 2"/>
          <p:cNvSpPr txBox="1">
            <a:spLocks/>
          </p:cNvSpPr>
          <p:nvPr/>
        </p:nvSpPr>
        <p:spPr>
          <a:xfrm>
            <a:off x="372187" y="5024433"/>
            <a:ext cx="780183" cy="443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秒</a:t>
            </a:r>
            <a:endParaRPr kumimoji="1" lang="zh-CN" altLang="en-US" dirty="0" smtClean="0"/>
          </a:p>
        </p:txBody>
      </p:sp>
      <p:sp>
        <p:nvSpPr>
          <p:cNvPr id="171" name="文本占位符 2"/>
          <p:cNvSpPr txBox="1">
            <a:spLocks/>
          </p:cNvSpPr>
          <p:nvPr/>
        </p:nvSpPr>
        <p:spPr>
          <a:xfrm>
            <a:off x="2173344" y="5024433"/>
            <a:ext cx="780183" cy="443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第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秒</a:t>
            </a:r>
            <a:endParaRPr kumimoji="1" lang="zh-CN" altLang="en-US" dirty="0" smtClean="0"/>
          </a:p>
        </p:txBody>
      </p:sp>
      <p:sp>
        <p:nvSpPr>
          <p:cNvPr id="172" name="文本占位符 2"/>
          <p:cNvSpPr txBox="1">
            <a:spLocks/>
          </p:cNvSpPr>
          <p:nvPr/>
        </p:nvSpPr>
        <p:spPr>
          <a:xfrm>
            <a:off x="3728031" y="5024433"/>
            <a:ext cx="780183" cy="443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第</a:t>
            </a:r>
            <a:r>
              <a:rPr kumimoji="1" lang="zh-CN" altLang="zh-CN" dirty="0" smtClean="0"/>
              <a:t>3</a:t>
            </a:r>
            <a:r>
              <a:rPr kumimoji="1" lang="zh-CN" altLang="en-US" dirty="0" smtClean="0"/>
              <a:t>秒</a:t>
            </a:r>
            <a:endParaRPr kumimoji="1" lang="zh-CN" altLang="en-US" dirty="0" smtClean="0"/>
          </a:p>
        </p:txBody>
      </p:sp>
      <p:sp>
        <p:nvSpPr>
          <p:cNvPr id="173" name="文本占位符 2"/>
          <p:cNvSpPr txBox="1">
            <a:spLocks/>
          </p:cNvSpPr>
          <p:nvPr/>
        </p:nvSpPr>
        <p:spPr>
          <a:xfrm>
            <a:off x="7133163" y="5024433"/>
            <a:ext cx="780183" cy="443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第</a:t>
            </a:r>
            <a:r>
              <a:rPr kumimoji="1" lang="zh-CN" altLang="zh-CN" dirty="0" smtClean="0"/>
              <a:t>5</a:t>
            </a:r>
            <a:r>
              <a:rPr kumimoji="1" lang="zh-CN" altLang="en-US" dirty="0" smtClean="0"/>
              <a:t>秒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259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67319" y="1082605"/>
            <a:ext cx="4908803" cy="427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直播方案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剪辑方案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rgbClr val="FFFFFF"/>
                </a:solidFill>
              </a:rPr>
              <a:t>点播方</a:t>
            </a:r>
            <a:r>
              <a:rPr kumimoji="1" lang="zh-CN" altLang="en-US" sz="2800" dirty="0" smtClean="0">
                <a:solidFill>
                  <a:srgbClr val="FFFFFF"/>
                </a:solidFill>
              </a:rPr>
              <a:t>案</a:t>
            </a:r>
            <a:endParaRPr kumimoji="1" lang="en-US" altLang="zh-CN" sz="2800" dirty="0">
              <a:solidFill>
                <a:srgbClr val="FFFFFF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目录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5594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点播服务全景</a:t>
            </a:r>
            <a:endParaRPr kumimoji="1" lang="en-US" altLang="zh-CN" sz="2800" dirty="0"/>
          </a:p>
        </p:txBody>
      </p:sp>
      <p:sp>
        <p:nvSpPr>
          <p:cNvPr id="5" name="AutoShape 22"/>
          <p:cNvSpPr>
            <a:spLocks/>
          </p:cNvSpPr>
          <p:nvPr/>
        </p:nvSpPr>
        <p:spPr bwMode="auto">
          <a:xfrm>
            <a:off x="1602859" y="1301657"/>
            <a:ext cx="4990488" cy="3136779"/>
          </a:xfrm>
          <a:custGeom>
            <a:avLst/>
            <a:gdLst>
              <a:gd name="T0" fmla="+- 0 10736 297"/>
              <a:gd name="T1" fmla="*/ T0 w 20879"/>
              <a:gd name="T2" fmla="+- 0 10743 401"/>
              <a:gd name="T3" fmla="*/ 10743 h 20684"/>
              <a:gd name="T4" fmla="+- 0 10736 297"/>
              <a:gd name="T5" fmla="*/ T4 w 20879"/>
              <a:gd name="T6" fmla="+- 0 10743 401"/>
              <a:gd name="T7" fmla="*/ 10743 h 20684"/>
              <a:gd name="T8" fmla="+- 0 10736 297"/>
              <a:gd name="T9" fmla="*/ T8 w 20879"/>
              <a:gd name="T10" fmla="+- 0 10743 401"/>
              <a:gd name="T11" fmla="*/ 10743 h 20684"/>
              <a:gd name="T12" fmla="+- 0 10736 297"/>
              <a:gd name="T13" fmla="*/ T12 w 20879"/>
              <a:gd name="T14" fmla="+- 0 10743 401"/>
              <a:gd name="T15" fmla="*/ 10743 h 206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879" h="20684">
                <a:moveTo>
                  <a:pt x="1901" y="6800"/>
                </a:moveTo>
                <a:lnTo>
                  <a:pt x="1901" y="6800"/>
                </a:ln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close/>
              </a:path>
            </a:pathLst>
          </a:custGeom>
          <a:solidFill>
            <a:srgbClr val="FFFFFF"/>
          </a:solidFill>
          <a:ln w="25400" cap="flat" cmpd="sng">
            <a:solidFill>
              <a:srgbClr val="3A5E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dirty="0" smtClean="0">
              <a:latin typeface="微软雅黑"/>
              <a:ea typeface="微软雅黑"/>
              <a:cs typeface="微软雅黑"/>
              <a:sym typeface="Calibri" charset="0"/>
            </a:endParaRPr>
          </a:p>
        </p:txBody>
      </p:sp>
      <p:pic>
        <p:nvPicPr>
          <p:cNvPr id="6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36" y="2274663"/>
            <a:ext cx="560947" cy="5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36" y="2427063"/>
            <a:ext cx="560947" cy="5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44" y="2165781"/>
            <a:ext cx="560947" cy="5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17" y="2165781"/>
            <a:ext cx="560947" cy="5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75" y="2446254"/>
            <a:ext cx="560947" cy="5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17" y="2446254"/>
            <a:ext cx="560947" cy="5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" name="标题 1"/>
          <p:cNvSpPr txBox="1">
            <a:spLocks/>
          </p:cNvSpPr>
          <p:nvPr/>
        </p:nvSpPr>
        <p:spPr>
          <a:xfrm>
            <a:off x="2862344" y="1605153"/>
            <a:ext cx="1390026" cy="766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tx1"/>
                </a:solidFill>
              </a:rPr>
              <a:t>七牛存储集群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795362" y="1630310"/>
            <a:ext cx="1649175" cy="766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tx1"/>
                </a:solidFill>
              </a:rPr>
              <a:t>七牛云处理集群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4" y="5459715"/>
            <a:ext cx="821101" cy="821101"/>
          </a:xfrm>
          <a:prstGeom prst="rect">
            <a:avLst/>
          </a:prstGeom>
        </p:spPr>
      </p:pic>
      <p:pic>
        <p:nvPicPr>
          <p:cNvPr id="16" name="图片 15" descr="multimedia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44" y="3190581"/>
            <a:ext cx="306208" cy="306208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1997408" y="3118651"/>
            <a:ext cx="767272" cy="37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050" dirty="0" smtClean="0">
                <a:solidFill>
                  <a:schemeClr val="tx1"/>
                </a:solidFill>
              </a:rPr>
              <a:t>公开空间</a:t>
            </a:r>
            <a:endParaRPr kumimoji="1" lang="en-US" altLang="zh-CN" sz="1050" dirty="0" smtClean="0">
              <a:solidFill>
                <a:schemeClr val="tx1"/>
              </a:solidFill>
            </a:endParaRPr>
          </a:p>
        </p:txBody>
      </p:sp>
      <p:pic>
        <p:nvPicPr>
          <p:cNvPr id="18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22" y="5252733"/>
            <a:ext cx="975898" cy="97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3552107" y="3093993"/>
            <a:ext cx="712532" cy="501116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zh-CN" sz="2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64680" y="3093993"/>
            <a:ext cx="712532" cy="501116"/>
          </a:xfrm>
          <a:prstGeom prst="rect">
            <a:avLst/>
          </a:prstGeom>
          <a:noFill/>
          <a:ln w="76200" cmpd="sng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zh-CN" sz="2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1" name="图片 20" descr="multimedia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44" y="3190581"/>
            <a:ext cx="306208" cy="306208"/>
          </a:xfrm>
          <a:prstGeom prst="rect">
            <a:avLst/>
          </a:prstGeom>
        </p:spPr>
      </p:pic>
      <p:pic>
        <p:nvPicPr>
          <p:cNvPr id="22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142" y="2190438"/>
            <a:ext cx="560947" cy="5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3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52" y="2453799"/>
            <a:ext cx="560947" cy="5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标题 1"/>
          <p:cNvSpPr txBox="1">
            <a:spLocks/>
          </p:cNvSpPr>
          <p:nvPr/>
        </p:nvSpPr>
        <p:spPr>
          <a:xfrm>
            <a:off x="4301629" y="3138353"/>
            <a:ext cx="767272" cy="37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050" dirty="0" smtClean="0">
                <a:solidFill>
                  <a:schemeClr val="tx1"/>
                </a:solidFill>
              </a:rPr>
              <a:t>私有空间</a:t>
            </a:r>
            <a:endParaRPr kumimoji="1" lang="en-US" altLang="zh-CN" sz="1050" dirty="0" smtClean="0">
              <a:solidFill>
                <a:schemeClr val="tx1"/>
              </a:solidFill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>
            <a:off x="1417075" y="3674039"/>
            <a:ext cx="1751654" cy="1608274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V="1">
            <a:off x="1417075" y="3735684"/>
            <a:ext cx="1827042" cy="1675285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500294" y="5740682"/>
            <a:ext cx="1649175" cy="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28" name="Picture 15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784" y="5282313"/>
            <a:ext cx="942476" cy="94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9" name="Line 30"/>
          <p:cNvSpPr>
            <a:spLocks noChangeShapeType="1"/>
          </p:cNvSpPr>
          <p:nvPr/>
        </p:nvSpPr>
        <p:spPr bwMode="auto">
          <a:xfrm flipH="1" flipV="1">
            <a:off x="4526401" y="5634346"/>
            <a:ext cx="1623065" cy="0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107089" y="3771372"/>
            <a:ext cx="2042381" cy="1639598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4257367" y="3770115"/>
            <a:ext cx="1969480" cy="1586976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4603405" y="5600823"/>
            <a:ext cx="1662900" cy="937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100" dirty="0" smtClean="0">
                <a:solidFill>
                  <a:schemeClr val="bg1"/>
                </a:solidFill>
              </a:rPr>
              <a:t>请求业务服务器获取</a:t>
            </a:r>
            <a:endParaRPr kumimoji="1" lang="en-US" altLang="zh-CN" sz="1100" dirty="0" smtClean="0">
              <a:solidFill>
                <a:schemeClr val="bg1"/>
              </a:solidFill>
            </a:endParaRPr>
          </a:p>
          <a:p>
            <a:pPr algn="l"/>
            <a:r>
              <a:rPr kumimoji="1" lang="zh-CN" altLang="en-US" sz="1100" dirty="0" smtClean="0">
                <a:solidFill>
                  <a:schemeClr val="bg1"/>
                </a:solidFill>
              </a:rPr>
              <a:t>上传／下载权限凭证</a:t>
            </a:r>
            <a:endParaRPr kumimoji="1" lang="en-US" altLang="zh-CN" sz="1100" dirty="0" smtClean="0">
              <a:solidFill>
                <a:schemeClr val="bg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5337137" y="3969469"/>
            <a:ext cx="1662900" cy="937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100" dirty="0" smtClean="0">
                <a:solidFill>
                  <a:schemeClr val="bg1"/>
                </a:solidFill>
              </a:rPr>
              <a:t>私有空间资源需要依靠下载凭证才能够获取</a:t>
            </a:r>
            <a:endParaRPr kumimoji="1" lang="en-US" altLang="zh-CN" sz="1100" dirty="0" smtClean="0">
              <a:solidFill>
                <a:schemeClr val="bg1"/>
              </a:solidFill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217538" y="4521781"/>
            <a:ext cx="1662900" cy="937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100" dirty="0" smtClean="0">
                <a:solidFill>
                  <a:schemeClr val="bg1"/>
                </a:solidFill>
              </a:rPr>
              <a:t>公开空间资源可直接通过外链获取和分享</a:t>
            </a:r>
            <a:endParaRPr kumimoji="1" lang="en-US" altLang="zh-CN" sz="1100" dirty="0" smtClean="0">
              <a:solidFill>
                <a:schemeClr val="bg1"/>
              </a:solidFill>
            </a:endParaRPr>
          </a:p>
        </p:txBody>
      </p:sp>
      <p:sp>
        <p:nvSpPr>
          <p:cNvPr id="35" name="左右箭头 34"/>
          <p:cNvSpPr/>
          <p:nvPr/>
        </p:nvSpPr>
        <p:spPr>
          <a:xfrm flipV="1">
            <a:off x="4133567" y="2402487"/>
            <a:ext cx="1251767" cy="327242"/>
          </a:xfrm>
          <a:prstGeom prst="leftRightArrow">
            <a:avLst>
              <a:gd name="adj1" fmla="val 50000"/>
              <a:gd name="adj2" fmla="val 90822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4252370" y="2649609"/>
            <a:ext cx="1149765" cy="540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050" dirty="0" smtClean="0">
                <a:solidFill>
                  <a:schemeClr val="tx1"/>
                </a:solidFill>
              </a:rPr>
              <a:t>指定资源进行转码／切片操作</a:t>
            </a:r>
            <a:endParaRPr kumimoji="1" lang="en-US" altLang="zh-CN" sz="1050" dirty="0" smtClean="0">
              <a:solidFill>
                <a:schemeClr val="tx1"/>
              </a:solidFill>
            </a:endParaRPr>
          </a:p>
        </p:txBody>
      </p:sp>
      <p:pic>
        <p:nvPicPr>
          <p:cNvPr id="37" name="Picture 14" descr="iphone-white-front_mo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93" y="5403689"/>
            <a:ext cx="531223" cy="82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8" name="椭圆 37"/>
          <p:cNvSpPr/>
          <p:nvPr/>
        </p:nvSpPr>
        <p:spPr>
          <a:xfrm>
            <a:off x="692776" y="962076"/>
            <a:ext cx="7274145" cy="414006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37" y="4660531"/>
            <a:ext cx="560947" cy="5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38" y="4380057"/>
            <a:ext cx="560947" cy="5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" name="标题 1"/>
          <p:cNvSpPr txBox="1">
            <a:spLocks/>
          </p:cNvSpPr>
          <p:nvPr/>
        </p:nvSpPr>
        <p:spPr>
          <a:xfrm>
            <a:off x="2387102" y="4381627"/>
            <a:ext cx="782130" cy="578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100" dirty="0" smtClean="0">
                <a:solidFill>
                  <a:schemeClr val="bg1"/>
                </a:solidFill>
              </a:rPr>
              <a:t>CDN</a:t>
            </a:r>
            <a:r>
              <a:rPr kumimoji="1" lang="zh-CN" altLang="en-US" sz="1100" dirty="0" smtClean="0">
                <a:solidFill>
                  <a:schemeClr val="bg1"/>
                </a:solidFill>
              </a:rPr>
              <a:t>节点</a:t>
            </a:r>
            <a:endParaRPr kumimoji="1" lang="en-US" altLang="zh-CN" sz="1100" dirty="0" smtClean="0">
              <a:solidFill>
                <a:schemeClr val="bg1"/>
              </a:solidFill>
            </a:endParaRP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4620005" y="4603818"/>
            <a:ext cx="782130" cy="578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100" dirty="0" smtClean="0">
                <a:solidFill>
                  <a:schemeClr val="bg1"/>
                </a:solidFill>
              </a:rPr>
              <a:t>CDN</a:t>
            </a:r>
            <a:r>
              <a:rPr kumimoji="1" lang="zh-CN" altLang="en-US" sz="1100" dirty="0" smtClean="0">
                <a:solidFill>
                  <a:schemeClr val="bg1"/>
                </a:solidFill>
              </a:rPr>
              <a:t>节点</a:t>
            </a:r>
            <a:endParaRPr kumimoji="1" lang="en-US" altLang="zh-CN" sz="1100" dirty="0" smtClean="0">
              <a:solidFill>
                <a:schemeClr val="bg1"/>
              </a:solidFill>
            </a:endParaRPr>
          </a:p>
        </p:txBody>
      </p:sp>
      <p:pic>
        <p:nvPicPr>
          <p:cNvPr id="43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47" y="2629634"/>
            <a:ext cx="560947" cy="5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4" name="标题 1"/>
          <p:cNvSpPr txBox="1">
            <a:spLocks/>
          </p:cNvSpPr>
          <p:nvPr/>
        </p:nvSpPr>
        <p:spPr>
          <a:xfrm>
            <a:off x="8131668" y="2559536"/>
            <a:ext cx="782130" cy="578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100" dirty="0" smtClean="0">
                <a:solidFill>
                  <a:schemeClr val="bg1"/>
                </a:solidFill>
              </a:rPr>
              <a:t>CDN</a:t>
            </a:r>
            <a:r>
              <a:rPr kumimoji="1" lang="zh-CN" altLang="en-US" sz="1100" dirty="0" smtClean="0">
                <a:solidFill>
                  <a:schemeClr val="bg1"/>
                </a:solidFill>
              </a:rPr>
              <a:t>节点</a:t>
            </a:r>
            <a:endParaRPr kumimoji="1" lang="en-US" altLang="zh-CN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9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67319" y="1082605"/>
            <a:ext cx="4908803" cy="427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2800" dirty="0" smtClean="0"/>
              <a:t>直播</a:t>
            </a:r>
            <a:r>
              <a:rPr kumimoji="1" lang="zh-CN" altLang="en-US" sz="2800" dirty="0" smtClean="0"/>
              <a:t>方</a:t>
            </a:r>
            <a:r>
              <a:rPr kumimoji="1" lang="zh-CN" altLang="en-US" sz="2800" dirty="0" smtClean="0"/>
              <a:t>案</a:t>
            </a:r>
            <a:endParaRPr kumimoji="1" lang="en-US" altLang="zh-CN" sz="2800" dirty="0" smtClean="0"/>
          </a:p>
          <a:p>
            <a:pPr algn="ctr"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bg1">
                    <a:lumMod val="65000"/>
                  </a:schemeClr>
                </a:solidFill>
              </a:rPr>
              <a:t>剪辑方案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bg1">
                    <a:lumMod val="65000"/>
                  </a:schemeClr>
                </a:solidFill>
              </a:rPr>
              <a:t>点播方案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目录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6985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直播方案</a:t>
            </a:r>
            <a:endParaRPr kumimoji="1"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4547510" y="2528024"/>
            <a:ext cx="3647921" cy="2105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5017961" y="2951321"/>
            <a:ext cx="0" cy="13051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547510" y="2951321"/>
            <a:ext cx="4704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>
            <a:off x="4547510" y="4256487"/>
            <a:ext cx="4704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724980" y="2951321"/>
            <a:ext cx="0" cy="13051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7724980" y="2951321"/>
            <a:ext cx="4704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7724980" y="4256487"/>
            <a:ext cx="4704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005611" y="3245278"/>
            <a:ext cx="731034" cy="705495"/>
          </a:xfrm>
          <a:prstGeom prst="ellipse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5" idx="0"/>
            <a:endCxn id="5" idx="2"/>
          </p:cNvCxnSpPr>
          <p:nvPr/>
        </p:nvCxnSpPr>
        <p:spPr>
          <a:xfrm>
            <a:off x="6371471" y="2528024"/>
            <a:ext cx="0" cy="2105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52" y="3371650"/>
            <a:ext cx="396042" cy="39604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948" y="3371650"/>
            <a:ext cx="396042" cy="396042"/>
          </a:xfrm>
          <a:prstGeom prst="rect">
            <a:avLst/>
          </a:prstGeom>
        </p:spPr>
      </p:pic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164089" y="3043674"/>
            <a:ext cx="1792473" cy="1191564"/>
            <a:chOff x="0" y="-1"/>
            <a:chExt cx="1503683" cy="969073"/>
          </a:xfrm>
        </p:grpSpPr>
        <p:sp>
          <p:nvSpPr>
            <p:cNvPr id="23" name="AutoShape 22"/>
            <p:cNvSpPr>
              <a:spLocks/>
            </p:cNvSpPr>
            <p:nvPr/>
          </p:nvSpPr>
          <p:spPr bwMode="auto">
            <a:xfrm>
              <a:off x="0" y="-1"/>
              <a:ext cx="1503683" cy="969073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600" dirty="0">
                <a:latin typeface="微软雅黑"/>
                <a:ea typeface="微软雅黑"/>
                <a:cs typeface="微软雅黑"/>
                <a:sym typeface="Calibri" charset="0"/>
              </a:endParaRPr>
            </a:p>
          </p:txBody>
        </p:sp>
        <p:sp>
          <p:nvSpPr>
            <p:cNvPr id="24" name="AutoShape 23"/>
            <p:cNvSpPr>
              <a:spLocks/>
            </p:cNvSpPr>
            <p:nvPr/>
          </p:nvSpPr>
          <p:spPr bwMode="auto">
            <a:xfrm>
              <a:off x="76353" y="49276"/>
              <a:ext cx="1377876" cy="822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25" name="图片 24" descr="TB13WMkGXXXXXc6XXXXXXXXXXXX_!!2-item_pic.png_310x3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46" y="3809677"/>
            <a:ext cx="340713" cy="254686"/>
          </a:xfrm>
          <a:prstGeom prst="rect">
            <a:avLst/>
          </a:prstGeom>
        </p:spPr>
      </p:pic>
      <p:pic>
        <p:nvPicPr>
          <p:cNvPr id="27" name="图片 26" descr="TB13WMkGXXXXXc6XXXXXXXXXXXX_!!2-item_pic.png_310x3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5" y="3809677"/>
            <a:ext cx="340713" cy="254686"/>
          </a:xfrm>
          <a:prstGeom prst="rect">
            <a:avLst/>
          </a:prstGeom>
        </p:spPr>
      </p:pic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080277" y="3500988"/>
            <a:ext cx="928221" cy="11759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8433594" y="4138272"/>
            <a:ext cx="4874" cy="7178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4008498" y="4856158"/>
            <a:ext cx="442509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37" idx="1"/>
          </p:cNvCxnSpPr>
          <p:nvPr/>
        </p:nvCxnSpPr>
        <p:spPr>
          <a:xfrm>
            <a:off x="4008498" y="3665606"/>
            <a:ext cx="0" cy="11905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ine 28"/>
          <p:cNvSpPr>
            <a:spLocks noChangeShapeType="1"/>
          </p:cNvSpPr>
          <p:nvPr/>
        </p:nvSpPr>
        <p:spPr bwMode="auto">
          <a:xfrm>
            <a:off x="3080277" y="3653847"/>
            <a:ext cx="928221" cy="11759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1" name="文本占位符 2"/>
          <p:cNvSpPr txBox="1">
            <a:spLocks/>
          </p:cNvSpPr>
          <p:nvPr/>
        </p:nvSpPr>
        <p:spPr>
          <a:xfrm>
            <a:off x="3898338" y="3029370"/>
            <a:ext cx="620710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音视频</a:t>
            </a:r>
            <a:endParaRPr kumimoji="1" lang="en-US" altLang="zh-CN" sz="1050" dirty="0" smtClean="0"/>
          </a:p>
        </p:txBody>
      </p:sp>
      <p:sp>
        <p:nvSpPr>
          <p:cNvPr id="42" name="文本占位符 2"/>
          <p:cNvSpPr txBox="1">
            <a:spLocks/>
          </p:cNvSpPr>
          <p:nvPr/>
        </p:nvSpPr>
        <p:spPr>
          <a:xfrm>
            <a:off x="8222586" y="3029370"/>
            <a:ext cx="620710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音视频</a:t>
            </a:r>
            <a:endParaRPr kumimoji="1" lang="en-US" altLang="zh-CN" sz="1050" dirty="0" smtClean="0"/>
          </a:p>
        </p:txBody>
      </p:sp>
      <p:pic>
        <p:nvPicPr>
          <p:cNvPr id="43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47" y="5825749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" name="Picture 15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70" y="5724247"/>
            <a:ext cx="780045" cy="78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718" y="6039259"/>
            <a:ext cx="623337" cy="623337"/>
          </a:xfrm>
          <a:prstGeom prst="rect">
            <a:avLst/>
          </a:prstGeom>
        </p:spPr>
      </p:pic>
      <p:sp>
        <p:nvSpPr>
          <p:cNvPr id="46" name="Line 30"/>
          <p:cNvSpPr>
            <a:spLocks noChangeShapeType="1"/>
          </p:cNvSpPr>
          <p:nvPr/>
        </p:nvSpPr>
        <p:spPr bwMode="auto">
          <a:xfrm flipH="1" flipV="1">
            <a:off x="2025059" y="4366292"/>
            <a:ext cx="0" cy="325005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7884" y="2326082"/>
            <a:ext cx="3056759" cy="2655529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8" name="Picture 20" descr="serv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36" y="4780163"/>
            <a:ext cx="402896" cy="40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9" name="Picture 20" descr="serv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6" y="3416209"/>
            <a:ext cx="402896" cy="40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0" name="Picture 20" descr="serv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88" y="2124634"/>
            <a:ext cx="402896" cy="40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" name="Line 30"/>
          <p:cNvSpPr>
            <a:spLocks noChangeShapeType="1"/>
          </p:cNvSpPr>
          <p:nvPr/>
        </p:nvSpPr>
        <p:spPr bwMode="auto">
          <a:xfrm flipH="1" flipV="1">
            <a:off x="2124057" y="5218332"/>
            <a:ext cx="290186" cy="505914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2" name="文本占位符 2"/>
          <p:cNvSpPr txBox="1">
            <a:spLocks/>
          </p:cNvSpPr>
          <p:nvPr/>
        </p:nvSpPr>
        <p:spPr>
          <a:xfrm>
            <a:off x="4519047" y="2122901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球场采集端</a:t>
            </a:r>
            <a:endParaRPr kumimoji="1" lang="en-US" altLang="zh-CN" sz="1050" dirty="0" smtClean="0"/>
          </a:p>
        </p:txBody>
      </p:sp>
      <p:sp>
        <p:nvSpPr>
          <p:cNvPr id="53" name="文本占位符 2"/>
          <p:cNvSpPr txBox="1">
            <a:spLocks/>
          </p:cNvSpPr>
          <p:nvPr/>
        </p:nvSpPr>
        <p:spPr>
          <a:xfrm>
            <a:off x="2141888" y="4866504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直播分发节点</a:t>
            </a:r>
            <a:endParaRPr kumimoji="1" lang="en-US" altLang="zh-CN" sz="1050" dirty="0" smtClean="0"/>
          </a:p>
        </p:txBody>
      </p:sp>
      <p:sp>
        <p:nvSpPr>
          <p:cNvPr id="54" name="文本占位符 2"/>
          <p:cNvSpPr txBox="1">
            <a:spLocks/>
          </p:cNvSpPr>
          <p:nvPr/>
        </p:nvSpPr>
        <p:spPr>
          <a:xfrm>
            <a:off x="2112298" y="2017383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直播分发节点</a:t>
            </a:r>
            <a:endParaRPr kumimoji="1" lang="en-US" altLang="zh-CN" sz="1050" dirty="0" smtClean="0"/>
          </a:p>
        </p:txBody>
      </p:sp>
      <p:sp>
        <p:nvSpPr>
          <p:cNvPr id="55" name="Line 30"/>
          <p:cNvSpPr>
            <a:spLocks noChangeShapeType="1"/>
          </p:cNvSpPr>
          <p:nvPr/>
        </p:nvSpPr>
        <p:spPr bwMode="auto">
          <a:xfrm flipH="1">
            <a:off x="2161306" y="1740221"/>
            <a:ext cx="334686" cy="312436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6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67" y="1316136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7" name="文本占位符 2"/>
          <p:cNvSpPr txBox="1">
            <a:spLocks/>
          </p:cNvSpPr>
          <p:nvPr/>
        </p:nvSpPr>
        <p:spPr>
          <a:xfrm>
            <a:off x="1486804" y="3477473"/>
            <a:ext cx="1133397" cy="44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流媒体服务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H="1">
            <a:off x="2025059" y="2609836"/>
            <a:ext cx="0" cy="348752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9" name="文本占位符 2"/>
          <p:cNvSpPr txBox="1">
            <a:spLocks/>
          </p:cNvSpPr>
          <p:nvPr/>
        </p:nvSpPr>
        <p:spPr>
          <a:xfrm>
            <a:off x="2940580" y="1337458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播放器</a:t>
            </a:r>
            <a:r>
              <a:rPr kumimoji="1" lang="en-US" altLang="zh-CN" sz="1050" dirty="0" smtClean="0"/>
              <a:t>SDK</a:t>
            </a:r>
            <a:endParaRPr kumimoji="1" lang="en-US" altLang="zh-CN" sz="1050" dirty="0" smtClean="0"/>
          </a:p>
        </p:txBody>
      </p:sp>
      <p:sp>
        <p:nvSpPr>
          <p:cNvPr id="60" name="文本占位符 2"/>
          <p:cNvSpPr txBox="1">
            <a:spLocks/>
          </p:cNvSpPr>
          <p:nvPr/>
        </p:nvSpPr>
        <p:spPr>
          <a:xfrm>
            <a:off x="3249733" y="6038802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播放器</a:t>
            </a:r>
            <a:r>
              <a:rPr kumimoji="1" lang="en-US" altLang="zh-CN" sz="1050" dirty="0" smtClean="0"/>
              <a:t>SDK</a:t>
            </a:r>
            <a:endParaRPr kumimoji="1"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282572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音视频采集方案一</a:t>
            </a:r>
            <a:endParaRPr kumimoji="1"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4547510" y="2528024"/>
            <a:ext cx="3647921" cy="2105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5017961" y="2951321"/>
            <a:ext cx="0" cy="13051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547510" y="2951321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>
            <a:off x="4547510" y="4256487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724980" y="2951321"/>
            <a:ext cx="0" cy="13051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7724980" y="2951321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7724980" y="4256487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005611" y="3245278"/>
            <a:ext cx="731034" cy="705495"/>
          </a:xfrm>
          <a:prstGeom prst="ellipse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5" idx="0"/>
            <a:endCxn id="5" idx="2"/>
          </p:cNvCxnSpPr>
          <p:nvPr/>
        </p:nvCxnSpPr>
        <p:spPr>
          <a:xfrm>
            <a:off x="6371471" y="2528024"/>
            <a:ext cx="0" cy="2105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57" y="3477472"/>
            <a:ext cx="396042" cy="39604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948" y="3512746"/>
            <a:ext cx="396042" cy="396042"/>
          </a:xfrm>
          <a:prstGeom prst="rect">
            <a:avLst/>
          </a:prstGeom>
        </p:spPr>
      </p:pic>
      <p:cxnSp>
        <p:nvCxnSpPr>
          <p:cNvPr id="30" name="直线连接符 29"/>
          <p:cNvCxnSpPr/>
          <p:nvPr/>
        </p:nvCxnSpPr>
        <p:spPr>
          <a:xfrm flipH="1">
            <a:off x="3205765" y="3760985"/>
            <a:ext cx="6925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占位符 2"/>
          <p:cNvSpPr txBox="1">
            <a:spLocks/>
          </p:cNvSpPr>
          <p:nvPr/>
        </p:nvSpPr>
        <p:spPr>
          <a:xfrm>
            <a:off x="3898338" y="3029370"/>
            <a:ext cx="620710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音视频</a:t>
            </a:r>
            <a:endParaRPr kumimoji="1" lang="en-US" altLang="zh-CN" sz="1050" dirty="0" smtClean="0"/>
          </a:p>
        </p:txBody>
      </p:sp>
      <p:sp>
        <p:nvSpPr>
          <p:cNvPr id="42" name="文本占位符 2"/>
          <p:cNvSpPr txBox="1">
            <a:spLocks/>
          </p:cNvSpPr>
          <p:nvPr/>
        </p:nvSpPr>
        <p:spPr>
          <a:xfrm>
            <a:off x="8222586" y="3029370"/>
            <a:ext cx="620710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音视频</a:t>
            </a:r>
            <a:endParaRPr kumimoji="1" lang="en-US" altLang="zh-CN" sz="1050" dirty="0" smtClean="0"/>
          </a:p>
        </p:txBody>
      </p:sp>
      <p:sp>
        <p:nvSpPr>
          <p:cNvPr id="52" name="文本占位符 2"/>
          <p:cNvSpPr txBox="1">
            <a:spLocks/>
          </p:cNvSpPr>
          <p:nvPr/>
        </p:nvSpPr>
        <p:spPr>
          <a:xfrm>
            <a:off x="4519047" y="2122901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球场采集端</a:t>
            </a:r>
            <a:endParaRPr kumimoji="1" lang="en-US" altLang="zh-CN" sz="1050" dirty="0" smtClean="0"/>
          </a:p>
        </p:txBody>
      </p:sp>
      <p:cxnSp>
        <p:nvCxnSpPr>
          <p:cNvPr id="61" name="直线连接符 60"/>
          <p:cNvCxnSpPr/>
          <p:nvPr/>
        </p:nvCxnSpPr>
        <p:spPr>
          <a:xfrm flipV="1">
            <a:off x="8416149" y="4009910"/>
            <a:ext cx="0" cy="9638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H="1">
            <a:off x="3205765" y="4973740"/>
            <a:ext cx="52117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3205765" y="3760985"/>
            <a:ext cx="0" cy="12127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86" y="4009910"/>
            <a:ext cx="623337" cy="623337"/>
          </a:xfrm>
          <a:prstGeom prst="rect">
            <a:avLst/>
          </a:prstGeom>
        </p:spPr>
      </p:pic>
      <p:cxnSp>
        <p:nvCxnSpPr>
          <p:cNvPr id="69" name="直线连接符 68"/>
          <p:cNvCxnSpPr/>
          <p:nvPr/>
        </p:nvCxnSpPr>
        <p:spPr>
          <a:xfrm flipH="1">
            <a:off x="2681025" y="4313165"/>
            <a:ext cx="52474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21"/>
          <p:cNvGrpSpPr>
            <a:grpSpLocks/>
          </p:cNvGrpSpPr>
          <p:nvPr/>
        </p:nvGrpSpPr>
        <p:grpSpPr bwMode="auto">
          <a:xfrm>
            <a:off x="176343" y="4019553"/>
            <a:ext cx="893715" cy="613697"/>
            <a:chOff x="0" y="-1"/>
            <a:chExt cx="1503683" cy="969073"/>
          </a:xfrm>
        </p:grpSpPr>
        <p:sp>
          <p:nvSpPr>
            <p:cNvPr id="72" name="AutoShape 22"/>
            <p:cNvSpPr>
              <a:spLocks/>
            </p:cNvSpPr>
            <p:nvPr/>
          </p:nvSpPr>
          <p:spPr bwMode="auto">
            <a:xfrm>
              <a:off x="0" y="-1"/>
              <a:ext cx="1503683" cy="969073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600" dirty="0">
                <a:latin typeface="微软雅黑"/>
                <a:ea typeface="微软雅黑"/>
                <a:cs typeface="微软雅黑"/>
                <a:sym typeface="Calibri" charset="0"/>
              </a:endParaRPr>
            </a:p>
          </p:txBody>
        </p:sp>
        <p:sp>
          <p:nvSpPr>
            <p:cNvPr id="73" name="AutoShape 23"/>
            <p:cNvSpPr>
              <a:spLocks/>
            </p:cNvSpPr>
            <p:nvPr/>
          </p:nvSpPr>
          <p:spPr bwMode="auto">
            <a:xfrm>
              <a:off x="76353" y="49276"/>
              <a:ext cx="1377876" cy="822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74" name="Line 28"/>
          <p:cNvSpPr>
            <a:spLocks noChangeShapeType="1"/>
          </p:cNvSpPr>
          <p:nvPr/>
        </p:nvSpPr>
        <p:spPr bwMode="auto">
          <a:xfrm>
            <a:off x="1164131" y="4313165"/>
            <a:ext cx="693774" cy="11759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5" name="文本占位符 2"/>
          <p:cNvSpPr txBox="1">
            <a:spLocks/>
          </p:cNvSpPr>
          <p:nvPr/>
        </p:nvSpPr>
        <p:spPr>
          <a:xfrm>
            <a:off x="458788" y="1402890"/>
            <a:ext cx="8198738" cy="61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本地采集处理后推送至云端</a:t>
            </a:r>
            <a:endParaRPr kumimoji="1" lang="zh-CN" altLang="en-US" dirty="0" smtClean="0"/>
          </a:p>
        </p:txBody>
      </p:sp>
      <p:sp>
        <p:nvSpPr>
          <p:cNvPr id="76" name="文本占位符 2"/>
          <p:cNvSpPr txBox="1">
            <a:spLocks/>
          </p:cNvSpPr>
          <p:nvPr/>
        </p:nvSpPr>
        <p:spPr>
          <a:xfrm>
            <a:off x="5017961" y="4973740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RTSP</a:t>
            </a:r>
            <a:r>
              <a:rPr kumimoji="1" lang="zh-CN" altLang="en-US" sz="1050" dirty="0" smtClean="0"/>
              <a:t>／</a:t>
            </a:r>
            <a:r>
              <a:rPr kumimoji="1" lang="en-US" altLang="zh-CN" sz="1050" dirty="0" smtClean="0"/>
              <a:t>SDI</a:t>
            </a:r>
            <a:endParaRPr kumimoji="1" lang="en-US" altLang="zh-CN" sz="1050" dirty="0" smtClean="0"/>
          </a:p>
        </p:txBody>
      </p:sp>
      <p:sp>
        <p:nvSpPr>
          <p:cNvPr id="77" name="文本占位符 2"/>
          <p:cNvSpPr txBox="1">
            <a:spLocks/>
          </p:cNvSpPr>
          <p:nvPr/>
        </p:nvSpPr>
        <p:spPr>
          <a:xfrm>
            <a:off x="1282877" y="4256527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RTMP</a:t>
            </a:r>
            <a:endParaRPr kumimoji="1" lang="en-US" altLang="zh-CN" sz="1050" dirty="0" smtClean="0"/>
          </a:p>
        </p:txBody>
      </p:sp>
      <p:sp>
        <p:nvSpPr>
          <p:cNvPr id="78" name="矩形 77"/>
          <p:cNvSpPr/>
          <p:nvPr/>
        </p:nvSpPr>
        <p:spPr>
          <a:xfrm>
            <a:off x="525929" y="1962934"/>
            <a:ext cx="2851386" cy="140871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此类场景用于已有导播设备的情景</a:t>
            </a:r>
            <a:endParaRPr kumimoji="1" lang="en-US" altLang="zh-CN" sz="1400" dirty="0" smtClean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当现场可进行导播控制时，可将输出内容以</a:t>
            </a:r>
            <a:r>
              <a:rPr kumimoji="1" lang="en-US" altLang="zh-CN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Adobe RTMP</a:t>
            </a:r>
            <a:r>
              <a:rPr kumimoji="1" lang="zh-CN" altLang="en-US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协议发布至云端。</a:t>
            </a:r>
            <a:endParaRPr kumimoji="1" lang="zh-CN" altLang="en-US" sz="14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9" name="Picture 20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3" y="5247165"/>
            <a:ext cx="498335" cy="49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80" name="直线连接符 79"/>
          <p:cNvCxnSpPr/>
          <p:nvPr/>
        </p:nvCxnSpPr>
        <p:spPr>
          <a:xfrm flipV="1">
            <a:off x="2840773" y="4324924"/>
            <a:ext cx="0" cy="81343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文本占位符 2"/>
          <p:cNvSpPr txBox="1">
            <a:spLocks/>
          </p:cNvSpPr>
          <p:nvPr/>
        </p:nvSpPr>
        <p:spPr>
          <a:xfrm>
            <a:off x="2121646" y="5677479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导播控制</a:t>
            </a:r>
            <a:endParaRPr kumimoji="1" lang="en-US" altLang="zh-CN" sz="1050" dirty="0" smtClean="0"/>
          </a:p>
        </p:txBody>
      </p:sp>
      <p:cxnSp>
        <p:nvCxnSpPr>
          <p:cNvPr id="84" name="直线连接符 83"/>
          <p:cNvCxnSpPr/>
          <p:nvPr/>
        </p:nvCxnSpPr>
        <p:spPr>
          <a:xfrm>
            <a:off x="2384574" y="5525036"/>
            <a:ext cx="19384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23" y="5213367"/>
            <a:ext cx="623337" cy="6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8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音视频采集方案二</a:t>
            </a:r>
            <a:endParaRPr kumimoji="1"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4547510" y="2528024"/>
            <a:ext cx="3647921" cy="2105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5017961" y="2951321"/>
            <a:ext cx="0" cy="13051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547510" y="2951321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>
            <a:off x="4547510" y="4256487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724980" y="2951321"/>
            <a:ext cx="0" cy="13051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7724980" y="2951321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7724980" y="4256487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005611" y="3245278"/>
            <a:ext cx="731034" cy="705495"/>
          </a:xfrm>
          <a:prstGeom prst="ellipse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5" idx="0"/>
            <a:endCxn id="5" idx="2"/>
          </p:cNvCxnSpPr>
          <p:nvPr/>
        </p:nvCxnSpPr>
        <p:spPr>
          <a:xfrm>
            <a:off x="6371471" y="2528024"/>
            <a:ext cx="0" cy="2105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52" y="3371650"/>
            <a:ext cx="396042" cy="39604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948" y="3371650"/>
            <a:ext cx="396042" cy="396042"/>
          </a:xfrm>
          <a:prstGeom prst="rect">
            <a:avLst/>
          </a:prstGeom>
        </p:spPr>
      </p:pic>
      <p:pic>
        <p:nvPicPr>
          <p:cNvPr id="25" name="图片 24" descr="TB13WMkGXXXXXc6XXXXXXXXXXXX_!!2-item_pic.png_310x3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46" y="3809677"/>
            <a:ext cx="340713" cy="254686"/>
          </a:xfrm>
          <a:prstGeom prst="rect">
            <a:avLst/>
          </a:prstGeom>
        </p:spPr>
      </p:pic>
      <p:pic>
        <p:nvPicPr>
          <p:cNvPr id="27" name="图片 26" descr="TB13WMkGXXXXXc6XXXXXXXXXXXX_!!2-item_pic.png_310x3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5" y="3809677"/>
            <a:ext cx="340713" cy="254686"/>
          </a:xfrm>
          <a:prstGeom prst="rect">
            <a:avLst/>
          </a:prstGeom>
        </p:spPr>
      </p:pic>
      <p:cxnSp>
        <p:nvCxnSpPr>
          <p:cNvPr id="30" name="直线连接符 29"/>
          <p:cNvCxnSpPr/>
          <p:nvPr/>
        </p:nvCxnSpPr>
        <p:spPr>
          <a:xfrm flipH="1">
            <a:off x="3205765" y="3760985"/>
            <a:ext cx="6925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占位符 2"/>
          <p:cNvSpPr txBox="1">
            <a:spLocks/>
          </p:cNvSpPr>
          <p:nvPr/>
        </p:nvSpPr>
        <p:spPr>
          <a:xfrm>
            <a:off x="3898338" y="3029370"/>
            <a:ext cx="620710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音视频</a:t>
            </a:r>
            <a:endParaRPr kumimoji="1" lang="en-US" altLang="zh-CN" sz="1050" dirty="0" smtClean="0"/>
          </a:p>
        </p:txBody>
      </p:sp>
      <p:sp>
        <p:nvSpPr>
          <p:cNvPr id="42" name="文本占位符 2"/>
          <p:cNvSpPr txBox="1">
            <a:spLocks/>
          </p:cNvSpPr>
          <p:nvPr/>
        </p:nvSpPr>
        <p:spPr>
          <a:xfrm>
            <a:off x="8222586" y="3029370"/>
            <a:ext cx="620710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音视频</a:t>
            </a:r>
            <a:endParaRPr kumimoji="1" lang="en-US" altLang="zh-CN" sz="1050" dirty="0" smtClean="0"/>
          </a:p>
        </p:txBody>
      </p:sp>
      <p:sp>
        <p:nvSpPr>
          <p:cNvPr id="52" name="文本占位符 2"/>
          <p:cNvSpPr txBox="1">
            <a:spLocks/>
          </p:cNvSpPr>
          <p:nvPr/>
        </p:nvSpPr>
        <p:spPr>
          <a:xfrm>
            <a:off x="4519047" y="2122901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球场采集端</a:t>
            </a:r>
            <a:endParaRPr kumimoji="1" lang="en-US" altLang="zh-CN" sz="1050" dirty="0" smtClean="0"/>
          </a:p>
        </p:txBody>
      </p:sp>
      <p:cxnSp>
        <p:nvCxnSpPr>
          <p:cNvPr id="61" name="直线连接符 60"/>
          <p:cNvCxnSpPr/>
          <p:nvPr/>
        </p:nvCxnSpPr>
        <p:spPr>
          <a:xfrm flipV="1">
            <a:off x="8416149" y="4134912"/>
            <a:ext cx="0" cy="8388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H="1">
            <a:off x="3205765" y="4973740"/>
            <a:ext cx="52117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3205765" y="3760985"/>
            <a:ext cx="0" cy="12127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21"/>
          <p:cNvGrpSpPr>
            <a:grpSpLocks/>
          </p:cNvGrpSpPr>
          <p:nvPr/>
        </p:nvGrpSpPr>
        <p:grpSpPr bwMode="auto">
          <a:xfrm>
            <a:off x="1040665" y="4050759"/>
            <a:ext cx="893715" cy="613697"/>
            <a:chOff x="0" y="-1"/>
            <a:chExt cx="1503683" cy="969073"/>
          </a:xfrm>
        </p:grpSpPr>
        <p:sp>
          <p:nvSpPr>
            <p:cNvPr id="72" name="AutoShape 22"/>
            <p:cNvSpPr>
              <a:spLocks/>
            </p:cNvSpPr>
            <p:nvPr/>
          </p:nvSpPr>
          <p:spPr bwMode="auto">
            <a:xfrm>
              <a:off x="0" y="-1"/>
              <a:ext cx="1503683" cy="969073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600" dirty="0">
                <a:latin typeface="微软雅黑"/>
                <a:ea typeface="微软雅黑"/>
                <a:cs typeface="微软雅黑"/>
                <a:sym typeface="Calibri" charset="0"/>
              </a:endParaRPr>
            </a:p>
          </p:txBody>
        </p:sp>
        <p:sp>
          <p:nvSpPr>
            <p:cNvPr id="73" name="AutoShape 23"/>
            <p:cNvSpPr>
              <a:spLocks/>
            </p:cNvSpPr>
            <p:nvPr/>
          </p:nvSpPr>
          <p:spPr bwMode="auto">
            <a:xfrm>
              <a:off x="76353" y="49276"/>
              <a:ext cx="1377876" cy="822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74" name="Line 28"/>
          <p:cNvSpPr>
            <a:spLocks noChangeShapeType="1"/>
          </p:cNvSpPr>
          <p:nvPr/>
        </p:nvSpPr>
        <p:spPr bwMode="auto">
          <a:xfrm>
            <a:off x="2104840" y="4313165"/>
            <a:ext cx="1086687" cy="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5" name="文本占位符 2"/>
          <p:cNvSpPr txBox="1">
            <a:spLocks/>
          </p:cNvSpPr>
          <p:nvPr/>
        </p:nvSpPr>
        <p:spPr>
          <a:xfrm>
            <a:off x="458788" y="1402890"/>
            <a:ext cx="8198738" cy="61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本地直接推送流至云端</a:t>
            </a:r>
            <a:endParaRPr kumimoji="1" lang="zh-CN" altLang="en-US" dirty="0" smtClean="0"/>
          </a:p>
        </p:txBody>
      </p:sp>
      <p:sp>
        <p:nvSpPr>
          <p:cNvPr id="77" name="文本占位符 2"/>
          <p:cNvSpPr txBox="1">
            <a:spLocks/>
          </p:cNvSpPr>
          <p:nvPr/>
        </p:nvSpPr>
        <p:spPr>
          <a:xfrm>
            <a:off x="2399977" y="4254375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RTMP</a:t>
            </a:r>
            <a:endParaRPr kumimoji="1" lang="en-US" altLang="zh-CN" sz="1050" dirty="0" smtClean="0"/>
          </a:p>
        </p:txBody>
      </p:sp>
      <p:sp>
        <p:nvSpPr>
          <p:cNvPr id="32" name="矩形 31"/>
          <p:cNvSpPr/>
          <p:nvPr/>
        </p:nvSpPr>
        <p:spPr>
          <a:xfrm>
            <a:off x="525929" y="1962934"/>
            <a:ext cx="2851386" cy="140871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此场景用于无摄像设备的场地，可采购直播摄像设备进行实时摄录与发布。</a:t>
            </a:r>
            <a:endParaRPr kumimoji="1" lang="zh-CN" altLang="en-US" sz="14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6293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音视频采集方案三</a:t>
            </a:r>
            <a:endParaRPr kumimoji="1"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4547510" y="2528024"/>
            <a:ext cx="3647921" cy="2105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5017961" y="2951321"/>
            <a:ext cx="0" cy="13051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547510" y="2951321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>
            <a:off x="4547510" y="4256487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724980" y="2951321"/>
            <a:ext cx="0" cy="13051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7724980" y="2951321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7724980" y="4256487"/>
            <a:ext cx="470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005611" y="3245278"/>
            <a:ext cx="731034" cy="705495"/>
          </a:xfrm>
          <a:prstGeom prst="ellipse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5" idx="0"/>
            <a:endCxn id="5" idx="2"/>
          </p:cNvCxnSpPr>
          <p:nvPr/>
        </p:nvCxnSpPr>
        <p:spPr>
          <a:xfrm>
            <a:off x="6371471" y="2528024"/>
            <a:ext cx="0" cy="2105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52" y="3371650"/>
            <a:ext cx="396042" cy="39604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948" y="3371650"/>
            <a:ext cx="396042" cy="396042"/>
          </a:xfrm>
          <a:prstGeom prst="rect">
            <a:avLst/>
          </a:prstGeom>
        </p:spPr>
      </p:pic>
      <p:pic>
        <p:nvPicPr>
          <p:cNvPr id="25" name="图片 24" descr="TB13WMkGXXXXXc6XXXXXXXXXXXX_!!2-item_pic.png_310x3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46" y="3809677"/>
            <a:ext cx="340713" cy="254686"/>
          </a:xfrm>
          <a:prstGeom prst="rect">
            <a:avLst/>
          </a:prstGeom>
        </p:spPr>
      </p:pic>
      <p:pic>
        <p:nvPicPr>
          <p:cNvPr id="27" name="图片 26" descr="TB13WMkGXXXXXc6XXXXXXXXXXXX_!!2-item_pic.png_310x3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5" y="3809677"/>
            <a:ext cx="340713" cy="254686"/>
          </a:xfrm>
          <a:prstGeom prst="rect">
            <a:avLst/>
          </a:prstGeom>
        </p:spPr>
      </p:pic>
      <p:cxnSp>
        <p:nvCxnSpPr>
          <p:cNvPr id="30" name="直线连接符 29"/>
          <p:cNvCxnSpPr/>
          <p:nvPr/>
        </p:nvCxnSpPr>
        <p:spPr>
          <a:xfrm flipH="1">
            <a:off x="3205765" y="3760985"/>
            <a:ext cx="6925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占位符 2"/>
          <p:cNvSpPr txBox="1">
            <a:spLocks/>
          </p:cNvSpPr>
          <p:nvPr/>
        </p:nvSpPr>
        <p:spPr>
          <a:xfrm>
            <a:off x="3898338" y="3029370"/>
            <a:ext cx="620710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音视频</a:t>
            </a:r>
            <a:endParaRPr kumimoji="1" lang="en-US" altLang="zh-CN" sz="1050" dirty="0" smtClean="0"/>
          </a:p>
        </p:txBody>
      </p:sp>
      <p:sp>
        <p:nvSpPr>
          <p:cNvPr id="42" name="文本占位符 2"/>
          <p:cNvSpPr txBox="1">
            <a:spLocks/>
          </p:cNvSpPr>
          <p:nvPr/>
        </p:nvSpPr>
        <p:spPr>
          <a:xfrm>
            <a:off x="8222586" y="3029370"/>
            <a:ext cx="620710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音视频</a:t>
            </a:r>
            <a:endParaRPr kumimoji="1" lang="en-US" altLang="zh-CN" sz="1050" dirty="0" smtClean="0"/>
          </a:p>
        </p:txBody>
      </p:sp>
      <p:sp>
        <p:nvSpPr>
          <p:cNvPr id="52" name="文本占位符 2"/>
          <p:cNvSpPr txBox="1">
            <a:spLocks/>
          </p:cNvSpPr>
          <p:nvPr/>
        </p:nvSpPr>
        <p:spPr>
          <a:xfrm>
            <a:off x="4519047" y="2122901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球场采集端</a:t>
            </a:r>
            <a:endParaRPr kumimoji="1" lang="en-US" altLang="zh-CN" sz="1050" dirty="0" smtClean="0"/>
          </a:p>
        </p:txBody>
      </p:sp>
      <p:cxnSp>
        <p:nvCxnSpPr>
          <p:cNvPr id="61" name="直线连接符 60"/>
          <p:cNvCxnSpPr/>
          <p:nvPr/>
        </p:nvCxnSpPr>
        <p:spPr>
          <a:xfrm flipV="1">
            <a:off x="8416149" y="4134912"/>
            <a:ext cx="0" cy="8388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H="1">
            <a:off x="3205765" y="4973740"/>
            <a:ext cx="52117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3205765" y="3760985"/>
            <a:ext cx="0" cy="12127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21"/>
          <p:cNvGrpSpPr>
            <a:grpSpLocks/>
          </p:cNvGrpSpPr>
          <p:nvPr/>
        </p:nvGrpSpPr>
        <p:grpSpPr bwMode="auto">
          <a:xfrm>
            <a:off x="239366" y="4064469"/>
            <a:ext cx="893715" cy="613697"/>
            <a:chOff x="0" y="-1"/>
            <a:chExt cx="1503683" cy="969073"/>
          </a:xfrm>
        </p:grpSpPr>
        <p:sp>
          <p:nvSpPr>
            <p:cNvPr id="72" name="AutoShape 22"/>
            <p:cNvSpPr>
              <a:spLocks/>
            </p:cNvSpPr>
            <p:nvPr/>
          </p:nvSpPr>
          <p:spPr bwMode="auto">
            <a:xfrm>
              <a:off x="0" y="-1"/>
              <a:ext cx="1503683" cy="969073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600" dirty="0">
                <a:latin typeface="微软雅黑"/>
                <a:ea typeface="微软雅黑"/>
                <a:cs typeface="微软雅黑"/>
                <a:sym typeface="Calibri" charset="0"/>
              </a:endParaRPr>
            </a:p>
          </p:txBody>
        </p:sp>
        <p:sp>
          <p:nvSpPr>
            <p:cNvPr id="73" name="AutoShape 23"/>
            <p:cNvSpPr>
              <a:spLocks/>
            </p:cNvSpPr>
            <p:nvPr/>
          </p:nvSpPr>
          <p:spPr bwMode="auto">
            <a:xfrm>
              <a:off x="76353" y="49276"/>
              <a:ext cx="1377876" cy="822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74" name="Line 28"/>
          <p:cNvSpPr>
            <a:spLocks noChangeShapeType="1"/>
          </p:cNvSpPr>
          <p:nvPr/>
        </p:nvSpPr>
        <p:spPr bwMode="auto">
          <a:xfrm>
            <a:off x="2399977" y="4313165"/>
            <a:ext cx="791550" cy="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5" name="文本占位符 2"/>
          <p:cNvSpPr txBox="1">
            <a:spLocks/>
          </p:cNvSpPr>
          <p:nvPr/>
        </p:nvSpPr>
        <p:spPr>
          <a:xfrm>
            <a:off x="458788" y="1402890"/>
            <a:ext cx="8198738" cy="61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本地采集流媒体转推至云端</a:t>
            </a:r>
            <a:endParaRPr kumimoji="1" lang="zh-CN" altLang="en-US" dirty="0" smtClean="0"/>
          </a:p>
        </p:txBody>
      </p:sp>
      <p:sp>
        <p:nvSpPr>
          <p:cNvPr id="77" name="文本占位符 2"/>
          <p:cNvSpPr txBox="1">
            <a:spLocks/>
          </p:cNvSpPr>
          <p:nvPr/>
        </p:nvSpPr>
        <p:spPr>
          <a:xfrm>
            <a:off x="2623398" y="4254375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RTSP</a:t>
            </a:r>
            <a:endParaRPr kumimoji="1" lang="en-US" altLang="zh-CN" sz="1050" dirty="0" smtClean="0"/>
          </a:p>
        </p:txBody>
      </p:sp>
      <p:pic>
        <p:nvPicPr>
          <p:cNvPr id="29" name="Picture 20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42" y="4085766"/>
            <a:ext cx="498335" cy="49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247141" y="4313165"/>
            <a:ext cx="654501" cy="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3" name="文本占位符 2"/>
          <p:cNvSpPr txBox="1">
            <a:spLocks/>
          </p:cNvSpPr>
          <p:nvPr/>
        </p:nvSpPr>
        <p:spPr>
          <a:xfrm>
            <a:off x="1350793" y="4254414"/>
            <a:ext cx="1101697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RTMP</a:t>
            </a:r>
            <a:endParaRPr kumimoji="1" lang="en-US" altLang="zh-CN" sz="1050" dirty="0" smtClean="0"/>
          </a:p>
        </p:txBody>
      </p:sp>
      <p:sp>
        <p:nvSpPr>
          <p:cNvPr id="34" name="矩形 33"/>
          <p:cNvSpPr/>
          <p:nvPr/>
        </p:nvSpPr>
        <p:spPr>
          <a:xfrm>
            <a:off x="525929" y="1962934"/>
            <a:ext cx="2851386" cy="140871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此场景利用现有</a:t>
            </a:r>
            <a:r>
              <a:rPr kumimoji="1" lang="en-US" altLang="zh-CN" sz="1400" dirty="0" err="1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onvif</a:t>
            </a:r>
            <a:r>
              <a:rPr kumimoji="1" lang="zh-CN" altLang="en-US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标准的摄像头设备，在本地提供的转发服务将多路内网</a:t>
            </a:r>
            <a:r>
              <a:rPr kumimoji="1" lang="en-US" altLang="zh-CN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RTP</a:t>
            </a:r>
            <a:r>
              <a:rPr kumimoji="1" lang="zh-CN" altLang="en-US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流转发为</a:t>
            </a:r>
            <a:r>
              <a:rPr kumimoji="1" lang="en-US" altLang="zh-CN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RTMP</a:t>
            </a:r>
            <a:r>
              <a:rPr kumimoji="1" lang="zh-CN" altLang="en-US" sz="14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流。</a:t>
            </a:r>
            <a:endParaRPr kumimoji="1" lang="zh-CN" altLang="en-US" sz="14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4918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1033564" y="1902177"/>
            <a:ext cx="4558166" cy="30819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296196" y="2267644"/>
            <a:ext cx="8413163" cy="365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kumimoji="1" lang="en-US" altLang="zh-CN" sz="2400" dirty="0"/>
          </a:p>
        </p:txBody>
      </p:sp>
      <p:sp>
        <p:nvSpPr>
          <p:cNvPr id="6" name="AutoShape 22"/>
          <p:cNvSpPr>
            <a:spLocks/>
          </p:cNvSpPr>
          <p:nvPr/>
        </p:nvSpPr>
        <p:spPr bwMode="auto">
          <a:xfrm>
            <a:off x="1575791" y="2280058"/>
            <a:ext cx="3074095" cy="2152070"/>
          </a:xfrm>
          <a:custGeom>
            <a:avLst/>
            <a:gdLst>
              <a:gd name="T0" fmla="+- 0 10736 297"/>
              <a:gd name="T1" fmla="*/ T0 w 20879"/>
              <a:gd name="T2" fmla="+- 0 10743 401"/>
              <a:gd name="T3" fmla="*/ 10743 h 20684"/>
              <a:gd name="T4" fmla="+- 0 10736 297"/>
              <a:gd name="T5" fmla="*/ T4 w 20879"/>
              <a:gd name="T6" fmla="+- 0 10743 401"/>
              <a:gd name="T7" fmla="*/ 10743 h 20684"/>
              <a:gd name="T8" fmla="+- 0 10736 297"/>
              <a:gd name="T9" fmla="*/ T8 w 20879"/>
              <a:gd name="T10" fmla="+- 0 10743 401"/>
              <a:gd name="T11" fmla="*/ 10743 h 20684"/>
              <a:gd name="T12" fmla="+- 0 10736 297"/>
              <a:gd name="T13" fmla="*/ T12 w 20879"/>
              <a:gd name="T14" fmla="+- 0 10743 401"/>
              <a:gd name="T15" fmla="*/ 10743 h 206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879" h="20684">
                <a:moveTo>
                  <a:pt x="1901" y="6800"/>
                </a:moveTo>
                <a:lnTo>
                  <a:pt x="1901" y="6800"/>
                </a:ln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close/>
              </a:path>
            </a:pathLst>
          </a:custGeom>
          <a:solidFill>
            <a:srgbClr val="FFFFFF"/>
          </a:solidFill>
          <a:ln w="25400" cap="flat" cmpd="sng">
            <a:solidFill>
              <a:srgbClr val="3A5E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dirty="0">
              <a:latin typeface="微软雅黑"/>
              <a:ea typeface="微软雅黑"/>
              <a:cs typeface="微软雅黑"/>
              <a:sym typeface="Calibri" charset="0"/>
            </a:endParaRPr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H="1" flipV="1">
            <a:off x="4295084" y="2903047"/>
            <a:ext cx="984401" cy="95498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18" y="5024740"/>
            <a:ext cx="599254" cy="599254"/>
          </a:xfrm>
          <a:prstGeom prst="rect">
            <a:avLst/>
          </a:prstGeom>
        </p:spPr>
      </p:pic>
      <p:grpSp>
        <p:nvGrpSpPr>
          <p:cNvPr id="11" name="组 10"/>
          <p:cNvGrpSpPr/>
          <p:nvPr/>
        </p:nvGrpSpPr>
        <p:grpSpPr>
          <a:xfrm>
            <a:off x="8178136" y="2355907"/>
            <a:ext cx="531223" cy="793136"/>
            <a:chOff x="3749449" y="1529179"/>
            <a:chExt cx="683623" cy="973501"/>
          </a:xfrm>
        </p:grpSpPr>
        <p:pic>
          <p:nvPicPr>
            <p:cNvPr id="12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449" y="15291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849" y="16815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4" name="Picture 1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274" y="3561566"/>
            <a:ext cx="729179" cy="72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20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86" y="2744007"/>
            <a:ext cx="554887" cy="55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" name="Picture 20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41" y="3839423"/>
            <a:ext cx="554887" cy="55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Line 30"/>
          <p:cNvSpPr>
            <a:spLocks noChangeShapeType="1"/>
          </p:cNvSpPr>
          <p:nvPr/>
        </p:nvSpPr>
        <p:spPr bwMode="auto">
          <a:xfrm flipH="1" flipV="1">
            <a:off x="4189689" y="3162097"/>
            <a:ext cx="812351" cy="764059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 flipH="1" flipV="1">
            <a:off x="5516976" y="4260123"/>
            <a:ext cx="1364414" cy="889185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 flipH="1" flipV="1">
            <a:off x="5903832" y="3129889"/>
            <a:ext cx="2162283" cy="764059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H="1">
            <a:off x="5948471" y="2744007"/>
            <a:ext cx="2162283" cy="277444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985578" y="4228190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CDN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477864" y="2312712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CDN</a:t>
            </a: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 rot="21229488">
            <a:off x="6529852" y="2443376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HLS/480P</a:t>
            </a: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 rot="1164671">
            <a:off x="6418324" y="3380173"/>
            <a:ext cx="132685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HLS/1080P</a:t>
            </a: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 rot="2064012">
            <a:off x="5446904" y="4577443"/>
            <a:ext cx="145310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RTMP/1080P</a:t>
            </a: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 flipV="1">
            <a:off x="5556928" y="4176948"/>
            <a:ext cx="2225631" cy="409254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7855497" y="4432128"/>
            <a:ext cx="562856" cy="821101"/>
            <a:chOff x="3749449" y="1529179"/>
            <a:chExt cx="683623" cy="973501"/>
          </a:xfrm>
        </p:grpSpPr>
        <p:pic>
          <p:nvPicPr>
            <p:cNvPr id="29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449" y="15291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849" y="16815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1" name="标题 1"/>
          <p:cNvSpPr txBox="1">
            <a:spLocks/>
          </p:cNvSpPr>
          <p:nvPr/>
        </p:nvSpPr>
        <p:spPr>
          <a:xfrm rot="599504">
            <a:off x="6293416" y="3951590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HLS/720P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3447438" y="2536966"/>
            <a:ext cx="742252" cy="665029"/>
            <a:chOff x="3593390" y="1802790"/>
            <a:chExt cx="742252" cy="665029"/>
          </a:xfrm>
        </p:grpSpPr>
        <p:pic>
          <p:nvPicPr>
            <p:cNvPr id="32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354" y="1802790"/>
              <a:ext cx="554887" cy="554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390" y="1990200"/>
              <a:ext cx="477619" cy="477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4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023" y="1942425"/>
              <a:ext cx="477619" cy="477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5" name="组 34"/>
          <p:cNvGrpSpPr/>
          <p:nvPr/>
        </p:nvGrpSpPr>
        <p:grpSpPr>
          <a:xfrm>
            <a:off x="2499160" y="3511919"/>
            <a:ext cx="742252" cy="665029"/>
            <a:chOff x="3593390" y="1802790"/>
            <a:chExt cx="742252" cy="665029"/>
          </a:xfrm>
        </p:grpSpPr>
        <p:pic>
          <p:nvPicPr>
            <p:cNvPr id="36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354" y="1802790"/>
              <a:ext cx="554887" cy="554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7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390" y="1990200"/>
              <a:ext cx="477619" cy="477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8" name="Picture 20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023" y="1942425"/>
              <a:ext cx="477619" cy="477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9" name="Line 28"/>
          <p:cNvSpPr>
            <a:spLocks noChangeShapeType="1"/>
          </p:cNvSpPr>
          <p:nvPr/>
        </p:nvSpPr>
        <p:spPr bwMode="auto">
          <a:xfrm flipH="1" flipV="1">
            <a:off x="3130062" y="4207779"/>
            <a:ext cx="794994" cy="467055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1952584" y="3261128"/>
            <a:ext cx="847917" cy="536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tx1"/>
                </a:solidFill>
              </a:rPr>
              <a:t>云存储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870286" y="2370428"/>
            <a:ext cx="847917" cy="536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tx1"/>
                </a:solidFill>
              </a:rPr>
              <a:t>云直播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" name="虚尾箭头 2"/>
          <p:cNvSpPr/>
          <p:nvPr/>
        </p:nvSpPr>
        <p:spPr>
          <a:xfrm rot="8043039">
            <a:off x="3152054" y="3248568"/>
            <a:ext cx="392613" cy="227640"/>
          </a:xfrm>
          <a:prstGeom prst="stripedRightArrow">
            <a:avLst>
              <a:gd name="adj1" fmla="val 50000"/>
              <a:gd name="adj2" fmla="val 80785"/>
            </a:avLst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2" name="Picture 20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46" y="4561747"/>
            <a:ext cx="554887" cy="55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976" y="5414310"/>
            <a:ext cx="599443" cy="599443"/>
          </a:xfrm>
          <a:prstGeom prst="rect">
            <a:avLst/>
          </a:prstGeom>
        </p:spPr>
      </p:pic>
      <p:grpSp>
        <p:nvGrpSpPr>
          <p:cNvPr id="50" name="组 49"/>
          <p:cNvGrpSpPr/>
          <p:nvPr/>
        </p:nvGrpSpPr>
        <p:grpSpPr>
          <a:xfrm>
            <a:off x="2445556" y="5719366"/>
            <a:ext cx="531223" cy="793136"/>
            <a:chOff x="3749449" y="1529179"/>
            <a:chExt cx="683623" cy="973501"/>
          </a:xfrm>
        </p:grpSpPr>
        <p:pic>
          <p:nvPicPr>
            <p:cNvPr id="51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449" y="15291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2" name="Picture 14" descr="iphone-white-front_mo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849" y="1681579"/>
              <a:ext cx="531223" cy="82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3" name="Line 28"/>
          <p:cNvSpPr>
            <a:spLocks noChangeShapeType="1"/>
          </p:cNvSpPr>
          <p:nvPr/>
        </p:nvSpPr>
        <p:spPr bwMode="auto">
          <a:xfrm flipH="1" flipV="1">
            <a:off x="4399691" y="5050772"/>
            <a:ext cx="1078171" cy="47843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V="1">
            <a:off x="3077410" y="5132067"/>
            <a:ext cx="847646" cy="683815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 rot="1453027">
            <a:off x="4458493" y="4943426"/>
            <a:ext cx="145310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HLS/1080P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 rot="19241158">
            <a:off x="2978038" y="4997122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200" dirty="0" smtClean="0">
                <a:solidFill>
                  <a:schemeClr val="bg1"/>
                </a:solidFill>
              </a:rPr>
              <a:t>HLS/480P</a:t>
            </a:r>
          </a:p>
        </p:txBody>
      </p:sp>
      <p:sp>
        <p:nvSpPr>
          <p:cNvPr id="57" name="标题 1"/>
          <p:cNvSpPr txBox="1">
            <a:spLocks/>
          </p:cNvSpPr>
          <p:nvPr/>
        </p:nvSpPr>
        <p:spPr>
          <a:xfrm>
            <a:off x="743807" y="2221728"/>
            <a:ext cx="61683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bg1"/>
                </a:solidFill>
              </a:rPr>
              <a:t>回放</a:t>
            </a:r>
            <a:endParaRPr kumimoji="1"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 flipH="1" flipV="1">
            <a:off x="325267" y="2523736"/>
            <a:ext cx="460648" cy="0"/>
          </a:xfrm>
          <a:prstGeom prst="line">
            <a:avLst/>
          </a:prstGeom>
          <a:noFill/>
          <a:ln w="25400" cap="flat" cmpd="sng">
            <a:solidFill>
              <a:srgbClr val="FF8B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9" name="Line 30"/>
          <p:cNvSpPr>
            <a:spLocks noChangeShapeType="1"/>
          </p:cNvSpPr>
          <p:nvPr/>
        </p:nvSpPr>
        <p:spPr bwMode="auto">
          <a:xfrm flipH="1" flipV="1">
            <a:off x="325267" y="2254414"/>
            <a:ext cx="458224" cy="0"/>
          </a:xfrm>
          <a:prstGeom prst="line">
            <a:avLst/>
          </a:prstGeom>
          <a:noFill/>
          <a:ln w="25400" cap="flat" cmpd="sng">
            <a:solidFill>
              <a:srgbClr val="7AF800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743807" y="1938384"/>
            <a:ext cx="61683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zh-CN" altLang="en-US" sz="1400" dirty="0" smtClean="0">
                <a:solidFill>
                  <a:schemeClr val="bg1"/>
                </a:solidFill>
              </a:rPr>
              <a:t>直播</a:t>
            </a:r>
            <a:endParaRPr kumimoji="1"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7928179" y="1885361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Player Kit</a:t>
            </a:r>
          </a:p>
        </p:txBody>
      </p:sp>
      <p:sp>
        <p:nvSpPr>
          <p:cNvPr id="62" name="标题 1"/>
          <p:cNvSpPr txBox="1">
            <a:spLocks/>
          </p:cNvSpPr>
          <p:nvPr/>
        </p:nvSpPr>
        <p:spPr>
          <a:xfrm>
            <a:off x="7931861" y="3213537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Player Kit</a:t>
            </a:r>
          </a:p>
        </p:txBody>
      </p:sp>
      <p:sp>
        <p:nvSpPr>
          <p:cNvPr id="63" name="标题 1"/>
          <p:cNvSpPr txBox="1">
            <a:spLocks/>
          </p:cNvSpPr>
          <p:nvPr/>
        </p:nvSpPr>
        <p:spPr>
          <a:xfrm>
            <a:off x="5448388" y="5805138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H5 Player</a:t>
            </a:r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6668530" y="5404921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H5 Player</a:t>
            </a:r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7735481" y="5014250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Player Kit</a:t>
            </a:r>
          </a:p>
        </p:txBody>
      </p:sp>
      <p:sp>
        <p:nvSpPr>
          <p:cNvPr id="66" name="标题 1"/>
          <p:cNvSpPr txBox="1">
            <a:spLocks/>
          </p:cNvSpPr>
          <p:nvPr/>
        </p:nvSpPr>
        <p:spPr>
          <a:xfrm>
            <a:off x="2285867" y="6283478"/>
            <a:ext cx="1060741" cy="593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</a:rPr>
              <a:t>Player Kit</a:t>
            </a:r>
          </a:p>
        </p:txBody>
      </p:sp>
      <p:sp>
        <p:nvSpPr>
          <p:cNvPr id="6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直播播放端</a:t>
            </a:r>
            <a:endParaRPr kumimoji="1" lang="en-US" altLang="zh-CN" sz="2800" dirty="0"/>
          </a:p>
        </p:txBody>
      </p:sp>
      <p:sp>
        <p:nvSpPr>
          <p:cNvPr id="68" name="文本占位符 2"/>
          <p:cNvSpPr txBox="1">
            <a:spLocks/>
          </p:cNvSpPr>
          <p:nvPr/>
        </p:nvSpPr>
        <p:spPr>
          <a:xfrm>
            <a:off x="458788" y="1402890"/>
            <a:ext cx="8198738" cy="61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播放端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765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458788" y="1402890"/>
            <a:ext cx="8198738" cy="103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dirty="0" smtClean="0"/>
              <a:t>流媒体的下行支持多种不同协议，可以根据不同的平台选择合适的播放器。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70547" y="2555554"/>
            <a:ext cx="3609785" cy="2481252"/>
            <a:chOff x="0" y="-1"/>
            <a:chExt cx="1503683" cy="969073"/>
          </a:xfrm>
        </p:grpSpPr>
        <p:sp>
          <p:nvSpPr>
            <p:cNvPr id="5" name="AutoShape 22"/>
            <p:cNvSpPr>
              <a:spLocks/>
            </p:cNvSpPr>
            <p:nvPr/>
          </p:nvSpPr>
          <p:spPr bwMode="auto">
            <a:xfrm>
              <a:off x="0" y="-1"/>
              <a:ext cx="1503683" cy="969073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600" dirty="0">
                <a:latin typeface="微软雅黑"/>
                <a:ea typeface="微软雅黑"/>
                <a:cs typeface="微软雅黑"/>
                <a:sym typeface="Calibri" charset="0"/>
              </a:endParaRPr>
            </a:p>
          </p:txBody>
        </p:sp>
        <p:sp>
          <p:nvSpPr>
            <p:cNvPr id="6" name="AutoShape 23"/>
            <p:cNvSpPr>
              <a:spLocks/>
            </p:cNvSpPr>
            <p:nvPr/>
          </p:nvSpPr>
          <p:spPr bwMode="auto">
            <a:xfrm>
              <a:off x="76353" y="49276"/>
              <a:ext cx="1377876" cy="822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3A5E8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7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16" y="3005907"/>
            <a:ext cx="682767" cy="6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文本占位符 2"/>
          <p:cNvSpPr txBox="1">
            <a:spLocks/>
          </p:cNvSpPr>
          <p:nvPr/>
        </p:nvSpPr>
        <p:spPr>
          <a:xfrm>
            <a:off x="1623175" y="3725320"/>
            <a:ext cx="1133397" cy="44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流媒体服务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 flipV="1">
            <a:off x="3193629" y="3346795"/>
            <a:ext cx="1287960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1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06" y="2749251"/>
            <a:ext cx="582098" cy="58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2" name="直线连接符 11"/>
          <p:cNvCxnSpPr/>
          <p:nvPr/>
        </p:nvCxnSpPr>
        <p:spPr>
          <a:xfrm>
            <a:off x="4656577" y="2412329"/>
            <a:ext cx="0" cy="33492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5726170" y="2412329"/>
            <a:ext cx="0" cy="33492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52" y="3641642"/>
            <a:ext cx="582098" cy="58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" name="Picture 20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52" y="4509099"/>
            <a:ext cx="582098" cy="58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文本占位符 2"/>
          <p:cNvSpPr txBox="1">
            <a:spLocks/>
          </p:cNvSpPr>
          <p:nvPr/>
        </p:nvSpPr>
        <p:spPr>
          <a:xfrm>
            <a:off x="4740345" y="5287549"/>
            <a:ext cx="950481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CDN</a:t>
            </a:r>
            <a:r>
              <a:rPr kumimoji="1" lang="zh-CN" altLang="en-US" sz="1050" dirty="0" smtClean="0"/>
              <a:t>加速层</a:t>
            </a:r>
            <a:endParaRPr kumimoji="1" lang="en-US" altLang="zh-CN" sz="1050" dirty="0" smtClean="0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 flipV="1">
            <a:off x="5874189" y="3005907"/>
            <a:ext cx="1110586" cy="10877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H="1">
            <a:off x="5874188" y="3929029"/>
            <a:ext cx="1110586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5874187" y="4812536"/>
            <a:ext cx="1110587" cy="0"/>
          </a:xfrm>
          <a:prstGeom prst="line">
            <a:avLst/>
          </a:prstGeom>
          <a:noFill/>
          <a:ln w="25400" cap="flat" cmpd="sng">
            <a:solidFill>
              <a:srgbClr val="78F414"/>
            </a:solidFill>
            <a:prstDash val="solid"/>
            <a:round/>
            <a:headEnd type="arrow" w="med" len="med"/>
            <a:tailEnd type="non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57200"/>
            <a:endParaRPr lang="zh-CN" alt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7" name="文本占位符 2"/>
          <p:cNvSpPr txBox="1">
            <a:spLocks/>
          </p:cNvSpPr>
          <p:nvPr/>
        </p:nvSpPr>
        <p:spPr>
          <a:xfrm>
            <a:off x="6038342" y="4770755"/>
            <a:ext cx="950481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HLS</a:t>
            </a:r>
            <a:r>
              <a:rPr kumimoji="1" lang="zh-CN" altLang="en-US" sz="1050" dirty="0" smtClean="0"/>
              <a:t>流媒体</a:t>
            </a:r>
            <a:endParaRPr kumimoji="1" lang="en-US" altLang="zh-CN" sz="1050" dirty="0" smtClean="0"/>
          </a:p>
        </p:txBody>
      </p:sp>
      <p:sp>
        <p:nvSpPr>
          <p:cNvPr id="28" name="文本占位符 2"/>
          <p:cNvSpPr txBox="1">
            <a:spLocks/>
          </p:cNvSpPr>
          <p:nvPr/>
        </p:nvSpPr>
        <p:spPr>
          <a:xfrm>
            <a:off x="5975498" y="3874044"/>
            <a:ext cx="950481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RTMP</a:t>
            </a:r>
            <a:r>
              <a:rPr kumimoji="1" lang="zh-CN" altLang="en-US" sz="1050" dirty="0" smtClean="0"/>
              <a:t>实时流</a:t>
            </a:r>
            <a:endParaRPr kumimoji="1" lang="en-US" altLang="zh-CN" sz="1050" dirty="0" smtClean="0"/>
          </a:p>
        </p:txBody>
      </p:sp>
      <p:sp>
        <p:nvSpPr>
          <p:cNvPr id="29" name="文本占位符 2"/>
          <p:cNvSpPr txBox="1">
            <a:spLocks/>
          </p:cNvSpPr>
          <p:nvPr/>
        </p:nvSpPr>
        <p:spPr>
          <a:xfrm>
            <a:off x="6038813" y="2957994"/>
            <a:ext cx="950481" cy="3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FLV</a:t>
            </a:r>
            <a:r>
              <a:rPr kumimoji="1" lang="zh-CN" altLang="en-US" sz="1050" dirty="0" smtClean="0"/>
              <a:t>流媒体</a:t>
            </a:r>
            <a:endParaRPr kumimoji="1" lang="en-US" altLang="zh-CN" sz="1050" dirty="0" smtClean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708" y="2686269"/>
            <a:ext cx="623337" cy="623337"/>
          </a:xfrm>
          <a:prstGeom prst="rect">
            <a:avLst/>
          </a:prstGeom>
        </p:spPr>
      </p:pic>
      <p:sp>
        <p:nvSpPr>
          <p:cNvPr id="31" name="文本占位符 2"/>
          <p:cNvSpPr txBox="1">
            <a:spLocks/>
          </p:cNvSpPr>
          <p:nvPr/>
        </p:nvSpPr>
        <p:spPr>
          <a:xfrm>
            <a:off x="7868213" y="2607044"/>
            <a:ext cx="1068537" cy="81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PC</a:t>
            </a:r>
            <a:r>
              <a:rPr kumimoji="1" lang="zh-CN" altLang="en-US" sz="1050" dirty="0" smtClean="0"/>
              <a:t>浏览器</a:t>
            </a:r>
            <a:endParaRPr kumimoji="1" lang="en-US" altLang="zh-CN" sz="1050" dirty="0" smtClean="0"/>
          </a:p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FLASH</a:t>
            </a:r>
            <a:r>
              <a:rPr kumimoji="1" lang="zh-CN" altLang="en-US" sz="1050" dirty="0" smtClean="0"/>
              <a:t>播放器</a:t>
            </a:r>
            <a:endParaRPr kumimoji="1" lang="en-US" altLang="zh-CN" sz="1050" dirty="0" smtClean="0"/>
          </a:p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独立播放器</a:t>
            </a:r>
            <a:endParaRPr kumimoji="1" lang="en-US" altLang="zh-CN" sz="1050" dirty="0" smtClean="0"/>
          </a:p>
        </p:txBody>
      </p:sp>
      <p:pic>
        <p:nvPicPr>
          <p:cNvPr id="32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08" y="3725320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" name="文本占位符 2"/>
          <p:cNvSpPr txBox="1">
            <a:spLocks/>
          </p:cNvSpPr>
          <p:nvPr/>
        </p:nvSpPr>
        <p:spPr>
          <a:xfrm>
            <a:off x="7588989" y="3688673"/>
            <a:ext cx="1265449" cy="667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RTMP</a:t>
            </a:r>
            <a:r>
              <a:rPr kumimoji="1" lang="zh-CN" altLang="en-US" sz="1050" dirty="0" smtClean="0"/>
              <a:t>播放器</a:t>
            </a:r>
            <a:r>
              <a:rPr kumimoji="1" lang="en-US" altLang="zh-CN" sz="1050" dirty="0" smtClean="0"/>
              <a:t>SDK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050" dirty="0"/>
              <a:t>独立播放器</a:t>
            </a:r>
            <a:endParaRPr kumimoji="1" lang="en-US" altLang="zh-CN" sz="1050" dirty="0"/>
          </a:p>
          <a:p>
            <a:pPr algn="l">
              <a:lnSpc>
                <a:spcPct val="150000"/>
              </a:lnSpc>
            </a:pPr>
            <a:endParaRPr kumimoji="1" lang="en-US" altLang="zh-CN" sz="1050" dirty="0" smtClean="0"/>
          </a:p>
          <a:p>
            <a:pPr algn="l">
              <a:lnSpc>
                <a:spcPct val="150000"/>
              </a:lnSpc>
            </a:pPr>
            <a:endParaRPr kumimoji="1" lang="en-US" altLang="zh-CN" sz="1050" dirty="0" smtClean="0"/>
          </a:p>
        </p:txBody>
      </p:sp>
      <p:pic>
        <p:nvPicPr>
          <p:cNvPr id="34" name="Picture 14" descr="iphone-white-front_m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7" y="4511627"/>
            <a:ext cx="408040" cy="6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5" name="Picture 15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20" y="4410125"/>
            <a:ext cx="780045" cy="78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68" y="4725137"/>
            <a:ext cx="623337" cy="623337"/>
          </a:xfrm>
          <a:prstGeom prst="rect">
            <a:avLst/>
          </a:prstGeom>
        </p:spPr>
      </p:pic>
      <p:sp>
        <p:nvSpPr>
          <p:cNvPr id="38" name="文本占位符 2"/>
          <p:cNvSpPr txBox="1">
            <a:spLocks/>
          </p:cNvSpPr>
          <p:nvPr/>
        </p:nvSpPr>
        <p:spPr>
          <a:xfrm>
            <a:off x="7911712" y="4409716"/>
            <a:ext cx="1265449" cy="821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2F2F2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9144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播放器</a:t>
            </a:r>
            <a:r>
              <a:rPr kumimoji="1" lang="en-US" altLang="zh-CN" sz="1050" dirty="0" smtClean="0"/>
              <a:t>SDK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050" dirty="0" smtClean="0"/>
              <a:t>移动端默认播放器</a:t>
            </a:r>
            <a:endParaRPr kumimoji="1" lang="en-US" altLang="zh-CN" sz="1050" dirty="0" smtClean="0"/>
          </a:p>
          <a:p>
            <a:pPr algn="l">
              <a:lnSpc>
                <a:spcPct val="150000"/>
              </a:lnSpc>
            </a:pPr>
            <a:r>
              <a:rPr kumimoji="1" lang="en-US" altLang="zh-CN" sz="1050" dirty="0" smtClean="0"/>
              <a:t>PC</a:t>
            </a:r>
            <a:r>
              <a:rPr kumimoji="1" lang="zh-CN" altLang="en-US" sz="1050" dirty="0" smtClean="0"/>
              <a:t>平台播放器</a:t>
            </a:r>
            <a:endParaRPr kumimoji="1" lang="en-US" altLang="zh-CN" sz="1050" dirty="0" smtClean="0"/>
          </a:p>
          <a:p>
            <a:pPr algn="l">
              <a:lnSpc>
                <a:spcPct val="150000"/>
              </a:lnSpc>
            </a:pPr>
            <a:endParaRPr kumimoji="1" lang="en-US" altLang="zh-CN" sz="1050" dirty="0" smtClean="0"/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直播播放端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9691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67319" y="1082605"/>
            <a:ext cx="4908803" cy="427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直播方案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</a:rPr>
              <a:t>剪辑方案</a:t>
            </a:r>
            <a:endParaRPr kumimoji="1" lang="en-US" altLang="zh-CN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</a:rPr>
              <a:t>点播方</a:t>
            </a:r>
            <a:r>
              <a:rPr kumimoji="1" lang="zh-CN" altLang="en-US" sz="2800" dirty="0" smtClean="0">
                <a:solidFill>
                  <a:schemeClr val="bg1">
                    <a:lumMod val="65000"/>
                  </a:schemeClr>
                </a:solidFill>
              </a:rPr>
              <a:t>案</a:t>
            </a:r>
            <a:endParaRPr kumimoji="1"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77315" y="411537"/>
            <a:ext cx="5214158" cy="78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600" b="0" i="0" kern="12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目录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4918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18532</TotalTime>
  <Words>356</Words>
  <Application>Microsoft Macintosh PowerPoint</Application>
  <PresentationFormat>全屏显示(4:3)</PresentationFormat>
  <Paragraphs>148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智慧运动场直播方案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先生 林</cp:lastModifiedBy>
  <cp:revision>1070</cp:revision>
  <dcterms:created xsi:type="dcterms:W3CDTF">2014-04-25T14:50:42Z</dcterms:created>
  <dcterms:modified xsi:type="dcterms:W3CDTF">2015-12-21T15:05:09Z</dcterms:modified>
</cp:coreProperties>
</file>