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256" r:id="rId2"/>
    <p:sldId id="317" r:id="rId3"/>
    <p:sldId id="328" r:id="rId4"/>
    <p:sldId id="323" r:id="rId5"/>
    <p:sldId id="297" r:id="rId6"/>
    <p:sldId id="324" r:id="rId7"/>
    <p:sldId id="329" r:id="rId8"/>
    <p:sldId id="305" r:id="rId9"/>
    <p:sldId id="310" r:id="rId10"/>
    <p:sldId id="326" r:id="rId11"/>
    <p:sldId id="327" r:id="rId12"/>
    <p:sldId id="325" r:id="rId13"/>
    <p:sldId id="330" r:id="rId14"/>
    <p:sldId id="331" r:id="rId15"/>
    <p:sldId id="332" r:id="rId16"/>
    <p:sldId id="333" r:id="rId17"/>
    <p:sldId id="335" r:id="rId18"/>
    <p:sldId id="334" r:id="rId1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F414"/>
    <a:srgbClr val="DDDCDC"/>
    <a:srgbClr val="B5B4B4"/>
    <a:srgbClr val="0699CD"/>
    <a:srgbClr val="FAFAFA"/>
    <a:srgbClr val="7F7F7F"/>
    <a:srgbClr val="38C2F0"/>
    <a:srgbClr val="0096C8"/>
    <a:srgbClr val="10A1DC"/>
    <a:srgbClr val="45D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6388" autoAdjust="0"/>
  </p:normalViewPr>
  <p:slideViewPr>
    <p:cSldViewPr snapToGrid="0" snapToObjects="1">
      <p:cViewPr>
        <p:scale>
          <a:sx n="108" d="100"/>
          <a:sy n="108" d="100"/>
        </p:scale>
        <p:origin x="-1432" y="-2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BC9AAA-7FC1-014F-BEA3-E83075E8B6EF}" type="datetimeFigureOut">
              <a:rPr kumimoji="1" lang="zh-CN" altLang="en-US" smtClean="0"/>
              <a:t>15/12/14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4D76FC-E9D8-5B45-AADE-8A4581D17A31}" type="slidenum">
              <a:rPr kumimoji="1" lang="zh-CN" altLang="en-US" smtClean="0"/>
              <a:t>‹#›</a:t>
            </a:fld>
            <a:endParaRPr kumimoji="1" lang="zh-CN" altLang="en-US"/>
          </a:p>
        </p:txBody>
      </p:sp>
    </p:spTree>
    <p:extLst>
      <p:ext uri="{BB962C8B-B14F-4D97-AF65-F5344CB8AC3E}">
        <p14:creationId xmlns:p14="http://schemas.microsoft.com/office/powerpoint/2010/main" val="10011900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20C79-8610-834A-AF1C-7723CE50AD25}" type="datetimeFigureOut">
              <a:rPr kumimoji="1" lang="zh-CN" altLang="en-US" smtClean="0"/>
              <a:t>15/12/14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D5ECBE-BAC7-8045-A58F-E4605B1B9E97}" type="slidenum">
              <a:rPr kumimoji="1" lang="zh-CN" altLang="en-US" smtClean="0"/>
              <a:t>‹#›</a:t>
            </a:fld>
            <a:endParaRPr kumimoji="1" lang="zh-CN" altLang="en-US"/>
          </a:p>
        </p:txBody>
      </p:sp>
    </p:spTree>
    <p:extLst>
      <p:ext uri="{BB962C8B-B14F-4D97-AF65-F5344CB8AC3E}">
        <p14:creationId xmlns:p14="http://schemas.microsoft.com/office/powerpoint/2010/main" val="26861255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57200" y="2738374"/>
            <a:ext cx="7960550" cy="1470025"/>
          </a:xfrm>
        </p:spPr>
        <p:txBody>
          <a:bodyPr>
            <a:noAutofit/>
          </a:bodyPr>
          <a:lstStyle>
            <a:lvl1pPr algn="r">
              <a:defRPr sz="6600" b="0" i="0">
                <a:solidFill>
                  <a:schemeClr val="bg1">
                    <a:lumMod val="95000"/>
                  </a:schemeClr>
                </a:solidFill>
                <a:latin typeface="微软雅黑"/>
                <a:ea typeface="微软雅黑"/>
                <a:cs typeface="微软雅黑"/>
              </a:defRPr>
            </a:lvl1pPr>
          </a:lstStyle>
          <a:p>
            <a:r>
              <a:rPr kumimoji="1" lang="zh-CN" altLang="en-US" dirty="0" smtClean="0"/>
              <a:t>我的演讲主题</a:t>
            </a:r>
            <a:endParaRPr kumimoji="1" lang="zh-CN" altLang="en-US" dirty="0"/>
          </a:p>
        </p:txBody>
      </p:sp>
      <p:sp>
        <p:nvSpPr>
          <p:cNvPr id="4" name="日期占位符 3"/>
          <p:cNvSpPr>
            <a:spLocks noGrp="1"/>
          </p:cNvSpPr>
          <p:nvPr>
            <p:ph type="dt" sz="half" idx="10"/>
          </p:nvPr>
        </p:nvSpPr>
        <p:spPr>
          <a:xfrm>
            <a:off x="457200" y="6356350"/>
            <a:ext cx="1285935" cy="365125"/>
          </a:xfrm>
        </p:spPr>
        <p:txBody>
          <a:bodyPr/>
          <a:lstStyle/>
          <a:p>
            <a:fld id="{8AECADD6-6079-5A41-ABE3-E9E59F87153E}" type="datetime1">
              <a:rPr kumimoji="1" lang="zh-CN" altLang="en-US" smtClean="0"/>
              <a:t>15/12/14</a:t>
            </a:fld>
            <a:endParaRPr kumimoji="1" lang="zh-CN" altLang="en-US"/>
          </a:p>
        </p:txBody>
      </p:sp>
      <p:sp>
        <p:nvSpPr>
          <p:cNvPr id="5" name="页脚占位符 4"/>
          <p:cNvSpPr>
            <a:spLocks noGrp="1"/>
          </p:cNvSpPr>
          <p:nvPr>
            <p:ph type="ftr" sz="quarter" idx="11"/>
          </p:nvPr>
        </p:nvSpPr>
        <p:spPr>
          <a:xfrm>
            <a:off x="1848898" y="6340585"/>
            <a:ext cx="1745197" cy="365125"/>
          </a:xfrm>
        </p:spPr>
        <p:txBody>
          <a:bodyPr/>
          <a:lstStyle/>
          <a:p>
            <a:endParaRPr kumimoji="1" lang="zh-CN" altLang="en-US"/>
          </a:p>
        </p:txBody>
      </p:sp>
      <p:sp>
        <p:nvSpPr>
          <p:cNvPr id="6" name="幻灯片编号占位符 5"/>
          <p:cNvSpPr>
            <a:spLocks noGrp="1"/>
          </p:cNvSpPr>
          <p:nvPr>
            <p:ph type="sldNum" sz="quarter" idx="12"/>
          </p:nvPr>
        </p:nvSpPr>
        <p:spPr>
          <a:xfrm>
            <a:off x="3850817" y="6340585"/>
            <a:ext cx="596900" cy="365125"/>
          </a:xfrm>
        </p:spPr>
        <p:txBody>
          <a:bodyPr/>
          <a:lstStyle/>
          <a:p>
            <a:fld id="{FA7160E9-C017-7E4A-BDDC-B0A277081624}" type="slidenum">
              <a:rPr kumimoji="1" lang="zh-CN" altLang="en-US" smtClean="0"/>
              <a:t>‹#›</a:t>
            </a:fld>
            <a:endParaRPr kumimoji="1" lang="zh-CN" altLang="en-US"/>
          </a:p>
        </p:txBody>
      </p:sp>
      <p:sp>
        <p:nvSpPr>
          <p:cNvPr id="11" name="文本占位符 10"/>
          <p:cNvSpPr>
            <a:spLocks noGrp="1"/>
          </p:cNvSpPr>
          <p:nvPr>
            <p:ph type="body" sz="quarter" idx="13" hasCustomPrompt="1"/>
          </p:nvPr>
        </p:nvSpPr>
        <p:spPr>
          <a:xfrm>
            <a:off x="5134422" y="4457700"/>
            <a:ext cx="3284091" cy="1243013"/>
          </a:xfrm>
        </p:spPr>
        <p:txBody>
          <a:bodyPr>
            <a:normAutofit/>
          </a:bodyPr>
          <a:lstStyle>
            <a:lvl1pPr marL="0" indent="0" algn="r">
              <a:buNone/>
              <a:defRPr sz="1800">
                <a:solidFill>
                  <a:srgbClr val="F2F2F2"/>
                </a:solidFill>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kumimoji="1" lang="zh-CN" altLang="en-US" dirty="0" smtClean="0"/>
              <a:t>演讲者</a:t>
            </a:r>
            <a:endParaRPr kumimoji="1" lang="en-US" altLang="zh-CN" dirty="0" smtClean="0"/>
          </a:p>
          <a:p>
            <a:pPr lvl="0"/>
            <a:r>
              <a:rPr kumimoji="1" lang="zh-CN" altLang="zh-CN" dirty="0" smtClean="0"/>
              <a:t>2</a:t>
            </a:r>
            <a:r>
              <a:rPr kumimoji="1" lang="en-US" altLang="zh-CN" dirty="0" smtClean="0"/>
              <a:t>014</a:t>
            </a:r>
            <a:r>
              <a:rPr kumimoji="1" lang="zh-CN" altLang="en-US" dirty="0" smtClean="0"/>
              <a:t>年</a:t>
            </a:r>
            <a:r>
              <a:rPr kumimoji="1" lang="en-US" altLang="zh-CN" dirty="0" smtClean="0"/>
              <a:t>4</a:t>
            </a:r>
            <a:r>
              <a:rPr kumimoji="1" lang="zh-CN" altLang="en-US" dirty="0" smtClean="0"/>
              <a:t>月</a:t>
            </a:r>
            <a:r>
              <a:rPr kumimoji="1" lang="en-US" altLang="zh-CN" dirty="0" smtClean="0"/>
              <a:t>29</a:t>
            </a:r>
            <a:r>
              <a:rPr kumimoji="1" lang="zh-CN" altLang="en-US" dirty="0" smtClean="0"/>
              <a:t>日</a:t>
            </a:r>
          </a:p>
        </p:txBody>
      </p:sp>
    </p:spTree>
    <p:extLst>
      <p:ext uri="{BB962C8B-B14F-4D97-AF65-F5344CB8AC3E}">
        <p14:creationId xmlns:p14="http://schemas.microsoft.com/office/powerpoint/2010/main" val="362027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E556B3-ACA9-094F-B2B7-4502F0BFB5AC}" type="datetime1">
              <a:rPr kumimoji="1" lang="zh-CN" altLang="en-US" smtClean="0"/>
              <a:t>15/12/14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306529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B105B26-FAA0-A34B-A8B6-DAAF29A20DEC}" type="datetime1">
              <a:rPr kumimoji="1" lang="zh-CN" altLang="en-US" smtClean="0"/>
              <a:t>15/12/14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3444570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2452D5A-B7AC-0D40-8949-E230615EF681}" type="datetime1">
              <a:rPr kumimoji="1" lang="zh-CN" altLang="en-US" smtClean="0"/>
              <a:t>15/12/14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1375675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57CEECB-19D9-674C-8F1D-FFD0CCBEA8CE}" type="datetime1">
              <a:rPr kumimoji="1" lang="zh-CN" altLang="en-US" smtClean="0"/>
              <a:t>15/12/14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75275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697410"/>
            <a:ext cx="7961312" cy="1470024"/>
          </a:xfrm>
        </p:spPr>
        <p:txBody>
          <a:bodyPr>
            <a:noAutofit/>
          </a:bodyPr>
          <a:lstStyle>
            <a:lvl1pPr algn="r">
              <a:defRPr sz="6600">
                <a:solidFill>
                  <a:srgbClr val="7F7F7F"/>
                </a:solidFill>
              </a:defRPr>
            </a:lvl1pPr>
          </a:lstStyle>
          <a:p>
            <a:r>
              <a:rPr kumimoji="1" lang="zh-CN" altLang="en-US" dirty="0" smtClean="0"/>
              <a:t>我的演讲标题</a:t>
            </a:r>
            <a:endParaRPr kumimoji="1" lang="zh-CN" altLang="en-US" dirty="0"/>
          </a:p>
        </p:txBody>
      </p:sp>
      <p:sp>
        <p:nvSpPr>
          <p:cNvPr id="3" name="日期占位符 2"/>
          <p:cNvSpPr>
            <a:spLocks noGrp="1"/>
          </p:cNvSpPr>
          <p:nvPr>
            <p:ph type="dt" sz="half" idx="10"/>
          </p:nvPr>
        </p:nvSpPr>
        <p:spPr/>
        <p:txBody>
          <a:bodyPr/>
          <a:lstStyle/>
          <a:p>
            <a:fld id="{BDB35FCE-D1C2-9A43-B9E6-D8E08DDC0A3D}" type="datetime1">
              <a:rPr kumimoji="1" lang="zh-CN" altLang="en-US" smtClean="0"/>
              <a:t>15/12/14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11" name="文本占位符 10"/>
          <p:cNvSpPr>
            <a:spLocks noGrp="1"/>
          </p:cNvSpPr>
          <p:nvPr>
            <p:ph type="body" sz="quarter" idx="14" hasCustomPrompt="1"/>
          </p:nvPr>
        </p:nvSpPr>
        <p:spPr>
          <a:xfrm>
            <a:off x="3619500" y="4457700"/>
            <a:ext cx="4800600" cy="1243013"/>
          </a:xfrm>
        </p:spPr>
        <p:txBody>
          <a:bodyPr>
            <a:normAutofit/>
          </a:bodyPr>
          <a:lstStyle>
            <a:lvl1pPr marL="0" indent="0" algn="r">
              <a:buNone/>
              <a:defRPr sz="1800"/>
            </a:lvl1pPr>
          </a:lstStyle>
          <a:p>
            <a:pPr lvl="0"/>
            <a:r>
              <a:rPr kumimoji="1" lang="zh-CN" altLang="en-US" dirty="0" smtClean="0"/>
              <a:t>演讲者</a:t>
            </a:r>
            <a:endParaRPr kumimoji="1" lang="en-US" altLang="zh-CN" dirty="0" smtClean="0"/>
          </a:p>
        </p:txBody>
      </p:sp>
    </p:spTree>
    <p:extLst>
      <p:ext uri="{BB962C8B-B14F-4D97-AF65-F5344CB8AC3E}">
        <p14:creationId xmlns:p14="http://schemas.microsoft.com/office/powerpoint/2010/main" val="227878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725543" cy="1187946"/>
          </a:xfrm>
        </p:spPr>
        <p:txBody>
          <a:bodyPr>
            <a:normAutofit/>
          </a:bodyPr>
          <a:lstStyle>
            <a:lvl1pPr algn="l">
              <a:defRPr lang="zh-CN" altLang="en-US" sz="3200" dirty="0"/>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457200" y="1432058"/>
            <a:ext cx="8229600" cy="4694106"/>
          </a:xfrm>
        </p:spPr>
        <p:txBody>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10"/>
          </p:nvPr>
        </p:nvSpPr>
        <p:spPr/>
        <p:txBody>
          <a:bodyPr/>
          <a:lstStyle/>
          <a:p>
            <a:fld id="{FD68E2CD-C6AF-C041-8229-D461C08C4EBC}" type="datetime1">
              <a:rPr kumimoji="1" lang="zh-CN" altLang="en-US" smtClean="0"/>
              <a:t>15/12/14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a:xfrm>
            <a:off x="8493661" y="6362256"/>
            <a:ext cx="650338" cy="365125"/>
          </a:xfrm>
        </p:spPr>
        <p:txBody>
          <a:bodyPr/>
          <a:lstStyle>
            <a:lvl1pPr algn="ctr">
              <a:defRPr>
                <a:solidFill>
                  <a:srgbClr val="00A0DE"/>
                </a:solidFill>
                <a:latin typeface="Arial"/>
                <a:ea typeface="黑体-简 细体"/>
              </a:defRPr>
            </a:lvl1pPr>
          </a:lstStyle>
          <a:p>
            <a:fld id="{FA7160E9-C017-7E4A-BDDC-B0A277081624}" type="slidenum">
              <a:rPr kumimoji="1" lang="zh-CN" altLang="en-US" smtClean="0"/>
              <a:pPr/>
              <a:t>‹#›</a:t>
            </a:fld>
            <a:endParaRPr kumimoji="1" lang="zh-CN" altLang="en-US" dirty="0"/>
          </a:p>
        </p:txBody>
      </p:sp>
    </p:spTree>
    <p:extLst>
      <p:ext uri="{BB962C8B-B14F-4D97-AF65-F5344CB8AC3E}">
        <p14:creationId xmlns:p14="http://schemas.microsoft.com/office/powerpoint/2010/main" val="397065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带背景内容版式">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862097" cy="1187946"/>
          </a:xfrm>
        </p:spPr>
        <p:txBody>
          <a:bodyPr>
            <a:normAutofit/>
          </a:bodyPr>
          <a:lstStyle>
            <a:lvl1pPr algn="l">
              <a:defRPr lang="zh-CN" altLang="en-US" dirty="0">
                <a:solidFill>
                  <a:schemeClr val="bg1">
                    <a:lumMod val="95000"/>
                  </a:schemeClr>
                </a:solidFill>
              </a:defRPr>
            </a:lvl1pPr>
          </a:lstStyle>
          <a:p>
            <a:r>
              <a:rPr kumimoji="1" lang="zh-CN" altLang="en-US" dirty="0" smtClean="0"/>
              <a:t>单击此处编辑母版标题样式</a:t>
            </a:r>
            <a:endParaRPr kumimoji="1" lang="zh-CN" altLang="en-US" dirty="0"/>
          </a:p>
        </p:txBody>
      </p:sp>
      <p:sp>
        <p:nvSpPr>
          <p:cNvPr id="3" name="日期占位符 2"/>
          <p:cNvSpPr>
            <a:spLocks noGrp="1"/>
          </p:cNvSpPr>
          <p:nvPr>
            <p:ph type="dt" sz="half" idx="10"/>
          </p:nvPr>
        </p:nvSpPr>
        <p:spPr/>
        <p:txBody>
          <a:bodyPr/>
          <a:lstStyle>
            <a:lvl1pPr>
              <a:defRPr>
                <a:solidFill>
                  <a:schemeClr val="bg1">
                    <a:lumMod val="95000"/>
                  </a:schemeClr>
                </a:solidFill>
              </a:defRPr>
            </a:lvl1pPr>
          </a:lstStyle>
          <a:p>
            <a:fld id="{BDB35FCE-D1C2-9A43-B9E6-D8E08DDC0A3D}" type="datetime1">
              <a:rPr kumimoji="1" lang="zh-CN" altLang="en-US" smtClean="0"/>
              <a:pPr/>
              <a:t>15/12/14</a:t>
            </a:fld>
            <a:endParaRPr kumimoji="1" lang="zh-CN" altLang="en-US"/>
          </a:p>
        </p:txBody>
      </p:sp>
      <p:sp>
        <p:nvSpPr>
          <p:cNvPr id="4" name="页脚占位符 3"/>
          <p:cNvSpPr>
            <a:spLocks noGrp="1"/>
          </p:cNvSpPr>
          <p:nvPr>
            <p:ph type="ftr" sz="quarter" idx="11"/>
          </p:nvPr>
        </p:nvSpPr>
        <p:spPr/>
        <p:txBody>
          <a:bodyPr/>
          <a:lstStyle>
            <a:lvl1pPr>
              <a:defRPr>
                <a:solidFill>
                  <a:schemeClr val="bg1">
                    <a:lumMod val="95000"/>
                  </a:schemeClr>
                </a:solidFill>
              </a:defRPr>
            </a:lvl1pPr>
          </a:lstStyle>
          <a:p>
            <a:endParaRPr kumimoji="1" lang="zh-CN" altLang="en-US"/>
          </a:p>
        </p:txBody>
      </p:sp>
      <p:sp>
        <p:nvSpPr>
          <p:cNvPr id="5" name="幻灯片编号占位符 4"/>
          <p:cNvSpPr>
            <a:spLocks noGrp="1"/>
          </p:cNvSpPr>
          <p:nvPr>
            <p:ph type="sldNum" sz="quarter" idx="12"/>
          </p:nvPr>
        </p:nvSpPr>
        <p:spPr>
          <a:xfrm>
            <a:off x="8493661" y="6363368"/>
            <a:ext cx="650338" cy="365125"/>
          </a:xfrm>
        </p:spPr>
        <p:txBody>
          <a:bodyPr/>
          <a:lstStyle>
            <a:lvl1pPr>
              <a:defRPr>
                <a:solidFill>
                  <a:srgbClr val="0699CD"/>
                </a:solidFill>
              </a:defRPr>
            </a:lvl1pPr>
          </a:lstStyle>
          <a:p>
            <a:fld id="{FA7160E9-C017-7E4A-BDDC-B0A277081624}" type="slidenum">
              <a:rPr kumimoji="1" lang="zh-CN" altLang="en-US" smtClean="0"/>
              <a:pPr/>
              <a:t>‹#›</a:t>
            </a:fld>
            <a:endParaRPr kumimoji="1" lang="zh-CN" altLang="en-US" dirty="0"/>
          </a:p>
        </p:txBody>
      </p:sp>
      <p:sp>
        <p:nvSpPr>
          <p:cNvPr id="7" name="内容占位符 6"/>
          <p:cNvSpPr>
            <a:spLocks noGrp="1"/>
          </p:cNvSpPr>
          <p:nvPr>
            <p:ph sz="quarter" idx="13"/>
          </p:nvPr>
        </p:nvSpPr>
        <p:spPr>
          <a:xfrm>
            <a:off x="457200" y="1607520"/>
            <a:ext cx="8229600" cy="4566537"/>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Tree>
    <p:extLst>
      <p:ext uri="{BB962C8B-B14F-4D97-AF65-F5344CB8AC3E}">
        <p14:creationId xmlns:p14="http://schemas.microsoft.com/office/powerpoint/2010/main" val="417239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68AC2BD-83DA-F248-AA83-D2C94D80346F}" type="datetime1">
              <a:rPr kumimoji="1" lang="zh-CN" altLang="en-US" smtClean="0"/>
              <a:t>15/12/14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400699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项内容">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848441" cy="1174292"/>
          </a:xfrm>
        </p:spPr>
        <p:txBody>
          <a:bodyPr>
            <a:normAutofit/>
          </a:bodyPr>
          <a:lstStyle>
            <a:lvl1pPr algn="l">
              <a:defRPr sz="4000"/>
            </a:lvl1pPr>
          </a:lstStyle>
          <a:p>
            <a:r>
              <a:rPr kumimoji="1" lang="zh-CN" altLang="en-US" dirty="0" smtClean="0"/>
              <a:t>单击此处编辑母版标题样式</a:t>
            </a:r>
            <a:endParaRPr kumimoji="1"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5ED8884-3A84-CB41-98F4-606CC285F60A}" type="datetime1">
              <a:rPr kumimoji="1" lang="zh-CN" altLang="en-US" smtClean="0"/>
              <a:t>15/12/14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8" name="幻灯片编号占位符 5"/>
          <p:cNvSpPr txBox="1">
            <a:spLocks/>
          </p:cNvSpPr>
          <p:nvPr userDrawn="1"/>
        </p:nvSpPr>
        <p:spPr>
          <a:xfrm>
            <a:off x="8507316" y="6368161"/>
            <a:ext cx="636683" cy="365125"/>
          </a:xfrm>
          <a:prstGeom prst="rect">
            <a:avLst/>
          </a:prstGeom>
        </p:spPr>
        <p:txBody>
          <a:bodyPr vert="horz" lIns="91440" tIns="45720" rIns="91440" bIns="45720" rtlCol="0" anchor="ctr"/>
          <a:lstStyle>
            <a:defPPr>
              <a:defRPr lang="zh-CN"/>
            </a:defPPr>
            <a:lvl1pPr marL="0" algn="ctr" defTabSz="457200" rtl="0" eaLnBrk="1" latinLnBrk="0" hangingPunct="1">
              <a:defRPr sz="1800" kern="1200">
                <a:solidFill>
                  <a:srgbClr val="00A0DE"/>
                </a:solidFill>
                <a:latin typeface="Arial"/>
                <a:ea typeface="黑体-简 细体"/>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7160E9-C017-7E4A-BDDC-B0A277081624}" type="slidenum">
              <a:rPr kumimoji="1" lang="zh-CN" altLang="en-US" smtClean="0"/>
              <a:pPr/>
              <a:t>‹#›</a:t>
            </a:fld>
            <a:endParaRPr kumimoji="1" lang="zh-CN" altLang="en-US" dirty="0"/>
          </a:p>
        </p:txBody>
      </p:sp>
    </p:spTree>
    <p:extLst>
      <p:ext uri="{BB962C8B-B14F-4D97-AF65-F5344CB8AC3E}">
        <p14:creationId xmlns:p14="http://schemas.microsoft.com/office/powerpoint/2010/main" val="260978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807475" cy="1160637"/>
          </a:xfrm>
        </p:spPr>
        <p:txBody>
          <a:bodyPr>
            <a:normAutofit/>
          </a:bodyPr>
          <a:lstStyle>
            <a:lvl1pPr algn="l">
              <a:defRPr sz="4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02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970056"/>
            <a:ext cx="4040188" cy="41561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5" name="文本占位符 4"/>
          <p:cNvSpPr>
            <a:spLocks noGrp="1"/>
          </p:cNvSpPr>
          <p:nvPr>
            <p:ph type="body" sz="quarter" idx="3"/>
          </p:nvPr>
        </p:nvSpPr>
        <p:spPr>
          <a:xfrm>
            <a:off x="4645025" y="13302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1970056"/>
            <a:ext cx="4041775" cy="41561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B7023AA8-4CCA-934C-8147-7EB833102FEF}" type="datetime1">
              <a:rPr kumimoji="1" lang="zh-CN" altLang="en-US" smtClean="0"/>
              <a:t>15/12/14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a:xfrm>
            <a:off x="8493661" y="6363368"/>
            <a:ext cx="650338" cy="365125"/>
          </a:xfrm>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296510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4953A96-3058-1F44-8F38-101B066E6C2B}" type="datetime1">
              <a:rPr kumimoji="1" lang="zh-CN" altLang="en-US" smtClean="0"/>
              <a:t>15/12/14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a:xfrm>
            <a:off x="8493661" y="6363368"/>
            <a:ext cx="650338" cy="365125"/>
          </a:xfrm>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1555402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DB6A35-CA45-1841-95E2-0075BF50D7DC}" type="datetime1">
              <a:rPr kumimoji="1" lang="zh-CN" altLang="en-US" smtClean="0"/>
              <a:t>15/12/14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38884014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8826"/>
            <a:ext cx="6834786" cy="1143000"/>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457200" y="1351802"/>
            <a:ext cx="8229600" cy="4774362"/>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35FCE-D1C2-9A43-B9E6-D8E08DDC0A3D}" type="datetime1">
              <a:rPr kumimoji="1" lang="zh-CN" altLang="en-US" smtClean="0"/>
              <a:t>15/12/14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507317" y="6363368"/>
            <a:ext cx="636682" cy="365125"/>
          </a:xfrm>
          <a:prstGeom prst="rect">
            <a:avLst/>
          </a:prstGeom>
        </p:spPr>
        <p:txBody>
          <a:bodyPr vert="horz" lIns="91440" tIns="45720" rIns="91440" bIns="45720" rtlCol="0" anchor="ctr"/>
          <a:lstStyle>
            <a:lvl1pPr algn="ctr">
              <a:defRPr sz="1600">
                <a:solidFill>
                  <a:srgbClr val="0699CD"/>
                </a:solidFill>
                <a:latin typeface="Arial Black"/>
                <a:ea typeface="黑体-简 中等"/>
              </a:defRPr>
            </a:lvl1pPr>
          </a:lstStyle>
          <a:p>
            <a:fld id="{FA7160E9-C017-7E4A-BDDC-B0A277081624}" type="slidenum">
              <a:rPr kumimoji="1" lang="zh-CN" altLang="en-US" smtClean="0"/>
              <a:pPr/>
              <a:t>‹#›</a:t>
            </a:fld>
            <a:endParaRPr kumimoji="1" lang="zh-CN" altLang="en-US" dirty="0"/>
          </a:p>
        </p:txBody>
      </p:sp>
    </p:spTree>
    <p:extLst>
      <p:ext uri="{BB962C8B-B14F-4D97-AF65-F5344CB8AC3E}">
        <p14:creationId xmlns:p14="http://schemas.microsoft.com/office/powerpoint/2010/main" val="256086924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l" defTabSz="457200" rtl="0" eaLnBrk="1" latinLnBrk="0" hangingPunct="1">
        <a:spcBef>
          <a:spcPct val="0"/>
        </a:spcBef>
        <a:buNone/>
        <a:defRPr sz="2800" kern="1200">
          <a:solidFill>
            <a:srgbClr val="595959"/>
          </a:solidFill>
          <a:latin typeface="微软雅黑"/>
          <a:ea typeface="微软雅黑"/>
          <a:cs typeface="微软雅黑"/>
        </a:defRPr>
      </a:lvl1pPr>
    </p:titleStyle>
    <p:bodyStyle>
      <a:lvl1pPr marL="342900" indent="-342900" algn="l" defTabSz="457200" rtl="0" eaLnBrk="1" latinLnBrk="0" hangingPunct="1">
        <a:spcBef>
          <a:spcPct val="20000"/>
        </a:spcBef>
        <a:buFont typeface="Arial"/>
        <a:buChar char="•"/>
        <a:defRPr sz="2400" kern="1200">
          <a:solidFill>
            <a:srgbClr val="595959"/>
          </a:solidFill>
          <a:latin typeface="微软雅黑"/>
          <a:ea typeface="微软雅黑"/>
          <a:cs typeface="微软雅黑"/>
        </a:defRPr>
      </a:lvl1pPr>
      <a:lvl2pPr marL="742950" indent="-285750" algn="l" defTabSz="457200" rtl="0" eaLnBrk="1" latinLnBrk="0" hangingPunct="1">
        <a:spcBef>
          <a:spcPct val="20000"/>
        </a:spcBef>
        <a:buFont typeface="Arial"/>
        <a:buChar char="–"/>
        <a:defRPr sz="2000" kern="1200">
          <a:solidFill>
            <a:srgbClr val="595959"/>
          </a:solidFill>
          <a:latin typeface="微软雅黑"/>
          <a:ea typeface="微软雅黑"/>
          <a:cs typeface="微软雅黑"/>
        </a:defRPr>
      </a:lvl2pPr>
      <a:lvl3pPr marL="1143000" indent="-228600" algn="l" defTabSz="457200" rtl="0" eaLnBrk="1" latinLnBrk="0" hangingPunct="1">
        <a:spcBef>
          <a:spcPct val="20000"/>
        </a:spcBef>
        <a:buFont typeface="Arial"/>
        <a:buChar char="•"/>
        <a:defRPr sz="1800" kern="1200">
          <a:solidFill>
            <a:srgbClr val="595959"/>
          </a:solidFill>
          <a:latin typeface="微软雅黑"/>
          <a:ea typeface="微软雅黑"/>
          <a:cs typeface="微软雅黑"/>
        </a:defRPr>
      </a:lvl3pPr>
      <a:lvl4pPr marL="1600200" indent="-228600" algn="l" defTabSz="457200" rtl="0" eaLnBrk="1" latinLnBrk="0" hangingPunct="1">
        <a:spcBef>
          <a:spcPct val="20000"/>
        </a:spcBef>
        <a:buFont typeface="Arial"/>
        <a:buChar char="–"/>
        <a:defRPr sz="1600" kern="1200">
          <a:solidFill>
            <a:srgbClr val="595959"/>
          </a:solidFill>
          <a:latin typeface="微软雅黑"/>
          <a:ea typeface="微软雅黑"/>
          <a:cs typeface="微软雅黑"/>
        </a:defRPr>
      </a:lvl4pPr>
      <a:lvl5pPr marL="2057400" indent="-228600" algn="l" defTabSz="457200" rtl="0" eaLnBrk="1" latinLnBrk="0" hangingPunct="1">
        <a:spcBef>
          <a:spcPct val="20000"/>
        </a:spcBef>
        <a:buFont typeface="Arial"/>
        <a:buChar char="»"/>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7609" y="1837829"/>
            <a:ext cx="8621922" cy="1470025"/>
          </a:xfrm>
        </p:spPr>
        <p:txBody>
          <a:bodyPr/>
          <a:lstStyle/>
          <a:p>
            <a:r>
              <a:rPr kumimoji="1" lang="zh-CN" altLang="en-US" sz="5400" dirty="0" smtClean="0"/>
              <a:t>幼儿园</a:t>
            </a:r>
            <a:r>
              <a:rPr kumimoji="1" lang="zh-CN" altLang="en-US" sz="5400" dirty="0" smtClean="0"/>
              <a:t>／校园</a:t>
            </a:r>
            <a:r>
              <a:rPr kumimoji="1" lang="zh-CN" altLang="en-US" sz="5400" dirty="0" smtClean="0"/>
              <a:t>监</a:t>
            </a:r>
            <a:r>
              <a:rPr kumimoji="1" lang="zh-CN" altLang="en-US" sz="5400" dirty="0" smtClean="0"/>
              <a:t>控方案</a:t>
            </a:r>
            <a:endParaRPr kumimoji="1" lang="zh-CN" altLang="en-US" sz="5400" dirty="0"/>
          </a:p>
        </p:txBody>
      </p:sp>
      <p:sp>
        <p:nvSpPr>
          <p:cNvPr id="3" name="文本占位符 2"/>
          <p:cNvSpPr>
            <a:spLocks noGrp="1"/>
          </p:cNvSpPr>
          <p:nvPr>
            <p:ph type="body" sz="quarter" idx="13"/>
          </p:nvPr>
        </p:nvSpPr>
        <p:spPr>
          <a:xfrm>
            <a:off x="5517830" y="4638728"/>
            <a:ext cx="3284091" cy="948491"/>
          </a:xfrm>
        </p:spPr>
        <p:txBody>
          <a:bodyPr/>
          <a:lstStyle/>
          <a:p>
            <a:r>
              <a:rPr kumimoji="1" lang="zh-CN" altLang="en-US" dirty="0" smtClean="0"/>
              <a:t>七牛解决方案部</a:t>
            </a:r>
            <a:endParaRPr kumimoji="1" lang="en-US" altLang="zh-CN" dirty="0" smtClean="0"/>
          </a:p>
          <a:p>
            <a:endParaRPr kumimoji="1" lang="en-US" altLang="zh-CN" dirty="0"/>
          </a:p>
          <a:p>
            <a:endParaRPr kumimoji="1" lang="zh-CN" altLang="en-US" dirty="0"/>
          </a:p>
        </p:txBody>
      </p:sp>
      <p:sp>
        <p:nvSpPr>
          <p:cNvPr id="4" name="标题 1"/>
          <p:cNvSpPr txBox="1">
            <a:spLocks/>
          </p:cNvSpPr>
          <p:nvPr/>
        </p:nvSpPr>
        <p:spPr>
          <a:xfrm>
            <a:off x="1412176" y="3152690"/>
            <a:ext cx="7417355" cy="894529"/>
          </a:xfrm>
          <a:prstGeom prst="rect">
            <a:avLst/>
          </a:prstGeom>
        </p:spPr>
        <p:txBody>
          <a:bodyPr vert="horz" lIns="91440" tIns="45720" rIns="91440" bIns="45720" rtlCol="0" anchor="ctr">
            <a:no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kumimoji="1" lang="zh-CN" altLang="en-US" sz="2400" dirty="0">
                <a:solidFill>
                  <a:schemeClr val="bg1">
                    <a:lumMod val="95000"/>
                  </a:schemeClr>
                </a:solidFill>
                <a:latin typeface="微软雅黑"/>
                <a:ea typeface="微软雅黑"/>
                <a:cs typeface="微软雅黑"/>
              </a:rPr>
              <a:t>云服务需求与场景分析</a:t>
            </a:r>
          </a:p>
        </p:txBody>
      </p:sp>
    </p:spTree>
    <p:extLst>
      <p:ext uri="{BB962C8B-B14F-4D97-AF65-F5344CB8AC3E}">
        <p14:creationId xmlns:p14="http://schemas.microsoft.com/office/powerpoint/2010/main" val="13521762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p:cNvSpPr>
          <p:nvPr/>
        </p:nvSpPr>
        <p:spPr>
          <a:xfrm>
            <a:off x="458788" y="1489193"/>
            <a:ext cx="8198738" cy="2123202"/>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数字网络摄像头：符合</a:t>
            </a:r>
            <a:r>
              <a:rPr kumimoji="1" lang="en-US" altLang="zh-CN" dirty="0" smtClean="0"/>
              <a:t>ONVIF</a:t>
            </a:r>
            <a:r>
              <a:rPr kumimoji="1" lang="zh-CN" altLang="en-US" dirty="0" smtClean="0"/>
              <a:t>标准的数字摄像头，可通过</a:t>
            </a:r>
            <a:r>
              <a:rPr kumimoji="1" lang="en-US" altLang="zh-CN" dirty="0" smtClean="0"/>
              <a:t>RTSP</a:t>
            </a:r>
            <a:r>
              <a:rPr kumimoji="1" lang="zh-CN" altLang="en-US" dirty="0" smtClean="0"/>
              <a:t>协议输出音视频</a:t>
            </a:r>
          </a:p>
          <a:p>
            <a:pPr algn="l">
              <a:lnSpc>
                <a:spcPct val="150000"/>
              </a:lnSpc>
            </a:pPr>
            <a:r>
              <a:rPr kumimoji="1" lang="zh-CN" altLang="en-US" dirty="0" smtClean="0"/>
              <a:t>这一类是目前市场上最为常见的摄像头，符合通用标准，可以采用主流的</a:t>
            </a:r>
            <a:r>
              <a:rPr kumimoji="1" lang="en-US" altLang="zh-CN" dirty="0" smtClean="0"/>
              <a:t>RTSP</a:t>
            </a:r>
            <a:r>
              <a:rPr kumimoji="1" lang="zh-CN" altLang="en-US" dirty="0" smtClean="0"/>
              <a:t>认证获取摄像头的音视频流，但是因为</a:t>
            </a:r>
            <a:r>
              <a:rPr kumimoji="1" lang="en-US" altLang="zh-CN" dirty="0" smtClean="0"/>
              <a:t>RTSP</a:t>
            </a:r>
            <a:r>
              <a:rPr kumimoji="1" lang="zh-CN" altLang="en-US" dirty="0" smtClean="0"/>
              <a:t>协议自身并不适合通过互联网进行发布，因此需要对该协议进行本地转发，使之可以主动发布。</a:t>
            </a:r>
            <a:endParaRPr kumimoji="1" lang="en-US" altLang="zh-CN" dirty="0"/>
          </a:p>
        </p:txBody>
      </p:sp>
      <p:sp>
        <p:nvSpPr>
          <p:cNvPr id="4"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a:t>数字网络摄像头方</a:t>
            </a:r>
            <a:r>
              <a:rPr kumimoji="1" lang="zh-CN" altLang="en-US" sz="2800" dirty="0" smtClean="0"/>
              <a:t>案</a:t>
            </a:r>
            <a:endParaRPr kumimoji="1" lang="en-US" altLang="zh-CN" sz="2800" dirty="0"/>
          </a:p>
        </p:txBody>
      </p:sp>
      <p:pic>
        <p:nvPicPr>
          <p:cNvPr id="18" name="图片 17"/>
          <p:cNvPicPr>
            <a:picLocks noChangeAspect="1"/>
          </p:cNvPicPr>
          <p:nvPr/>
        </p:nvPicPr>
        <p:blipFill>
          <a:blip r:embed="rId2"/>
          <a:stretch>
            <a:fillRect/>
          </a:stretch>
        </p:blipFill>
        <p:spPr>
          <a:xfrm>
            <a:off x="925213" y="4080778"/>
            <a:ext cx="1179680" cy="1179680"/>
          </a:xfrm>
          <a:prstGeom prst="rect">
            <a:avLst/>
          </a:prstGeom>
        </p:spPr>
      </p:pic>
      <p:sp>
        <p:nvSpPr>
          <p:cNvPr id="21" name="矩形 20"/>
          <p:cNvSpPr/>
          <p:nvPr/>
        </p:nvSpPr>
        <p:spPr>
          <a:xfrm>
            <a:off x="2104892" y="4701125"/>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编码器</a:t>
            </a:r>
            <a:r>
              <a:rPr kumimoji="1" lang="en-US" altLang="zh-CN" sz="1400" dirty="0" smtClean="0">
                <a:solidFill>
                  <a:srgbClr val="595959"/>
                </a:solidFill>
                <a:latin typeface="微软雅黑"/>
                <a:ea typeface="微软雅黑"/>
                <a:cs typeface="微软雅黑"/>
              </a:rPr>
              <a:t>H.264</a:t>
            </a:r>
            <a:endParaRPr kumimoji="1" lang="zh-CN" altLang="en-US" sz="1400" dirty="0">
              <a:solidFill>
                <a:srgbClr val="595959"/>
              </a:solidFill>
              <a:latin typeface="微软雅黑"/>
              <a:ea typeface="微软雅黑"/>
              <a:cs typeface="微软雅黑"/>
            </a:endParaRPr>
          </a:p>
        </p:txBody>
      </p:sp>
      <p:sp>
        <p:nvSpPr>
          <p:cNvPr id="22" name="矩形 21"/>
          <p:cNvSpPr/>
          <p:nvPr/>
        </p:nvSpPr>
        <p:spPr>
          <a:xfrm>
            <a:off x="2104892" y="4080777"/>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流封装</a:t>
            </a:r>
            <a:r>
              <a:rPr kumimoji="1" lang="en-US" altLang="zh-CN" sz="1400" dirty="0" smtClean="0">
                <a:solidFill>
                  <a:srgbClr val="595959"/>
                </a:solidFill>
                <a:latin typeface="微软雅黑"/>
                <a:ea typeface="微软雅黑"/>
                <a:cs typeface="微软雅黑"/>
              </a:rPr>
              <a:t>RTSP</a:t>
            </a:r>
            <a:endParaRPr kumimoji="1" lang="zh-CN" altLang="en-US" sz="1400" dirty="0">
              <a:solidFill>
                <a:srgbClr val="595959"/>
              </a:solidFill>
              <a:latin typeface="微软雅黑"/>
              <a:ea typeface="微软雅黑"/>
              <a:cs typeface="微软雅黑"/>
            </a:endParaRPr>
          </a:p>
        </p:txBody>
      </p:sp>
      <p:pic>
        <p:nvPicPr>
          <p:cNvPr id="24"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3788" y="4003342"/>
            <a:ext cx="1193409" cy="1193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5" name="文本占位符 2"/>
          <p:cNvSpPr txBox="1">
            <a:spLocks/>
          </p:cNvSpPr>
          <p:nvPr/>
        </p:nvSpPr>
        <p:spPr>
          <a:xfrm>
            <a:off x="4438686" y="4624705"/>
            <a:ext cx="101293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转发程序</a:t>
            </a:r>
            <a:endParaRPr kumimoji="1" lang="en-US" altLang="zh-CN" sz="1400" dirty="0" smtClean="0"/>
          </a:p>
        </p:txBody>
      </p:sp>
      <p:pic>
        <p:nvPicPr>
          <p:cNvPr id="10" name="图片 9"/>
          <p:cNvPicPr>
            <a:picLocks noChangeAspect="1"/>
          </p:cNvPicPr>
          <p:nvPr/>
        </p:nvPicPr>
        <p:blipFill>
          <a:blip r:embed="rId4"/>
          <a:stretch>
            <a:fillRect/>
          </a:stretch>
        </p:blipFill>
        <p:spPr>
          <a:xfrm>
            <a:off x="4550113" y="4068449"/>
            <a:ext cx="716564" cy="716564"/>
          </a:xfrm>
          <a:prstGeom prst="rect">
            <a:avLst/>
          </a:prstGeom>
        </p:spPr>
      </p:pic>
      <p:sp>
        <p:nvSpPr>
          <p:cNvPr id="11" name="Line 28"/>
          <p:cNvSpPr>
            <a:spLocks noChangeShapeType="1"/>
          </p:cNvSpPr>
          <p:nvPr/>
        </p:nvSpPr>
        <p:spPr bwMode="auto">
          <a:xfrm flipH="1" flipV="1">
            <a:off x="5279007" y="4370980"/>
            <a:ext cx="907340" cy="0"/>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12" name="文本占位符 2"/>
          <p:cNvSpPr txBox="1">
            <a:spLocks/>
          </p:cNvSpPr>
          <p:nvPr/>
        </p:nvSpPr>
        <p:spPr>
          <a:xfrm>
            <a:off x="3691636" y="3994568"/>
            <a:ext cx="101293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400" dirty="0" smtClean="0"/>
              <a:t>RTSP</a:t>
            </a:r>
          </a:p>
        </p:txBody>
      </p:sp>
      <p:sp>
        <p:nvSpPr>
          <p:cNvPr id="13" name="文本占位符 2"/>
          <p:cNvSpPr txBox="1">
            <a:spLocks/>
          </p:cNvSpPr>
          <p:nvPr/>
        </p:nvSpPr>
        <p:spPr>
          <a:xfrm>
            <a:off x="5383181" y="3996615"/>
            <a:ext cx="101293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400" dirty="0" smtClean="0"/>
              <a:t>RTMP</a:t>
            </a:r>
          </a:p>
        </p:txBody>
      </p:sp>
      <p:sp>
        <p:nvSpPr>
          <p:cNvPr id="14" name="Line 30"/>
          <p:cNvSpPr>
            <a:spLocks noChangeShapeType="1"/>
          </p:cNvSpPr>
          <p:nvPr/>
        </p:nvSpPr>
        <p:spPr bwMode="auto">
          <a:xfrm>
            <a:off x="3528441" y="4370979"/>
            <a:ext cx="897915" cy="5454"/>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Tree>
    <p:extLst>
      <p:ext uri="{BB962C8B-B14F-4D97-AF65-F5344CB8AC3E}">
        <p14:creationId xmlns:p14="http://schemas.microsoft.com/office/powerpoint/2010/main" val="11941040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p:cNvSpPr>
          <p:nvPr/>
        </p:nvSpPr>
        <p:spPr>
          <a:xfrm>
            <a:off x="458788" y="1489193"/>
            <a:ext cx="8198738" cy="2123202"/>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转发程序：转发程序主要有下列工作：</a:t>
            </a:r>
          </a:p>
          <a:p>
            <a:pPr algn="l">
              <a:lnSpc>
                <a:spcPct val="150000"/>
              </a:lnSpc>
            </a:pPr>
            <a:r>
              <a:rPr kumimoji="1" lang="en-US" altLang="zh-CN" dirty="0" smtClean="0"/>
              <a:t>1</a:t>
            </a:r>
            <a:r>
              <a:rPr kumimoji="1" lang="zh-CN" altLang="en-US" dirty="0" smtClean="0"/>
              <a:t>）登陆摄像头，获得音视频输出，使之从</a:t>
            </a:r>
            <a:r>
              <a:rPr kumimoji="1" lang="en-US" altLang="zh-CN" dirty="0" smtClean="0"/>
              <a:t>RTSP</a:t>
            </a:r>
            <a:r>
              <a:rPr kumimoji="1" lang="zh-CN" altLang="en-US" dirty="0" smtClean="0"/>
              <a:t>协议转换为</a:t>
            </a:r>
            <a:r>
              <a:rPr kumimoji="1" lang="en-US" altLang="zh-CN" dirty="0" smtClean="0"/>
              <a:t>RTMP</a:t>
            </a:r>
          </a:p>
          <a:p>
            <a:pPr algn="l">
              <a:lnSpc>
                <a:spcPct val="150000"/>
              </a:lnSpc>
            </a:pPr>
            <a:r>
              <a:rPr kumimoji="1" lang="zh-CN" altLang="zh-CN" dirty="0" smtClean="0"/>
              <a:t>2</a:t>
            </a:r>
            <a:r>
              <a:rPr kumimoji="1" lang="zh-CN" altLang="en-US" dirty="0" smtClean="0"/>
              <a:t>）管理多路摄像头的转发工作，可以使用配置文件进行配置，检测断线重连等</a:t>
            </a:r>
            <a:endParaRPr kumimoji="1" lang="en-US" altLang="zh-CN" dirty="0" smtClean="0"/>
          </a:p>
          <a:p>
            <a:pPr algn="l">
              <a:lnSpc>
                <a:spcPct val="150000"/>
              </a:lnSpc>
            </a:pPr>
            <a:r>
              <a:rPr kumimoji="1" lang="zh-CN" altLang="zh-CN" dirty="0" smtClean="0"/>
              <a:t>3</a:t>
            </a:r>
            <a:r>
              <a:rPr kumimoji="1" lang="zh-CN" altLang="en-US" dirty="0" smtClean="0"/>
              <a:t>）可以在转发同时进行码率控制与调整，如此就不需要登陆摄像头进行设置</a:t>
            </a:r>
            <a:endParaRPr kumimoji="1" lang="en-US" altLang="zh-CN" dirty="0"/>
          </a:p>
        </p:txBody>
      </p:sp>
      <p:sp>
        <p:nvSpPr>
          <p:cNvPr id="4"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a:t>数字网络摄像头方</a:t>
            </a:r>
            <a:r>
              <a:rPr kumimoji="1" lang="zh-CN" altLang="en-US" sz="2800" dirty="0" smtClean="0"/>
              <a:t>案</a:t>
            </a:r>
            <a:endParaRPr kumimoji="1" lang="en-US" altLang="zh-CN" sz="2800" dirty="0"/>
          </a:p>
        </p:txBody>
      </p:sp>
      <p:sp>
        <p:nvSpPr>
          <p:cNvPr id="21" name="矩形 20"/>
          <p:cNvSpPr/>
          <p:nvPr/>
        </p:nvSpPr>
        <p:spPr>
          <a:xfrm>
            <a:off x="1876721" y="4175508"/>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595959"/>
                </a:solidFill>
                <a:latin typeface="微软雅黑"/>
                <a:ea typeface="微软雅黑"/>
                <a:cs typeface="微软雅黑"/>
              </a:rPr>
              <a:t>LIVE555</a:t>
            </a:r>
            <a:endParaRPr kumimoji="1" lang="zh-CN" altLang="en-US" sz="1400" dirty="0">
              <a:solidFill>
                <a:srgbClr val="595959"/>
              </a:solidFill>
              <a:latin typeface="微软雅黑"/>
              <a:ea typeface="微软雅黑"/>
              <a:cs typeface="微软雅黑"/>
            </a:endParaRPr>
          </a:p>
        </p:txBody>
      </p:sp>
      <p:sp>
        <p:nvSpPr>
          <p:cNvPr id="22" name="矩形 21"/>
          <p:cNvSpPr/>
          <p:nvPr/>
        </p:nvSpPr>
        <p:spPr>
          <a:xfrm>
            <a:off x="483467" y="4175508"/>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solidFill>
                  <a:srgbClr val="595959"/>
                </a:solidFill>
                <a:latin typeface="微软雅黑"/>
                <a:ea typeface="微软雅黑"/>
                <a:cs typeface="微软雅黑"/>
              </a:rPr>
              <a:t>FFMPEG</a:t>
            </a:r>
            <a:endParaRPr kumimoji="1" lang="zh-CN" altLang="en-US" sz="1400" dirty="0">
              <a:solidFill>
                <a:srgbClr val="595959"/>
              </a:solidFill>
              <a:latin typeface="微软雅黑"/>
              <a:ea typeface="微软雅黑"/>
              <a:cs typeface="微软雅黑"/>
            </a:endParaRPr>
          </a:p>
        </p:txBody>
      </p:sp>
      <p:pic>
        <p:nvPicPr>
          <p:cNvPr id="10" name="图片 9"/>
          <p:cNvPicPr>
            <a:picLocks noChangeAspect="1"/>
          </p:cNvPicPr>
          <p:nvPr/>
        </p:nvPicPr>
        <p:blipFill>
          <a:blip r:embed="rId2"/>
          <a:stretch>
            <a:fillRect/>
          </a:stretch>
        </p:blipFill>
        <p:spPr>
          <a:xfrm>
            <a:off x="1256053" y="4734840"/>
            <a:ext cx="1007633" cy="1007633"/>
          </a:xfrm>
          <a:prstGeom prst="rect">
            <a:avLst/>
          </a:prstGeom>
        </p:spPr>
      </p:pic>
      <p:sp>
        <p:nvSpPr>
          <p:cNvPr id="16" name="文本占位符 2"/>
          <p:cNvSpPr txBox="1">
            <a:spLocks/>
          </p:cNvSpPr>
          <p:nvPr/>
        </p:nvSpPr>
        <p:spPr>
          <a:xfrm>
            <a:off x="3398700" y="4175508"/>
            <a:ext cx="2369576" cy="1902683"/>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chemeClr val="bg1"/>
                </a:solidFill>
              </a:rPr>
              <a:t>从开发角度来说，可以使用</a:t>
            </a:r>
            <a:r>
              <a:rPr kumimoji="1" lang="en-US" altLang="zh-CN" sz="1400" dirty="0" smtClean="0">
                <a:solidFill>
                  <a:schemeClr val="bg1"/>
                </a:solidFill>
              </a:rPr>
              <a:t>FFMPEG</a:t>
            </a:r>
            <a:r>
              <a:rPr kumimoji="1" lang="zh-CN" altLang="en-US" sz="1400" dirty="0" smtClean="0">
                <a:solidFill>
                  <a:schemeClr val="bg1"/>
                </a:solidFill>
              </a:rPr>
              <a:t>或</a:t>
            </a:r>
            <a:r>
              <a:rPr kumimoji="1" lang="en-US" altLang="zh-CN" sz="1400" dirty="0" smtClean="0">
                <a:solidFill>
                  <a:schemeClr val="bg1"/>
                </a:solidFill>
              </a:rPr>
              <a:t>LIVE555</a:t>
            </a:r>
            <a:r>
              <a:rPr kumimoji="1" lang="zh-CN" altLang="en-US" sz="1400" dirty="0" smtClean="0">
                <a:solidFill>
                  <a:schemeClr val="bg1"/>
                </a:solidFill>
              </a:rPr>
              <a:t>框架来处理</a:t>
            </a:r>
            <a:r>
              <a:rPr kumimoji="1" lang="en-US" altLang="zh-CN" sz="1400" dirty="0" smtClean="0">
                <a:solidFill>
                  <a:schemeClr val="bg1"/>
                </a:solidFill>
              </a:rPr>
              <a:t>RTSP</a:t>
            </a:r>
            <a:r>
              <a:rPr kumimoji="1" lang="zh-CN" altLang="en-US" sz="1400" dirty="0" smtClean="0">
                <a:solidFill>
                  <a:schemeClr val="bg1"/>
                </a:solidFill>
              </a:rPr>
              <a:t>视频流，而</a:t>
            </a:r>
            <a:r>
              <a:rPr kumimoji="1" lang="en-US" altLang="zh-CN" sz="1400" dirty="0" smtClean="0">
                <a:solidFill>
                  <a:schemeClr val="bg1"/>
                </a:solidFill>
              </a:rPr>
              <a:t>FFMPEG</a:t>
            </a:r>
            <a:r>
              <a:rPr kumimoji="1" lang="zh-CN" altLang="en-US" sz="1400" dirty="0" smtClean="0">
                <a:solidFill>
                  <a:schemeClr val="bg1"/>
                </a:solidFill>
              </a:rPr>
              <a:t>则更加全面，可以同时进行码流的处理</a:t>
            </a:r>
            <a:r>
              <a:rPr kumimoji="1" lang="zh-CN" altLang="zh-CN" sz="1400" dirty="0" smtClean="0">
                <a:solidFill>
                  <a:schemeClr val="bg1"/>
                </a:solidFill>
              </a:rPr>
              <a:t>，</a:t>
            </a:r>
            <a:r>
              <a:rPr kumimoji="1" lang="zh-CN" altLang="en-US" sz="1400" dirty="0" smtClean="0">
                <a:solidFill>
                  <a:schemeClr val="bg1"/>
                </a:solidFill>
              </a:rPr>
              <a:t>之后通过</a:t>
            </a:r>
            <a:r>
              <a:rPr kumimoji="1" lang="en-US" altLang="zh-CN" sz="1400" dirty="0" err="1" smtClean="0">
                <a:solidFill>
                  <a:schemeClr val="bg1"/>
                </a:solidFill>
              </a:rPr>
              <a:t>rtmp</a:t>
            </a:r>
            <a:r>
              <a:rPr kumimoji="1" lang="zh-CN" altLang="en-US" sz="1400" dirty="0" smtClean="0">
                <a:solidFill>
                  <a:schemeClr val="bg1"/>
                </a:solidFill>
              </a:rPr>
              <a:t>协议输出到互联网直至流媒体服务器。</a:t>
            </a:r>
            <a:endParaRPr kumimoji="1" lang="en-US" altLang="zh-CN" sz="1400" dirty="0" smtClean="0">
              <a:solidFill>
                <a:schemeClr val="bg1"/>
              </a:solidFill>
            </a:endParaRPr>
          </a:p>
        </p:txBody>
      </p:sp>
      <p:sp>
        <p:nvSpPr>
          <p:cNvPr id="19" name="矩形 18"/>
          <p:cNvSpPr/>
          <p:nvPr/>
        </p:nvSpPr>
        <p:spPr>
          <a:xfrm>
            <a:off x="1152209" y="5646677"/>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err="1" smtClean="0">
                <a:solidFill>
                  <a:srgbClr val="595959"/>
                </a:solidFill>
                <a:latin typeface="微软雅黑"/>
                <a:ea typeface="微软雅黑"/>
                <a:cs typeface="微软雅黑"/>
              </a:rPr>
              <a:t>libRTMP</a:t>
            </a:r>
            <a:endParaRPr kumimoji="1" lang="zh-CN" altLang="en-US" sz="1400" dirty="0">
              <a:solidFill>
                <a:srgbClr val="595959"/>
              </a:solidFill>
              <a:latin typeface="微软雅黑"/>
              <a:ea typeface="微软雅黑"/>
              <a:cs typeface="微软雅黑"/>
            </a:endParaRPr>
          </a:p>
        </p:txBody>
      </p:sp>
    </p:spTree>
    <p:extLst>
      <p:ext uri="{BB962C8B-B14F-4D97-AF65-F5344CB8AC3E}">
        <p14:creationId xmlns:p14="http://schemas.microsoft.com/office/powerpoint/2010/main" val="10631738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68100" y="5160927"/>
            <a:ext cx="1749879" cy="1332158"/>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17" name="矩形 16"/>
          <p:cNvSpPr/>
          <p:nvPr/>
        </p:nvSpPr>
        <p:spPr>
          <a:xfrm>
            <a:off x="568100" y="3671468"/>
            <a:ext cx="1749879" cy="1332158"/>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3" name="文本占位符 2"/>
          <p:cNvSpPr txBox="1">
            <a:spLocks/>
          </p:cNvSpPr>
          <p:nvPr/>
        </p:nvSpPr>
        <p:spPr>
          <a:xfrm>
            <a:off x="458788" y="1402890"/>
            <a:ext cx="8198738" cy="1038250"/>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幼儿园局域网：可以将转发程序部署在任何一台服务器上，一般如果不经过重新编码是不会对</a:t>
            </a:r>
            <a:r>
              <a:rPr kumimoji="1" lang="en-US" altLang="zh-CN" dirty="0" smtClean="0"/>
              <a:t>CPU</a:t>
            </a:r>
            <a:r>
              <a:rPr kumimoji="1" lang="zh-CN" altLang="en-US" dirty="0" smtClean="0"/>
              <a:t>造成负担，因此唯一需要考虑的是校园的上行出口带宽。</a:t>
            </a:r>
          </a:p>
        </p:txBody>
      </p:sp>
      <p:pic>
        <p:nvPicPr>
          <p:cNvPr id="10" name="图片 9" descr="Vista (2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196" y="4298013"/>
            <a:ext cx="1150657" cy="1150657"/>
          </a:xfrm>
          <a:prstGeom prst="rect">
            <a:avLst/>
          </a:prstGeom>
        </p:spPr>
      </p:pic>
      <p:grpSp>
        <p:nvGrpSpPr>
          <p:cNvPr id="11" name="Group 21"/>
          <p:cNvGrpSpPr>
            <a:grpSpLocks/>
          </p:cNvGrpSpPr>
          <p:nvPr/>
        </p:nvGrpSpPr>
        <p:grpSpPr bwMode="auto">
          <a:xfrm>
            <a:off x="6304866" y="3601970"/>
            <a:ext cx="2352660" cy="1467327"/>
            <a:chOff x="0" y="-1"/>
            <a:chExt cx="1503683" cy="969073"/>
          </a:xfrm>
        </p:grpSpPr>
        <p:sp>
          <p:nvSpPr>
            <p:cNvPr id="12"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13"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14" name="文本占位符 2"/>
          <p:cNvSpPr txBox="1">
            <a:spLocks/>
          </p:cNvSpPr>
          <p:nvPr/>
        </p:nvSpPr>
        <p:spPr>
          <a:xfrm>
            <a:off x="6953940" y="4162267"/>
            <a:ext cx="1133397"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kumimoji="1" lang="zh-CN" altLang="en-US" sz="1200" dirty="0" smtClean="0">
                <a:solidFill>
                  <a:srgbClr val="000000"/>
                </a:solidFill>
              </a:rPr>
              <a:t>互联网</a:t>
            </a:r>
            <a:endParaRPr kumimoji="1" lang="en-US" altLang="zh-CN" sz="1200" dirty="0" smtClean="0">
              <a:solidFill>
                <a:srgbClr val="000000"/>
              </a:solidFill>
            </a:endParaRPr>
          </a:p>
        </p:txBody>
      </p:sp>
      <p:pic>
        <p:nvPicPr>
          <p:cNvPr id="20" name="图片 19"/>
          <p:cNvPicPr>
            <a:picLocks noChangeAspect="1"/>
          </p:cNvPicPr>
          <p:nvPr/>
        </p:nvPicPr>
        <p:blipFill>
          <a:blip r:embed="rId3"/>
          <a:stretch>
            <a:fillRect/>
          </a:stretch>
        </p:blipFill>
        <p:spPr>
          <a:xfrm>
            <a:off x="1284957" y="5886479"/>
            <a:ext cx="498081" cy="498081"/>
          </a:xfrm>
          <a:prstGeom prst="rect">
            <a:avLst/>
          </a:prstGeom>
        </p:spPr>
      </p:pic>
      <p:pic>
        <p:nvPicPr>
          <p:cNvPr id="26" name="图片 25"/>
          <p:cNvPicPr>
            <a:picLocks noChangeAspect="1"/>
          </p:cNvPicPr>
          <p:nvPr/>
        </p:nvPicPr>
        <p:blipFill>
          <a:blip r:embed="rId3"/>
          <a:stretch>
            <a:fillRect/>
          </a:stretch>
        </p:blipFill>
        <p:spPr>
          <a:xfrm>
            <a:off x="1284957" y="3757247"/>
            <a:ext cx="498081" cy="498081"/>
          </a:xfrm>
          <a:prstGeom prst="rect">
            <a:avLst/>
          </a:prstGeom>
        </p:spPr>
      </p:pic>
      <p:pic>
        <p:nvPicPr>
          <p:cNvPr id="28" name="图片 27"/>
          <p:cNvPicPr>
            <a:picLocks noChangeAspect="1"/>
          </p:cNvPicPr>
          <p:nvPr/>
        </p:nvPicPr>
        <p:blipFill>
          <a:blip r:embed="rId4"/>
          <a:stretch>
            <a:fillRect/>
          </a:stretch>
        </p:blipFill>
        <p:spPr>
          <a:xfrm>
            <a:off x="1160679" y="4298013"/>
            <a:ext cx="623337" cy="623337"/>
          </a:xfrm>
          <a:prstGeom prst="rect">
            <a:avLst/>
          </a:prstGeom>
        </p:spPr>
      </p:pic>
      <p:pic>
        <p:nvPicPr>
          <p:cNvPr id="29" name="图片 28"/>
          <p:cNvPicPr>
            <a:picLocks noChangeAspect="1"/>
          </p:cNvPicPr>
          <p:nvPr/>
        </p:nvPicPr>
        <p:blipFill>
          <a:blip r:embed="rId4"/>
          <a:stretch>
            <a:fillRect/>
          </a:stretch>
        </p:blipFill>
        <p:spPr>
          <a:xfrm>
            <a:off x="1160679" y="5185585"/>
            <a:ext cx="623337" cy="623337"/>
          </a:xfrm>
          <a:prstGeom prst="rect">
            <a:avLst/>
          </a:prstGeom>
        </p:spPr>
      </p:pic>
      <p:pic>
        <p:nvPicPr>
          <p:cNvPr id="30" name="图片 29" descr="Vista (2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394" y="4298013"/>
            <a:ext cx="1150657" cy="1150657"/>
          </a:xfrm>
          <a:prstGeom prst="rect">
            <a:avLst/>
          </a:prstGeom>
        </p:spPr>
      </p:pic>
      <p:cxnSp>
        <p:nvCxnSpPr>
          <p:cNvPr id="31" name="直线连接符 30"/>
          <p:cNvCxnSpPr/>
          <p:nvPr/>
        </p:nvCxnSpPr>
        <p:spPr>
          <a:xfrm>
            <a:off x="1900896" y="4013595"/>
            <a:ext cx="338853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a:off x="1900896" y="6137226"/>
            <a:ext cx="3388536" cy="1373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1900896" y="5649926"/>
            <a:ext cx="135413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a:off x="1900896" y="4527988"/>
            <a:ext cx="135413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3245434" y="4527988"/>
            <a:ext cx="0" cy="23791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直线连接符 37"/>
          <p:cNvCxnSpPr/>
          <p:nvPr/>
        </p:nvCxnSpPr>
        <p:spPr>
          <a:xfrm>
            <a:off x="3245434" y="5412011"/>
            <a:ext cx="0" cy="23791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5289432" y="3192005"/>
            <a:ext cx="0" cy="157389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直线连接符 42"/>
          <p:cNvCxnSpPr/>
          <p:nvPr/>
        </p:nvCxnSpPr>
        <p:spPr>
          <a:xfrm>
            <a:off x="5289432" y="5384918"/>
            <a:ext cx="0" cy="75230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文本占位符 2"/>
          <p:cNvSpPr txBox="1">
            <a:spLocks/>
          </p:cNvSpPr>
          <p:nvPr/>
        </p:nvSpPr>
        <p:spPr>
          <a:xfrm>
            <a:off x="590836" y="3671468"/>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办公室</a:t>
            </a:r>
            <a:endParaRPr kumimoji="1" lang="en-US" altLang="zh-CN" sz="1200" dirty="0" smtClean="0"/>
          </a:p>
        </p:txBody>
      </p:sp>
      <p:sp>
        <p:nvSpPr>
          <p:cNvPr id="47" name="文本占位符 2"/>
          <p:cNvSpPr txBox="1">
            <a:spLocks/>
          </p:cNvSpPr>
          <p:nvPr/>
        </p:nvSpPr>
        <p:spPr>
          <a:xfrm>
            <a:off x="577410" y="5167091"/>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endParaRPr kumimoji="1" lang="en-US" altLang="zh-CN" sz="1200" dirty="0" smtClean="0"/>
          </a:p>
        </p:txBody>
      </p:sp>
      <p:cxnSp>
        <p:nvCxnSpPr>
          <p:cNvPr id="48" name="直线连接符 47"/>
          <p:cNvCxnSpPr/>
          <p:nvPr/>
        </p:nvCxnSpPr>
        <p:spPr>
          <a:xfrm>
            <a:off x="3891543" y="5130368"/>
            <a:ext cx="938074" cy="2448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4"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35883" y="4765903"/>
            <a:ext cx="682767" cy="682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1" name="Line 28"/>
          <p:cNvSpPr>
            <a:spLocks noChangeShapeType="1"/>
          </p:cNvSpPr>
          <p:nvPr/>
        </p:nvSpPr>
        <p:spPr bwMode="auto">
          <a:xfrm flipH="1" flipV="1">
            <a:off x="4393201" y="4310341"/>
            <a:ext cx="1796298" cy="7991"/>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cxnSp>
        <p:nvCxnSpPr>
          <p:cNvPr id="52" name="直线连接符 51"/>
          <p:cNvCxnSpPr/>
          <p:nvPr/>
        </p:nvCxnSpPr>
        <p:spPr>
          <a:xfrm>
            <a:off x="4400373" y="4318333"/>
            <a:ext cx="0" cy="331057"/>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55" name="文本占位符 2"/>
          <p:cNvSpPr txBox="1">
            <a:spLocks/>
          </p:cNvSpPr>
          <p:nvPr/>
        </p:nvSpPr>
        <p:spPr>
          <a:xfrm>
            <a:off x="1441478" y="3320784"/>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RTSP</a:t>
            </a:r>
            <a:r>
              <a:rPr kumimoji="1" lang="zh-CN" altLang="en-US" sz="1050" dirty="0" smtClean="0"/>
              <a:t>获取流</a:t>
            </a:r>
            <a:endParaRPr kumimoji="1" lang="en-US" altLang="zh-CN" sz="1050" dirty="0" smtClean="0"/>
          </a:p>
        </p:txBody>
      </p:sp>
      <p:sp>
        <p:nvSpPr>
          <p:cNvPr id="36"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a:t>数字网络摄像头方</a:t>
            </a:r>
            <a:r>
              <a:rPr kumimoji="1" lang="zh-CN" altLang="en-US" sz="2800" dirty="0" smtClean="0"/>
              <a:t>案</a:t>
            </a:r>
            <a:endParaRPr kumimoji="1" lang="en-US" altLang="zh-CN" sz="2800" dirty="0"/>
          </a:p>
        </p:txBody>
      </p:sp>
      <p:sp>
        <p:nvSpPr>
          <p:cNvPr id="39" name="矩形 38"/>
          <p:cNvSpPr/>
          <p:nvPr/>
        </p:nvSpPr>
        <p:spPr>
          <a:xfrm>
            <a:off x="2317980" y="2428812"/>
            <a:ext cx="1789648" cy="1074526"/>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41" name="图片 40"/>
          <p:cNvPicPr>
            <a:picLocks noChangeAspect="1"/>
          </p:cNvPicPr>
          <p:nvPr/>
        </p:nvPicPr>
        <p:blipFill>
          <a:blip r:embed="rId4"/>
          <a:stretch>
            <a:fillRect/>
          </a:stretch>
        </p:blipFill>
        <p:spPr>
          <a:xfrm>
            <a:off x="2856467" y="2862255"/>
            <a:ext cx="623337" cy="623337"/>
          </a:xfrm>
          <a:prstGeom prst="rect">
            <a:avLst/>
          </a:prstGeom>
        </p:spPr>
      </p:pic>
      <p:pic>
        <p:nvPicPr>
          <p:cNvPr id="37" name="图片 36"/>
          <p:cNvPicPr>
            <a:picLocks noChangeAspect="1"/>
          </p:cNvPicPr>
          <p:nvPr/>
        </p:nvPicPr>
        <p:blipFill>
          <a:blip r:embed="rId6"/>
          <a:stretch>
            <a:fillRect/>
          </a:stretch>
        </p:blipFill>
        <p:spPr>
          <a:xfrm>
            <a:off x="3465843" y="2428812"/>
            <a:ext cx="497475" cy="497475"/>
          </a:xfrm>
          <a:prstGeom prst="rect">
            <a:avLst/>
          </a:prstGeom>
        </p:spPr>
      </p:pic>
      <p:sp>
        <p:nvSpPr>
          <p:cNvPr id="42" name="文本占位符 2"/>
          <p:cNvSpPr txBox="1">
            <a:spLocks/>
          </p:cNvSpPr>
          <p:nvPr/>
        </p:nvSpPr>
        <p:spPr>
          <a:xfrm>
            <a:off x="2367299" y="2460186"/>
            <a:ext cx="1150592" cy="377412"/>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安装转发程序</a:t>
            </a:r>
            <a:endParaRPr kumimoji="1" lang="en-US" altLang="zh-CN" sz="1200" dirty="0" smtClean="0"/>
          </a:p>
        </p:txBody>
      </p:sp>
      <p:cxnSp>
        <p:nvCxnSpPr>
          <p:cNvPr id="44" name="直线连接符 43"/>
          <p:cNvCxnSpPr/>
          <p:nvPr/>
        </p:nvCxnSpPr>
        <p:spPr>
          <a:xfrm>
            <a:off x="3599171" y="3192005"/>
            <a:ext cx="169026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Line 30"/>
          <p:cNvSpPr>
            <a:spLocks noChangeShapeType="1"/>
          </p:cNvSpPr>
          <p:nvPr/>
        </p:nvSpPr>
        <p:spPr bwMode="auto">
          <a:xfrm flipV="1">
            <a:off x="1784017" y="3431906"/>
            <a:ext cx="1026580" cy="464053"/>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53" name="Line 30"/>
          <p:cNvSpPr>
            <a:spLocks noChangeShapeType="1"/>
          </p:cNvSpPr>
          <p:nvPr/>
        </p:nvSpPr>
        <p:spPr bwMode="auto">
          <a:xfrm flipV="1">
            <a:off x="1784017" y="3431908"/>
            <a:ext cx="1026580" cy="2641977"/>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54" name="Line 28"/>
          <p:cNvSpPr>
            <a:spLocks noChangeShapeType="1"/>
          </p:cNvSpPr>
          <p:nvPr/>
        </p:nvSpPr>
        <p:spPr bwMode="auto">
          <a:xfrm flipH="1" flipV="1">
            <a:off x="3562180" y="3423914"/>
            <a:ext cx="666900" cy="1225476"/>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58" name="文本占位符 2"/>
          <p:cNvSpPr txBox="1">
            <a:spLocks/>
          </p:cNvSpPr>
          <p:nvPr/>
        </p:nvSpPr>
        <p:spPr>
          <a:xfrm>
            <a:off x="3768169" y="3573502"/>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050" dirty="0" smtClean="0"/>
              <a:t>转发为</a:t>
            </a:r>
            <a:r>
              <a:rPr kumimoji="1" lang="en-US" altLang="zh-CN" sz="1050" dirty="0" smtClean="0"/>
              <a:t>RTMP</a:t>
            </a:r>
          </a:p>
        </p:txBody>
      </p:sp>
      <p:sp>
        <p:nvSpPr>
          <p:cNvPr id="59" name="文本占位符 2"/>
          <p:cNvSpPr txBox="1">
            <a:spLocks/>
          </p:cNvSpPr>
          <p:nvPr/>
        </p:nvSpPr>
        <p:spPr>
          <a:xfrm>
            <a:off x="4438153" y="4273354"/>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RTMP</a:t>
            </a:r>
            <a:r>
              <a:rPr kumimoji="1" lang="zh-CN" altLang="en-US" sz="1050" dirty="0" smtClean="0"/>
              <a:t>输出</a:t>
            </a:r>
            <a:endParaRPr kumimoji="1" lang="en-US" altLang="zh-CN" sz="1050" dirty="0" smtClean="0"/>
          </a:p>
        </p:txBody>
      </p:sp>
      <p:sp>
        <p:nvSpPr>
          <p:cNvPr id="45" name="文本占位符 2"/>
          <p:cNvSpPr txBox="1">
            <a:spLocks/>
          </p:cNvSpPr>
          <p:nvPr/>
        </p:nvSpPr>
        <p:spPr>
          <a:xfrm>
            <a:off x="4138788" y="5361402"/>
            <a:ext cx="520193"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050" dirty="0" smtClean="0"/>
              <a:t>网关</a:t>
            </a:r>
            <a:endParaRPr kumimoji="1" lang="en-US" altLang="zh-CN" sz="1050" dirty="0" smtClean="0"/>
          </a:p>
        </p:txBody>
      </p:sp>
    </p:spTree>
    <p:extLst>
      <p:ext uri="{BB962C8B-B14F-4D97-AF65-F5344CB8AC3E}">
        <p14:creationId xmlns:p14="http://schemas.microsoft.com/office/powerpoint/2010/main" val="40518299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67319" y="1082605"/>
            <a:ext cx="4908803" cy="427815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ctr">
              <a:lnSpc>
                <a:spcPct val="150000"/>
              </a:lnSpc>
            </a:pPr>
            <a:r>
              <a:rPr kumimoji="1" lang="zh-CN" altLang="en-US" sz="2800" dirty="0" smtClean="0">
                <a:solidFill>
                  <a:schemeClr val="bg1">
                    <a:lumMod val="65000"/>
                  </a:schemeClr>
                </a:solidFill>
              </a:rPr>
              <a:t>直播摄像头部署方案</a:t>
            </a:r>
            <a:endParaRPr kumimoji="1" lang="en-US" altLang="zh-CN" sz="2800" dirty="0" smtClean="0">
              <a:solidFill>
                <a:schemeClr val="bg1">
                  <a:lumMod val="65000"/>
                </a:schemeClr>
              </a:solidFill>
            </a:endParaRPr>
          </a:p>
          <a:p>
            <a:pPr algn="ctr">
              <a:lnSpc>
                <a:spcPct val="150000"/>
              </a:lnSpc>
            </a:pPr>
            <a:r>
              <a:rPr kumimoji="1" lang="zh-CN" altLang="en-US" sz="2800" dirty="0" smtClean="0">
                <a:solidFill>
                  <a:schemeClr val="bg1">
                    <a:lumMod val="65000"/>
                  </a:schemeClr>
                </a:solidFill>
              </a:rPr>
              <a:t>网络数字摄像头接入方案</a:t>
            </a:r>
            <a:endParaRPr kumimoji="1" lang="en-US" altLang="zh-CN" sz="2800" dirty="0" smtClean="0">
              <a:solidFill>
                <a:schemeClr val="bg1">
                  <a:lumMod val="65000"/>
                </a:schemeClr>
              </a:solidFill>
            </a:endParaRPr>
          </a:p>
          <a:p>
            <a:pPr algn="ctr">
              <a:lnSpc>
                <a:spcPct val="150000"/>
              </a:lnSpc>
            </a:pPr>
            <a:r>
              <a:rPr kumimoji="1" lang="zh-CN" altLang="en-US" sz="2800" dirty="0" smtClean="0">
                <a:solidFill>
                  <a:schemeClr val="bg1"/>
                </a:solidFill>
              </a:rPr>
              <a:t>老旧摄像头处理方案</a:t>
            </a:r>
            <a:endParaRPr kumimoji="1" lang="en-US" altLang="zh-CN" sz="2800" dirty="0" smtClean="0">
              <a:solidFill>
                <a:schemeClr val="bg1"/>
              </a:solidFill>
            </a:endParaRPr>
          </a:p>
          <a:p>
            <a:pPr algn="ctr">
              <a:lnSpc>
                <a:spcPct val="150000"/>
              </a:lnSpc>
            </a:pPr>
            <a:r>
              <a:rPr kumimoji="1" lang="zh-CN" altLang="en-US" sz="2800" dirty="0" smtClean="0">
                <a:solidFill>
                  <a:schemeClr val="bg1">
                    <a:lumMod val="65000"/>
                  </a:schemeClr>
                </a:solidFill>
              </a:rPr>
              <a:t>客户端播放／授权方案</a:t>
            </a:r>
            <a:endParaRPr kumimoji="1" lang="en-US" altLang="zh-CN" sz="2800" dirty="0">
              <a:solidFill>
                <a:schemeClr val="bg1">
                  <a:lumMod val="65000"/>
                </a:schemeClr>
              </a:solidFill>
            </a:endParaRPr>
          </a:p>
        </p:txBody>
      </p:sp>
      <p:sp>
        <p:nvSpPr>
          <p:cNvPr id="7"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目录</a:t>
            </a:r>
            <a:endParaRPr kumimoji="1" lang="en-US" altLang="zh-CN" sz="2800" dirty="0"/>
          </a:p>
        </p:txBody>
      </p:sp>
    </p:spTree>
    <p:extLst>
      <p:ext uri="{BB962C8B-B14F-4D97-AF65-F5344CB8AC3E}">
        <p14:creationId xmlns:p14="http://schemas.microsoft.com/office/powerpoint/2010/main" val="50177694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68100" y="5160927"/>
            <a:ext cx="1749879" cy="1332158"/>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17" name="矩形 16"/>
          <p:cNvSpPr/>
          <p:nvPr/>
        </p:nvSpPr>
        <p:spPr>
          <a:xfrm>
            <a:off x="568100" y="3671468"/>
            <a:ext cx="1749879" cy="1332158"/>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3" name="文本占位符 2"/>
          <p:cNvSpPr txBox="1">
            <a:spLocks/>
          </p:cNvSpPr>
          <p:nvPr/>
        </p:nvSpPr>
        <p:spPr>
          <a:xfrm>
            <a:off x="458788" y="1402890"/>
            <a:ext cx="8198738" cy="1038250"/>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模拟信号转数字信号：多数的老旧摄像头都为模拟信号接入，此时将不能利用</a:t>
            </a:r>
            <a:r>
              <a:rPr kumimoji="1" lang="en-US" altLang="zh-CN" dirty="0" smtClean="0"/>
              <a:t>IP</a:t>
            </a:r>
            <a:r>
              <a:rPr kumimoji="1" lang="zh-CN" altLang="en-US" dirty="0" smtClean="0"/>
              <a:t>网络进行流媒体传输，因此需要进行模转数的工作。</a:t>
            </a:r>
          </a:p>
        </p:txBody>
      </p:sp>
      <p:grpSp>
        <p:nvGrpSpPr>
          <p:cNvPr id="11" name="Group 21"/>
          <p:cNvGrpSpPr>
            <a:grpSpLocks/>
          </p:cNvGrpSpPr>
          <p:nvPr/>
        </p:nvGrpSpPr>
        <p:grpSpPr bwMode="auto">
          <a:xfrm>
            <a:off x="6304866" y="3601970"/>
            <a:ext cx="2352660" cy="1467327"/>
            <a:chOff x="0" y="-1"/>
            <a:chExt cx="1503683" cy="969073"/>
          </a:xfrm>
        </p:grpSpPr>
        <p:sp>
          <p:nvSpPr>
            <p:cNvPr id="12"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13"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14" name="文本占位符 2"/>
          <p:cNvSpPr txBox="1">
            <a:spLocks/>
          </p:cNvSpPr>
          <p:nvPr/>
        </p:nvSpPr>
        <p:spPr>
          <a:xfrm>
            <a:off x="6953940" y="4162267"/>
            <a:ext cx="1133397"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kumimoji="1" lang="zh-CN" altLang="en-US" sz="1200" dirty="0" smtClean="0">
                <a:solidFill>
                  <a:srgbClr val="000000"/>
                </a:solidFill>
              </a:rPr>
              <a:t>互联网</a:t>
            </a:r>
            <a:endParaRPr kumimoji="1" lang="en-US" altLang="zh-CN" sz="1200" dirty="0" smtClean="0">
              <a:solidFill>
                <a:srgbClr val="000000"/>
              </a:solidFill>
            </a:endParaRPr>
          </a:p>
        </p:txBody>
      </p:sp>
      <p:pic>
        <p:nvPicPr>
          <p:cNvPr id="20" name="图片 19"/>
          <p:cNvPicPr>
            <a:picLocks noChangeAspect="1"/>
          </p:cNvPicPr>
          <p:nvPr/>
        </p:nvPicPr>
        <p:blipFill>
          <a:blip r:embed="rId2"/>
          <a:stretch>
            <a:fillRect/>
          </a:stretch>
        </p:blipFill>
        <p:spPr>
          <a:xfrm>
            <a:off x="1284957" y="5886479"/>
            <a:ext cx="498081" cy="498081"/>
          </a:xfrm>
          <a:prstGeom prst="rect">
            <a:avLst/>
          </a:prstGeom>
        </p:spPr>
      </p:pic>
      <p:pic>
        <p:nvPicPr>
          <p:cNvPr id="26" name="图片 25"/>
          <p:cNvPicPr>
            <a:picLocks noChangeAspect="1"/>
          </p:cNvPicPr>
          <p:nvPr/>
        </p:nvPicPr>
        <p:blipFill>
          <a:blip r:embed="rId2"/>
          <a:stretch>
            <a:fillRect/>
          </a:stretch>
        </p:blipFill>
        <p:spPr>
          <a:xfrm>
            <a:off x="1284957" y="3757247"/>
            <a:ext cx="498081" cy="498081"/>
          </a:xfrm>
          <a:prstGeom prst="rect">
            <a:avLst/>
          </a:prstGeom>
        </p:spPr>
      </p:pic>
      <p:pic>
        <p:nvPicPr>
          <p:cNvPr id="28" name="图片 27"/>
          <p:cNvPicPr>
            <a:picLocks noChangeAspect="1"/>
          </p:cNvPicPr>
          <p:nvPr/>
        </p:nvPicPr>
        <p:blipFill>
          <a:blip r:embed="rId3"/>
          <a:stretch>
            <a:fillRect/>
          </a:stretch>
        </p:blipFill>
        <p:spPr>
          <a:xfrm>
            <a:off x="1160679" y="4298013"/>
            <a:ext cx="623337" cy="623337"/>
          </a:xfrm>
          <a:prstGeom prst="rect">
            <a:avLst/>
          </a:prstGeom>
        </p:spPr>
      </p:pic>
      <p:pic>
        <p:nvPicPr>
          <p:cNvPr id="29" name="图片 28"/>
          <p:cNvPicPr>
            <a:picLocks noChangeAspect="1"/>
          </p:cNvPicPr>
          <p:nvPr/>
        </p:nvPicPr>
        <p:blipFill>
          <a:blip r:embed="rId3"/>
          <a:stretch>
            <a:fillRect/>
          </a:stretch>
        </p:blipFill>
        <p:spPr>
          <a:xfrm>
            <a:off x="1160679" y="5185585"/>
            <a:ext cx="623337" cy="623337"/>
          </a:xfrm>
          <a:prstGeom prst="rect">
            <a:avLst/>
          </a:prstGeom>
        </p:spPr>
      </p:pic>
      <p:pic>
        <p:nvPicPr>
          <p:cNvPr id="30" name="图片 29" descr="Vista (20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635" y="4274497"/>
            <a:ext cx="1150657" cy="1150657"/>
          </a:xfrm>
          <a:prstGeom prst="rect">
            <a:avLst/>
          </a:prstGeom>
        </p:spPr>
      </p:pic>
      <p:cxnSp>
        <p:nvCxnSpPr>
          <p:cNvPr id="31" name="直线连接符 30"/>
          <p:cNvCxnSpPr/>
          <p:nvPr/>
        </p:nvCxnSpPr>
        <p:spPr>
          <a:xfrm>
            <a:off x="1900896" y="4013595"/>
            <a:ext cx="338853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a:off x="1900896" y="6137226"/>
            <a:ext cx="3388536" cy="1373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1900896" y="5649926"/>
            <a:ext cx="135413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a:off x="1900896" y="4527988"/>
            <a:ext cx="135413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3245434" y="4527988"/>
            <a:ext cx="1" cy="17192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直线连接符 37"/>
          <p:cNvCxnSpPr/>
          <p:nvPr/>
        </p:nvCxnSpPr>
        <p:spPr>
          <a:xfrm>
            <a:off x="3245434" y="5521717"/>
            <a:ext cx="1" cy="12820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3245434" y="3468379"/>
            <a:ext cx="0" cy="105960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直线连接符 42"/>
          <p:cNvCxnSpPr/>
          <p:nvPr/>
        </p:nvCxnSpPr>
        <p:spPr>
          <a:xfrm>
            <a:off x="5289432" y="5384918"/>
            <a:ext cx="0" cy="75230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文本占位符 2"/>
          <p:cNvSpPr txBox="1">
            <a:spLocks/>
          </p:cNvSpPr>
          <p:nvPr/>
        </p:nvSpPr>
        <p:spPr>
          <a:xfrm>
            <a:off x="590836" y="3671468"/>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endParaRPr kumimoji="1" lang="en-US" altLang="zh-CN" sz="1200" dirty="0" smtClean="0"/>
          </a:p>
        </p:txBody>
      </p:sp>
      <p:sp>
        <p:nvSpPr>
          <p:cNvPr id="47" name="文本占位符 2"/>
          <p:cNvSpPr txBox="1">
            <a:spLocks/>
          </p:cNvSpPr>
          <p:nvPr/>
        </p:nvSpPr>
        <p:spPr>
          <a:xfrm>
            <a:off x="577410" y="5167091"/>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endParaRPr kumimoji="1" lang="en-US" altLang="zh-CN" sz="1200" dirty="0" smtClean="0"/>
          </a:p>
        </p:txBody>
      </p:sp>
      <p:cxnSp>
        <p:nvCxnSpPr>
          <p:cNvPr id="48" name="直线连接符 47"/>
          <p:cNvCxnSpPr/>
          <p:nvPr/>
        </p:nvCxnSpPr>
        <p:spPr>
          <a:xfrm>
            <a:off x="3571758" y="5130368"/>
            <a:ext cx="1257859" cy="2448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4"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95783" y="4770434"/>
            <a:ext cx="682767" cy="682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1" name="Line 28"/>
          <p:cNvSpPr>
            <a:spLocks noChangeShapeType="1"/>
          </p:cNvSpPr>
          <p:nvPr/>
        </p:nvSpPr>
        <p:spPr bwMode="auto">
          <a:xfrm flipH="1" flipV="1">
            <a:off x="3295002" y="4306573"/>
            <a:ext cx="2894497" cy="11758"/>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cxnSp>
        <p:nvCxnSpPr>
          <p:cNvPr id="52" name="直线连接符 51"/>
          <p:cNvCxnSpPr/>
          <p:nvPr/>
        </p:nvCxnSpPr>
        <p:spPr>
          <a:xfrm>
            <a:off x="3295002" y="4306573"/>
            <a:ext cx="0" cy="395752"/>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55" name="文本占位符 2"/>
          <p:cNvSpPr txBox="1">
            <a:spLocks/>
          </p:cNvSpPr>
          <p:nvPr/>
        </p:nvSpPr>
        <p:spPr>
          <a:xfrm>
            <a:off x="3252492" y="3504528"/>
            <a:ext cx="1815586"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RTSP</a:t>
            </a:r>
            <a:r>
              <a:rPr kumimoji="1" lang="zh-CN" altLang="en-US" sz="1050" dirty="0" smtClean="0"/>
              <a:t>获取流转发</a:t>
            </a:r>
            <a:r>
              <a:rPr kumimoji="1" lang="en-US" altLang="zh-CN" sz="1050" dirty="0" smtClean="0"/>
              <a:t>RTMP </a:t>
            </a:r>
          </a:p>
        </p:txBody>
      </p:sp>
      <p:sp>
        <p:nvSpPr>
          <p:cNvPr id="36"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老旧摄像头方案</a:t>
            </a:r>
            <a:endParaRPr kumimoji="1" lang="en-US" altLang="zh-CN" sz="2800" dirty="0"/>
          </a:p>
        </p:txBody>
      </p:sp>
      <p:sp>
        <p:nvSpPr>
          <p:cNvPr id="39" name="矩形 38"/>
          <p:cNvSpPr/>
          <p:nvPr/>
        </p:nvSpPr>
        <p:spPr>
          <a:xfrm>
            <a:off x="2317980" y="2428812"/>
            <a:ext cx="1789648" cy="1074526"/>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41" name="图片 40"/>
          <p:cNvPicPr>
            <a:picLocks noChangeAspect="1"/>
          </p:cNvPicPr>
          <p:nvPr/>
        </p:nvPicPr>
        <p:blipFill>
          <a:blip r:embed="rId3"/>
          <a:stretch>
            <a:fillRect/>
          </a:stretch>
        </p:blipFill>
        <p:spPr>
          <a:xfrm>
            <a:off x="2856467" y="2862255"/>
            <a:ext cx="623337" cy="623337"/>
          </a:xfrm>
          <a:prstGeom prst="rect">
            <a:avLst/>
          </a:prstGeom>
        </p:spPr>
      </p:pic>
      <p:pic>
        <p:nvPicPr>
          <p:cNvPr id="37" name="图片 36"/>
          <p:cNvPicPr>
            <a:picLocks noChangeAspect="1"/>
          </p:cNvPicPr>
          <p:nvPr/>
        </p:nvPicPr>
        <p:blipFill>
          <a:blip r:embed="rId6"/>
          <a:stretch>
            <a:fillRect/>
          </a:stretch>
        </p:blipFill>
        <p:spPr>
          <a:xfrm>
            <a:off x="3465843" y="2428812"/>
            <a:ext cx="497475" cy="497475"/>
          </a:xfrm>
          <a:prstGeom prst="rect">
            <a:avLst/>
          </a:prstGeom>
        </p:spPr>
      </p:pic>
      <p:sp>
        <p:nvSpPr>
          <p:cNvPr id="42" name="文本占位符 2"/>
          <p:cNvSpPr txBox="1">
            <a:spLocks/>
          </p:cNvSpPr>
          <p:nvPr/>
        </p:nvSpPr>
        <p:spPr>
          <a:xfrm>
            <a:off x="2367299" y="2460186"/>
            <a:ext cx="1150592" cy="377412"/>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安装转发程序</a:t>
            </a:r>
            <a:endParaRPr kumimoji="1" lang="en-US" altLang="zh-CN" sz="1200" dirty="0" smtClean="0"/>
          </a:p>
        </p:txBody>
      </p:sp>
      <p:sp>
        <p:nvSpPr>
          <p:cNvPr id="58" name="文本占位符 2"/>
          <p:cNvSpPr txBox="1">
            <a:spLocks/>
          </p:cNvSpPr>
          <p:nvPr/>
        </p:nvSpPr>
        <p:spPr>
          <a:xfrm>
            <a:off x="5714258" y="5286415"/>
            <a:ext cx="1239682" cy="686777"/>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050" dirty="0" smtClean="0"/>
              <a:t>多路模拟转数字</a:t>
            </a:r>
            <a:endParaRPr kumimoji="1" lang="en-US" altLang="zh-CN" sz="1050" dirty="0" smtClean="0"/>
          </a:p>
          <a:p>
            <a:pPr algn="l">
              <a:lnSpc>
                <a:spcPct val="150000"/>
              </a:lnSpc>
            </a:pPr>
            <a:r>
              <a:rPr kumimoji="1" lang="zh-CN" altLang="en-US" sz="1050" dirty="0" smtClean="0"/>
              <a:t>网络协议输出</a:t>
            </a:r>
            <a:endParaRPr kumimoji="1" lang="en-US" altLang="zh-CN" sz="1050" dirty="0" smtClean="0"/>
          </a:p>
        </p:txBody>
      </p:sp>
      <p:sp>
        <p:nvSpPr>
          <p:cNvPr id="59" name="文本占位符 2"/>
          <p:cNvSpPr txBox="1">
            <a:spLocks/>
          </p:cNvSpPr>
          <p:nvPr/>
        </p:nvSpPr>
        <p:spPr>
          <a:xfrm>
            <a:off x="4202973" y="4273354"/>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RTMP</a:t>
            </a:r>
            <a:r>
              <a:rPr kumimoji="1" lang="zh-CN" altLang="en-US" sz="1050" dirty="0" smtClean="0"/>
              <a:t>输出</a:t>
            </a:r>
            <a:endParaRPr kumimoji="1" lang="en-US" altLang="zh-CN" sz="1050" dirty="0" smtClean="0"/>
          </a:p>
        </p:txBody>
      </p:sp>
      <p:cxnSp>
        <p:nvCxnSpPr>
          <p:cNvPr id="45" name="直线连接符 44"/>
          <p:cNvCxnSpPr/>
          <p:nvPr/>
        </p:nvCxnSpPr>
        <p:spPr>
          <a:xfrm>
            <a:off x="5289432" y="4013595"/>
            <a:ext cx="0" cy="75230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9698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p:cNvSpPr>
          <p:nvPr/>
        </p:nvSpPr>
        <p:spPr>
          <a:xfrm>
            <a:off x="458788" y="1402890"/>
            <a:ext cx="8198738" cy="1038250"/>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转换设备：模拟信号接入之后转换为对应的数字网络协议输出。</a:t>
            </a:r>
          </a:p>
        </p:txBody>
      </p:sp>
      <p:sp>
        <p:nvSpPr>
          <p:cNvPr id="36"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老旧摄像头方案</a:t>
            </a:r>
            <a:endParaRPr kumimoji="1" lang="en-US" altLang="zh-CN" sz="2800" dirty="0"/>
          </a:p>
        </p:txBody>
      </p:sp>
      <p:pic>
        <p:nvPicPr>
          <p:cNvPr id="44" name="图片 43" descr="Vista (2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23" y="2361871"/>
            <a:ext cx="1122459" cy="1122459"/>
          </a:xfrm>
          <a:prstGeom prst="rect">
            <a:avLst/>
          </a:prstGeom>
        </p:spPr>
      </p:pic>
      <p:cxnSp>
        <p:nvCxnSpPr>
          <p:cNvPr id="49" name="直线连接符 48"/>
          <p:cNvCxnSpPr/>
          <p:nvPr/>
        </p:nvCxnSpPr>
        <p:spPr>
          <a:xfrm>
            <a:off x="1283981" y="2929899"/>
            <a:ext cx="135413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0" name="直线连接符 49"/>
          <p:cNvCxnSpPr/>
          <p:nvPr/>
        </p:nvCxnSpPr>
        <p:spPr>
          <a:xfrm>
            <a:off x="1283981" y="3082299"/>
            <a:ext cx="135413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a:off x="1283981" y="3234699"/>
            <a:ext cx="135413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4" name="直线连接符 53"/>
          <p:cNvCxnSpPr/>
          <p:nvPr/>
        </p:nvCxnSpPr>
        <p:spPr>
          <a:xfrm>
            <a:off x="1283981" y="3387099"/>
            <a:ext cx="135413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56" name="图片 55"/>
          <p:cNvPicPr>
            <a:picLocks noChangeAspect="1"/>
          </p:cNvPicPr>
          <p:nvPr/>
        </p:nvPicPr>
        <p:blipFill>
          <a:blip r:embed="rId3"/>
          <a:stretch>
            <a:fillRect/>
          </a:stretch>
        </p:blipFill>
        <p:spPr>
          <a:xfrm>
            <a:off x="590700" y="2866106"/>
            <a:ext cx="498081" cy="498081"/>
          </a:xfrm>
          <a:prstGeom prst="rect">
            <a:avLst/>
          </a:prstGeom>
        </p:spPr>
      </p:pic>
      <p:pic>
        <p:nvPicPr>
          <p:cNvPr id="57" name="图片 56"/>
          <p:cNvPicPr>
            <a:picLocks noChangeAspect="1"/>
          </p:cNvPicPr>
          <p:nvPr/>
        </p:nvPicPr>
        <p:blipFill>
          <a:blip r:embed="rId3"/>
          <a:stretch>
            <a:fillRect/>
          </a:stretch>
        </p:blipFill>
        <p:spPr>
          <a:xfrm>
            <a:off x="762579" y="2830832"/>
            <a:ext cx="498081" cy="498081"/>
          </a:xfrm>
          <a:prstGeom prst="rect">
            <a:avLst/>
          </a:prstGeom>
        </p:spPr>
      </p:pic>
      <p:pic>
        <p:nvPicPr>
          <p:cNvPr id="61" name="图片 60"/>
          <p:cNvPicPr>
            <a:picLocks noChangeAspect="1"/>
          </p:cNvPicPr>
          <p:nvPr/>
        </p:nvPicPr>
        <p:blipFill>
          <a:blip r:embed="rId3"/>
          <a:stretch>
            <a:fillRect/>
          </a:stretch>
        </p:blipFill>
        <p:spPr>
          <a:xfrm>
            <a:off x="762579" y="2997712"/>
            <a:ext cx="498081" cy="498081"/>
          </a:xfrm>
          <a:prstGeom prst="rect">
            <a:avLst/>
          </a:prstGeom>
        </p:spPr>
      </p:pic>
      <p:graphicFrame>
        <p:nvGraphicFramePr>
          <p:cNvPr id="63" name="表格 62"/>
          <p:cNvGraphicFramePr>
            <a:graphicFrameLocks noGrp="1"/>
          </p:cNvGraphicFramePr>
          <p:nvPr>
            <p:extLst>
              <p:ext uri="{D42A27DB-BD31-4B8C-83A1-F6EECF244321}">
                <p14:modId xmlns:p14="http://schemas.microsoft.com/office/powerpoint/2010/main" val="2270627260"/>
              </p:ext>
            </p:extLst>
          </p:nvPr>
        </p:nvGraphicFramePr>
        <p:xfrm>
          <a:off x="5491398" y="2320299"/>
          <a:ext cx="2291592" cy="1523999"/>
        </p:xfrm>
        <a:graphic>
          <a:graphicData uri="http://schemas.openxmlformats.org/drawingml/2006/table">
            <a:tbl>
              <a:tblPr firstRow="1" bandRow="1">
                <a:tableStyleId>{3C2FFA5D-87B4-456A-9821-1D502468CF0F}</a:tableStyleId>
              </a:tblPr>
              <a:tblGrid>
                <a:gridCol w="1145796"/>
                <a:gridCol w="1145796"/>
              </a:tblGrid>
              <a:tr h="165592">
                <a:tc>
                  <a:txBody>
                    <a:bodyPr/>
                    <a:lstStyle/>
                    <a:p>
                      <a:pPr algn="ctr"/>
                      <a:r>
                        <a:rPr lang="zh-CN" altLang="en-US" sz="1400" dirty="0" smtClean="0"/>
                        <a:t>源端口</a:t>
                      </a:r>
                      <a:endParaRPr lang="zh-CN" altLang="en-US" sz="1400" dirty="0"/>
                    </a:p>
                  </a:txBody>
                  <a:tcPr/>
                </a:tc>
                <a:tc>
                  <a:txBody>
                    <a:bodyPr/>
                    <a:lstStyle/>
                    <a:p>
                      <a:pPr algn="ctr"/>
                      <a:r>
                        <a:rPr lang="en-US" altLang="zh-CN" sz="1400" dirty="0" smtClean="0"/>
                        <a:t>RTSP</a:t>
                      </a:r>
                      <a:endParaRPr lang="zh-CN" altLang="en-US" sz="1400" dirty="0"/>
                    </a:p>
                  </a:txBody>
                  <a:tcPr/>
                </a:tc>
              </a:tr>
              <a:tr h="165592">
                <a:tc>
                  <a:txBody>
                    <a:bodyPr/>
                    <a:lstStyle/>
                    <a:p>
                      <a:r>
                        <a:rPr lang="zh-CN" altLang="en-US" sz="1400" dirty="0" smtClean="0"/>
                        <a:t>端口</a:t>
                      </a:r>
                      <a:r>
                        <a:rPr lang="en-US" altLang="zh-CN" sz="1400" dirty="0" smtClean="0"/>
                        <a:t>1</a:t>
                      </a:r>
                      <a:endParaRPr lang="zh-CN" altLang="en-US" sz="1400" dirty="0"/>
                    </a:p>
                  </a:txBody>
                  <a:tcPr/>
                </a:tc>
                <a:tc>
                  <a:txBody>
                    <a:bodyPr/>
                    <a:lstStyle/>
                    <a:p>
                      <a:r>
                        <a:rPr lang="en-US" altLang="zh-CN" sz="1400" dirty="0" err="1" smtClean="0"/>
                        <a:t>xx.xx.xx</a:t>
                      </a:r>
                      <a:r>
                        <a:rPr lang="en-US" altLang="zh-CN" sz="1400" dirty="0" smtClean="0"/>
                        <a:t>/live</a:t>
                      </a:r>
                      <a:endParaRPr lang="zh-CN" altLang="en-US" sz="1400" dirty="0"/>
                    </a:p>
                  </a:txBody>
                  <a:tcPr/>
                </a:tc>
              </a:tr>
              <a:tr h="165592">
                <a:tc>
                  <a:txBody>
                    <a:bodyPr/>
                    <a:lstStyle/>
                    <a:p>
                      <a:r>
                        <a:rPr lang="zh-CN" altLang="en-US" sz="1400" dirty="0" smtClean="0"/>
                        <a:t>端口</a:t>
                      </a:r>
                      <a:r>
                        <a:rPr lang="zh-CN" altLang="zh-CN" sz="1400" dirty="0" smtClean="0"/>
                        <a:t>2</a:t>
                      </a:r>
                      <a:endParaRPr lang="zh-CN" altLang="en-US" sz="1400" dirty="0"/>
                    </a:p>
                  </a:txBody>
                  <a:tcPr/>
                </a:tc>
                <a:tc>
                  <a:txBody>
                    <a:bodyPr/>
                    <a:lstStyle/>
                    <a:p>
                      <a:r>
                        <a:rPr lang="en-US" altLang="zh-CN" sz="1400" dirty="0" err="1" smtClean="0"/>
                        <a:t>yy.xx.xx</a:t>
                      </a:r>
                      <a:r>
                        <a:rPr lang="en-US" altLang="zh-CN" sz="1400" dirty="0" smtClean="0"/>
                        <a:t>/live</a:t>
                      </a:r>
                      <a:endParaRPr lang="zh-CN" altLang="en-US" sz="1400" dirty="0"/>
                    </a:p>
                  </a:txBody>
                  <a:tcPr/>
                </a:tc>
              </a:tr>
              <a:tr h="165592">
                <a:tc>
                  <a:txBody>
                    <a:bodyPr/>
                    <a:lstStyle/>
                    <a:p>
                      <a:r>
                        <a:rPr lang="zh-CN" altLang="en-US" sz="1400" dirty="0" smtClean="0"/>
                        <a:t>端口</a:t>
                      </a:r>
                      <a:r>
                        <a:rPr lang="zh-CN" altLang="zh-CN" sz="1400" dirty="0" smtClean="0"/>
                        <a:t>3</a:t>
                      </a:r>
                      <a:endParaRPr lang="zh-CN" altLang="en-US" sz="1400" dirty="0"/>
                    </a:p>
                  </a:txBody>
                  <a:tcPr/>
                </a:tc>
                <a:tc>
                  <a:txBody>
                    <a:bodyPr/>
                    <a:lstStyle/>
                    <a:p>
                      <a:r>
                        <a:rPr lang="en-US" altLang="zh-CN" sz="1400" dirty="0" err="1" smtClean="0"/>
                        <a:t>zz.xx.xx</a:t>
                      </a:r>
                      <a:r>
                        <a:rPr lang="en-US" altLang="zh-CN" sz="1400" dirty="0" smtClean="0"/>
                        <a:t>/live</a:t>
                      </a:r>
                      <a:endParaRPr lang="zh-CN" altLang="en-US" sz="1400" dirty="0"/>
                    </a:p>
                  </a:txBody>
                  <a:tcPr/>
                </a:tc>
              </a:tr>
              <a:tr h="165592">
                <a:tc>
                  <a:txBody>
                    <a:bodyPr/>
                    <a:lstStyle/>
                    <a:p>
                      <a:r>
                        <a:rPr lang="zh-CN" altLang="en-US" sz="1400" dirty="0" smtClean="0"/>
                        <a:t>端口</a:t>
                      </a:r>
                      <a:r>
                        <a:rPr lang="zh-CN" altLang="zh-CN" sz="1400" dirty="0" smtClean="0"/>
                        <a:t>4</a:t>
                      </a:r>
                      <a:endParaRPr lang="zh-CN" altLang="en-US" sz="1400" dirty="0"/>
                    </a:p>
                  </a:txBody>
                  <a:tcPr/>
                </a:tc>
                <a:tc>
                  <a:txBody>
                    <a:bodyPr/>
                    <a:lstStyle/>
                    <a:p>
                      <a:r>
                        <a:rPr lang="en-US" altLang="zh-CN" sz="1400" dirty="0" err="1" smtClean="0"/>
                        <a:t>vv.xx.xx</a:t>
                      </a:r>
                      <a:r>
                        <a:rPr lang="en-US" altLang="zh-CN" sz="1400" dirty="0" smtClean="0"/>
                        <a:t>/live</a:t>
                      </a:r>
                      <a:endParaRPr lang="zh-CN" altLang="en-US" sz="1400" dirty="0"/>
                    </a:p>
                  </a:txBody>
                  <a:tcPr/>
                </a:tc>
              </a:tr>
            </a:tbl>
          </a:graphicData>
        </a:graphic>
      </p:graphicFrame>
      <p:sp>
        <p:nvSpPr>
          <p:cNvPr id="2" name="右箭头 1"/>
          <p:cNvSpPr/>
          <p:nvPr/>
        </p:nvSpPr>
        <p:spPr>
          <a:xfrm>
            <a:off x="3936754" y="2835067"/>
            <a:ext cx="1377782" cy="493846"/>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373895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67319" y="1082605"/>
            <a:ext cx="4908803" cy="427815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ctr">
              <a:lnSpc>
                <a:spcPct val="150000"/>
              </a:lnSpc>
            </a:pPr>
            <a:r>
              <a:rPr kumimoji="1" lang="zh-CN" altLang="en-US" sz="2800" dirty="0" smtClean="0">
                <a:solidFill>
                  <a:schemeClr val="bg1">
                    <a:lumMod val="65000"/>
                  </a:schemeClr>
                </a:solidFill>
              </a:rPr>
              <a:t>直播摄像头部署方案</a:t>
            </a:r>
            <a:endParaRPr kumimoji="1" lang="en-US" altLang="zh-CN" sz="2800" dirty="0" smtClean="0">
              <a:solidFill>
                <a:schemeClr val="bg1">
                  <a:lumMod val="65000"/>
                </a:schemeClr>
              </a:solidFill>
            </a:endParaRPr>
          </a:p>
          <a:p>
            <a:pPr algn="ctr">
              <a:lnSpc>
                <a:spcPct val="150000"/>
              </a:lnSpc>
            </a:pPr>
            <a:r>
              <a:rPr kumimoji="1" lang="zh-CN" altLang="en-US" sz="2800" dirty="0" smtClean="0">
                <a:solidFill>
                  <a:schemeClr val="bg1">
                    <a:lumMod val="65000"/>
                  </a:schemeClr>
                </a:solidFill>
              </a:rPr>
              <a:t>网络数字摄像头接入方案</a:t>
            </a:r>
            <a:endParaRPr kumimoji="1" lang="en-US" altLang="zh-CN" sz="2800" dirty="0" smtClean="0">
              <a:solidFill>
                <a:schemeClr val="bg1">
                  <a:lumMod val="65000"/>
                </a:schemeClr>
              </a:solidFill>
            </a:endParaRPr>
          </a:p>
          <a:p>
            <a:pPr algn="ctr">
              <a:lnSpc>
                <a:spcPct val="150000"/>
              </a:lnSpc>
            </a:pPr>
            <a:r>
              <a:rPr kumimoji="1" lang="zh-CN" altLang="en-US" sz="2800" dirty="0" smtClean="0">
                <a:solidFill>
                  <a:schemeClr val="bg1">
                    <a:lumMod val="65000"/>
                  </a:schemeClr>
                </a:solidFill>
              </a:rPr>
              <a:t>老旧摄像头处理方案</a:t>
            </a:r>
            <a:endParaRPr kumimoji="1" lang="en-US" altLang="zh-CN" sz="2800" dirty="0" smtClean="0">
              <a:solidFill>
                <a:schemeClr val="bg1">
                  <a:lumMod val="65000"/>
                </a:schemeClr>
              </a:solidFill>
            </a:endParaRPr>
          </a:p>
          <a:p>
            <a:pPr algn="ctr">
              <a:lnSpc>
                <a:spcPct val="150000"/>
              </a:lnSpc>
            </a:pPr>
            <a:r>
              <a:rPr kumimoji="1" lang="zh-CN" altLang="en-US" sz="2800" dirty="0" smtClean="0">
                <a:solidFill>
                  <a:schemeClr val="bg1"/>
                </a:solidFill>
              </a:rPr>
              <a:t>客户端播放／授权方案</a:t>
            </a:r>
            <a:endParaRPr kumimoji="1" lang="en-US" altLang="zh-CN" sz="2800" dirty="0">
              <a:solidFill>
                <a:schemeClr val="bg1"/>
              </a:solidFill>
            </a:endParaRPr>
          </a:p>
        </p:txBody>
      </p:sp>
      <p:sp>
        <p:nvSpPr>
          <p:cNvPr id="7"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目录</a:t>
            </a:r>
            <a:endParaRPr kumimoji="1" lang="en-US" altLang="zh-CN" sz="2800" dirty="0"/>
          </a:p>
        </p:txBody>
      </p:sp>
    </p:spTree>
    <p:extLst>
      <p:ext uri="{BB962C8B-B14F-4D97-AF65-F5344CB8AC3E}">
        <p14:creationId xmlns:p14="http://schemas.microsoft.com/office/powerpoint/2010/main" val="8024305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客户端授权／播放方案</a:t>
            </a:r>
            <a:endParaRPr kumimoji="1" lang="en-US" altLang="zh-CN" sz="2800" dirty="0"/>
          </a:p>
        </p:txBody>
      </p:sp>
      <p:sp>
        <p:nvSpPr>
          <p:cNvPr id="39" name="文本占位符 2"/>
          <p:cNvSpPr txBox="1">
            <a:spLocks/>
          </p:cNvSpPr>
          <p:nvPr/>
        </p:nvSpPr>
        <p:spPr>
          <a:xfrm>
            <a:off x="319010" y="2681872"/>
            <a:ext cx="8413163" cy="3654143"/>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endParaRPr kumimoji="1" lang="en-US" altLang="zh-CN" sz="2400" dirty="0"/>
          </a:p>
        </p:txBody>
      </p:sp>
      <p:sp>
        <p:nvSpPr>
          <p:cNvPr id="41" name="AutoShape 22"/>
          <p:cNvSpPr>
            <a:spLocks/>
          </p:cNvSpPr>
          <p:nvPr/>
        </p:nvSpPr>
        <p:spPr bwMode="auto">
          <a:xfrm>
            <a:off x="5789992" y="2863930"/>
            <a:ext cx="2874614" cy="1903030"/>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zh-CN" altLang="en-US" dirty="0" smtClean="0">
                <a:latin typeface="微软雅黑"/>
                <a:ea typeface="微软雅黑"/>
                <a:cs typeface="微软雅黑"/>
                <a:sym typeface="Calibri" charset="0"/>
              </a:rPr>
              <a:t>七牛云直播</a:t>
            </a:r>
            <a:endParaRPr lang="zh-CN" altLang="en-US" dirty="0">
              <a:latin typeface="微软雅黑"/>
              <a:ea typeface="微软雅黑"/>
              <a:cs typeface="微软雅黑"/>
              <a:sym typeface="Calibri" charset="0"/>
            </a:endParaRPr>
          </a:p>
        </p:txBody>
      </p:sp>
      <p:pic>
        <p:nvPicPr>
          <p:cNvPr id="42" name="图片 41"/>
          <p:cNvPicPr>
            <a:picLocks noChangeAspect="1"/>
          </p:cNvPicPr>
          <p:nvPr/>
        </p:nvPicPr>
        <p:blipFill>
          <a:blip r:embed="rId2"/>
          <a:stretch>
            <a:fillRect/>
          </a:stretch>
        </p:blipFill>
        <p:spPr>
          <a:xfrm>
            <a:off x="919278" y="4909920"/>
            <a:ext cx="784927" cy="784927"/>
          </a:xfrm>
          <a:prstGeom prst="rect">
            <a:avLst/>
          </a:prstGeom>
        </p:spPr>
      </p:pic>
      <p:pic>
        <p:nvPicPr>
          <p:cNvPr id="43" name="图片 42"/>
          <p:cNvPicPr>
            <a:picLocks noChangeAspect="1"/>
          </p:cNvPicPr>
          <p:nvPr/>
        </p:nvPicPr>
        <p:blipFill>
          <a:blip r:embed="rId3"/>
          <a:stretch>
            <a:fillRect/>
          </a:stretch>
        </p:blipFill>
        <p:spPr>
          <a:xfrm>
            <a:off x="1704205" y="4766960"/>
            <a:ext cx="466751" cy="466751"/>
          </a:xfrm>
          <a:prstGeom prst="rect">
            <a:avLst/>
          </a:prstGeom>
        </p:spPr>
      </p:pic>
      <p:sp>
        <p:nvSpPr>
          <p:cNvPr id="44" name="标题 1"/>
          <p:cNvSpPr txBox="1">
            <a:spLocks/>
          </p:cNvSpPr>
          <p:nvPr/>
        </p:nvSpPr>
        <p:spPr>
          <a:xfrm>
            <a:off x="1639410" y="4847071"/>
            <a:ext cx="1502729" cy="937934"/>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转</a:t>
            </a:r>
            <a:r>
              <a:rPr kumimoji="1" lang="en-US" altLang="zh-CN" sz="1400" dirty="0" smtClean="0">
                <a:solidFill>
                  <a:schemeClr val="bg1"/>
                </a:solidFill>
              </a:rPr>
              <a:t>RTMP SDK</a:t>
            </a:r>
          </a:p>
        </p:txBody>
      </p:sp>
      <p:sp>
        <p:nvSpPr>
          <p:cNvPr id="45" name="Line 28"/>
          <p:cNvSpPr>
            <a:spLocks noChangeShapeType="1"/>
          </p:cNvSpPr>
          <p:nvPr/>
        </p:nvSpPr>
        <p:spPr bwMode="auto">
          <a:xfrm flipH="1">
            <a:off x="2287345" y="4590386"/>
            <a:ext cx="3379379" cy="402091"/>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46" name="标题 1"/>
          <p:cNvSpPr txBox="1">
            <a:spLocks/>
          </p:cNvSpPr>
          <p:nvPr/>
        </p:nvSpPr>
        <p:spPr>
          <a:xfrm rot="21215259">
            <a:off x="3628841" y="4601778"/>
            <a:ext cx="145310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200" dirty="0" smtClean="0">
                <a:solidFill>
                  <a:schemeClr val="bg1"/>
                </a:solidFill>
              </a:rPr>
              <a:t>RTMP</a:t>
            </a:r>
          </a:p>
        </p:txBody>
      </p:sp>
      <p:sp>
        <p:nvSpPr>
          <p:cNvPr id="47" name="标题 1"/>
          <p:cNvSpPr txBox="1">
            <a:spLocks/>
          </p:cNvSpPr>
          <p:nvPr/>
        </p:nvSpPr>
        <p:spPr>
          <a:xfrm>
            <a:off x="2812924" y="5785004"/>
            <a:ext cx="3255522" cy="469225"/>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endParaRPr kumimoji="1" lang="en-US" altLang="zh-CN" sz="1400" dirty="0" smtClean="0">
              <a:solidFill>
                <a:schemeClr val="bg1"/>
              </a:solidFill>
            </a:endParaRPr>
          </a:p>
        </p:txBody>
      </p:sp>
      <p:sp>
        <p:nvSpPr>
          <p:cNvPr id="48" name="矩形 47"/>
          <p:cNvSpPr/>
          <p:nvPr/>
        </p:nvSpPr>
        <p:spPr>
          <a:xfrm>
            <a:off x="2068275" y="5908829"/>
            <a:ext cx="6463557" cy="369332"/>
          </a:xfrm>
          <a:prstGeom prst="rect">
            <a:avLst/>
          </a:prstGeom>
        </p:spPr>
        <p:txBody>
          <a:bodyPr wrap="square">
            <a:spAutoFit/>
          </a:bodyPr>
          <a:lstStyle/>
          <a:p>
            <a:r>
              <a:rPr lang="fr-FR" altLang="zh-CN" dirty="0" err="1">
                <a:solidFill>
                  <a:srgbClr val="FFFFFF"/>
                </a:solidFill>
              </a:rPr>
              <a:t>rtmp</a:t>
            </a:r>
            <a:r>
              <a:rPr lang="fr-FR" altLang="zh-CN" dirty="0">
                <a:solidFill>
                  <a:srgbClr val="FFFFFF"/>
                </a:solidFill>
              </a:rPr>
              <a:t>:/</a:t>
            </a:r>
            <a:r>
              <a:rPr lang="fr-FR" altLang="zh-CN" dirty="0" smtClean="0">
                <a:solidFill>
                  <a:srgbClr val="FFFFFF"/>
                </a:solidFill>
              </a:rPr>
              <a:t>/</a:t>
            </a:r>
            <a:r>
              <a:rPr lang="fr-FR" altLang="zh-CN" dirty="0" err="1" smtClean="0">
                <a:solidFill>
                  <a:srgbClr val="FFFFFF"/>
                </a:solidFill>
              </a:rPr>
              <a:t>x.x.x.x:yyy</a:t>
            </a:r>
            <a:r>
              <a:rPr lang="fr-FR" altLang="zh-CN" dirty="0" smtClean="0">
                <a:solidFill>
                  <a:srgbClr val="FFFFFF"/>
                </a:solidFill>
              </a:rPr>
              <a:t>/</a:t>
            </a:r>
            <a:r>
              <a:rPr lang="fr-FR" altLang="zh-CN" dirty="0" err="1">
                <a:solidFill>
                  <a:srgbClr val="FFFFFF"/>
                </a:solidFill>
              </a:rPr>
              <a:t>livestream</a:t>
            </a:r>
            <a:r>
              <a:rPr lang="fr-FR" altLang="zh-CN" dirty="0" smtClean="0">
                <a:solidFill>
                  <a:srgbClr val="FFFFFF"/>
                </a:solidFill>
              </a:rPr>
              <a:t>/</a:t>
            </a:r>
            <a:r>
              <a:rPr lang="fr-FR" altLang="zh-CN" dirty="0" err="1" smtClean="0">
                <a:solidFill>
                  <a:srgbClr val="FFFFFF"/>
                </a:solidFill>
              </a:rPr>
              <a:t>pubx?nonce</a:t>
            </a:r>
            <a:r>
              <a:rPr lang="fr-FR" altLang="zh-CN" dirty="0" smtClean="0">
                <a:solidFill>
                  <a:srgbClr val="FFFFFF"/>
                </a:solidFill>
              </a:rPr>
              <a:t>=</a:t>
            </a:r>
            <a:r>
              <a:rPr lang="fr-FR" altLang="zh-CN" dirty="0" err="1" smtClean="0">
                <a:solidFill>
                  <a:srgbClr val="FFFFFF"/>
                </a:solidFill>
              </a:rPr>
              <a:t>ABCDEFG&amp;</a:t>
            </a:r>
            <a:r>
              <a:rPr lang="fr-FR" altLang="zh-CN" dirty="0" err="1">
                <a:solidFill>
                  <a:srgbClr val="FFFFFF"/>
                </a:solidFill>
              </a:rPr>
              <a:t>token</a:t>
            </a:r>
            <a:r>
              <a:rPr lang="fr-FR" altLang="zh-CN" dirty="0" smtClean="0">
                <a:solidFill>
                  <a:srgbClr val="FFFFFF"/>
                </a:solidFill>
              </a:rPr>
              <a:t>=XYZ</a:t>
            </a:r>
            <a:endParaRPr lang="zh-CN" altLang="en-US" dirty="0">
              <a:solidFill>
                <a:srgbClr val="FFFFFF"/>
              </a:solidFill>
            </a:endParaRPr>
          </a:p>
        </p:txBody>
      </p:sp>
      <p:sp>
        <p:nvSpPr>
          <p:cNvPr id="49" name="标题 1"/>
          <p:cNvSpPr txBox="1">
            <a:spLocks/>
          </p:cNvSpPr>
          <p:nvPr/>
        </p:nvSpPr>
        <p:spPr>
          <a:xfrm>
            <a:off x="2087235" y="5349156"/>
            <a:ext cx="1502729" cy="937934"/>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PUSH URL</a:t>
            </a:r>
          </a:p>
        </p:txBody>
      </p:sp>
      <p:sp>
        <p:nvSpPr>
          <p:cNvPr id="50" name="AutoShape 22"/>
          <p:cNvSpPr>
            <a:spLocks/>
          </p:cNvSpPr>
          <p:nvPr/>
        </p:nvSpPr>
        <p:spPr bwMode="auto">
          <a:xfrm>
            <a:off x="4801581" y="2778591"/>
            <a:ext cx="1918350" cy="1103915"/>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zh-CN" altLang="en-US" sz="1400" dirty="0" smtClean="0">
                <a:latin typeface="微软雅黑"/>
                <a:ea typeface="微软雅黑"/>
                <a:cs typeface="微软雅黑"/>
                <a:sym typeface="Calibri" charset="0"/>
              </a:rPr>
              <a:t>七牛云直播</a:t>
            </a:r>
            <a:endParaRPr lang="en-US" altLang="zh-CN" sz="1400" dirty="0" smtClean="0">
              <a:latin typeface="微软雅黑"/>
              <a:ea typeface="微软雅黑"/>
              <a:cs typeface="微软雅黑"/>
              <a:sym typeface="Calibri" charset="0"/>
            </a:endParaRPr>
          </a:p>
          <a:p>
            <a:pPr algn="ctr"/>
            <a:r>
              <a:rPr lang="zh-CN" altLang="en-US" sz="1400" dirty="0" smtClean="0">
                <a:latin typeface="微软雅黑"/>
                <a:ea typeface="微软雅黑"/>
                <a:cs typeface="微软雅黑"/>
                <a:sym typeface="Calibri" charset="0"/>
              </a:rPr>
              <a:t>管理服务</a:t>
            </a:r>
            <a:endParaRPr lang="zh-CN" altLang="en-US" sz="1400" dirty="0">
              <a:latin typeface="微软雅黑"/>
              <a:ea typeface="微软雅黑"/>
              <a:cs typeface="微软雅黑"/>
              <a:sym typeface="Calibri" charset="0"/>
            </a:endParaRPr>
          </a:p>
        </p:txBody>
      </p:sp>
      <p:sp>
        <p:nvSpPr>
          <p:cNvPr id="51" name="Line 28"/>
          <p:cNvSpPr>
            <a:spLocks noChangeShapeType="1"/>
          </p:cNvSpPr>
          <p:nvPr/>
        </p:nvSpPr>
        <p:spPr bwMode="auto">
          <a:xfrm flipH="1">
            <a:off x="1533365" y="3376982"/>
            <a:ext cx="1074718" cy="1461835"/>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dirty="0">
              <a:latin typeface="Helvetica" charset="0"/>
              <a:cs typeface="Helvetica" charset="0"/>
              <a:sym typeface="Helvetica" charset="0"/>
            </a:endParaRPr>
          </a:p>
        </p:txBody>
      </p:sp>
      <p:sp>
        <p:nvSpPr>
          <p:cNvPr id="52" name="Line 30"/>
          <p:cNvSpPr>
            <a:spLocks noChangeShapeType="1"/>
          </p:cNvSpPr>
          <p:nvPr/>
        </p:nvSpPr>
        <p:spPr bwMode="auto">
          <a:xfrm flipV="1">
            <a:off x="1452759" y="3376982"/>
            <a:ext cx="1054275" cy="1420766"/>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53" name="AutoShape 22"/>
          <p:cNvSpPr>
            <a:spLocks/>
          </p:cNvSpPr>
          <p:nvPr/>
        </p:nvSpPr>
        <p:spPr bwMode="auto">
          <a:xfrm>
            <a:off x="5760756" y="4278704"/>
            <a:ext cx="1918350" cy="1103915"/>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r>
              <a:rPr lang="en-US" altLang="zh-CN" sz="1400" dirty="0" smtClean="0">
                <a:latin typeface="微软雅黑"/>
                <a:ea typeface="微软雅黑"/>
                <a:cs typeface="微软雅黑"/>
                <a:sym typeface="Calibri" charset="0"/>
              </a:rPr>
              <a:t> </a:t>
            </a:r>
            <a:r>
              <a:rPr lang="zh-CN" altLang="en-US" sz="1400" dirty="0" smtClean="0">
                <a:latin typeface="微软雅黑"/>
                <a:ea typeface="微软雅黑"/>
                <a:cs typeface="微软雅黑"/>
                <a:sym typeface="Calibri" charset="0"/>
              </a:rPr>
              <a:t>直播推流</a:t>
            </a:r>
            <a:endParaRPr lang="en-US" altLang="zh-CN" sz="1400" dirty="0" smtClean="0">
              <a:latin typeface="微软雅黑"/>
              <a:ea typeface="微软雅黑"/>
              <a:cs typeface="微软雅黑"/>
              <a:sym typeface="Calibri" charset="0"/>
            </a:endParaRPr>
          </a:p>
          <a:p>
            <a:pPr algn="ctr"/>
            <a:r>
              <a:rPr lang="zh-CN" altLang="en-US" sz="1400" dirty="0" smtClean="0">
                <a:latin typeface="微软雅黑"/>
                <a:ea typeface="微软雅黑"/>
                <a:cs typeface="微软雅黑"/>
                <a:sym typeface="Calibri" charset="0"/>
              </a:rPr>
              <a:t>服务</a:t>
            </a:r>
            <a:endParaRPr lang="zh-CN" altLang="en-US" sz="1400" dirty="0">
              <a:latin typeface="微软雅黑"/>
              <a:ea typeface="微软雅黑"/>
              <a:cs typeface="微软雅黑"/>
              <a:sym typeface="Calibri" charset="0"/>
            </a:endParaRPr>
          </a:p>
        </p:txBody>
      </p:sp>
      <p:pic>
        <p:nvPicPr>
          <p:cNvPr id="54" name="Picture 20" descr="serv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89992" y="4283930"/>
            <a:ext cx="554887" cy="55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5" name="标题 1"/>
          <p:cNvSpPr txBox="1">
            <a:spLocks/>
          </p:cNvSpPr>
          <p:nvPr/>
        </p:nvSpPr>
        <p:spPr>
          <a:xfrm>
            <a:off x="2104216" y="3771303"/>
            <a:ext cx="1502729" cy="937934"/>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鉴权，推送管理</a:t>
            </a:r>
            <a:endParaRPr kumimoji="1" lang="en-US" altLang="zh-CN" sz="1400" dirty="0" smtClean="0">
              <a:solidFill>
                <a:schemeClr val="bg1"/>
              </a:solidFill>
            </a:endParaRPr>
          </a:p>
        </p:txBody>
      </p:sp>
      <p:sp>
        <p:nvSpPr>
          <p:cNvPr id="56" name="标题 1"/>
          <p:cNvSpPr txBox="1">
            <a:spLocks/>
          </p:cNvSpPr>
          <p:nvPr/>
        </p:nvSpPr>
        <p:spPr>
          <a:xfrm>
            <a:off x="502580" y="3652452"/>
            <a:ext cx="1502729" cy="937934"/>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获得</a:t>
            </a:r>
            <a:r>
              <a:rPr kumimoji="1" lang="en-US" altLang="zh-CN" sz="1400" dirty="0" smtClean="0">
                <a:solidFill>
                  <a:schemeClr val="bg1"/>
                </a:solidFill>
              </a:rPr>
              <a:t>Token</a:t>
            </a:r>
            <a:endParaRPr kumimoji="1" lang="en-US" altLang="zh-CN" sz="1400" dirty="0">
              <a:solidFill>
                <a:schemeClr val="bg1"/>
              </a:solidFill>
            </a:endParaRPr>
          </a:p>
          <a:p>
            <a:pPr algn="l"/>
            <a:r>
              <a:rPr kumimoji="1" lang="zh-CN" altLang="en-US" sz="1400" dirty="0" smtClean="0">
                <a:solidFill>
                  <a:schemeClr val="bg1"/>
                </a:solidFill>
              </a:rPr>
              <a:t>得到推流地址</a:t>
            </a:r>
            <a:endParaRPr kumimoji="1" lang="en-US" altLang="zh-CN" sz="1400" dirty="0" smtClean="0">
              <a:solidFill>
                <a:schemeClr val="bg1"/>
              </a:solidFill>
            </a:endParaRPr>
          </a:p>
        </p:txBody>
      </p:sp>
      <p:pic>
        <p:nvPicPr>
          <p:cNvPr id="57" name="Picture 20" descr="serv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87252" y="2688936"/>
            <a:ext cx="669241" cy="669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8" name="左右箭头 57"/>
          <p:cNvSpPr/>
          <p:nvPr/>
        </p:nvSpPr>
        <p:spPr>
          <a:xfrm>
            <a:off x="3237365" y="2983208"/>
            <a:ext cx="1564215" cy="247137"/>
          </a:xfrm>
          <a:prstGeom prst="leftRightArrow">
            <a:avLst>
              <a:gd name="adj1" fmla="val 50000"/>
              <a:gd name="adj2" fmla="val 91176"/>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9" name="标题 1"/>
          <p:cNvSpPr txBox="1">
            <a:spLocks/>
          </p:cNvSpPr>
          <p:nvPr/>
        </p:nvSpPr>
        <p:spPr>
          <a:xfrm>
            <a:off x="3550280" y="2711888"/>
            <a:ext cx="1094837" cy="34572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直播流管理</a:t>
            </a:r>
            <a:endParaRPr kumimoji="1" lang="en-US" altLang="zh-CN" sz="1400" dirty="0" smtClean="0">
              <a:solidFill>
                <a:schemeClr val="bg1"/>
              </a:solidFill>
            </a:endParaRPr>
          </a:p>
        </p:txBody>
      </p:sp>
      <p:sp>
        <p:nvSpPr>
          <p:cNvPr id="60" name="标题 1"/>
          <p:cNvSpPr txBox="1">
            <a:spLocks/>
          </p:cNvSpPr>
          <p:nvPr/>
        </p:nvSpPr>
        <p:spPr>
          <a:xfrm>
            <a:off x="2348701" y="2295400"/>
            <a:ext cx="1291088" cy="408370"/>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zh-CN" altLang="en-US" sz="1400" dirty="0" smtClean="0">
                <a:solidFill>
                  <a:schemeClr val="bg1"/>
                </a:solidFill>
              </a:rPr>
              <a:t>业务服务器</a:t>
            </a:r>
            <a:endParaRPr kumimoji="1" lang="en-US" altLang="zh-CN" sz="1400" dirty="0" smtClean="0">
              <a:solidFill>
                <a:schemeClr val="bg1"/>
              </a:solidFill>
            </a:endParaRPr>
          </a:p>
        </p:txBody>
      </p:sp>
      <p:sp>
        <p:nvSpPr>
          <p:cNvPr id="61" name="Line 30"/>
          <p:cNvSpPr>
            <a:spLocks noChangeShapeType="1"/>
          </p:cNvSpPr>
          <p:nvPr/>
        </p:nvSpPr>
        <p:spPr bwMode="auto">
          <a:xfrm>
            <a:off x="3140749" y="3316030"/>
            <a:ext cx="638753" cy="499632"/>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62" name="Line 28"/>
          <p:cNvSpPr>
            <a:spLocks noChangeShapeType="1"/>
          </p:cNvSpPr>
          <p:nvPr/>
        </p:nvSpPr>
        <p:spPr bwMode="auto">
          <a:xfrm flipH="1" flipV="1">
            <a:off x="3089961" y="3375114"/>
            <a:ext cx="645290" cy="507392"/>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dirty="0">
              <a:latin typeface="Helvetica" charset="0"/>
              <a:cs typeface="Helvetica" charset="0"/>
              <a:sym typeface="Helvetica" charset="0"/>
            </a:endParaRPr>
          </a:p>
        </p:txBody>
      </p:sp>
      <p:graphicFrame>
        <p:nvGraphicFramePr>
          <p:cNvPr id="63" name="表格 62"/>
          <p:cNvGraphicFramePr>
            <a:graphicFrameLocks noGrp="1"/>
          </p:cNvGraphicFramePr>
          <p:nvPr>
            <p:extLst>
              <p:ext uri="{D42A27DB-BD31-4B8C-83A1-F6EECF244321}">
                <p14:modId xmlns:p14="http://schemas.microsoft.com/office/powerpoint/2010/main" val="1591667705"/>
              </p:ext>
            </p:extLst>
          </p:nvPr>
        </p:nvGraphicFramePr>
        <p:xfrm>
          <a:off x="3419665" y="1496166"/>
          <a:ext cx="3020078" cy="1097280"/>
        </p:xfrm>
        <a:graphic>
          <a:graphicData uri="http://schemas.openxmlformats.org/drawingml/2006/table">
            <a:tbl>
              <a:tblPr firstRow="1" bandRow="1">
                <a:tableStyleId>{073A0DAA-6AF3-43AB-8588-CEC1D06C72B9}</a:tableStyleId>
              </a:tblPr>
              <a:tblGrid>
                <a:gridCol w="1510039"/>
                <a:gridCol w="1510039"/>
              </a:tblGrid>
              <a:tr h="240223">
                <a:tc>
                  <a:txBody>
                    <a:bodyPr/>
                    <a:lstStyle/>
                    <a:p>
                      <a:r>
                        <a:rPr lang="en-US" altLang="zh-CN" sz="1200" dirty="0" smtClean="0"/>
                        <a:t>Key</a:t>
                      </a:r>
                      <a:endParaRPr lang="zh-CN" altLang="en-US" sz="1200" dirty="0"/>
                    </a:p>
                  </a:txBody>
                  <a:tcPr/>
                </a:tc>
                <a:tc>
                  <a:txBody>
                    <a:bodyPr/>
                    <a:lstStyle/>
                    <a:p>
                      <a:r>
                        <a:rPr lang="en-US" altLang="zh-CN" sz="1200" dirty="0" err="1" smtClean="0"/>
                        <a:t>streamID</a:t>
                      </a:r>
                      <a:endParaRPr lang="zh-CN" altLang="en-US" sz="1200" dirty="0"/>
                    </a:p>
                  </a:txBody>
                  <a:tcPr/>
                </a:tc>
              </a:tr>
              <a:tr h="240223">
                <a:tc>
                  <a:txBody>
                    <a:bodyPr/>
                    <a:lstStyle/>
                    <a:p>
                      <a:r>
                        <a:rPr lang="zh-CN" altLang="en-US" sz="1200" dirty="0" smtClean="0"/>
                        <a:t>摄像头一</a:t>
                      </a:r>
                      <a:endParaRPr lang="zh-CN" altLang="en-US" sz="1200" dirty="0"/>
                    </a:p>
                  </a:txBody>
                  <a:tcPr/>
                </a:tc>
                <a:tc>
                  <a:txBody>
                    <a:bodyPr/>
                    <a:lstStyle/>
                    <a:p>
                      <a:r>
                        <a:rPr lang="en-US" altLang="zh-CN" sz="1200" dirty="0" smtClean="0"/>
                        <a:t>Z1.livestream.pub1</a:t>
                      </a:r>
                      <a:endParaRPr lang="zh-CN" altLang="en-US" sz="1200" dirty="0"/>
                    </a:p>
                  </a:txBody>
                  <a:tcPr/>
                </a:tc>
              </a:tr>
              <a:tr h="2402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t>摄像头二</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Z1.livestream.pub2</a:t>
                      </a:r>
                      <a:endParaRPr lang="zh-CN" altLang="en-US" sz="1200" dirty="0" smtClean="0"/>
                    </a:p>
                  </a:txBody>
                  <a:tcPr/>
                </a:tc>
              </a:tr>
              <a:tr h="2402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dirty="0" smtClean="0"/>
                        <a:t>……</a:t>
                      </a:r>
                      <a:endParaRPr lang="zh-CN" altLang="en-US" sz="1200" dirty="0" smtClean="0"/>
                    </a:p>
                  </a:txBody>
                  <a:tcPr/>
                </a:tc>
                <a:tc>
                  <a:txBody>
                    <a:bodyPr/>
                    <a:lstStyle/>
                    <a:p>
                      <a:r>
                        <a:rPr lang="en-US" altLang="zh-CN" sz="1200" dirty="0" smtClean="0"/>
                        <a:t>……</a:t>
                      </a:r>
                      <a:endParaRPr lang="zh-CN" altLang="en-US" sz="1200" dirty="0"/>
                    </a:p>
                  </a:txBody>
                  <a:tcPr/>
                </a:tc>
              </a:tr>
            </a:tbl>
          </a:graphicData>
        </a:graphic>
      </p:graphicFrame>
      <p:grpSp>
        <p:nvGrpSpPr>
          <p:cNvPr id="64" name="组 63"/>
          <p:cNvGrpSpPr/>
          <p:nvPr/>
        </p:nvGrpSpPr>
        <p:grpSpPr>
          <a:xfrm>
            <a:off x="3851813" y="3700474"/>
            <a:ext cx="527625" cy="735799"/>
            <a:chOff x="3749449" y="1529179"/>
            <a:chExt cx="683623" cy="973501"/>
          </a:xfrm>
        </p:grpSpPr>
        <p:pic>
          <p:nvPicPr>
            <p:cNvPr id="65"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9449" y="1529179"/>
              <a:ext cx="531223" cy="821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6"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01849" y="1681579"/>
              <a:ext cx="531223" cy="821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67" name="Line 28"/>
          <p:cNvSpPr>
            <a:spLocks noChangeShapeType="1"/>
          </p:cNvSpPr>
          <p:nvPr/>
        </p:nvSpPr>
        <p:spPr bwMode="auto">
          <a:xfrm flipH="1" flipV="1">
            <a:off x="4379438" y="4082994"/>
            <a:ext cx="1287285" cy="353279"/>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dirty="0">
              <a:latin typeface="Helvetica" charset="0"/>
              <a:cs typeface="Helvetica" charset="0"/>
              <a:sym typeface="Helvetica" charset="0"/>
            </a:endParaRPr>
          </a:p>
        </p:txBody>
      </p:sp>
      <p:sp>
        <p:nvSpPr>
          <p:cNvPr id="68" name="标题 1"/>
          <p:cNvSpPr txBox="1">
            <a:spLocks/>
          </p:cNvSpPr>
          <p:nvPr/>
        </p:nvSpPr>
        <p:spPr>
          <a:xfrm rot="939682">
            <a:off x="4594357" y="4184237"/>
            <a:ext cx="1453101" cy="593147"/>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200" dirty="0" smtClean="0">
                <a:solidFill>
                  <a:schemeClr val="bg1"/>
                </a:solidFill>
              </a:rPr>
              <a:t>RTMP</a:t>
            </a:r>
          </a:p>
        </p:txBody>
      </p:sp>
      <p:sp>
        <p:nvSpPr>
          <p:cNvPr id="69" name="标题 1"/>
          <p:cNvSpPr txBox="1">
            <a:spLocks/>
          </p:cNvSpPr>
          <p:nvPr/>
        </p:nvSpPr>
        <p:spPr>
          <a:xfrm>
            <a:off x="4304109" y="3465081"/>
            <a:ext cx="1502729" cy="937934"/>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r>
              <a:rPr kumimoji="1" lang="en-US" altLang="zh-CN" sz="1400" dirty="0" smtClean="0">
                <a:solidFill>
                  <a:schemeClr val="bg1"/>
                </a:solidFill>
              </a:rPr>
              <a:t>Streaming kit</a:t>
            </a:r>
          </a:p>
        </p:txBody>
      </p:sp>
      <p:sp>
        <p:nvSpPr>
          <p:cNvPr id="70" name="文本占位符 2"/>
          <p:cNvSpPr txBox="1">
            <a:spLocks/>
          </p:cNvSpPr>
          <p:nvPr/>
        </p:nvSpPr>
        <p:spPr>
          <a:xfrm>
            <a:off x="458788" y="1402890"/>
            <a:ext cx="8198738" cy="1038250"/>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推流授权管理</a:t>
            </a:r>
          </a:p>
        </p:txBody>
      </p:sp>
    </p:spTree>
    <p:extLst>
      <p:ext uri="{BB962C8B-B14F-4D97-AF65-F5344CB8AC3E}">
        <p14:creationId xmlns:p14="http://schemas.microsoft.com/office/powerpoint/2010/main" val="26431156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p:cNvSpPr>
          <p:nvPr/>
        </p:nvSpPr>
        <p:spPr>
          <a:xfrm>
            <a:off x="458788" y="1402890"/>
            <a:ext cx="8198738" cy="1038250"/>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流媒体的下行支持多种不同协议，可以根据不同的平台选择合适的播放器。</a:t>
            </a:r>
          </a:p>
        </p:txBody>
      </p:sp>
      <p:sp>
        <p:nvSpPr>
          <p:cNvPr id="36"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客户端授权／播放方案</a:t>
            </a:r>
            <a:endParaRPr kumimoji="1" lang="en-US" altLang="zh-CN" sz="2800" dirty="0"/>
          </a:p>
        </p:txBody>
      </p:sp>
      <p:grpSp>
        <p:nvGrpSpPr>
          <p:cNvPr id="4" name="Group 21"/>
          <p:cNvGrpSpPr>
            <a:grpSpLocks/>
          </p:cNvGrpSpPr>
          <p:nvPr/>
        </p:nvGrpSpPr>
        <p:grpSpPr bwMode="auto">
          <a:xfrm>
            <a:off x="470547" y="2555554"/>
            <a:ext cx="3609785" cy="2481252"/>
            <a:chOff x="0" y="-1"/>
            <a:chExt cx="1503683" cy="969073"/>
          </a:xfrm>
        </p:grpSpPr>
        <p:sp>
          <p:nvSpPr>
            <p:cNvPr id="5"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6"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pic>
        <p:nvPicPr>
          <p:cNvPr id="7"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8016" y="3005907"/>
            <a:ext cx="682767" cy="682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8788" y="3688674"/>
            <a:ext cx="682767" cy="682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文本占位符 2"/>
          <p:cNvSpPr txBox="1">
            <a:spLocks/>
          </p:cNvSpPr>
          <p:nvPr/>
        </p:nvSpPr>
        <p:spPr>
          <a:xfrm>
            <a:off x="1128158" y="3016784"/>
            <a:ext cx="1133397"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kumimoji="1" lang="zh-CN" altLang="en-US" sz="1200" dirty="0" smtClean="0">
                <a:solidFill>
                  <a:srgbClr val="000000"/>
                </a:solidFill>
              </a:rPr>
              <a:t>公有云</a:t>
            </a:r>
            <a:endParaRPr kumimoji="1" lang="en-US" altLang="zh-CN" sz="1200" dirty="0" smtClean="0">
              <a:solidFill>
                <a:srgbClr val="000000"/>
              </a:solidFill>
            </a:endParaRPr>
          </a:p>
          <a:p>
            <a:pPr algn="ctr"/>
            <a:r>
              <a:rPr kumimoji="1" lang="zh-CN" altLang="en-US" sz="1200" dirty="0" smtClean="0">
                <a:solidFill>
                  <a:srgbClr val="000000"/>
                </a:solidFill>
              </a:rPr>
              <a:t>流媒体服务</a:t>
            </a:r>
            <a:endParaRPr kumimoji="1" lang="en-US" altLang="zh-CN" sz="1200" dirty="0" smtClean="0">
              <a:solidFill>
                <a:srgbClr val="000000"/>
              </a:solidFill>
            </a:endParaRPr>
          </a:p>
        </p:txBody>
      </p:sp>
      <p:sp>
        <p:nvSpPr>
          <p:cNvPr id="10" name="Line 30"/>
          <p:cNvSpPr>
            <a:spLocks noChangeShapeType="1"/>
          </p:cNvSpPr>
          <p:nvPr/>
        </p:nvSpPr>
        <p:spPr bwMode="auto">
          <a:xfrm flipH="1" flipV="1">
            <a:off x="3193629" y="3346795"/>
            <a:ext cx="1287960" cy="0"/>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11"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4506" y="2749251"/>
            <a:ext cx="582098" cy="582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cxnSp>
        <p:nvCxnSpPr>
          <p:cNvPr id="12" name="直线连接符 11"/>
          <p:cNvCxnSpPr/>
          <p:nvPr/>
        </p:nvCxnSpPr>
        <p:spPr>
          <a:xfrm>
            <a:off x="4656577" y="2412329"/>
            <a:ext cx="0" cy="3349214"/>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5726170" y="2412329"/>
            <a:ext cx="0" cy="3349214"/>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pic>
        <p:nvPicPr>
          <p:cNvPr id="15"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7952" y="3641642"/>
            <a:ext cx="582098" cy="582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6"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7952" y="4509099"/>
            <a:ext cx="582098" cy="582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7" name="文本占位符 2"/>
          <p:cNvSpPr txBox="1">
            <a:spLocks/>
          </p:cNvSpPr>
          <p:nvPr/>
        </p:nvSpPr>
        <p:spPr>
          <a:xfrm>
            <a:off x="4740345" y="5287549"/>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CDN</a:t>
            </a:r>
            <a:r>
              <a:rPr kumimoji="1" lang="zh-CN" altLang="en-US" sz="1050" dirty="0" smtClean="0"/>
              <a:t>加速层</a:t>
            </a:r>
            <a:endParaRPr kumimoji="1" lang="en-US" altLang="zh-CN" sz="1050" dirty="0" smtClean="0"/>
          </a:p>
        </p:txBody>
      </p:sp>
      <p:sp>
        <p:nvSpPr>
          <p:cNvPr id="24" name="Line 30"/>
          <p:cNvSpPr>
            <a:spLocks noChangeShapeType="1"/>
          </p:cNvSpPr>
          <p:nvPr/>
        </p:nvSpPr>
        <p:spPr bwMode="auto">
          <a:xfrm flipH="1" flipV="1">
            <a:off x="5874189" y="3005907"/>
            <a:ext cx="1110586" cy="10877"/>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25" name="Line 30"/>
          <p:cNvSpPr>
            <a:spLocks noChangeShapeType="1"/>
          </p:cNvSpPr>
          <p:nvPr/>
        </p:nvSpPr>
        <p:spPr bwMode="auto">
          <a:xfrm flipH="1">
            <a:off x="5874188" y="3929029"/>
            <a:ext cx="1110586" cy="0"/>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26" name="Line 30"/>
          <p:cNvSpPr>
            <a:spLocks noChangeShapeType="1"/>
          </p:cNvSpPr>
          <p:nvPr/>
        </p:nvSpPr>
        <p:spPr bwMode="auto">
          <a:xfrm flipH="1">
            <a:off x="5874187" y="4812536"/>
            <a:ext cx="1110587" cy="0"/>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27" name="文本占位符 2"/>
          <p:cNvSpPr txBox="1">
            <a:spLocks/>
          </p:cNvSpPr>
          <p:nvPr/>
        </p:nvSpPr>
        <p:spPr>
          <a:xfrm>
            <a:off x="6038342" y="4770755"/>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HLS</a:t>
            </a:r>
            <a:r>
              <a:rPr kumimoji="1" lang="zh-CN" altLang="en-US" sz="1050" dirty="0" smtClean="0"/>
              <a:t>流媒体</a:t>
            </a:r>
            <a:endParaRPr kumimoji="1" lang="en-US" altLang="zh-CN" sz="1050" dirty="0" smtClean="0"/>
          </a:p>
        </p:txBody>
      </p:sp>
      <p:sp>
        <p:nvSpPr>
          <p:cNvPr id="28" name="文本占位符 2"/>
          <p:cNvSpPr txBox="1">
            <a:spLocks/>
          </p:cNvSpPr>
          <p:nvPr/>
        </p:nvSpPr>
        <p:spPr>
          <a:xfrm>
            <a:off x="5975498" y="3874044"/>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RTMP</a:t>
            </a:r>
            <a:r>
              <a:rPr kumimoji="1" lang="zh-CN" altLang="en-US" sz="1050" dirty="0" smtClean="0"/>
              <a:t>实时流</a:t>
            </a:r>
            <a:endParaRPr kumimoji="1" lang="en-US" altLang="zh-CN" sz="1050" dirty="0" smtClean="0"/>
          </a:p>
        </p:txBody>
      </p:sp>
      <p:sp>
        <p:nvSpPr>
          <p:cNvPr id="29" name="文本占位符 2"/>
          <p:cNvSpPr txBox="1">
            <a:spLocks/>
          </p:cNvSpPr>
          <p:nvPr/>
        </p:nvSpPr>
        <p:spPr>
          <a:xfrm>
            <a:off x="6038813" y="2957994"/>
            <a:ext cx="950481"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FLV</a:t>
            </a:r>
            <a:r>
              <a:rPr kumimoji="1" lang="zh-CN" altLang="en-US" sz="1050" dirty="0" smtClean="0"/>
              <a:t>流媒体</a:t>
            </a:r>
            <a:endParaRPr kumimoji="1" lang="en-US" altLang="zh-CN" sz="1050" dirty="0" smtClean="0"/>
          </a:p>
        </p:txBody>
      </p:sp>
      <p:pic>
        <p:nvPicPr>
          <p:cNvPr id="30" name="图片 29"/>
          <p:cNvPicPr>
            <a:picLocks noChangeAspect="1"/>
          </p:cNvPicPr>
          <p:nvPr/>
        </p:nvPicPr>
        <p:blipFill>
          <a:blip r:embed="rId3"/>
          <a:stretch>
            <a:fillRect/>
          </a:stretch>
        </p:blipFill>
        <p:spPr>
          <a:xfrm>
            <a:off x="7157708" y="2686269"/>
            <a:ext cx="623337" cy="623337"/>
          </a:xfrm>
          <a:prstGeom prst="rect">
            <a:avLst/>
          </a:prstGeom>
        </p:spPr>
      </p:pic>
      <p:sp>
        <p:nvSpPr>
          <p:cNvPr id="31" name="文本占位符 2"/>
          <p:cNvSpPr txBox="1">
            <a:spLocks/>
          </p:cNvSpPr>
          <p:nvPr/>
        </p:nvSpPr>
        <p:spPr>
          <a:xfrm>
            <a:off x="7868213" y="2607044"/>
            <a:ext cx="1068537" cy="819480"/>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PC</a:t>
            </a:r>
            <a:r>
              <a:rPr kumimoji="1" lang="zh-CN" altLang="en-US" sz="1050" dirty="0" smtClean="0"/>
              <a:t>浏览器</a:t>
            </a:r>
            <a:endParaRPr kumimoji="1" lang="en-US" altLang="zh-CN" sz="1050" dirty="0" smtClean="0"/>
          </a:p>
          <a:p>
            <a:pPr algn="l">
              <a:lnSpc>
                <a:spcPct val="150000"/>
              </a:lnSpc>
            </a:pPr>
            <a:r>
              <a:rPr kumimoji="1" lang="en-US" altLang="zh-CN" sz="1050" dirty="0" smtClean="0"/>
              <a:t>FLASH</a:t>
            </a:r>
            <a:r>
              <a:rPr kumimoji="1" lang="zh-CN" altLang="en-US" sz="1050" dirty="0" smtClean="0"/>
              <a:t>播放器</a:t>
            </a:r>
            <a:endParaRPr kumimoji="1" lang="en-US" altLang="zh-CN" sz="1050" dirty="0" smtClean="0"/>
          </a:p>
          <a:p>
            <a:pPr algn="l">
              <a:lnSpc>
                <a:spcPct val="150000"/>
              </a:lnSpc>
            </a:pPr>
            <a:r>
              <a:rPr kumimoji="1" lang="zh-CN" altLang="en-US" sz="1050" dirty="0" smtClean="0"/>
              <a:t>独立播放器</a:t>
            </a:r>
            <a:endParaRPr kumimoji="1" lang="en-US" altLang="zh-CN" sz="1050" dirty="0" smtClean="0"/>
          </a:p>
        </p:txBody>
      </p:sp>
      <p:pic>
        <p:nvPicPr>
          <p:cNvPr id="32" name="Picture 14" descr="iphone-white-front_mo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57708" y="3725320"/>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3" name="文本占位符 2"/>
          <p:cNvSpPr txBox="1">
            <a:spLocks/>
          </p:cNvSpPr>
          <p:nvPr/>
        </p:nvSpPr>
        <p:spPr>
          <a:xfrm>
            <a:off x="7588989" y="3688673"/>
            <a:ext cx="1265449" cy="667345"/>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RTMP</a:t>
            </a:r>
            <a:r>
              <a:rPr kumimoji="1" lang="zh-CN" altLang="en-US" sz="1050" dirty="0" smtClean="0"/>
              <a:t>播放器</a:t>
            </a:r>
            <a:r>
              <a:rPr kumimoji="1" lang="en-US" altLang="zh-CN" sz="1050" dirty="0" smtClean="0"/>
              <a:t>SDK</a:t>
            </a:r>
          </a:p>
          <a:p>
            <a:pPr algn="l">
              <a:lnSpc>
                <a:spcPct val="150000"/>
              </a:lnSpc>
            </a:pPr>
            <a:r>
              <a:rPr kumimoji="1" lang="zh-CN" altLang="en-US" sz="1050" dirty="0"/>
              <a:t>独立播放器</a:t>
            </a:r>
            <a:endParaRPr kumimoji="1" lang="en-US" altLang="zh-CN" sz="1050" dirty="0"/>
          </a:p>
          <a:p>
            <a:pPr algn="l">
              <a:lnSpc>
                <a:spcPct val="150000"/>
              </a:lnSpc>
            </a:pPr>
            <a:endParaRPr kumimoji="1" lang="en-US" altLang="zh-CN" sz="1050" dirty="0" smtClean="0"/>
          </a:p>
          <a:p>
            <a:pPr algn="l">
              <a:lnSpc>
                <a:spcPct val="150000"/>
              </a:lnSpc>
            </a:pPr>
            <a:endParaRPr kumimoji="1" lang="en-US" altLang="zh-CN" sz="1050" dirty="0" smtClean="0"/>
          </a:p>
        </p:txBody>
      </p:sp>
      <p:pic>
        <p:nvPicPr>
          <p:cNvPr id="34" name="Picture 14" descr="iphone-white-front_mo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36597" y="4511627"/>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5" name="Picture 15" descr="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69520" y="4410125"/>
            <a:ext cx="780045" cy="780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7" name="图片 36"/>
          <p:cNvPicPr>
            <a:picLocks noChangeAspect="1"/>
          </p:cNvPicPr>
          <p:nvPr/>
        </p:nvPicPr>
        <p:blipFill>
          <a:blip r:embed="rId3"/>
          <a:stretch>
            <a:fillRect/>
          </a:stretch>
        </p:blipFill>
        <p:spPr>
          <a:xfrm>
            <a:off x="7132968" y="4725137"/>
            <a:ext cx="623337" cy="623337"/>
          </a:xfrm>
          <a:prstGeom prst="rect">
            <a:avLst/>
          </a:prstGeom>
        </p:spPr>
      </p:pic>
      <p:sp>
        <p:nvSpPr>
          <p:cNvPr id="38" name="文本占位符 2"/>
          <p:cNvSpPr txBox="1">
            <a:spLocks/>
          </p:cNvSpPr>
          <p:nvPr/>
        </p:nvSpPr>
        <p:spPr>
          <a:xfrm>
            <a:off x="7911712" y="4409716"/>
            <a:ext cx="1265449" cy="821178"/>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050" dirty="0" smtClean="0"/>
              <a:t>播放器</a:t>
            </a:r>
            <a:r>
              <a:rPr kumimoji="1" lang="en-US" altLang="zh-CN" sz="1050" dirty="0" smtClean="0"/>
              <a:t>SDK</a:t>
            </a:r>
          </a:p>
          <a:p>
            <a:pPr algn="l">
              <a:lnSpc>
                <a:spcPct val="150000"/>
              </a:lnSpc>
            </a:pPr>
            <a:r>
              <a:rPr kumimoji="1" lang="zh-CN" altLang="en-US" sz="1050" dirty="0" smtClean="0"/>
              <a:t>移动端默认播放器</a:t>
            </a:r>
            <a:endParaRPr kumimoji="1" lang="en-US" altLang="zh-CN" sz="1050" dirty="0" smtClean="0"/>
          </a:p>
          <a:p>
            <a:pPr algn="l">
              <a:lnSpc>
                <a:spcPct val="150000"/>
              </a:lnSpc>
            </a:pPr>
            <a:r>
              <a:rPr kumimoji="1" lang="en-US" altLang="zh-CN" sz="1050" dirty="0" smtClean="0"/>
              <a:t>PC</a:t>
            </a:r>
            <a:r>
              <a:rPr kumimoji="1" lang="zh-CN" altLang="en-US" sz="1050" dirty="0" smtClean="0"/>
              <a:t>平台播放器</a:t>
            </a:r>
            <a:endParaRPr kumimoji="1" lang="en-US" altLang="zh-CN" sz="1050" dirty="0" smtClean="0"/>
          </a:p>
          <a:p>
            <a:pPr algn="l">
              <a:lnSpc>
                <a:spcPct val="150000"/>
              </a:lnSpc>
            </a:pPr>
            <a:endParaRPr kumimoji="1" lang="en-US" altLang="zh-CN" sz="1050" dirty="0" smtClean="0"/>
          </a:p>
        </p:txBody>
      </p:sp>
    </p:spTree>
    <p:extLst>
      <p:ext uri="{BB962C8B-B14F-4D97-AF65-F5344CB8AC3E}">
        <p14:creationId xmlns:p14="http://schemas.microsoft.com/office/powerpoint/2010/main" val="36231299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67319" y="1082605"/>
            <a:ext cx="4908803" cy="427815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ctr">
              <a:lnSpc>
                <a:spcPct val="150000"/>
              </a:lnSpc>
            </a:pPr>
            <a:r>
              <a:rPr kumimoji="1" lang="zh-CN" altLang="en-US" sz="2800" dirty="0" smtClean="0"/>
              <a:t>直播摄像头部署方案</a:t>
            </a:r>
            <a:endParaRPr kumimoji="1" lang="en-US" altLang="zh-CN" sz="2800" dirty="0" smtClean="0"/>
          </a:p>
          <a:p>
            <a:pPr algn="ctr">
              <a:lnSpc>
                <a:spcPct val="150000"/>
              </a:lnSpc>
            </a:pPr>
            <a:r>
              <a:rPr kumimoji="1" lang="zh-CN" altLang="en-US" sz="2800" dirty="0" smtClean="0"/>
              <a:t>网络数字摄像头接入方案</a:t>
            </a:r>
            <a:endParaRPr kumimoji="1" lang="en-US" altLang="zh-CN" sz="2800" dirty="0" smtClean="0"/>
          </a:p>
          <a:p>
            <a:pPr algn="ctr">
              <a:lnSpc>
                <a:spcPct val="150000"/>
              </a:lnSpc>
            </a:pPr>
            <a:r>
              <a:rPr kumimoji="1" lang="zh-CN" altLang="en-US" sz="2800" dirty="0" smtClean="0"/>
              <a:t>老旧摄像头处理方案</a:t>
            </a:r>
            <a:endParaRPr kumimoji="1" lang="en-US" altLang="zh-CN" sz="2800" dirty="0" smtClean="0"/>
          </a:p>
          <a:p>
            <a:pPr algn="ctr">
              <a:lnSpc>
                <a:spcPct val="150000"/>
              </a:lnSpc>
            </a:pPr>
            <a:r>
              <a:rPr kumimoji="1" lang="zh-CN" altLang="en-US" sz="2800" dirty="0" smtClean="0"/>
              <a:t>客户端播放／授权方案</a:t>
            </a:r>
            <a:endParaRPr kumimoji="1" lang="en-US" altLang="zh-CN" sz="2800" dirty="0"/>
          </a:p>
        </p:txBody>
      </p:sp>
      <p:sp>
        <p:nvSpPr>
          <p:cNvPr id="7"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目录</a:t>
            </a:r>
            <a:endParaRPr kumimoji="1" lang="en-US" altLang="zh-CN" sz="2800" dirty="0"/>
          </a:p>
        </p:txBody>
      </p:sp>
    </p:spTree>
    <p:extLst>
      <p:ext uri="{BB962C8B-B14F-4D97-AF65-F5344CB8AC3E}">
        <p14:creationId xmlns:p14="http://schemas.microsoft.com/office/powerpoint/2010/main" val="38870811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67319" y="1082605"/>
            <a:ext cx="4908803" cy="427815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ctr">
              <a:lnSpc>
                <a:spcPct val="150000"/>
              </a:lnSpc>
            </a:pPr>
            <a:r>
              <a:rPr kumimoji="1" lang="zh-CN" altLang="en-US" sz="2800" dirty="0" smtClean="0"/>
              <a:t>直播摄像头部署方案</a:t>
            </a:r>
            <a:endParaRPr kumimoji="1" lang="en-US" altLang="zh-CN" sz="2800" dirty="0" smtClean="0"/>
          </a:p>
          <a:p>
            <a:pPr algn="ctr">
              <a:lnSpc>
                <a:spcPct val="150000"/>
              </a:lnSpc>
            </a:pPr>
            <a:r>
              <a:rPr kumimoji="1" lang="zh-CN" altLang="en-US" sz="2800" dirty="0" smtClean="0">
                <a:solidFill>
                  <a:schemeClr val="bg1">
                    <a:lumMod val="65000"/>
                  </a:schemeClr>
                </a:solidFill>
              </a:rPr>
              <a:t>网络数字摄像头接入方案</a:t>
            </a:r>
            <a:endParaRPr kumimoji="1" lang="en-US" altLang="zh-CN" sz="2800" dirty="0" smtClean="0">
              <a:solidFill>
                <a:schemeClr val="bg1">
                  <a:lumMod val="65000"/>
                </a:schemeClr>
              </a:solidFill>
            </a:endParaRPr>
          </a:p>
          <a:p>
            <a:pPr algn="ctr">
              <a:lnSpc>
                <a:spcPct val="150000"/>
              </a:lnSpc>
            </a:pPr>
            <a:r>
              <a:rPr kumimoji="1" lang="zh-CN" altLang="en-US" sz="2800" dirty="0" smtClean="0">
                <a:solidFill>
                  <a:schemeClr val="bg1">
                    <a:lumMod val="65000"/>
                  </a:schemeClr>
                </a:solidFill>
              </a:rPr>
              <a:t>老旧摄像头处理方案</a:t>
            </a:r>
            <a:endParaRPr kumimoji="1" lang="en-US" altLang="zh-CN" sz="2800" dirty="0" smtClean="0">
              <a:solidFill>
                <a:schemeClr val="bg1">
                  <a:lumMod val="65000"/>
                </a:schemeClr>
              </a:solidFill>
            </a:endParaRPr>
          </a:p>
          <a:p>
            <a:pPr algn="ctr">
              <a:lnSpc>
                <a:spcPct val="150000"/>
              </a:lnSpc>
            </a:pPr>
            <a:r>
              <a:rPr kumimoji="1" lang="zh-CN" altLang="en-US" sz="2800" dirty="0" smtClean="0">
                <a:solidFill>
                  <a:schemeClr val="bg1">
                    <a:lumMod val="65000"/>
                  </a:schemeClr>
                </a:solidFill>
              </a:rPr>
              <a:t>客户端播放／授权方案</a:t>
            </a:r>
            <a:endParaRPr kumimoji="1" lang="en-US" altLang="zh-CN" sz="2800" dirty="0">
              <a:solidFill>
                <a:schemeClr val="bg1">
                  <a:lumMod val="65000"/>
                </a:schemeClr>
              </a:solidFill>
            </a:endParaRPr>
          </a:p>
        </p:txBody>
      </p:sp>
      <p:sp>
        <p:nvSpPr>
          <p:cNvPr id="7"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目录</a:t>
            </a:r>
            <a:endParaRPr kumimoji="1" lang="en-US" altLang="zh-CN" sz="2800" dirty="0"/>
          </a:p>
        </p:txBody>
      </p:sp>
    </p:spTree>
    <p:extLst>
      <p:ext uri="{BB962C8B-B14F-4D97-AF65-F5344CB8AC3E}">
        <p14:creationId xmlns:p14="http://schemas.microsoft.com/office/powerpoint/2010/main" val="7731094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3268" y="1557782"/>
            <a:ext cx="6635891" cy="2757991"/>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stretch>
            <a:fillRect/>
          </a:stretch>
        </p:blipFill>
        <p:spPr>
          <a:xfrm>
            <a:off x="458788" y="1715249"/>
            <a:ext cx="640719" cy="640719"/>
          </a:xfrm>
          <a:prstGeom prst="rect">
            <a:avLst/>
          </a:prstGeom>
        </p:spPr>
      </p:pic>
      <p:pic>
        <p:nvPicPr>
          <p:cNvPr id="9"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3343" y="3461001"/>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 name="文本占位符 2"/>
          <p:cNvSpPr txBox="1">
            <a:spLocks/>
          </p:cNvSpPr>
          <p:nvPr/>
        </p:nvSpPr>
        <p:spPr>
          <a:xfrm>
            <a:off x="4291511" y="2800581"/>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RTMP</a:t>
            </a:r>
          </a:p>
        </p:txBody>
      </p:sp>
      <p:sp>
        <p:nvSpPr>
          <p:cNvPr id="15" name="文本占位符 2"/>
          <p:cNvSpPr txBox="1">
            <a:spLocks/>
          </p:cNvSpPr>
          <p:nvPr/>
        </p:nvSpPr>
        <p:spPr>
          <a:xfrm>
            <a:off x="1171505" y="2800581"/>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RTMP</a:t>
            </a:r>
          </a:p>
        </p:txBody>
      </p:sp>
      <p:sp>
        <p:nvSpPr>
          <p:cNvPr id="16" name="文本占位符 2"/>
          <p:cNvSpPr txBox="1">
            <a:spLocks/>
          </p:cNvSpPr>
          <p:nvPr/>
        </p:nvSpPr>
        <p:spPr>
          <a:xfrm>
            <a:off x="3152497" y="3320600"/>
            <a:ext cx="57152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网关</a:t>
            </a:r>
            <a:endParaRPr kumimoji="1" lang="en-US" altLang="zh-CN" sz="1400" dirty="0" smtClean="0"/>
          </a:p>
        </p:txBody>
      </p:sp>
      <p:sp>
        <p:nvSpPr>
          <p:cNvPr id="40" name="文本占位符 2"/>
          <p:cNvSpPr txBox="1">
            <a:spLocks/>
          </p:cNvSpPr>
          <p:nvPr/>
        </p:nvSpPr>
        <p:spPr>
          <a:xfrm>
            <a:off x="1209875"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pic>
        <p:nvPicPr>
          <p:cNvPr id="41" name="图片 40"/>
          <p:cNvPicPr>
            <a:picLocks noChangeAspect="1"/>
          </p:cNvPicPr>
          <p:nvPr/>
        </p:nvPicPr>
        <p:blipFill>
          <a:blip r:embed="rId2"/>
          <a:stretch>
            <a:fillRect/>
          </a:stretch>
        </p:blipFill>
        <p:spPr>
          <a:xfrm>
            <a:off x="3491712" y="1693122"/>
            <a:ext cx="640719" cy="640719"/>
          </a:xfrm>
          <a:prstGeom prst="rect">
            <a:avLst/>
          </a:prstGeom>
        </p:spPr>
      </p:pic>
      <p:pic>
        <p:nvPicPr>
          <p:cNvPr id="42" name="图片 41"/>
          <p:cNvPicPr>
            <a:picLocks noChangeAspect="1"/>
          </p:cNvPicPr>
          <p:nvPr/>
        </p:nvPicPr>
        <p:blipFill>
          <a:blip r:embed="rId2"/>
          <a:stretch>
            <a:fillRect/>
          </a:stretch>
        </p:blipFill>
        <p:spPr>
          <a:xfrm>
            <a:off x="4934330" y="1693122"/>
            <a:ext cx="640719" cy="640719"/>
          </a:xfrm>
          <a:prstGeom prst="rect">
            <a:avLst/>
          </a:prstGeom>
        </p:spPr>
      </p:pic>
      <p:pic>
        <p:nvPicPr>
          <p:cNvPr id="43" name="图片 42"/>
          <p:cNvPicPr>
            <a:picLocks noChangeAspect="1"/>
          </p:cNvPicPr>
          <p:nvPr/>
        </p:nvPicPr>
        <p:blipFill>
          <a:blip r:embed="rId2"/>
          <a:stretch>
            <a:fillRect/>
          </a:stretch>
        </p:blipFill>
        <p:spPr>
          <a:xfrm>
            <a:off x="1943060" y="1715249"/>
            <a:ext cx="640719" cy="640719"/>
          </a:xfrm>
          <a:prstGeom prst="rect">
            <a:avLst/>
          </a:prstGeom>
        </p:spPr>
      </p:pic>
      <p:sp>
        <p:nvSpPr>
          <p:cNvPr id="44" name="文本占位符 2"/>
          <p:cNvSpPr txBox="1">
            <a:spLocks/>
          </p:cNvSpPr>
          <p:nvPr/>
        </p:nvSpPr>
        <p:spPr>
          <a:xfrm>
            <a:off x="4213688" y="162623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4" name="直线连接符 3"/>
          <p:cNvCxnSpPr/>
          <p:nvPr/>
        </p:nvCxnSpPr>
        <p:spPr>
          <a:xfrm>
            <a:off x="71600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2207480"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9" name="直线连接符 48"/>
          <p:cNvCxnSpPr/>
          <p:nvPr/>
        </p:nvCxnSpPr>
        <p:spPr>
          <a:xfrm>
            <a:off x="716008" y="2874555"/>
            <a:ext cx="457567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文本占位符 2"/>
          <p:cNvSpPr txBox="1">
            <a:spLocks/>
          </p:cNvSpPr>
          <p:nvPr/>
        </p:nvSpPr>
        <p:spPr>
          <a:xfrm>
            <a:off x="2737518"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51" name="直线连接符 50"/>
          <p:cNvCxnSpPr/>
          <p:nvPr/>
        </p:nvCxnSpPr>
        <p:spPr>
          <a:xfrm>
            <a:off x="5266195"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直线连接符 51"/>
          <p:cNvCxnSpPr/>
          <p:nvPr/>
        </p:nvCxnSpPr>
        <p:spPr>
          <a:xfrm>
            <a:off x="380993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flipH="1">
            <a:off x="2925683" y="2902167"/>
            <a:ext cx="2" cy="4416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文本占位符 2"/>
          <p:cNvSpPr txBox="1">
            <a:spLocks/>
          </p:cNvSpPr>
          <p:nvPr/>
        </p:nvSpPr>
        <p:spPr>
          <a:xfrm>
            <a:off x="946366" y="1967126"/>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r>
              <a:rPr kumimoji="1" lang="en-US" altLang="zh-CN" sz="1200" dirty="0" smtClean="0"/>
              <a:t>1</a:t>
            </a:r>
          </a:p>
        </p:txBody>
      </p:sp>
      <p:grpSp>
        <p:nvGrpSpPr>
          <p:cNvPr id="62" name="Group 21"/>
          <p:cNvGrpSpPr>
            <a:grpSpLocks/>
          </p:cNvGrpSpPr>
          <p:nvPr/>
        </p:nvGrpSpPr>
        <p:grpSpPr bwMode="auto">
          <a:xfrm>
            <a:off x="1727765" y="4405286"/>
            <a:ext cx="3711353" cy="2139619"/>
            <a:chOff x="0" y="-1"/>
            <a:chExt cx="1503683" cy="969073"/>
          </a:xfrm>
        </p:grpSpPr>
        <p:sp>
          <p:nvSpPr>
            <p:cNvPr id="68"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69"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70" name="Line 28"/>
          <p:cNvSpPr>
            <a:spLocks noChangeShapeType="1"/>
          </p:cNvSpPr>
          <p:nvPr/>
        </p:nvSpPr>
        <p:spPr bwMode="auto">
          <a:xfrm flipH="1" flipV="1">
            <a:off x="2902532" y="4180297"/>
            <a:ext cx="0" cy="669702"/>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71"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2944" y="497051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1854" y="509601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2839" y="5207000"/>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5669" y="4815906"/>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4"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7443" y="502698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5"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9737" y="482971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6" name="文本占位符 2"/>
          <p:cNvSpPr txBox="1">
            <a:spLocks/>
          </p:cNvSpPr>
          <p:nvPr/>
        </p:nvSpPr>
        <p:spPr>
          <a:xfrm>
            <a:off x="2429767" y="5725079"/>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流媒体服务器</a:t>
            </a:r>
            <a:endParaRPr kumimoji="1" lang="en-US" altLang="zh-CN" sz="1200" dirty="0" smtClean="0">
              <a:solidFill>
                <a:srgbClr val="000000"/>
              </a:solidFill>
            </a:endParaRPr>
          </a:p>
        </p:txBody>
      </p:sp>
      <p:pic>
        <p:nvPicPr>
          <p:cNvPr id="87"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5502" y="499591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8" name="文本占位符 2"/>
          <p:cNvSpPr txBox="1">
            <a:spLocks/>
          </p:cNvSpPr>
          <p:nvPr/>
        </p:nvSpPr>
        <p:spPr>
          <a:xfrm>
            <a:off x="4002086" y="5651105"/>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云存储集群</a:t>
            </a:r>
            <a:endParaRPr kumimoji="1" lang="en-US" altLang="zh-CN" sz="1200" dirty="0" smtClean="0">
              <a:solidFill>
                <a:srgbClr val="000000"/>
              </a:solidFill>
            </a:endParaRPr>
          </a:p>
        </p:txBody>
      </p:sp>
      <p:pic>
        <p:nvPicPr>
          <p:cNvPr id="89" name="Picture 15" descr="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8386" y="4864107"/>
            <a:ext cx="780045" cy="780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0"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29159" y="4969082"/>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1" name="Line 30"/>
          <p:cNvSpPr>
            <a:spLocks noChangeShapeType="1"/>
          </p:cNvSpPr>
          <p:nvPr/>
        </p:nvSpPr>
        <p:spPr bwMode="auto">
          <a:xfrm flipH="1" flipV="1">
            <a:off x="4910426" y="5228115"/>
            <a:ext cx="1287960" cy="0"/>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92" name="Line 30"/>
          <p:cNvSpPr>
            <a:spLocks noChangeShapeType="1"/>
          </p:cNvSpPr>
          <p:nvPr/>
        </p:nvSpPr>
        <p:spPr bwMode="auto">
          <a:xfrm flipV="1">
            <a:off x="1463316" y="5332707"/>
            <a:ext cx="1058662" cy="0"/>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94"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7135" y="4944424"/>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5" name="文本占位符 2"/>
          <p:cNvSpPr txBox="1">
            <a:spLocks/>
          </p:cNvSpPr>
          <p:nvPr/>
        </p:nvSpPr>
        <p:spPr>
          <a:xfrm>
            <a:off x="506482" y="5511902"/>
            <a:ext cx="927379"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实时监控</a:t>
            </a:r>
            <a:endParaRPr kumimoji="1" lang="en-US" altLang="zh-CN" sz="1400" dirty="0" smtClean="0"/>
          </a:p>
        </p:txBody>
      </p:sp>
      <p:sp>
        <p:nvSpPr>
          <p:cNvPr id="96" name="文本占位符 2"/>
          <p:cNvSpPr txBox="1">
            <a:spLocks/>
          </p:cNvSpPr>
          <p:nvPr/>
        </p:nvSpPr>
        <p:spPr>
          <a:xfrm>
            <a:off x="6195169" y="5440616"/>
            <a:ext cx="1743372"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互联网回放</a:t>
            </a:r>
            <a:endParaRPr kumimoji="1" lang="en-US" altLang="zh-CN" sz="1400" dirty="0" smtClean="0"/>
          </a:p>
        </p:txBody>
      </p:sp>
      <p:sp>
        <p:nvSpPr>
          <p:cNvPr id="20" name="右箭头 19"/>
          <p:cNvSpPr/>
          <p:nvPr/>
        </p:nvSpPr>
        <p:spPr>
          <a:xfrm>
            <a:off x="3474342" y="5207000"/>
            <a:ext cx="416774" cy="249490"/>
          </a:xfrm>
          <a:prstGeom prst="rightArrow">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00" name="直线连接符 99"/>
          <p:cNvCxnSpPr/>
          <p:nvPr/>
        </p:nvCxnSpPr>
        <p:spPr>
          <a:xfrm>
            <a:off x="2983440" y="4180297"/>
            <a:ext cx="1034003" cy="635609"/>
          </a:xfrm>
          <a:prstGeom prst="line">
            <a:avLst/>
          </a:prstGeom>
          <a:ln>
            <a:solidFill>
              <a:srgbClr val="78F414"/>
            </a:solidFill>
          </a:ln>
        </p:spPr>
        <p:style>
          <a:lnRef idx="2">
            <a:schemeClr val="accent1"/>
          </a:lnRef>
          <a:fillRef idx="0">
            <a:schemeClr val="accent1"/>
          </a:fillRef>
          <a:effectRef idx="1">
            <a:schemeClr val="accent1"/>
          </a:effectRef>
          <a:fontRef idx="minor">
            <a:schemeClr val="tx1"/>
          </a:fontRef>
        </p:style>
      </p:cxnSp>
      <p:sp>
        <p:nvSpPr>
          <p:cNvPr id="63"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a:t>直播摄像头部署方案</a:t>
            </a:r>
            <a:endParaRPr kumimoji="1" lang="en-US" altLang="zh-CN" sz="2800" dirty="0"/>
          </a:p>
        </p:txBody>
      </p:sp>
      <p:pic>
        <p:nvPicPr>
          <p:cNvPr id="75"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1835" y="5020406"/>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7" name="文本占位符 2"/>
          <p:cNvSpPr txBox="1">
            <a:spLocks/>
          </p:cNvSpPr>
          <p:nvPr/>
        </p:nvSpPr>
        <p:spPr>
          <a:xfrm>
            <a:off x="2358706" y="4266600"/>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RTMP</a:t>
            </a:r>
          </a:p>
        </p:txBody>
      </p:sp>
      <p:sp>
        <p:nvSpPr>
          <p:cNvPr id="64" name="文本占位符 2"/>
          <p:cNvSpPr txBox="1">
            <a:spLocks/>
          </p:cNvSpPr>
          <p:nvPr/>
        </p:nvSpPr>
        <p:spPr>
          <a:xfrm>
            <a:off x="5615135" y="3703517"/>
            <a:ext cx="1094815" cy="469287"/>
          </a:xfrm>
          <a:prstGeom prst="rect">
            <a:avLst/>
          </a:prstGeom>
        </p:spPr>
        <p:txBody>
          <a:bodyPr vert="horz" lIns="91440" tIns="45720" rIns="91440" bIns="45720" rtlCol="0">
            <a:normAutofit fontScale="92500" lnSpcReduction="1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幼儿园</a:t>
            </a:r>
            <a:endParaRPr kumimoji="1" lang="en-US" altLang="zh-CN" dirty="0" smtClean="0"/>
          </a:p>
        </p:txBody>
      </p:sp>
      <p:sp>
        <p:nvSpPr>
          <p:cNvPr id="65" name="文本占位符 2"/>
          <p:cNvSpPr txBox="1">
            <a:spLocks/>
          </p:cNvSpPr>
          <p:nvPr/>
        </p:nvSpPr>
        <p:spPr>
          <a:xfrm>
            <a:off x="2365310" y="1967126"/>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r>
              <a:rPr kumimoji="1" lang="zh-CN" altLang="zh-CN" sz="1200" dirty="0"/>
              <a:t>2</a:t>
            </a:r>
            <a:endParaRPr kumimoji="1" lang="en-US" altLang="zh-CN" sz="1200" dirty="0" smtClean="0"/>
          </a:p>
        </p:txBody>
      </p:sp>
      <p:sp>
        <p:nvSpPr>
          <p:cNvPr id="66" name="文本占位符 2"/>
          <p:cNvSpPr txBox="1">
            <a:spLocks/>
          </p:cNvSpPr>
          <p:nvPr/>
        </p:nvSpPr>
        <p:spPr>
          <a:xfrm>
            <a:off x="3956628" y="1966284"/>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r>
              <a:rPr kumimoji="1" lang="zh-CN" altLang="zh-CN" sz="1200" dirty="0" smtClean="0"/>
              <a:t>3</a:t>
            </a:r>
            <a:endParaRPr kumimoji="1" lang="en-US" altLang="zh-CN" sz="1200" dirty="0" smtClean="0"/>
          </a:p>
        </p:txBody>
      </p:sp>
      <p:sp>
        <p:nvSpPr>
          <p:cNvPr id="76" name="文本占位符 2"/>
          <p:cNvSpPr txBox="1">
            <a:spLocks/>
          </p:cNvSpPr>
          <p:nvPr/>
        </p:nvSpPr>
        <p:spPr>
          <a:xfrm>
            <a:off x="5375475" y="1964752"/>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r>
              <a:rPr kumimoji="1" lang="zh-CN" altLang="zh-CN" sz="1200" dirty="0"/>
              <a:t>4</a:t>
            </a:r>
            <a:endParaRPr kumimoji="1" lang="en-US" altLang="zh-CN" sz="1200" dirty="0" smtClean="0"/>
          </a:p>
        </p:txBody>
      </p:sp>
    </p:spTree>
    <p:extLst>
      <p:ext uri="{BB962C8B-B14F-4D97-AF65-F5344CB8AC3E}">
        <p14:creationId xmlns:p14="http://schemas.microsoft.com/office/powerpoint/2010/main" val="20678035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p:cNvSpPr>
          <p:nvPr/>
        </p:nvSpPr>
        <p:spPr>
          <a:xfrm>
            <a:off x="458788" y="1489193"/>
            <a:ext cx="8198738" cy="2123202"/>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a:t>直播摄像头：可主动输出</a:t>
            </a:r>
            <a:r>
              <a:rPr kumimoji="1" lang="en-US" altLang="zh-CN" dirty="0"/>
              <a:t>RTMP</a:t>
            </a:r>
            <a:r>
              <a:rPr kumimoji="1" lang="zh-CN" altLang="en-US" dirty="0"/>
              <a:t>协议至外网的流媒体服务器</a:t>
            </a:r>
            <a:endParaRPr kumimoji="1" lang="en-US" altLang="zh-CN" dirty="0"/>
          </a:p>
          <a:p>
            <a:pPr algn="l">
              <a:lnSpc>
                <a:spcPct val="150000"/>
              </a:lnSpc>
            </a:pPr>
            <a:r>
              <a:rPr kumimoji="1" lang="zh-CN" altLang="en-US" dirty="0" smtClean="0"/>
              <a:t>可通过两种途径获得直播摄像头：</a:t>
            </a:r>
            <a:endParaRPr kumimoji="1" lang="en-US" altLang="zh-CN" dirty="0" smtClean="0"/>
          </a:p>
          <a:p>
            <a:pPr algn="l">
              <a:lnSpc>
                <a:spcPct val="150000"/>
              </a:lnSpc>
            </a:pPr>
            <a:r>
              <a:rPr kumimoji="1" lang="zh-CN" altLang="zh-CN" dirty="0" smtClean="0"/>
              <a:t>1</a:t>
            </a:r>
            <a:r>
              <a:rPr kumimoji="1" lang="zh-CN" altLang="en-US" dirty="0" smtClean="0"/>
              <a:t>）购买现有厂商提供的直播摄像头</a:t>
            </a:r>
            <a:endParaRPr kumimoji="1" lang="en-US" altLang="zh-CN" dirty="0" smtClean="0"/>
          </a:p>
          <a:p>
            <a:pPr algn="l">
              <a:lnSpc>
                <a:spcPct val="150000"/>
              </a:lnSpc>
            </a:pPr>
            <a:r>
              <a:rPr kumimoji="1" lang="zh-CN" altLang="zh-CN" dirty="0" smtClean="0"/>
              <a:t>2</a:t>
            </a:r>
            <a:r>
              <a:rPr kumimoji="1" lang="zh-CN" altLang="en-US" dirty="0" smtClean="0"/>
              <a:t>）委托生产或研发直播摄像头</a:t>
            </a:r>
            <a:endParaRPr kumimoji="1" lang="en-US" altLang="zh-CN" dirty="0" smtClean="0"/>
          </a:p>
        </p:txBody>
      </p:sp>
      <p:sp>
        <p:nvSpPr>
          <p:cNvPr id="4"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直播摄像头部署方案</a:t>
            </a:r>
            <a:endParaRPr kumimoji="1" lang="en-US" altLang="zh-CN" sz="2800" dirty="0"/>
          </a:p>
        </p:txBody>
      </p:sp>
      <p:pic>
        <p:nvPicPr>
          <p:cNvPr id="18" name="图片 17"/>
          <p:cNvPicPr>
            <a:picLocks noChangeAspect="1"/>
          </p:cNvPicPr>
          <p:nvPr/>
        </p:nvPicPr>
        <p:blipFill>
          <a:blip r:embed="rId2"/>
          <a:stretch>
            <a:fillRect/>
          </a:stretch>
        </p:blipFill>
        <p:spPr>
          <a:xfrm>
            <a:off x="234750" y="4309993"/>
            <a:ext cx="1179680" cy="1179680"/>
          </a:xfrm>
          <a:prstGeom prst="rect">
            <a:avLst/>
          </a:prstGeom>
        </p:spPr>
      </p:pic>
      <p:sp>
        <p:nvSpPr>
          <p:cNvPr id="21" name="矩形 20"/>
          <p:cNvSpPr/>
          <p:nvPr/>
        </p:nvSpPr>
        <p:spPr>
          <a:xfrm>
            <a:off x="1414429" y="4930340"/>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编码器</a:t>
            </a:r>
            <a:r>
              <a:rPr kumimoji="1" lang="en-US" altLang="zh-CN" sz="1400" dirty="0" smtClean="0">
                <a:solidFill>
                  <a:srgbClr val="595959"/>
                </a:solidFill>
                <a:latin typeface="微软雅黑"/>
                <a:ea typeface="微软雅黑"/>
                <a:cs typeface="微软雅黑"/>
              </a:rPr>
              <a:t>H.264</a:t>
            </a:r>
            <a:endParaRPr kumimoji="1" lang="zh-CN" altLang="en-US" sz="1400" dirty="0">
              <a:solidFill>
                <a:srgbClr val="595959"/>
              </a:solidFill>
              <a:latin typeface="微软雅黑"/>
              <a:ea typeface="微软雅黑"/>
              <a:cs typeface="微软雅黑"/>
            </a:endParaRPr>
          </a:p>
        </p:txBody>
      </p:sp>
      <p:sp>
        <p:nvSpPr>
          <p:cNvPr id="22" name="矩形 21"/>
          <p:cNvSpPr/>
          <p:nvPr/>
        </p:nvSpPr>
        <p:spPr>
          <a:xfrm>
            <a:off x="1414429" y="4309992"/>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流封装</a:t>
            </a:r>
            <a:r>
              <a:rPr kumimoji="1" lang="en-US" altLang="zh-CN" sz="1400" dirty="0" smtClean="0">
                <a:solidFill>
                  <a:srgbClr val="595959"/>
                </a:solidFill>
                <a:latin typeface="微软雅黑"/>
                <a:ea typeface="微软雅黑"/>
                <a:cs typeface="微软雅黑"/>
              </a:rPr>
              <a:t>RTMP</a:t>
            </a:r>
            <a:endParaRPr kumimoji="1" lang="zh-CN" altLang="en-US" sz="1400" dirty="0">
              <a:solidFill>
                <a:srgbClr val="595959"/>
              </a:solidFill>
              <a:latin typeface="微软雅黑"/>
              <a:ea typeface="微软雅黑"/>
              <a:cs typeface="微软雅黑"/>
            </a:endParaRPr>
          </a:p>
        </p:txBody>
      </p:sp>
      <p:sp>
        <p:nvSpPr>
          <p:cNvPr id="23" name="Line 28"/>
          <p:cNvSpPr>
            <a:spLocks noChangeShapeType="1"/>
          </p:cNvSpPr>
          <p:nvPr/>
        </p:nvSpPr>
        <p:spPr bwMode="auto">
          <a:xfrm flipH="1" flipV="1">
            <a:off x="2840883" y="4600195"/>
            <a:ext cx="3249979" cy="0"/>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24"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6513" y="4296263"/>
            <a:ext cx="1193409" cy="1193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5" name="文本占位符 2"/>
          <p:cNvSpPr txBox="1">
            <a:spLocks/>
          </p:cNvSpPr>
          <p:nvPr/>
        </p:nvSpPr>
        <p:spPr>
          <a:xfrm>
            <a:off x="3834990" y="4562851"/>
            <a:ext cx="1429782"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通过互联网发布</a:t>
            </a:r>
            <a:endParaRPr kumimoji="1" lang="en-US" altLang="zh-CN" sz="1400" dirty="0" smtClean="0"/>
          </a:p>
        </p:txBody>
      </p:sp>
    </p:spTree>
    <p:extLst>
      <p:ext uri="{BB962C8B-B14F-4D97-AF65-F5344CB8AC3E}">
        <p14:creationId xmlns:p14="http://schemas.microsoft.com/office/powerpoint/2010/main" val="18540407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68100" y="5160927"/>
            <a:ext cx="1749879" cy="1332158"/>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17" name="矩形 16"/>
          <p:cNvSpPr/>
          <p:nvPr/>
        </p:nvSpPr>
        <p:spPr>
          <a:xfrm>
            <a:off x="568100" y="3671468"/>
            <a:ext cx="1749879" cy="1332158"/>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3" name="文本占位符 2"/>
          <p:cNvSpPr txBox="1">
            <a:spLocks/>
          </p:cNvSpPr>
          <p:nvPr/>
        </p:nvSpPr>
        <p:spPr>
          <a:xfrm>
            <a:off x="458788" y="1402890"/>
            <a:ext cx="8198738" cy="2123202"/>
          </a:xfrm>
          <a:prstGeom prst="rect">
            <a:avLst/>
          </a:prstGeom>
        </p:spPr>
        <p:txBody>
          <a:bodyPr vert="horz" lIns="91440" tIns="45720" rIns="91440" bIns="45720" rtlCol="0">
            <a:normAutofit fontScale="92500" lnSpcReduction="1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幼儿园局域网：需要将摄像头接入局域网，并可通过校园网管到达外网</a:t>
            </a:r>
            <a:endParaRPr kumimoji="1" lang="en-US" altLang="zh-CN" dirty="0"/>
          </a:p>
          <a:p>
            <a:pPr algn="l">
              <a:lnSpc>
                <a:spcPct val="150000"/>
              </a:lnSpc>
            </a:pPr>
            <a:r>
              <a:rPr kumimoji="1" lang="zh-CN" altLang="en-US" dirty="0" smtClean="0"/>
              <a:t>注意事项：</a:t>
            </a:r>
            <a:endParaRPr kumimoji="1" lang="en-US" altLang="zh-CN" dirty="0" smtClean="0"/>
          </a:p>
          <a:p>
            <a:pPr algn="l">
              <a:lnSpc>
                <a:spcPct val="150000"/>
              </a:lnSpc>
            </a:pPr>
            <a:r>
              <a:rPr kumimoji="1" lang="zh-CN" altLang="zh-CN" dirty="0" smtClean="0"/>
              <a:t>1</a:t>
            </a:r>
            <a:r>
              <a:rPr kumimoji="1" lang="zh-CN" altLang="en-US" dirty="0" smtClean="0"/>
              <a:t>）摄像头可设置单独交换网络（区别于其他网段），防止恶意登陆摄像头</a:t>
            </a:r>
            <a:endParaRPr kumimoji="1" lang="en-US" altLang="zh-CN" dirty="0" smtClean="0"/>
          </a:p>
          <a:p>
            <a:pPr algn="l">
              <a:lnSpc>
                <a:spcPct val="150000"/>
              </a:lnSpc>
            </a:pPr>
            <a:r>
              <a:rPr kumimoji="1" lang="zh-CN" altLang="zh-CN" dirty="0" smtClean="0"/>
              <a:t>2</a:t>
            </a:r>
            <a:r>
              <a:rPr kumimoji="1" lang="zh-CN" altLang="en-US" dirty="0" smtClean="0"/>
              <a:t>）根据实际校园出口带宽调整摄像头的输出码率，如总共</a:t>
            </a:r>
            <a:r>
              <a:rPr kumimoji="1" lang="en-US" altLang="zh-CN" dirty="0" smtClean="0"/>
              <a:t>4Mbps</a:t>
            </a:r>
            <a:r>
              <a:rPr kumimoji="1" lang="zh-CN" altLang="en-US" dirty="0" smtClean="0"/>
              <a:t>上行，如有</a:t>
            </a:r>
            <a:r>
              <a:rPr kumimoji="1" lang="en-US" altLang="zh-CN" dirty="0" smtClean="0"/>
              <a:t>4</a:t>
            </a:r>
            <a:r>
              <a:rPr kumimoji="1" lang="zh-CN" altLang="en-US" dirty="0" smtClean="0"/>
              <a:t>个摄像头，每个摄像头平均应设置小于</a:t>
            </a:r>
            <a:r>
              <a:rPr kumimoji="1" lang="en-US" altLang="zh-CN" dirty="0" smtClean="0"/>
              <a:t>1Mbps </a:t>
            </a:r>
            <a:r>
              <a:rPr kumimoji="1" lang="zh-CN" altLang="en-US" dirty="0" smtClean="0"/>
              <a:t>的码率输出。</a:t>
            </a:r>
            <a:endParaRPr kumimoji="1" lang="en-US" altLang="zh-CN" dirty="0" smtClean="0"/>
          </a:p>
        </p:txBody>
      </p:sp>
      <p:sp>
        <p:nvSpPr>
          <p:cNvPr id="4"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直播摄像头部署方案</a:t>
            </a:r>
            <a:endParaRPr kumimoji="1" lang="en-US" altLang="zh-CN" sz="2800" dirty="0"/>
          </a:p>
        </p:txBody>
      </p:sp>
      <p:pic>
        <p:nvPicPr>
          <p:cNvPr id="10" name="图片 9" descr="Vista (2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196" y="4298013"/>
            <a:ext cx="1150657" cy="1150657"/>
          </a:xfrm>
          <a:prstGeom prst="rect">
            <a:avLst/>
          </a:prstGeom>
        </p:spPr>
      </p:pic>
      <p:grpSp>
        <p:nvGrpSpPr>
          <p:cNvPr id="11" name="Group 21"/>
          <p:cNvGrpSpPr>
            <a:grpSpLocks/>
          </p:cNvGrpSpPr>
          <p:nvPr/>
        </p:nvGrpSpPr>
        <p:grpSpPr bwMode="auto">
          <a:xfrm>
            <a:off x="6304866" y="3601970"/>
            <a:ext cx="2352660" cy="1467327"/>
            <a:chOff x="0" y="-1"/>
            <a:chExt cx="1503683" cy="969073"/>
          </a:xfrm>
        </p:grpSpPr>
        <p:sp>
          <p:nvSpPr>
            <p:cNvPr id="12"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13"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14" name="文本占位符 2"/>
          <p:cNvSpPr txBox="1">
            <a:spLocks/>
          </p:cNvSpPr>
          <p:nvPr/>
        </p:nvSpPr>
        <p:spPr>
          <a:xfrm>
            <a:off x="6867452" y="4162267"/>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kumimoji="1" lang="zh-CN" altLang="en-US" sz="1200" dirty="0" smtClean="0">
                <a:solidFill>
                  <a:srgbClr val="000000"/>
                </a:solidFill>
              </a:rPr>
              <a:t>互联网</a:t>
            </a:r>
            <a:endParaRPr kumimoji="1" lang="en-US" altLang="zh-CN" sz="1200" dirty="0" smtClean="0">
              <a:solidFill>
                <a:srgbClr val="000000"/>
              </a:solidFill>
            </a:endParaRPr>
          </a:p>
        </p:txBody>
      </p:sp>
      <p:pic>
        <p:nvPicPr>
          <p:cNvPr id="20" name="图片 19"/>
          <p:cNvPicPr>
            <a:picLocks noChangeAspect="1"/>
          </p:cNvPicPr>
          <p:nvPr/>
        </p:nvPicPr>
        <p:blipFill>
          <a:blip r:embed="rId3"/>
          <a:stretch>
            <a:fillRect/>
          </a:stretch>
        </p:blipFill>
        <p:spPr>
          <a:xfrm>
            <a:off x="1284957" y="5886479"/>
            <a:ext cx="498081" cy="498081"/>
          </a:xfrm>
          <a:prstGeom prst="rect">
            <a:avLst/>
          </a:prstGeom>
        </p:spPr>
      </p:pic>
      <p:pic>
        <p:nvPicPr>
          <p:cNvPr id="26" name="图片 25"/>
          <p:cNvPicPr>
            <a:picLocks noChangeAspect="1"/>
          </p:cNvPicPr>
          <p:nvPr/>
        </p:nvPicPr>
        <p:blipFill>
          <a:blip r:embed="rId3"/>
          <a:stretch>
            <a:fillRect/>
          </a:stretch>
        </p:blipFill>
        <p:spPr>
          <a:xfrm>
            <a:off x="1284957" y="3757247"/>
            <a:ext cx="498081" cy="498081"/>
          </a:xfrm>
          <a:prstGeom prst="rect">
            <a:avLst/>
          </a:prstGeom>
        </p:spPr>
      </p:pic>
      <p:pic>
        <p:nvPicPr>
          <p:cNvPr id="28" name="图片 27"/>
          <p:cNvPicPr>
            <a:picLocks noChangeAspect="1"/>
          </p:cNvPicPr>
          <p:nvPr/>
        </p:nvPicPr>
        <p:blipFill>
          <a:blip r:embed="rId4"/>
          <a:stretch>
            <a:fillRect/>
          </a:stretch>
        </p:blipFill>
        <p:spPr>
          <a:xfrm>
            <a:off x="1160679" y="4298013"/>
            <a:ext cx="623337" cy="623337"/>
          </a:xfrm>
          <a:prstGeom prst="rect">
            <a:avLst/>
          </a:prstGeom>
        </p:spPr>
      </p:pic>
      <p:pic>
        <p:nvPicPr>
          <p:cNvPr id="29" name="图片 28"/>
          <p:cNvPicPr>
            <a:picLocks noChangeAspect="1"/>
          </p:cNvPicPr>
          <p:nvPr/>
        </p:nvPicPr>
        <p:blipFill>
          <a:blip r:embed="rId4"/>
          <a:stretch>
            <a:fillRect/>
          </a:stretch>
        </p:blipFill>
        <p:spPr>
          <a:xfrm>
            <a:off x="1160679" y="5185585"/>
            <a:ext cx="623337" cy="623337"/>
          </a:xfrm>
          <a:prstGeom prst="rect">
            <a:avLst/>
          </a:prstGeom>
        </p:spPr>
      </p:pic>
      <p:pic>
        <p:nvPicPr>
          <p:cNvPr id="30" name="图片 29" descr="Vista (2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394" y="4298013"/>
            <a:ext cx="1150657" cy="1150657"/>
          </a:xfrm>
          <a:prstGeom prst="rect">
            <a:avLst/>
          </a:prstGeom>
        </p:spPr>
      </p:pic>
      <p:cxnSp>
        <p:nvCxnSpPr>
          <p:cNvPr id="31" name="直线连接符 30"/>
          <p:cNvCxnSpPr/>
          <p:nvPr/>
        </p:nvCxnSpPr>
        <p:spPr>
          <a:xfrm>
            <a:off x="1900896" y="4013595"/>
            <a:ext cx="338853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a:off x="1900896" y="6137226"/>
            <a:ext cx="3388536" cy="1373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a:off x="1900896" y="5649926"/>
            <a:ext cx="135413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直线连接符 33"/>
          <p:cNvCxnSpPr/>
          <p:nvPr/>
        </p:nvCxnSpPr>
        <p:spPr>
          <a:xfrm>
            <a:off x="1900896" y="4527988"/>
            <a:ext cx="135413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3245434" y="4527988"/>
            <a:ext cx="0" cy="23791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直线连接符 37"/>
          <p:cNvCxnSpPr/>
          <p:nvPr/>
        </p:nvCxnSpPr>
        <p:spPr>
          <a:xfrm>
            <a:off x="3245434" y="5412011"/>
            <a:ext cx="0" cy="23791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5289432" y="4013595"/>
            <a:ext cx="0" cy="75230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直线连接符 42"/>
          <p:cNvCxnSpPr/>
          <p:nvPr/>
        </p:nvCxnSpPr>
        <p:spPr>
          <a:xfrm>
            <a:off x="5289432" y="5384918"/>
            <a:ext cx="0" cy="75230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6" name="文本占位符 2"/>
          <p:cNvSpPr txBox="1">
            <a:spLocks/>
          </p:cNvSpPr>
          <p:nvPr/>
        </p:nvSpPr>
        <p:spPr>
          <a:xfrm>
            <a:off x="590836" y="3671468"/>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endParaRPr kumimoji="1" lang="en-US" altLang="zh-CN" sz="1200" dirty="0" smtClean="0"/>
          </a:p>
        </p:txBody>
      </p:sp>
      <p:sp>
        <p:nvSpPr>
          <p:cNvPr id="47" name="文本占位符 2"/>
          <p:cNvSpPr txBox="1">
            <a:spLocks/>
          </p:cNvSpPr>
          <p:nvPr/>
        </p:nvSpPr>
        <p:spPr>
          <a:xfrm>
            <a:off x="577410" y="5167091"/>
            <a:ext cx="7870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200" dirty="0" smtClean="0"/>
              <a:t>教室</a:t>
            </a:r>
            <a:endParaRPr kumimoji="1" lang="en-US" altLang="zh-CN" sz="1200" dirty="0" smtClean="0"/>
          </a:p>
        </p:txBody>
      </p:sp>
      <p:cxnSp>
        <p:nvCxnSpPr>
          <p:cNvPr id="48" name="直线连接符 47"/>
          <p:cNvCxnSpPr/>
          <p:nvPr/>
        </p:nvCxnSpPr>
        <p:spPr>
          <a:xfrm>
            <a:off x="3891543" y="5130368"/>
            <a:ext cx="938074" cy="2448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4" name="Picture 20" descr="serv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35883" y="4765903"/>
            <a:ext cx="682767" cy="682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1" name="Line 28"/>
          <p:cNvSpPr>
            <a:spLocks noChangeShapeType="1"/>
          </p:cNvSpPr>
          <p:nvPr/>
        </p:nvSpPr>
        <p:spPr bwMode="auto">
          <a:xfrm flipH="1" flipV="1">
            <a:off x="4393201" y="4310341"/>
            <a:ext cx="1796298" cy="7991"/>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cxnSp>
        <p:nvCxnSpPr>
          <p:cNvPr id="52" name="直线连接符 51"/>
          <p:cNvCxnSpPr/>
          <p:nvPr/>
        </p:nvCxnSpPr>
        <p:spPr>
          <a:xfrm>
            <a:off x="4400373" y="4318333"/>
            <a:ext cx="0" cy="331057"/>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55" name="文本占位符 2"/>
          <p:cNvSpPr txBox="1">
            <a:spLocks/>
          </p:cNvSpPr>
          <p:nvPr/>
        </p:nvSpPr>
        <p:spPr>
          <a:xfrm>
            <a:off x="3599171" y="5379878"/>
            <a:ext cx="1751909"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050" dirty="0" smtClean="0"/>
              <a:t>网关出口上行带宽</a:t>
            </a:r>
            <a:r>
              <a:rPr kumimoji="1" lang="en-US" altLang="zh-CN" sz="1050" dirty="0" smtClean="0"/>
              <a:t>4Mbps</a:t>
            </a:r>
          </a:p>
        </p:txBody>
      </p:sp>
      <p:sp>
        <p:nvSpPr>
          <p:cNvPr id="56" name="文本占位符 2"/>
          <p:cNvSpPr txBox="1">
            <a:spLocks/>
          </p:cNvSpPr>
          <p:nvPr/>
        </p:nvSpPr>
        <p:spPr>
          <a:xfrm>
            <a:off x="2586571" y="6073886"/>
            <a:ext cx="975610"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1Mbps</a:t>
            </a:r>
            <a:r>
              <a:rPr kumimoji="1" lang="zh-CN" altLang="en-US" sz="1050" dirty="0" smtClean="0"/>
              <a:t>上行</a:t>
            </a:r>
            <a:endParaRPr kumimoji="1" lang="en-US" altLang="zh-CN" sz="1050" dirty="0" smtClean="0"/>
          </a:p>
        </p:txBody>
      </p:sp>
      <p:sp>
        <p:nvSpPr>
          <p:cNvPr id="57" name="文本占位符 2"/>
          <p:cNvSpPr txBox="1">
            <a:spLocks/>
          </p:cNvSpPr>
          <p:nvPr/>
        </p:nvSpPr>
        <p:spPr>
          <a:xfrm>
            <a:off x="2738971" y="3674349"/>
            <a:ext cx="975610"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050" dirty="0" smtClean="0"/>
              <a:t>1Mbps</a:t>
            </a:r>
            <a:r>
              <a:rPr kumimoji="1" lang="zh-CN" altLang="en-US" sz="1050" dirty="0" smtClean="0"/>
              <a:t>上行</a:t>
            </a:r>
            <a:endParaRPr kumimoji="1" lang="en-US" altLang="zh-CN" sz="1050" dirty="0" smtClean="0"/>
          </a:p>
        </p:txBody>
      </p:sp>
    </p:spTree>
    <p:extLst>
      <p:ext uri="{BB962C8B-B14F-4D97-AF65-F5344CB8AC3E}">
        <p14:creationId xmlns:p14="http://schemas.microsoft.com/office/powerpoint/2010/main" val="10744252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67319" y="1082605"/>
            <a:ext cx="4908803" cy="427815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ctr">
              <a:lnSpc>
                <a:spcPct val="150000"/>
              </a:lnSpc>
            </a:pPr>
            <a:r>
              <a:rPr kumimoji="1" lang="zh-CN" altLang="en-US" sz="2800" dirty="0" smtClean="0">
                <a:solidFill>
                  <a:schemeClr val="bg1">
                    <a:lumMod val="65000"/>
                  </a:schemeClr>
                </a:solidFill>
              </a:rPr>
              <a:t>直播摄像头部署方案</a:t>
            </a:r>
            <a:endParaRPr kumimoji="1" lang="en-US" altLang="zh-CN" sz="2800" dirty="0" smtClean="0">
              <a:solidFill>
                <a:schemeClr val="bg1">
                  <a:lumMod val="65000"/>
                </a:schemeClr>
              </a:solidFill>
            </a:endParaRPr>
          </a:p>
          <a:p>
            <a:pPr algn="ctr">
              <a:lnSpc>
                <a:spcPct val="150000"/>
              </a:lnSpc>
            </a:pPr>
            <a:r>
              <a:rPr kumimoji="1" lang="zh-CN" altLang="en-US" sz="2800" dirty="0" smtClean="0">
                <a:solidFill>
                  <a:schemeClr val="bg1"/>
                </a:solidFill>
              </a:rPr>
              <a:t>网络数字摄像头接入方案</a:t>
            </a:r>
            <a:endParaRPr kumimoji="1" lang="en-US" altLang="zh-CN" sz="2800" dirty="0" smtClean="0">
              <a:solidFill>
                <a:schemeClr val="bg1"/>
              </a:solidFill>
            </a:endParaRPr>
          </a:p>
          <a:p>
            <a:pPr algn="ctr">
              <a:lnSpc>
                <a:spcPct val="150000"/>
              </a:lnSpc>
            </a:pPr>
            <a:r>
              <a:rPr kumimoji="1" lang="zh-CN" altLang="en-US" sz="2800" dirty="0" smtClean="0">
                <a:solidFill>
                  <a:schemeClr val="bg1">
                    <a:lumMod val="65000"/>
                  </a:schemeClr>
                </a:solidFill>
              </a:rPr>
              <a:t>老旧摄像头处理方案</a:t>
            </a:r>
            <a:endParaRPr kumimoji="1" lang="en-US" altLang="zh-CN" sz="2800" dirty="0" smtClean="0">
              <a:solidFill>
                <a:schemeClr val="bg1">
                  <a:lumMod val="65000"/>
                </a:schemeClr>
              </a:solidFill>
            </a:endParaRPr>
          </a:p>
          <a:p>
            <a:pPr algn="ctr">
              <a:lnSpc>
                <a:spcPct val="150000"/>
              </a:lnSpc>
            </a:pPr>
            <a:r>
              <a:rPr kumimoji="1" lang="zh-CN" altLang="en-US" sz="2800" dirty="0" smtClean="0">
                <a:solidFill>
                  <a:schemeClr val="bg1">
                    <a:lumMod val="65000"/>
                  </a:schemeClr>
                </a:solidFill>
              </a:rPr>
              <a:t>客户端播放／授权方案</a:t>
            </a:r>
            <a:endParaRPr kumimoji="1" lang="en-US" altLang="zh-CN" sz="2800" dirty="0">
              <a:solidFill>
                <a:schemeClr val="bg1">
                  <a:lumMod val="65000"/>
                </a:schemeClr>
              </a:solidFill>
            </a:endParaRPr>
          </a:p>
        </p:txBody>
      </p:sp>
      <p:sp>
        <p:nvSpPr>
          <p:cNvPr id="7"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目录</a:t>
            </a:r>
            <a:endParaRPr kumimoji="1" lang="en-US" altLang="zh-CN" sz="2800" dirty="0"/>
          </a:p>
        </p:txBody>
      </p:sp>
    </p:spTree>
    <p:extLst>
      <p:ext uri="{BB962C8B-B14F-4D97-AF65-F5344CB8AC3E}">
        <p14:creationId xmlns:p14="http://schemas.microsoft.com/office/powerpoint/2010/main" val="23186377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3268" y="1557782"/>
            <a:ext cx="8710873" cy="2757991"/>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stretch>
            <a:fillRect/>
          </a:stretch>
        </p:blipFill>
        <p:spPr>
          <a:xfrm>
            <a:off x="458788" y="1715249"/>
            <a:ext cx="640719" cy="640719"/>
          </a:xfrm>
          <a:prstGeom prst="rect">
            <a:avLst/>
          </a:prstGeom>
        </p:spPr>
      </p:pic>
      <p:pic>
        <p:nvPicPr>
          <p:cNvPr id="9"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3343" y="3461001"/>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 name="文本占位符 2"/>
          <p:cNvSpPr txBox="1">
            <a:spLocks/>
          </p:cNvSpPr>
          <p:nvPr/>
        </p:nvSpPr>
        <p:spPr>
          <a:xfrm>
            <a:off x="4291511" y="2800581"/>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15" name="文本占位符 2"/>
          <p:cNvSpPr txBox="1">
            <a:spLocks/>
          </p:cNvSpPr>
          <p:nvPr/>
        </p:nvSpPr>
        <p:spPr>
          <a:xfrm>
            <a:off x="1171505" y="2800581"/>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16" name="文本占位符 2"/>
          <p:cNvSpPr txBox="1">
            <a:spLocks/>
          </p:cNvSpPr>
          <p:nvPr/>
        </p:nvSpPr>
        <p:spPr>
          <a:xfrm>
            <a:off x="3152497" y="3320600"/>
            <a:ext cx="57152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网关</a:t>
            </a:r>
            <a:endParaRPr kumimoji="1" lang="en-US" altLang="zh-CN" sz="1400" dirty="0" smtClean="0"/>
          </a:p>
        </p:txBody>
      </p:sp>
      <p:sp>
        <p:nvSpPr>
          <p:cNvPr id="40" name="文本占位符 2"/>
          <p:cNvSpPr txBox="1">
            <a:spLocks/>
          </p:cNvSpPr>
          <p:nvPr/>
        </p:nvSpPr>
        <p:spPr>
          <a:xfrm>
            <a:off x="1209875"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pic>
        <p:nvPicPr>
          <p:cNvPr id="41" name="图片 40"/>
          <p:cNvPicPr>
            <a:picLocks noChangeAspect="1"/>
          </p:cNvPicPr>
          <p:nvPr/>
        </p:nvPicPr>
        <p:blipFill>
          <a:blip r:embed="rId2"/>
          <a:stretch>
            <a:fillRect/>
          </a:stretch>
        </p:blipFill>
        <p:spPr>
          <a:xfrm>
            <a:off x="3491712" y="1693122"/>
            <a:ext cx="640719" cy="640719"/>
          </a:xfrm>
          <a:prstGeom prst="rect">
            <a:avLst/>
          </a:prstGeom>
        </p:spPr>
      </p:pic>
      <p:pic>
        <p:nvPicPr>
          <p:cNvPr id="42" name="图片 41"/>
          <p:cNvPicPr>
            <a:picLocks noChangeAspect="1"/>
          </p:cNvPicPr>
          <p:nvPr/>
        </p:nvPicPr>
        <p:blipFill>
          <a:blip r:embed="rId2"/>
          <a:stretch>
            <a:fillRect/>
          </a:stretch>
        </p:blipFill>
        <p:spPr>
          <a:xfrm>
            <a:off x="4934330" y="1693122"/>
            <a:ext cx="640719" cy="640719"/>
          </a:xfrm>
          <a:prstGeom prst="rect">
            <a:avLst/>
          </a:prstGeom>
        </p:spPr>
      </p:pic>
      <p:pic>
        <p:nvPicPr>
          <p:cNvPr id="43" name="图片 42"/>
          <p:cNvPicPr>
            <a:picLocks noChangeAspect="1"/>
          </p:cNvPicPr>
          <p:nvPr/>
        </p:nvPicPr>
        <p:blipFill>
          <a:blip r:embed="rId2"/>
          <a:stretch>
            <a:fillRect/>
          </a:stretch>
        </p:blipFill>
        <p:spPr>
          <a:xfrm>
            <a:off x="1943060" y="1715249"/>
            <a:ext cx="640719" cy="640719"/>
          </a:xfrm>
          <a:prstGeom prst="rect">
            <a:avLst/>
          </a:prstGeom>
        </p:spPr>
      </p:pic>
      <p:sp>
        <p:nvSpPr>
          <p:cNvPr id="44" name="文本占位符 2"/>
          <p:cNvSpPr txBox="1">
            <a:spLocks/>
          </p:cNvSpPr>
          <p:nvPr/>
        </p:nvSpPr>
        <p:spPr>
          <a:xfrm>
            <a:off x="4213688" y="162623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4" name="直线连接符 3"/>
          <p:cNvCxnSpPr/>
          <p:nvPr/>
        </p:nvCxnSpPr>
        <p:spPr>
          <a:xfrm>
            <a:off x="71600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2207480"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9" name="直线连接符 48"/>
          <p:cNvCxnSpPr/>
          <p:nvPr/>
        </p:nvCxnSpPr>
        <p:spPr>
          <a:xfrm>
            <a:off x="716008" y="2874555"/>
            <a:ext cx="457567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文本占位符 2"/>
          <p:cNvSpPr txBox="1">
            <a:spLocks/>
          </p:cNvSpPr>
          <p:nvPr/>
        </p:nvSpPr>
        <p:spPr>
          <a:xfrm>
            <a:off x="2737518"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51" name="直线连接符 50"/>
          <p:cNvCxnSpPr/>
          <p:nvPr/>
        </p:nvCxnSpPr>
        <p:spPr>
          <a:xfrm>
            <a:off x="5266195"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直线连接符 51"/>
          <p:cNvCxnSpPr/>
          <p:nvPr/>
        </p:nvCxnSpPr>
        <p:spPr>
          <a:xfrm>
            <a:off x="380993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flipH="1">
            <a:off x="2925683" y="2902167"/>
            <a:ext cx="2" cy="4416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54" name="图片 53"/>
          <p:cNvPicPr>
            <a:picLocks noChangeAspect="1"/>
          </p:cNvPicPr>
          <p:nvPr/>
        </p:nvPicPr>
        <p:blipFill>
          <a:blip r:embed="rId4"/>
          <a:stretch>
            <a:fillRect/>
          </a:stretch>
        </p:blipFill>
        <p:spPr>
          <a:xfrm>
            <a:off x="7716601" y="2902167"/>
            <a:ext cx="623337" cy="623337"/>
          </a:xfrm>
          <a:prstGeom prst="rect">
            <a:avLst/>
          </a:prstGeom>
        </p:spPr>
      </p:pic>
      <p:cxnSp>
        <p:nvCxnSpPr>
          <p:cNvPr id="55" name="直线连接符 54"/>
          <p:cNvCxnSpPr/>
          <p:nvPr/>
        </p:nvCxnSpPr>
        <p:spPr>
          <a:xfrm>
            <a:off x="3289433" y="3746187"/>
            <a:ext cx="476060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56" name="图片 55"/>
          <p:cNvPicPr>
            <a:picLocks noChangeAspect="1"/>
          </p:cNvPicPr>
          <p:nvPr/>
        </p:nvPicPr>
        <p:blipFill>
          <a:blip r:embed="rId4"/>
          <a:stretch>
            <a:fillRect/>
          </a:stretch>
        </p:blipFill>
        <p:spPr>
          <a:xfrm>
            <a:off x="5575049" y="2902167"/>
            <a:ext cx="623337" cy="623337"/>
          </a:xfrm>
          <a:prstGeom prst="rect">
            <a:avLst/>
          </a:prstGeom>
        </p:spPr>
      </p:pic>
      <p:pic>
        <p:nvPicPr>
          <p:cNvPr id="57" name="图片 56"/>
          <p:cNvPicPr>
            <a:picLocks noChangeAspect="1"/>
          </p:cNvPicPr>
          <p:nvPr/>
        </p:nvPicPr>
        <p:blipFill>
          <a:blip r:embed="rId4"/>
          <a:stretch>
            <a:fillRect/>
          </a:stretch>
        </p:blipFill>
        <p:spPr>
          <a:xfrm>
            <a:off x="6638522" y="2902167"/>
            <a:ext cx="623337" cy="623337"/>
          </a:xfrm>
          <a:prstGeom prst="rect">
            <a:avLst/>
          </a:prstGeom>
        </p:spPr>
      </p:pic>
      <p:cxnSp>
        <p:nvCxnSpPr>
          <p:cNvPr id="58" name="直线连接符 57"/>
          <p:cNvCxnSpPr/>
          <p:nvPr/>
        </p:nvCxnSpPr>
        <p:spPr>
          <a:xfrm>
            <a:off x="5973229"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9" name="直线连接符 58"/>
          <p:cNvCxnSpPr/>
          <p:nvPr/>
        </p:nvCxnSpPr>
        <p:spPr>
          <a:xfrm>
            <a:off x="8050037"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0" name="直线连接符 59"/>
          <p:cNvCxnSpPr/>
          <p:nvPr/>
        </p:nvCxnSpPr>
        <p:spPr>
          <a:xfrm>
            <a:off x="6991606"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文本占位符 2"/>
          <p:cNvSpPr txBox="1">
            <a:spLocks/>
          </p:cNvSpPr>
          <p:nvPr/>
        </p:nvSpPr>
        <p:spPr>
          <a:xfrm>
            <a:off x="5575048" y="1732483"/>
            <a:ext cx="1094815" cy="469287"/>
          </a:xfrm>
          <a:prstGeom prst="rect">
            <a:avLst/>
          </a:prstGeom>
        </p:spPr>
        <p:txBody>
          <a:bodyPr vert="horz" lIns="91440" tIns="45720" rIns="91440" bIns="45720" rtlCol="0">
            <a:normAutofit fontScale="77500" lnSpcReduction="2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摄像头终端</a:t>
            </a:r>
            <a:endParaRPr kumimoji="1" lang="en-US" altLang="zh-CN" dirty="0" smtClean="0"/>
          </a:p>
        </p:txBody>
      </p:sp>
      <p:grpSp>
        <p:nvGrpSpPr>
          <p:cNvPr id="62" name="Group 21"/>
          <p:cNvGrpSpPr>
            <a:grpSpLocks/>
          </p:cNvGrpSpPr>
          <p:nvPr/>
        </p:nvGrpSpPr>
        <p:grpSpPr bwMode="auto">
          <a:xfrm>
            <a:off x="1727765" y="4405286"/>
            <a:ext cx="3711353" cy="2139619"/>
            <a:chOff x="0" y="-1"/>
            <a:chExt cx="1503683" cy="969073"/>
          </a:xfrm>
        </p:grpSpPr>
        <p:sp>
          <p:nvSpPr>
            <p:cNvPr id="68"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69"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70" name="Line 28"/>
          <p:cNvSpPr>
            <a:spLocks noChangeShapeType="1"/>
          </p:cNvSpPr>
          <p:nvPr/>
        </p:nvSpPr>
        <p:spPr bwMode="auto">
          <a:xfrm flipH="1" flipV="1">
            <a:off x="2902532" y="4180297"/>
            <a:ext cx="0" cy="669702"/>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71"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2944" y="497051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1854" y="509601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2839" y="5207000"/>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5669" y="4815906"/>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4"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7443" y="502698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5"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9737" y="482971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6" name="文本占位符 2"/>
          <p:cNvSpPr txBox="1">
            <a:spLocks/>
          </p:cNvSpPr>
          <p:nvPr/>
        </p:nvSpPr>
        <p:spPr>
          <a:xfrm>
            <a:off x="2429767" y="5725079"/>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流媒体服务器</a:t>
            </a:r>
            <a:endParaRPr kumimoji="1" lang="en-US" altLang="zh-CN" sz="1200" dirty="0" smtClean="0">
              <a:solidFill>
                <a:srgbClr val="000000"/>
              </a:solidFill>
            </a:endParaRPr>
          </a:p>
        </p:txBody>
      </p:sp>
      <p:pic>
        <p:nvPicPr>
          <p:cNvPr id="87"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5502" y="499591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8" name="文本占位符 2"/>
          <p:cNvSpPr txBox="1">
            <a:spLocks/>
          </p:cNvSpPr>
          <p:nvPr/>
        </p:nvSpPr>
        <p:spPr>
          <a:xfrm>
            <a:off x="4002086" y="5651105"/>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云存储集群</a:t>
            </a:r>
            <a:endParaRPr kumimoji="1" lang="en-US" altLang="zh-CN" sz="1200" dirty="0" smtClean="0">
              <a:solidFill>
                <a:srgbClr val="000000"/>
              </a:solidFill>
            </a:endParaRPr>
          </a:p>
        </p:txBody>
      </p:sp>
      <p:pic>
        <p:nvPicPr>
          <p:cNvPr id="89" name="Picture 15" descr="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98386" y="4864107"/>
            <a:ext cx="780045" cy="780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0" name="Picture 14" descr="iphone-white-front_mo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29159" y="4969082"/>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1" name="Line 30"/>
          <p:cNvSpPr>
            <a:spLocks noChangeShapeType="1"/>
          </p:cNvSpPr>
          <p:nvPr/>
        </p:nvSpPr>
        <p:spPr bwMode="auto">
          <a:xfrm flipH="1" flipV="1">
            <a:off x="4910426" y="5228115"/>
            <a:ext cx="1287960" cy="0"/>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92" name="Line 30"/>
          <p:cNvSpPr>
            <a:spLocks noChangeShapeType="1"/>
          </p:cNvSpPr>
          <p:nvPr/>
        </p:nvSpPr>
        <p:spPr bwMode="auto">
          <a:xfrm flipV="1">
            <a:off x="1463316" y="5332707"/>
            <a:ext cx="1058662" cy="0"/>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94" name="Picture 14" descr="iphone-white-front_mo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7135" y="4944424"/>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5" name="文本占位符 2"/>
          <p:cNvSpPr txBox="1">
            <a:spLocks/>
          </p:cNvSpPr>
          <p:nvPr/>
        </p:nvSpPr>
        <p:spPr>
          <a:xfrm>
            <a:off x="506482" y="5511902"/>
            <a:ext cx="927379"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实时监控</a:t>
            </a:r>
            <a:endParaRPr kumimoji="1" lang="en-US" altLang="zh-CN" sz="1400" dirty="0" smtClean="0"/>
          </a:p>
        </p:txBody>
      </p:sp>
      <p:sp>
        <p:nvSpPr>
          <p:cNvPr id="96" name="文本占位符 2"/>
          <p:cNvSpPr txBox="1">
            <a:spLocks/>
          </p:cNvSpPr>
          <p:nvPr/>
        </p:nvSpPr>
        <p:spPr>
          <a:xfrm>
            <a:off x="6195169" y="5440616"/>
            <a:ext cx="1743372"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互联网回放</a:t>
            </a:r>
            <a:endParaRPr kumimoji="1" lang="en-US" altLang="zh-CN" sz="1400" dirty="0" smtClean="0"/>
          </a:p>
        </p:txBody>
      </p:sp>
      <p:sp>
        <p:nvSpPr>
          <p:cNvPr id="20" name="右箭头 19"/>
          <p:cNvSpPr/>
          <p:nvPr/>
        </p:nvSpPr>
        <p:spPr>
          <a:xfrm>
            <a:off x="3474342" y="5207000"/>
            <a:ext cx="416774" cy="249490"/>
          </a:xfrm>
          <a:prstGeom prst="rightArrow">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9" name="Line 30"/>
          <p:cNvSpPr>
            <a:spLocks noChangeShapeType="1"/>
          </p:cNvSpPr>
          <p:nvPr/>
        </p:nvSpPr>
        <p:spPr bwMode="auto">
          <a:xfrm flipH="1">
            <a:off x="6067943" y="3519232"/>
            <a:ext cx="0" cy="280038"/>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cxnSp>
        <p:nvCxnSpPr>
          <p:cNvPr id="100" name="直线连接符 99"/>
          <p:cNvCxnSpPr/>
          <p:nvPr/>
        </p:nvCxnSpPr>
        <p:spPr>
          <a:xfrm>
            <a:off x="2139275" y="3799270"/>
            <a:ext cx="444504" cy="0"/>
          </a:xfrm>
          <a:prstGeom prst="line">
            <a:avLst/>
          </a:prstGeom>
          <a:ln>
            <a:solidFill>
              <a:srgbClr val="78F414"/>
            </a:solidFill>
          </a:ln>
        </p:spPr>
        <p:style>
          <a:lnRef idx="2">
            <a:schemeClr val="accent1"/>
          </a:lnRef>
          <a:fillRef idx="0">
            <a:schemeClr val="accent1"/>
          </a:fillRef>
          <a:effectRef idx="1">
            <a:schemeClr val="accent1"/>
          </a:effectRef>
          <a:fontRef idx="minor">
            <a:schemeClr val="tx1"/>
          </a:fontRef>
        </p:style>
      </p:cxnSp>
      <p:sp>
        <p:nvSpPr>
          <p:cNvPr id="63"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a:t>数字网络摄像头方案</a:t>
            </a:r>
            <a:endParaRPr kumimoji="1" lang="en-US" altLang="zh-CN" sz="2800" dirty="0"/>
          </a:p>
        </p:txBody>
      </p:sp>
      <p:pic>
        <p:nvPicPr>
          <p:cNvPr id="64" name="图片 63" descr="Database_00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8781" y="3452482"/>
            <a:ext cx="590492" cy="590492"/>
          </a:xfrm>
          <a:prstGeom prst="rect">
            <a:avLst/>
          </a:prstGeom>
        </p:spPr>
      </p:pic>
      <p:cxnSp>
        <p:nvCxnSpPr>
          <p:cNvPr id="65" name="直线连接符 64"/>
          <p:cNvCxnSpPr/>
          <p:nvPr/>
        </p:nvCxnSpPr>
        <p:spPr>
          <a:xfrm flipV="1">
            <a:off x="2139275" y="3746187"/>
            <a:ext cx="444504" cy="476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6" name="文本占位符 2"/>
          <p:cNvSpPr txBox="1">
            <a:spLocks/>
          </p:cNvSpPr>
          <p:nvPr/>
        </p:nvSpPr>
        <p:spPr>
          <a:xfrm>
            <a:off x="739757" y="3488148"/>
            <a:ext cx="963103" cy="470122"/>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数据中心</a:t>
            </a:r>
            <a:endParaRPr kumimoji="1" lang="en-US" altLang="zh-CN" sz="1400" dirty="0" smtClean="0"/>
          </a:p>
        </p:txBody>
      </p:sp>
      <p:cxnSp>
        <p:nvCxnSpPr>
          <p:cNvPr id="72" name="直线连接符 71"/>
          <p:cNvCxnSpPr>
            <a:endCxn id="99" idx="1"/>
          </p:cNvCxnSpPr>
          <p:nvPr/>
        </p:nvCxnSpPr>
        <p:spPr>
          <a:xfrm>
            <a:off x="3279520" y="3799270"/>
            <a:ext cx="2788422" cy="0"/>
          </a:xfrm>
          <a:prstGeom prst="line">
            <a:avLst/>
          </a:prstGeom>
          <a:ln>
            <a:solidFill>
              <a:srgbClr val="78F414"/>
            </a:solidFill>
          </a:ln>
        </p:spPr>
        <p:style>
          <a:lnRef idx="2">
            <a:schemeClr val="accent1"/>
          </a:lnRef>
          <a:fillRef idx="0">
            <a:schemeClr val="accent1"/>
          </a:fillRef>
          <a:effectRef idx="1">
            <a:schemeClr val="accent1"/>
          </a:effectRef>
          <a:fontRef idx="minor">
            <a:schemeClr val="tx1"/>
          </a:fontRef>
        </p:style>
      </p:cxnSp>
      <p:sp>
        <p:nvSpPr>
          <p:cNvPr id="74" name="文本占位符 2"/>
          <p:cNvSpPr txBox="1">
            <a:spLocks/>
          </p:cNvSpPr>
          <p:nvPr/>
        </p:nvSpPr>
        <p:spPr>
          <a:xfrm>
            <a:off x="3995669" y="3687981"/>
            <a:ext cx="1447645"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本地监控／回放</a:t>
            </a:r>
            <a:endParaRPr kumimoji="1" lang="en-US" altLang="zh-CN" sz="1400" dirty="0" smtClean="0"/>
          </a:p>
        </p:txBody>
      </p:sp>
      <p:pic>
        <p:nvPicPr>
          <p:cNvPr id="75" name="Picture 14" descr="iphone-white-front_mo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1835" y="5020406"/>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6" name="文本占位符 2"/>
          <p:cNvSpPr txBox="1">
            <a:spLocks/>
          </p:cNvSpPr>
          <p:nvPr/>
        </p:nvSpPr>
        <p:spPr>
          <a:xfrm>
            <a:off x="2358706" y="4266600"/>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RTMP</a:t>
            </a:r>
          </a:p>
        </p:txBody>
      </p:sp>
    </p:spTree>
    <p:extLst>
      <p:ext uri="{BB962C8B-B14F-4D97-AF65-F5344CB8AC3E}">
        <p14:creationId xmlns:p14="http://schemas.microsoft.com/office/powerpoint/2010/main" val="21149372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5198" y="1410918"/>
            <a:ext cx="8710873" cy="2757991"/>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a:blip r:embed="rId2"/>
          <a:stretch>
            <a:fillRect/>
          </a:stretch>
        </p:blipFill>
        <p:spPr>
          <a:xfrm>
            <a:off x="458788" y="1715249"/>
            <a:ext cx="640719" cy="640719"/>
          </a:xfrm>
          <a:prstGeom prst="rect">
            <a:avLst/>
          </a:prstGeom>
        </p:spPr>
      </p:pic>
      <p:pic>
        <p:nvPicPr>
          <p:cNvPr id="5"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3343" y="3461001"/>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文本占位符 2"/>
          <p:cNvSpPr txBox="1">
            <a:spLocks/>
          </p:cNvSpPr>
          <p:nvPr/>
        </p:nvSpPr>
        <p:spPr>
          <a:xfrm>
            <a:off x="4291511" y="2874555"/>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8" name="文本占位符 2"/>
          <p:cNvSpPr txBox="1">
            <a:spLocks/>
          </p:cNvSpPr>
          <p:nvPr/>
        </p:nvSpPr>
        <p:spPr>
          <a:xfrm>
            <a:off x="1071897" y="2874555"/>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9" name="文本占位符 2"/>
          <p:cNvSpPr txBox="1">
            <a:spLocks/>
          </p:cNvSpPr>
          <p:nvPr/>
        </p:nvSpPr>
        <p:spPr>
          <a:xfrm>
            <a:off x="2059426" y="3519232"/>
            <a:ext cx="57152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网关</a:t>
            </a:r>
            <a:endParaRPr kumimoji="1" lang="en-US" altLang="zh-CN" sz="1400" dirty="0" smtClean="0"/>
          </a:p>
        </p:txBody>
      </p:sp>
      <p:sp>
        <p:nvSpPr>
          <p:cNvPr id="10" name="文本占位符 2"/>
          <p:cNvSpPr txBox="1">
            <a:spLocks/>
          </p:cNvSpPr>
          <p:nvPr/>
        </p:nvSpPr>
        <p:spPr>
          <a:xfrm>
            <a:off x="1209875"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pic>
        <p:nvPicPr>
          <p:cNvPr id="11" name="图片 10"/>
          <p:cNvPicPr>
            <a:picLocks noChangeAspect="1"/>
          </p:cNvPicPr>
          <p:nvPr/>
        </p:nvPicPr>
        <p:blipFill>
          <a:blip r:embed="rId2"/>
          <a:stretch>
            <a:fillRect/>
          </a:stretch>
        </p:blipFill>
        <p:spPr>
          <a:xfrm>
            <a:off x="3491712" y="1693122"/>
            <a:ext cx="640719" cy="640719"/>
          </a:xfrm>
          <a:prstGeom prst="rect">
            <a:avLst/>
          </a:prstGeom>
        </p:spPr>
      </p:pic>
      <p:pic>
        <p:nvPicPr>
          <p:cNvPr id="12" name="图片 11"/>
          <p:cNvPicPr>
            <a:picLocks noChangeAspect="1"/>
          </p:cNvPicPr>
          <p:nvPr/>
        </p:nvPicPr>
        <p:blipFill>
          <a:blip r:embed="rId2"/>
          <a:stretch>
            <a:fillRect/>
          </a:stretch>
        </p:blipFill>
        <p:spPr>
          <a:xfrm>
            <a:off x="4934330" y="1693122"/>
            <a:ext cx="640719" cy="640719"/>
          </a:xfrm>
          <a:prstGeom prst="rect">
            <a:avLst/>
          </a:prstGeom>
        </p:spPr>
      </p:pic>
      <p:pic>
        <p:nvPicPr>
          <p:cNvPr id="13" name="图片 12"/>
          <p:cNvPicPr>
            <a:picLocks noChangeAspect="1"/>
          </p:cNvPicPr>
          <p:nvPr/>
        </p:nvPicPr>
        <p:blipFill>
          <a:blip r:embed="rId2"/>
          <a:stretch>
            <a:fillRect/>
          </a:stretch>
        </p:blipFill>
        <p:spPr>
          <a:xfrm>
            <a:off x="1943060" y="1715249"/>
            <a:ext cx="640719" cy="640719"/>
          </a:xfrm>
          <a:prstGeom prst="rect">
            <a:avLst/>
          </a:prstGeom>
        </p:spPr>
      </p:pic>
      <p:sp>
        <p:nvSpPr>
          <p:cNvPr id="14" name="文本占位符 2"/>
          <p:cNvSpPr txBox="1">
            <a:spLocks/>
          </p:cNvSpPr>
          <p:nvPr/>
        </p:nvSpPr>
        <p:spPr>
          <a:xfrm>
            <a:off x="4213688" y="162623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15" name="直线连接符 14"/>
          <p:cNvCxnSpPr/>
          <p:nvPr/>
        </p:nvCxnSpPr>
        <p:spPr>
          <a:xfrm>
            <a:off x="71600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2207480"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直线连接符 16"/>
          <p:cNvCxnSpPr/>
          <p:nvPr/>
        </p:nvCxnSpPr>
        <p:spPr>
          <a:xfrm>
            <a:off x="716008" y="2874555"/>
            <a:ext cx="457567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文本占位符 2"/>
          <p:cNvSpPr txBox="1">
            <a:spLocks/>
          </p:cNvSpPr>
          <p:nvPr/>
        </p:nvSpPr>
        <p:spPr>
          <a:xfrm>
            <a:off x="2737518"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19" name="直线连接符 18"/>
          <p:cNvCxnSpPr/>
          <p:nvPr/>
        </p:nvCxnSpPr>
        <p:spPr>
          <a:xfrm>
            <a:off x="5266195"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a:off x="380993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flipH="1">
            <a:off x="2925683" y="2902167"/>
            <a:ext cx="2" cy="4416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2" name="图片 21"/>
          <p:cNvPicPr>
            <a:picLocks noChangeAspect="1"/>
          </p:cNvPicPr>
          <p:nvPr/>
        </p:nvPicPr>
        <p:blipFill>
          <a:blip r:embed="rId4"/>
          <a:stretch>
            <a:fillRect/>
          </a:stretch>
        </p:blipFill>
        <p:spPr>
          <a:xfrm>
            <a:off x="7716601" y="2902167"/>
            <a:ext cx="623337" cy="623337"/>
          </a:xfrm>
          <a:prstGeom prst="rect">
            <a:avLst/>
          </a:prstGeom>
        </p:spPr>
      </p:pic>
      <p:cxnSp>
        <p:nvCxnSpPr>
          <p:cNvPr id="23" name="直线连接符 22"/>
          <p:cNvCxnSpPr/>
          <p:nvPr/>
        </p:nvCxnSpPr>
        <p:spPr>
          <a:xfrm>
            <a:off x="3289433" y="3746187"/>
            <a:ext cx="476060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4" name="图片 23"/>
          <p:cNvPicPr>
            <a:picLocks noChangeAspect="1"/>
          </p:cNvPicPr>
          <p:nvPr/>
        </p:nvPicPr>
        <p:blipFill>
          <a:blip r:embed="rId4"/>
          <a:stretch>
            <a:fillRect/>
          </a:stretch>
        </p:blipFill>
        <p:spPr>
          <a:xfrm>
            <a:off x="5575049" y="2902167"/>
            <a:ext cx="623337" cy="623337"/>
          </a:xfrm>
          <a:prstGeom prst="rect">
            <a:avLst/>
          </a:prstGeom>
        </p:spPr>
      </p:pic>
      <p:pic>
        <p:nvPicPr>
          <p:cNvPr id="25" name="图片 24"/>
          <p:cNvPicPr>
            <a:picLocks noChangeAspect="1"/>
          </p:cNvPicPr>
          <p:nvPr/>
        </p:nvPicPr>
        <p:blipFill>
          <a:blip r:embed="rId4"/>
          <a:stretch>
            <a:fillRect/>
          </a:stretch>
        </p:blipFill>
        <p:spPr>
          <a:xfrm>
            <a:off x="6638522" y="2902167"/>
            <a:ext cx="623337" cy="623337"/>
          </a:xfrm>
          <a:prstGeom prst="rect">
            <a:avLst/>
          </a:prstGeom>
        </p:spPr>
      </p:pic>
      <p:cxnSp>
        <p:nvCxnSpPr>
          <p:cNvPr id="26" name="直线连接符 25"/>
          <p:cNvCxnSpPr/>
          <p:nvPr/>
        </p:nvCxnSpPr>
        <p:spPr>
          <a:xfrm>
            <a:off x="5973229"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直线连接符 26"/>
          <p:cNvCxnSpPr/>
          <p:nvPr/>
        </p:nvCxnSpPr>
        <p:spPr>
          <a:xfrm>
            <a:off x="8050037"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a:off x="6991606"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9" name="文本占位符 2"/>
          <p:cNvSpPr txBox="1">
            <a:spLocks/>
          </p:cNvSpPr>
          <p:nvPr/>
        </p:nvSpPr>
        <p:spPr>
          <a:xfrm>
            <a:off x="5575048" y="1732483"/>
            <a:ext cx="1094815" cy="469287"/>
          </a:xfrm>
          <a:prstGeom prst="rect">
            <a:avLst/>
          </a:prstGeom>
        </p:spPr>
        <p:txBody>
          <a:bodyPr vert="horz" lIns="91440" tIns="45720" rIns="91440" bIns="45720" rtlCol="0">
            <a:normAutofit fontScale="77500" lnSpcReduction="2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摄像头终端</a:t>
            </a:r>
            <a:endParaRPr kumimoji="1" lang="en-US" altLang="zh-CN" dirty="0" smtClean="0"/>
          </a:p>
        </p:txBody>
      </p:sp>
      <p:sp>
        <p:nvSpPr>
          <p:cNvPr id="30" name="文本占位符 2"/>
          <p:cNvSpPr txBox="1">
            <a:spLocks/>
          </p:cNvSpPr>
          <p:nvPr/>
        </p:nvSpPr>
        <p:spPr>
          <a:xfrm>
            <a:off x="6479672" y="2432880"/>
            <a:ext cx="1236929" cy="469287"/>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监控回放</a:t>
            </a:r>
            <a:endParaRPr kumimoji="1" lang="en-US" altLang="zh-CN" sz="1400" dirty="0" smtClean="0"/>
          </a:p>
        </p:txBody>
      </p:sp>
      <p:sp>
        <p:nvSpPr>
          <p:cNvPr id="34" name="Line 28"/>
          <p:cNvSpPr>
            <a:spLocks noChangeShapeType="1"/>
          </p:cNvSpPr>
          <p:nvPr/>
        </p:nvSpPr>
        <p:spPr bwMode="auto">
          <a:xfrm flipH="1" flipV="1">
            <a:off x="2829433" y="4168909"/>
            <a:ext cx="0" cy="587548"/>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35" name="Line 28"/>
          <p:cNvSpPr>
            <a:spLocks noChangeShapeType="1"/>
          </p:cNvSpPr>
          <p:nvPr/>
        </p:nvSpPr>
        <p:spPr bwMode="auto">
          <a:xfrm flipH="1" flipV="1">
            <a:off x="2951040" y="4168908"/>
            <a:ext cx="1" cy="579167"/>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36" name="文本占位符 2"/>
          <p:cNvSpPr txBox="1">
            <a:spLocks/>
          </p:cNvSpPr>
          <p:nvPr/>
        </p:nvSpPr>
        <p:spPr>
          <a:xfrm>
            <a:off x="2407022" y="4756457"/>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en-US" altLang="zh-CN" sz="1400" dirty="0" smtClean="0">
                <a:solidFill>
                  <a:schemeClr val="bg1"/>
                </a:solidFill>
              </a:rPr>
              <a:t>RTMP</a:t>
            </a:r>
            <a:r>
              <a:rPr kumimoji="1" lang="zh-CN" altLang="en-US" sz="1400" dirty="0" smtClean="0">
                <a:solidFill>
                  <a:schemeClr val="bg1"/>
                </a:solidFill>
              </a:rPr>
              <a:t>输出</a:t>
            </a:r>
            <a:endParaRPr kumimoji="1" lang="en-US" altLang="zh-CN" sz="1400" dirty="0" smtClean="0">
              <a:solidFill>
                <a:schemeClr val="bg1"/>
              </a:solidFill>
            </a:endParaRPr>
          </a:p>
        </p:txBody>
      </p:sp>
      <p:sp>
        <p:nvSpPr>
          <p:cNvPr id="37" name="椭圆形标注 36"/>
          <p:cNvSpPr/>
          <p:nvPr/>
        </p:nvSpPr>
        <p:spPr>
          <a:xfrm>
            <a:off x="3559459" y="4315773"/>
            <a:ext cx="4676768" cy="2169275"/>
          </a:xfrm>
          <a:prstGeom prst="wedgeEllipseCallout">
            <a:avLst>
              <a:gd name="adj1" fmla="val -57602"/>
              <a:gd name="adj2" fmla="val -65569"/>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38" name="表格 37"/>
          <p:cNvGraphicFramePr>
            <a:graphicFrameLocks noGrp="1"/>
          </p:cNvGraphicFramePr>
          <p:nvPr>
            <p:extLst>
              <p:ext uri="{D42A27DB-BD31-4B8C-83A1-F6EECF244321}">
                <p14:modId xmlns:p14="http://schemas.microsoft.com/office/powerpoint/2010/main" val="4236712136"/>
              </p:ext>
            </p:extLst>
          </p:nvPr>
        </p:nvGraphicFramePr>
        <p:xfrm>
          <a:off x="5052590" y="4602779"/>
          <a:ext cx="2291592" cy="1523999"/>
        </p:xfrm>
        <a:graphic>
          <a:graphicData uri="http://schemas.openxmlformats.org/drawingml/2006/table">
            <a:tbl>
              <a:tblPr firstRow="1" bandRow="1">
                <a:tableStyleId>{3C2FFA5D-87B4-456A-9821-1D502468CF0F}</a:tableStyleId>
              </a:tblPr>
              <a:tblGrid>
                <a:gridCol w="1145796"/>
                <a:gridCol w="1145796"/>
              </a:tblGrid>
              <a:tr h="165592">
                <a:tc>
                  <a:txBody>
                    <a:bodyPr/>
                    <a:lstStyle/>
                    <a:p>
                      <a:pPr algn="ctr"/>
                      <a:r>
                        <a:rPr lang="en-US" altLang="zh-CN" sz="1400" dirty="0" smtClean="0"/>
                        <a:t>RTSP</a:t>
                      </a:r>
                      <a:endParaRPr lang="zh-CN" altLang="en-US" sz="1400" dirty="0"/>
                    </a:p>
                  </a:txBody>
                  <a:tcPr/>
                </a:tc>
                <a:tc>
                  <a:txBody>
                    <a:bodyPr/>
                    <a:lstStyle/>
                    <a:p>
                      <a:pPr algn="ctr"/>
                      <a:r>
                        <a:rPr lang="en-US" altLang="zh-CN" sz="1400" dirty="0" smtClean="0"/>
                        <a:t>RTMP</a:t>
                      </a:r>
                      <a:endParaRPr lang="zh-CN" altLang="en-US" sz="1400" dirty="0"/>
                    </a:p>
                  </a:txBody>
                  <a:tcPr/>
                </a:tc>
              </a:tr>
              <a:tr h="165592">
                <a:tc>
                  <a:txBody>
                    <a:bodyPr/>
                    <a:lstStyle/>
                    <a:p>
                      <a:r>
                        <a:rPr lang="en-US" altLang="zh-CN" sz="1400" dirty="0" smtClean="0"/>
                        <a:t>10.0.0.1/live</a:t>
                      </a:r>
                      <a:endParaRPr lang="zh-CN" altLang="en-US" sz="1400" dirty="0"/>
                    </a:p>
                  </a:txBody>
                  <a:tcPr/>
                </a:tc>
                <a:tc>
                  <a:txBody>
                    <a:bodyPr/>
                    <a:lstStyle/>
                    <a:p>
                      <a:r>
                        <a:rPr lang="en-US" altLang="zh-CN" sz="1400" dirty="0" err="1" smtClean="0"/>
                        <a:t>xx.xx</a:t>
                      </a:r>
                      <a:r>
                        <a:rPr lang="en-US" altLang="zh-CN" sz="1400" dirty="0" smtClean="0"/>
                        <a:t>/live/lv1</a:t>
                      </a:r>
                      <a:endParaRPr lang="zh-CN" altLang="en-US" sz="1400" dirty="0"/>
                    </a:p>
                  </a:txBody>
                  <a:tcPr/>
                </a:tc>
              </a:tr>
              <a:tr h="165592">
                <a:tc>
                  <a:txBody>
                    <a:bodyPr/>
                    <a:lstStyle/>
                    <a:p>
                      <a:r>
                        <a:rPr lang="en-US" altLang="zh-CN" sz="1400" dirty="0" smtClean="0"/>
                        <a:t>10.0.0.2/live</a:t>
                      </a:r>
                      <a:endParaRPr lang="zh-CN" altLang="en-US" sz="1400" dirty="0"/>
                    </a:p>
                  </a:txBody>
                  <a:tcPr/>
                </a:tc>
                <a:tc>
                  <a:txBody>
                    <a:bodyPr/>
                    <a:lstStyle/>
                    <a:p>
                      <a:r>
                        <a:rPr lang="en-US" altLang="zh-CN" sz="1400" dirty="0" err="1" smtClean="0"/>
                        <a:t>xx.xx</a:t>
                      </a:r>
                      <a:r>
                        <a:rPr lang="en-US" altLang="zh-CN" sz="1400" dirty="0" smtClean="0"/>
                        <a:t>/live/lv2</a:t>
                      </a:r>
                      <a:endParaRPr lang="zh-CN" altLang="en-US" sz="1400" dirty="0"/>
                    </a:p>
                  </a:txBody>
                  <a:tcPr/>
                </a:tc>
              </a:tr>
              <a:tr h="165592">
                <a:tc>
                  <a:txBody>
                    <a:bodyPr/>
                    <a:lstStyle/>
                    <a:p>
                      <a:r>
                        <a:rPr lang="en-US" altLang="zh-CN" sz="1400" dirty="0" smtClean="0"/>
                        <a:t>10.0.0.3/live</a:t>
                      </a:r>
                      <a:endParaRPr lang="zh-CN" altLang="en-US" sz="1400" dirty="0"/>
                    </a:p>
                  </a:txBody>
                  <a:tcPr/>
                </a:tc>
                <a:tc>
                  <a:txBody>
                    <a:bodyPr/>
                    <a:lstStyle/>
                    <a:p>
                      <a:r>
                        <a:rPr lang="en-US" altLang="zh-CN" sz="1400" dirty="0" err="1" smtClean="0"/>
                        <a:t>xx.xx</a:t>
                      </a:r>
                      <a:r>
                        <a:rPr lang="en-US" altLang="zh-CN" sz="1400" dirty="0" smtClean="0"/>
                        <a:t>/live/lv3</a:t>
                      </a:r>
                      <a:endParaRPr lang="zh-CN" altLang="en-US" sz="1400" dirty="0"/>
                    </a:p>
                  </a:txBody>
                  <a:tcPr/>
                </a:tc>
              </a:tr>
              <a:tr h="165592">
                <a:tc>
                  <a:txBody>
                    <a:bodyPr/>
                    <a:lstStyle/>
                    <a:p>
                      <a:r>
                        <a:rPr lang="en-US" altLang="zh-CN" sz="1400" dirty="0" smtClean="0"/>
                        <a:t>10.0.0.4/live</a:t>
                      </a:r>
                      <a:endParaRPr lang="zh-CN" altLang="en-US" sz="1400" dirty="0"/>
                    </a:p>
                  </a:txBody>
                  <a:tcPr/>
                </a:tc>
                <a:tc>
                  <a:txBody>
                    <a:bodyPr/>
                    <a:lstStyle/>
                    <a:p>
                      <a:r>
                        <a:rPr lang="en-US" altLang="zh-CN" sz="1400" dirty="0" err="1" smtClean="0"/>
                        <a:t>xx.xx</a:t>
                      </a:r>
                      <a:r>
                        <a:rPr lang="en-US" altLang="zh-CN" sz="1400" dirty="0" smtClean="0"/>
                        <a:t>/live/lv4</a:t>
                      </a:r>
                      <a:endParaRPr lang="zh-CN" altLang="en-US" sz="1400" dirty="0"/>
                    </a:p>
                  </a:txBody>
                  <a:tcPr/>
                </a:tc>
              </a:tr>
            </a:tbl>
          </a:graphicData>
        </a:graphic>
      </p:graphicFrame>
      <p:sp>
        <p:nvSpPr>
          <p:cNvPr id="39" name="文本占位符 2"/>
          <p:cNvSpPr txBox="1">
            <a:spLocks/>
          </p:cNvSpPr>
          <p:nvPr/>
        </p:nvSpPr>
        <p:spPr>
          <a:xfrm>
            <a:off x="3615203" y="5243958"/>
            <a:ext cx="1462047"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不同协议间的转发</a:t>
            </a:r>
            <a:endParaRPr kumimoji="1" lang="en-US" altLang="zh-CN" sz="1200" dirty="0" smtClean="0">
              <a:solidFill>
                <a:srgbClr val="000000"/>
              </a:solidFill>
            </a:endParaRPr>
          </a:p>
        </p:txBody>
      </p:sp>
      <p:sp>
        <p:nvSpPr>
          <p:cNvPr id="40" name="文本占位符 2"/>
          <p:cNvSpPr txBox="1">
            <a:spLocks/>
          </p:cNvSpPr>
          <p:nvPr/>
        </p:nvSpPr>
        <p:spPr>
          <a:xfrm>
            <a:off x="66756" y="4672330"/>
            <a:ext cx="2369576" cy="1788060"/>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chemeClr val="bg1"/>
                </a:solidFill>
              </a:rPr>
              <a:t>解决方法：</a:t>
            </a:r>
            <a:endParaRPr kumimoji="1" lang="en-US" altLang="zh-CN" sz="1400" dirty="0" smtClean="0">
              <a:solidFill>
                <a:schemeClr val="bg1"/>
              </a:solidFill>
            </a:endParaRPr>
          </a:p>
          <a:p>
            <a:pPr algn="l"/>
            <a:r>
              <a:rPr kumimoji="1" lang="en-US" altLang="zh-CN" sz="1400" dirty="0" smtClean="0">
                <a:solidFill>
                  <a:schemeClr val="bg1"/>
                </a:solidFill>
              </a:rPr>
              <a:t>RTSP</a:t>
            </a:r>
            <a:r>
              <a:rPr kumimoji="1" lang="zh-CN" altLang="en-US" sz="1400" dirty="0" smtClean="0">
                <a:solidFill>
                  <a:schemeClr val="bg1"/>
                </a:solidFill>
              </a:rPr>
              <a:t>是多数数字摄像头支持的协议，如果部署该方案可以在不需要替换摄像头的情况下支持互联网查看摄像头的输出，配置清晰、灵活。</a:t>
            </a:r>
            <a:endParaRPr kumimoji="1" lang="en-US" altLang="zh-CN" sz="1400" dirty="0" smtClean="0">
              <a:solidFill>
                <a:schemeClr val="bg1"/>
              </a:solidFill>
            </a:endParaRPr>
          </a:p>
        </p:txBody>
      </p:sp>
      <p:cxnSp>
        <p:nvCxnSpPr>
          <p:cNvPr id="31" name="直线箭头连接符 30"/>
          <p:cNvCxnSpPr/>
          <p:nvPr/>
        </p:nvCxnSpPr>
        <p:spPr>
          <a:xfrm flipV="1">
            <a:off x="5944096" y="4756457"/>
            <a:ext cx="508580" cy="1"/>
          </a:xfrm>
          <a:prstGeom prst="straightConnector1">
            <a:avLst/>
          </a:prstGeom>
          <a:ln>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1"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a:t>数字网络摄像头方案</a:t>
            </a:r>
            <a:endParaRPr kumimoji="1" lang="en-US" altLang="zh-CN" sz="2800" dirty="0"/>
          </a:p>
        </p:txBody>
      </p:sp>
    </p:spTree>
    <p:extLst>
      <p:ext uri="{BB962C8B-B14F-4D97-AF65-F5344CB8AC3E}">
        <p14:creationId xmlns:p14="http://schemas.microsoft.com/office/powerpoint/2010/main" val="9158364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16504</TotalTime>
  <Words>638</Words>
  <Application>Microsoft Macintosh PowerPoint</Application>
  <PresentationFormat>全屏显示(4:3)</PresentationFormat>
  <Paragraphs>193</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幼儿园／校园监控方案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上海七牛信息技术有限公司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桂华 吕</dc:creator>
  <cp:lastModifiedBy>先生 林</cp:lastModifiedBy>
  <cp:revision>934</cp:revision>
  <dcterms:created xsi:type="dcterms:W3CDTF">2014-04-25T14:50:42Z</dcterms:created>
  <dcterms:modified xsi:type="dcterms:W3CDTF">2015-12-14T05:32:09Z</dcterms:modified>
</cp:coreProperties>
</file>