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handoutMasterIdLst>
    <p:handoutMasterId r:id="rId17"/>
  </p:handoutMasterIdLst>
  <p:sldIdLst>
    <p:sldId id="256" r:id="rId2"/>
    <p:sldId id="317" r:id="rId3"/>
    <p:sldId id="336" r:id="rId4"/>
    <p:sldId id="297" r:id="rId5"/>
    <p:sldId id="323" r:id="rId6"/>
    <p:sldId id="337" r:id="rId7"/>
    <p:sldId id="326" r:id="rId8"/>
    <p:sldId id="310" r:id="rId9"/>
    <p:sldId id="338" r:id="rId10"/>
    <p:sldId id="339" r:id="rId11"/>
    <p:sldId id="335" r:id="rId12"/>
    <p:sldId id="340" r:id="rId13"/>
    <p:sldId id="334" r:id="rId14"/>
    <p:sldId id="341" r:id="rId15"/>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F414"/>
    <a:srgbClr val="DDDCDC"/>
    <a:srgbClr val="B5B4B4"/>
    <a:srgbClr val="0699CD"/>
    <a:srgbClr val="FAFAFA"/>
    <a:srgbClr val="7F7F7F"/>
    <a:srgbClr val="38C2F0"/>
    <a:srgbClr val="0096C8"/>
    <a:srgbClr val="10A1DC"/>
    <a:srgbClr val="45D4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96388" autoAdjust="0"/>
  </p:normalViewPr>
  <p:slideViewPr>
    <p:cSldViewPr snapToGrid="0" snapToObjects="1">
      <p:cViewPr>
        <p:scale>
          <a:sx n="108" d="100"/>
          <a:sy n="108" d="100"/>
        </p:scale>
        <p:origin x="-1432" y="-28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BC9AAA-7FC1-014F-BEA3-E83075E8B6EF}" type="datetimeFigureOut">
              <a:rPr kumimoji="1" lang="zh-CN" altLang="en-US" smtClean="0"/>
              <a:t>15/12/14</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4D76FC-E9D8-5B45-AADE-8A4581D17A31}" type="slidenum">
              <a:rPr kumimoji="1" lang="zh-CN" altLang="en-US" smtClean="0"/>
              <a:t>‹#›</a:t>
            </a:fld>
            <a:endParaRPr kumimoji="1" lang="zh-CN" altLang="en-US"/>
          </a:p>
        </p:txBody>
      </p:sp>
    </p:spTree>
    <p:extLst>
      <p:ext uri="{BB962C8B-B14F-4D97-AF65-F5344CB8AC3E}">
        <p14:creationId xmlns:p14="http://schemas.microsoft.com/office/powerpoint/2010/main" val="10011900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C20C79-8610-834A-AF1C-7723CE50AD25}" type="datetimeFigureOut">
              <a:rPr kumimoji="1" lang="zh-CN" altLang="en-US" smtClean="0"/>
              <a:t>15/12/14</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D5ECBE-BAC7-8045-A58F-E4605B1B9E97}" type="slidenum">
              <a:rPr kumimoji="1" lang="zh-CN" altLang="en-US" smtClean="0"/>
              <a:t>‹#›</a:t>
            </a:fld>
            <a:endParaRPr kumimoji="1" lang="zh-CN" altLang="en-US"/>
          </a:p>
        </p:txBody>
      </p:sp>
    </p:spTree>
    <p:extLst>
      <p:ext uri="{BB962C8B-B14F-4D97-AF65-F5344CB8AC3E}">
        <p14:creationId xmlns:p14="http://schemas.microsoft.com/office/powerpoint/2010/main" val="268612550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7D5ECBE-BAC7-8045-A58F-E4605B1B9E97}" type="slidenum">
              <a:rPr kumimoji="1" lang="zh-CN" altLang="en-US" smtClean="0"/>
              <a:t>6</a:t>
            </a:fld>
            <a:endParaRPr kumimoji="1" lang="zh-CN" altLang="en-US"/>
          </a:p>
        </p:txBody>
      </p:sp>
    </p:spTree>
    <p:extLst>
      <p:ext uri="{BB962C8B-B14F-4D97-AF65-F5344CB8AC3E}">
        <p14:creationId xmlns:p14="http://schemas.microsoft.com/office/powerpoint/2010/main" val="4115945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7D5ECBE-BAC7-8045-A58F-E4605B1B9E97}" type="slidenum">
              <a:rPr kumimoji="1" lang="zh-CN" altLang="en-US" smtClean="0"/>
              <a:t>9</a:t>
            </a:fld>
            <a:endParaRPr kumimoji="1" lang="zh-CN" altLang="en-US"/>
          </a:p>
        </p:txBody>
      </p:sp>
    </p:spTree>
    <p:extLst>
      <p:ext uri="{BB962C8B-B14F-4D97-AF65-F5344CB8AC3E}">
        <p14:creationId xmlns:p14="http://schemas.microsoft.com/office/powerpoint/2010/main" val="4115945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457200" y="2738374"/>
            <a:ext cx="7960550" cy="1470025"/>
          </a:xfrm>
        </p:spPr>
        <p:txBody>
          <a:bodyPr>
            <a:noAutofit/>
          </a:bodyPr>
          <a:lstStyle>
            <a:lvl1pPr algn="r">
              <a:defRPr sz="6600" b="0" i="0">
                <a:solidFill>
                  <a:schemeClr val="bg1">
                    <a:lumMod val="95000"/>
                  </a:schemeClr>
                </a:solidFill>
                <a:latin typeface="微软雅黑"/>
                <a:ea typeface="微软雅黑"/>
                <a:cs typeface="微软雅黑"/>
              </a:defRPr>
            </a:lvl1pPr>
          </a:lstStyle>
          <a:p>
            <a:r>
              <a:rPr kumimoji="1" lang="zh-CN" altLang="en-US" dirty="0" smtClean="0"/>
              <a:t>我的演讲主题</a:t>
            </a:r>
            <a:endParaRPr kumimoji="1" lang="zh-CN" altLang="en-US" dirty="0"/>
          </a:p>
        </p:txBody>
      </p:sp>
      <p:sp>
        <p:nvSpPr>
          <p:cNvPr id="4" name="日期占位符 3"/>
          <p:cNvSpPr>
            <a:spLocks noGrp="1"/>
          </p:cNvSpPr>
          <p:nvPr>
            <p:ph type="dt" sz="half" idx="10"/>
          </p:nvPr>
        </p:nvSpPr>
        <p:spPr>
          <a:xfrm>
            <a:off x="457200" y="6356350"/>
            <a:ext cx="1285935" cy="365125"/>
          </a:xfrm>
        </p:spPr>
        <p:txBody>
          <a:bodyPr/>
          <a:lstStyle/>
          <a:p>
            <a:fld id="{8AECADD6-6079-5A41-ABE3-E9E59F87153E}" type="datetime1">
              <a:rPr kumimoji="1" lang="zh-CN" altLang="en-US" smtClean="0"/>
              <a:t>15/12/14</a:t>
            </a:fld>
            <a:endParaRPr kumimoji="1" lang="zh-CN" altLang="en-US"/>
          </a:p>
        </p:txBody>
      </p:sp>
      <p:sp>
        <p:nvSpPr>
          <p:cNvPr id="5" name="页脚占位符 4"/>
          <p:cNvSpPr>
            <a:spLocks noGrp="1"/>
          </p:cNvSpPr>
          <p:nvPr>
            <p:ph type="ftr" sz="quarter" idx="11"/>
          </p:nvPr>
        </p:nvSpPr>
        <p:spPr>
          <a:xfrm>
            <a:off x="1848898" y="6340585"/>
            <a:ext cx="1745197" cy="365125"/>
          </a:xfrm>
        </p:spPr>
        <p:txBody>
          <a:bodyPr/>
          <a:lstStyle/>
          <a:p>
            <a:endParaRPr kumimoji="1" lang="zh-CN" altLang="en-US"/>
          </a:p>
        </p:txBody>
      </p:sp>
      <p:sp>
        <p:nvSpPr>
          <p:cNvPr id="6" name="幻灯片编号占位符 5"/>
          <p:cNvSpPr>
            <a:spLocks noGrp="1"/>
          </p:cNvSpPr>
          <p:nvPr>
            <p:ph type="sldNum" sz="quarter" idx="12"/>
          </p:nvPr>
        </p:nvSpPr>
        <p:spPr>
          <a:xfrm>
            <a:off x="3850817" y="6340585"/>
            <a:ext cx="596900" cy="365125"/>
          </a:xfrm>
        </p:spPr>
        <p:txBody>
          <a:bodyPr/>
          <a:lstStyle/>
          <a:p>
            <a:fld id="{FA7160E9-C017-7E4A-BDDC-B0A277081624}" type="slidenum">
              <a:rPr kumimoji="1" lang="zh-CN" altLang="en-US" smtClean="0"/>
              <a:t>‹#›</a:t>
            </a:fld>
            <a:endParaRPr kumimoji="1" lang="zh-CN" altLang="en-US"/>
          </a:p>
        </p:txBody>
      </p:sp>
      <p:sp>
        <p:nvSpPr>
          <p:cNvPr id="11" name="文本占位符 10"/>
          <p:cNvSpPr>
            <a:spLocks noGrp="1"/>
          </p:cNvSpPr>
          <p:nvPr>
            <p:ph type="body" sz="quarter" idx="13" hasCustomPrompt="1"/>
          </p:nvPr>
        </p:nvSpPr>
        <p:spPr>
          <a:xfrm>
            <a:off x="5134422" y="4457700"/>
            <a:ext cx="3284091" cy="1243013"/>
          </a:xfrm>
        </p:spPr>
        <p:txBody>
          <a:bodyPr>
            <a:normAutofit/>
          </a:bodyPr>
          <a:lstStyle>
            <a:lvl1pPr marL="0" indent="0" algn="r">
              <a:buNone/>
              <a:defRPr sz="1800">
                <a:solidFill>
                  <a:srgbClr val="F2F2F2"/>
                </a:solidFill>
              </a:defRPr>
            </a:lvl1pPr>
            <a:lvl2pPr marL="457200" indent="0" algn="r">
              <a:buNone/>
              <a:defRPr/>
            </a:lvl2pPr>
            <a:lvl3pPr marL="914400" indent="0" algn="r">
              <a:buNone/>
              <a:defRPr/>
            </a:lvl3pPr>
            <a:lvl4pPr marL="1371600" indent="0" algn="r">
              <a:buNone/>
              <a:defRPr/>
            </a:lvl4pPr>
            <a:lvl5pPr marL="1828800" indent="0" algn="r">
              <a:buNone/>
              <a:defRPr/>
            </a:lvl5pPr>
          </a:lstStyle>
          <a:p>
            <a:pPr lvl="0"/>
            <a:r>
              <a:rPr kumimoji="1" lang="zh-CN" altLang="en-US" dirty="0" smtClean="0"/>
              <a:t>演讲者</a:t>
            </a:r>
            <a:endParaRPr kumimoji="1" lang="en-US" altLang="zh-CN" dirty="0" smtClean="0"/>
          </a:p>
          <a:p>
            <a:pPr lvl="0"/>
            <a:r>
              <a:rPr kumimoji="1" lang="zh-CN" altLang="zh-CN" dirty="0" smtClean="0"/>
              <a:t>2</a:t>
            </a:r>
            <a:r>
              <a:rPr kumimoji="1" lang="en-US" altLang="zh-CN" dirty="0" smtClean="0"/>
              <a:t>014</a:t>
            </a:r>
            <a:r>
              <a:rPr kumimoji="1" lang="zh-CN" altLang="en-US" dirty="0" smtClean="0"/>
              <a:t>年</a:t>
            </a:r>
            <a:r>
              <a:rPr kumimoji="1" lang="en-US" altLang="zh-CN" dirty="0" smtClean="0"/>
              <a:t>4</a:t>
            </a:r>
            <a:r>
              <a:rPr kumimoji="1" lang="zh-CN" altLang="en-US" dirty="0" smtClean="0"/>
              <a:t>月</a:t>
            </a:r>
            <a:r>
              <a:rPr kumimoji="1" lang="en-US" altLang="zh-CN" dirty="0" smtClean="0"/>
              <a:t>29</a:t>
            </a:r>
            <a:r>
              <a:rPr kumimoji="1" lang="zh-CN" altLang="en-US" dirty="0" smtClean="0"/>
              <a:t>日</a:t>
            </a:r>
          </a:p>
        </p:txBody>
      </p:sp>
    </p:spTree>
    <p:extLst>
      <p:ext uri="{BB962C8B-B14F-4D97-AF65-F5344CB8AC3E}">
        <p14:creationId xmlns:p14="http://schemas.microsoft.com/office/powerpoint/2010/main" val="362027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A1E556B3-ACA9-094F-B2B7-4502F0BFB5AC}" type="datetime1">
              <a:rPr kumimoji="1" lang="zh-CN" altLang="en-US" smtClean="0"/>
              <a:t>15/12/14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A7160E9-C017-7E4A-BDDC-B0A277081624}" type="slidenum">
              <a:rPr kumimoji="1" lang="zh-CN" altLang="en-US" smtClean="0"/>
              <a:t>‹#›</a:t>
            </a:fld>
            <a:endParaRPr kumimoji="1" lang="zh-CN" altLang="en-US"/>
          </a:p>
        </p:txBody>
      </p:sp>
    </p:spTree>
    <p:extLst>
      <p:ext uri="{BB962C8B-B14F-4D97-AF65-F5344CB8AC3E}">
        <p14:creationId xmlns:p14="http://schemas.microsoft.com/office/powerpoint/2010/main" val="3065293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FB105B26-FAA0-A34B-A8B6-DAAF29A20DEC}" type="datetime1">
              <a:rPr kumimoji="1" lang="zh-CN" altLang="en-US" smtClean="0"/>
              <a:t>15/12/14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A7160E9-C017-7E4A-BDDC-B0A277081624}" type="slidenum">
              <a:rPr kumimoji="1" lang="zh-CN" altLang="en-US" smtClean="0"/>
              <a:t>‹#›</a:t>
            </a:fld>
            <a:endParaRPr kumimoji="1" lang="zh-CN" altLang="en-US"/>
          </a:p>
        </p:txBody>
      </p:sp>
    </p:spTree>
    <p:extLst>
      <p:ext uri="{BB962C8B-B14F-4D97-AF65-F5344CB8AC3E}">
        <p14:creationId xmlns:p14="http://schemas.microsoft.com/office/powerpoint/2010/main" val="3444570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C2452D5A-B7AC-0D40-8949-E230615EF681}" type="datetime1">
              <a:rPr kumimoji="1" lang="zh-CN" altLang="en-US" smtClean="0"/>
              <a:t>15/12/14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A7160E9-C017-7E4A-BDDC-B0A277081624}" type="slidenum">
              <a:rPr kumimoji="1" lang="zh-CN" altLang="en-US" smtClean="0"/>
              <a:t>‹#›</a:t>
            </a:fld>
            <a:endParaRPr kumimoji="1" lang="zh-CN" altLang="en-US"/>
          </a:p>
        </p:txBody>
      </p:sp>
    </p:spTree>
    <p:extLst>
      <p:ext uri="{BB962C8B-B14F-4D97-AF65-F5344CB8AC3E}">
        <p14:creationId xmlns:p14="http://schemas.microsoft.com/office/powerpoint/2010/main" val="1375675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C57CEECB-19D9-674C-8F1D-FFD0CCBEA8CE}" type="datetime1">
              <a:rPr kumimoji="1" lang="zh-CN" altLang="en-US" smtClean="0"/>
              <a:t>15/12/14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A7160E9-C017-7E4A-BDDC-B0A277081624}" type="slidenum">
              <a:rPr kumimoji="1" lang="zh-CN" altLang="en-US" smtClean="0"/>
              <a:t>‹#›</a:t>
            </a:fld>
            <a:endParaRPr kumimoji="1" lang="zh-CN" altLang="en-US"/>
          </a:p>
        </p:txBody>
      </p:sp>
    </p:spTree>
    <p:extLst>
      <p:ext uri="{BB962C8B-B14F-4D97-AF65-F5344CB8AC3E}">
        <p14:creationId xmlns:p14="http://schemas.microsoft.com/office/powerpoint/2010/main" val="752753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7200" y="2697410"/>
            <a:ext cx="7961312" cy="1470024"/>
          </a:xfrm>
        </p:spPr>
        <p:txBody>
          <a:bodyPr>
            <a:noAutofit/>
          </a:bodyPr>
          <a:lstStyle>
            <a:lvl1pPr algn="r">
              <a:defRPr sz="6600">
                <a:solidFill>
                  <a:srgbClr val="7F7F7F"/>
                </a:solidFill>
              </a:defRPr>
            </a:lvl1pPr>
          </a:lstStyle>
          <a:p>
            <a:r>
              <a:rPr kumimoji="1" lang="zh-CN" altLang="en-US" dirty="0" smtClean="0"/>
              <a:t>我的演讲标题</a:t>
            </a:r>
            <a:endParaRPr kumimoji="1" lang="zh-CN" altLang="en-US" dirty="0"/>
          </a:p>
        </p:txBody>
      </p:sp>
      <p:sp>
        <p:nvSpPr>
          <p:cNvPr id="3" name="日期占位符 2"/>
          <p:cNvSpPr>
            <a:spLocks noGrp="1"/>
          </p:cNvSpPr>
          <p:nvPr>
            <p:ph type="dt" sz="half" idx="10"/>
          </p:nvPr>
        </p:nvSpPr>
        <p:spPr/>
        <p:txBody>
          <a:bodyPr/>
          <a:lstStyle/>
          <a:p>
            <a:fld id="{BDB35FCE-D1C2-9A43-B9E6-D8E08DDC0A3D}" type="datetime1">
              <a:rPr kumimoji="1" lang="zh-CN" altLang="en-US" smtClean="0"/>
              <a:t>15/12/14</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11" name="文本占位符 10"/>
          <p:cNvSpPr>
            <a:spLocks noGrp="1"/>
          </p:cNvSpPr>
          <p:nvPr>
            <p:ph type="body" sz="quarter" idx="14" hasCustomPrompt="1"/>
          </p:nvPr>
        </p:nvSpPr>
        <p:spPr>
          <a:xfrm>
            <a:off x="3619500" y="4457700"/>
            <a:ext cx="4800600" cy="1243013"/>
          </a:xfrm>
        </p:spPr>
        <p:txBody>
          <a:bodyPr>
            <a:normAutofit/>
          </a:bodyPr>
          <a:lstStyle>
            <a:lvl1pPr marL="0" indent="0" algn="r">
              <a:buNone/>
              <a:defRPr sz="1800"/>
            </a:lvl1pPr>
          </a:lstStyle>
          <a:p>
            <a:pPr lvl="0"/>
            <a:r>
              <a:rPr kumimoji="1" lang="zh-CN" altLang="en-US" dirty="0" smtClean="0"/>
              <a:t>演讲者</a:t>
            </a:r>
            <a:endParaRPr kumimoji="1" lang="en-US" altLang="zh-CN" dirty="0" smtClean="0"/>
          </a:p>
        </p:txBody>
      </p:sp>
    </p:spTree>
    <p:extLst>
      <p:ext uri="{BB962C8B-B14F-4D97-AF65-F5344CB8AC3E}">
        <p14:creationId xmlns:p14="http://schemas.microsoft.com/office/powerpoint/2010/main" val="2278782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6725543" cy="1187946"/>
          </a:xfrm>
        </p:spPr>
        <p:txBody>
          <a:bodyPr>
            <a:normAutofit/>
          </a:bodyPr>
          <a:lstStyle>
            <a:lvl1pPr algn="l">
              <a:defRPr lang="zh-CN" altLang="en-US" sz="3200" dirty="0"/>
            </a:lvl1pPr>
          </a:lstStyle>
          <a:p>
            <a:r>
              <a:rPr kumimoji="1" lang="zh-CN" altLang="en-US" dirty="0" smtClean="0"/>
              <a:t>单击此处编辑母版标题样式</a:t>
            </a:r>
            <a:endParaRPr kumimoji="1" lang="zh-CN" altLang="en-US" dirty="0"/>
          </a:p>
        </p:txBody>
      </p:sp>
      <p:sp>
        <p:nvSpPr>
          <p:cNvPr id="3" name="内容占位符 2"/>
          <p:cNvSpPr>
            <a:spLocks noGrp="1"/>
          </p:cNvSpPr>
          <p:nvPr>
            <p:ph idx="1"/>
          </p:nvPr>
        </p:nvSpPr>
        <p:spPr>
          <a:xfrm>
            <a:off x="457200" y="1432058"/>
            <a:ext cx="8229600" cy="4694106"/>
          </a:xfrm>
        </p:spPr>
        <p:txBody>
          <a:body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4" name="日期占位符 3"/>
          <p:cNvSpPr>
            <a:spLocks noGrp="1"/>
          </p:cNvSpPr>
          <p:nvPr>
            <p:ph type="dt" sz="half" idx="10"/>
          </p:nvPr>
        </p:nvSpPr>
        <p:spPr/>
        <p:txBody>
          <a:bodyPr/>
          <a:lstStyle/>
          <a:p>
            <a:fld id="{FD68E2CD-C6AF-C041-8229-D461C08C4EBC}" type="datetime1">
              <a:rPr kumimoji="1" lang="zh-CN" altLang="en-US" smtClean="0"/>
              <a:t>15/12/14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a:xfrm>
            <a:off x="8493661" y="6362256"/>
            <a:ext cx="650338" cy="365125"/>
          </a:xfrm>
        </p:spPr>
        <p:txBody>
          <a:bodyPr/>
          <a:lstStyle>
            <a:lvl1pPr algn="ctr">
              <a:defRPr>
                <a:solidFill>
                  <a:srgbClr val="00A0DE"/>
                </a:solidFill>
                <a:latin typeface="Arial"/>
                <a:ea typeface="黑体-简 细体"/>
              </a:defRPr>
            </a:lvl1pPr>
          </a:lstStyle>
          <a:p>
            <a:fld id="{FA7160E9-C017-7E4A-BDDC-B0A277081624}" type="slidenum">
              <a:rPr kumimoji="1" lang="zh-CN" altLang="en-US" smtClean="0"/>
              <a:pPr/>
              <a:t>‹#›</a:t>
            </a:fld>
            <a:endParaRPr kumimoji="1" lang="zh-CN" altLang="en-US" dirty="0"/>
          </a:p>
        </p:txBody>
      </p:sp>
    </p:spTree>
    <p:extLst>
      <p:ext uri="{BB962C8B-B14F-4D97-AF65-F5344CB8AC3E}">
        <p14:creationId xmlns:p14="http://schemas.microsoft.com/office/powerpoint/2010/main" val="3970657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带背景内容版式">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6862097" cy="1187946"/>
          </a:xfrm>
        </p:spPr>
        <p:txBody>
          <a:bodyPr>
            <a:normAutofit/>
          </a:bodyPr>
          <a:lstStyle>
            <a:lvl1pPr algn="l">
              <a:defRPr lang="zh-CN" altLang="en-US" dirty="0">
                <a:solidFill>
                  <a:schemeClr val="bg1">
                    <a:lumMod val="95000"/>
                  </a:schemeClr>
                </a:solidFill>
              </a:defRPr>
            </a:lvl1pPr>
          </a:lstStyle>
          <a:p>
            <a:r>
              <a:rPr kumimoji="1" lang="zh-CN" altLang="en-US" dirty="0" smtClean="0"/>
              <a:t>单击此处编辑母版标题样式</a:t>
            </a:r>
            <a:endParaRPr kumimoji="1" lang="zh-CN" altLang="en-US" dirty="0"/>
          </a:p>
        </p:txBody>
      </p:sp>
      <p:sp>
        <p:nvSpPr>
          <p:cNvPr id="3" name="日期占位符 2"/>
          <p:cNvSpPr>
            <a:spLocks noGrp="1"/>
          </p:cNvSpPr>
          <p:nvPr>
            <p:ph type="dt" sz="half" idx="10"/>
          </p:nvPr>
        </p:nvSpPr>
        <p:spPr/>
        <p:txBody>
          <a:bodyPr/>
          <a:lstStyle>
            <a:lvl1pPr>
              <a:defRPr>
                <a:solidFill>
                  <a:schemeClr val="bg1">
                    <a:lumMod val="95000"/>
                  </a:schemeClr>
                </a:solidFill>
              </a:defRPr>
            </a:lvl1pPr>
          </a:lstStyle>
          <a:p>
            <a:fld id="{BDB35FCE-D1C2-9A43-B9E6-D8E08DDC0A3D}" type="datetime1">
              <a:rPr kumimoji="1" lang="zh-CN" altLang="en-US" smtClean="0"/>
              <a:pPr/>
              <a:t>15/12/14</a:t>
            </a:fld>
            <a:endParaRPr kumimoji="1" lang="zh-CN" altLang="en-US"/>
          </a:p>
        </p:txBody>
      </p:sp>
      <p:sp>
        <p:nvSpPr>
          <p:cNvPr id="4" name="页脚占位符 3"/>
          <p:cNvSpPr>
            <a:spLocks noGrp="1"/>
          </p:cNvSpPr>
          <p:nvPr>
            <p:ph type="ftr" sz="quarter" idx="11"/>
          </p:nvPr>
        </p:nvSpPr>
        <p:spPr/>
        <p:txBody>
          <a:bodyPr/>
          <a:lstStyle>
            <a:lvl1pPr>
              <a:defRPr>
                <a:solidFill>
                  <a:schemeClr val="bg1">
                    <a:lumMod val="95000"/>
                  </a:schemeClr>
                </a:solidFill>
              </a:defRPr>
            </a:lvl1pPr>
          </a:lstStyle>
          <a:p>
            <a:endParaRPr kumimoji="1" lang="zh-CN" altLang="en-US"/>
          </a:p>
        </p:txBody>
      </p:sp>
      <p:sp>
        <p:nvSpPr>
          <p:cNvPr id="5" name="幻灯片编号占位符 4"/>
          <p:cNvSpPr>
            <a:spLocks noGrp="1"/>
          </p:cNvSpPr>
          <p:nvPr>
            <p:ph type="sldNum" sz="quarter" idx="12"/>
          </p:nvPr>
        </p:nvSpPr>
        <p:spPr>
          <a:xfrm>
            <a:off x="8493661" y="6363368"/>
            <a:ext cx="650338" cy="365125"/>
          </a:xfrm>
        </p:spPr>
        <p:txBody>
          <a:bodyPr/>
          <a:lstStyle>
            <a:lvl1pPr>
              <a:defRPr>
                <a:solidFill>
                  <a:srgbClr val="0699CD"/>
                </a:solidFill>
              </a:defRPr>
            </a:lvl1pPr>
          </a:lstStyle>
          <a:p>
            <a:fld id="{FA7160E9-C017-7E4A-BDDC-B0A277081624}" type="slidenum">
              <a:rPr kumimoji="1" lang="zh-CN" altLang="en-US" smtClean="0"/>
              <a:pPr/>
              <a:t>‹#›</a:t>
            </a:fld>
            <a:endParaRPr kumimoji="1" lang="zh-CN" altLang="en-US" dirty="0"/>
          </a:p>
        </p:txBody>
      </p:sp>
      <p:sp>
        <p:nvSpPr>
          <p:cNvPr id="7" name="内容占位符 6"/>
          <p:cNvSpPr>
            <a:spLocks noGrp="1"/>
          </p:cNvSpPr>
          <p:nvPr>
            <p:ph sz="quarter" idx="13"/>
          </p:nvPr>
        </p:nvSpPr>
        <p:spPr>
          <a:xfrm>
            <a:off x="457200" y="1607520"/>
            <a:ext cx="8229600" cy="4566537"/>
          </a:xfrm>
        </p:spPr>
        <p:txBody>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Tree>
    <p:extLst>
      <p:ext uri="{BB962C8B-B14F-4D97-AF65-F5344CB8AC3E}">
        <p14:creationId xmlns:p14="http://schemas.microsoft.com/office/powerpoint/2010/main" val="4172397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C68AC2BD-83DA-F248-AA83-D2C94D80346F}" type="datetime1">
              <a:rPr kumimoji="1" lang="zh-CN" altLang="en-US" smtClean="0"/>
              <a:t>15/12/14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A7160E9-C017-7E4A-BDDC-B0A277081624}" type="slidenum">
              <a:rPr kumimoji="1" lang="zh-CN" altLang="en-US" smtClean="0"/>
              <a:t>‹#›</a:t>
            </a:fld>
            <a:endParaRPr kumimoji="1" lang="zh-CN" altLang="en-US"/>
          </a:p>
        </p:txBody>
      </p:sp>
    </p:spTree>
    <p:extLst>
      <p:ext uri="{BB962C8B-B14F-4D97-AF65-F5344CB8AC3E}">
        <p14:creationId xmlns:p14="http://schemas.microsoft.com/office/powerpoint/2010/main" val="4006996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项内容">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6848441" cy="1174292"/>
          </a:xfrm>
        </p:spPr>
        <p:txBody>
          <a:bodyPr>
            <a:normAutofit/>
          </a:bodyPr>
          <a:lstStyle>
            <a:lvl1pPr algn="l">
              <a:defRPr sz="4000"/>
            </a:lvl1pPr>
          </a:lstStyle>
          <a:p>
            <a:r>
              <a:rPr kumimoji="1" lang="zh-CN" altLang="en-US" dirty="0" smtClean="0"/>
              <a:t>单击此处编辑母版标题样式</a:t>
            </a:r>
            <a:endParaRPr kumimoji="1" lang="zh-CN" altLang="en-US" dirty="0"/>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75ED8884-3A84-CB41-98F4-606CC285F60A}" type="datetime1">
              <a:rPr kumimoji="1" lang="zh-CN" altLang="en-US" smtClean="0"/>
              <a:t>15/12/14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8" name="幻灯片编号占位符 5"/>
          <p:cNvSpPr txBox="1">
            <a:spLocks/>
          </p:cNvSpPr>
          <p:nvPr userDrawn="1"/>
        </p:nvSpPr>
        <p:spPr>
          <a:xfrm>
            <a:off x="8507316" y="6368161"/>
            <a:ext cx="636683" cy="365125"/>
          </a:xfrm>
          <a:prstGeom prst="rect">
            <a:avLst/>
          </a:prstGeom>
        </p:spPr>
        <p:txBody>
          <a:bodyPr vert="horz" lIns="91440" tIns="45720" rIns="91440" bIns="45720" rtlCol="0" anchor="ctr"/>
          <a:lstStyle>
            <a:defPPr>
              <a:defRPr lang="zh-CN"/>
            </a:defPPr>
            <a:lvl1pPr marL="0" algn="ctr" defTabSz="457200" rtl="0" eaLnBrk="1" latinLnBrk="0" hangingPunct="1">
              <a:defRPr sz="1800" kern="1200">
                <a:solidFill>
                  <a:srgbClr val="00A0DE"/>
                </a:solidFill>
                <a:latin typeface="Arial"/>
                <a:ea typeface="黑体-简 细体"/>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A7160E9-C017-7E4A-BDDC-B0A277081624}" type="slidenum">
              <a:rPr kumimoji="1" lang="zh-CN" altLang="en-US" smtClean="0"/>
              <a:pPr/>
              <a:t>‹#›</a:t>
            </a:fld>
            <a:endParaRPr kumimoji="1" lang="zh-CN" altLang="en-US" dirty="0"/>
          </a:p>
        </p:txBody>
      </p:sp>
    </p:spTree>
    <p:extLst>
      <p:ext uri="{BB962C8B-B14F-4D97-AF65-F5344CB8AC3E}">
        <p14:creationId xmlns:p14="http://schemas.microsoft.com/office/powerpoint/2010/main" val="2609789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6807475" cy="1160637"/>
          </a:xfrm>
        </p:spPr>
        <p:txBody>
          <a:bodyPr>
            <a:normAutofit/>
          </a:bodyPr>
          <a:lstStyle>
            <a:lvl1pPr algn="l">
              <a:defRPr sz="4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3302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1970056"/>
            <a:ext cx="4040188" cy="415610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5" name="文本占位符 4"/>
          <p:cNvSpPr>
            <a:spLocks noGrp="1"/>
          </p:cNvSpPr>
          <p:nvPr>
            <p:ph type="body" sz="quarter" idx="3"/>
          </p:nvPr>
        </p:nvSpPr>
        <p:spPr>
          <a:xfrm>
            <a:off x="4645025" y="13302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1970056"/>
            <a:ext cx="4041775" cy="415610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B7023AA8-4CCA-934C-8147-7EB833102FEF}" type="datetime1">
              <a:rPr kumimoji="1" lang="zh-CN" altLang="en-US" smtClean="0"/>
              <a:t>15/12/14</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a:xfrm>
            <a:off x="8493661" y="6363368"/>
            <a:ext cx="650338" cy="365125"/>
          </a:xfrm>
        </p:spPr>
        <p:txBody>
          <a:bodyPr/>
          <a:lstStyle/>
          <a:p>
            <a:fld id="{FA7160E9-C017-7E4A-BDDC-B0A277081624}" type="slidenum">
              <a:rPr kumimoji="1" lang="zh-CN" altLang="en-US" smtClean="0"/>
              <a:t>‹#›</a:t>
            </a:fld>
            <a:endParaRPr kumimoji="1" lang="zh-CN" altLang="en-US"/>
          </a:p>
        </p:txBody>
      </p:sp>
    </p:spTree>
    <p:extLst>
      <p:ext uri="{BB962C8B-B14F-4D97-AF65-F5344CB8AC3E}">
        <p14:creationId xmlns:p14="http://schemas.microsoft.com/office/powerpoint/2010/main" val="2965105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74953A96-3058-1F44-8F38-101B066E6C2B}" type="datetime1">
              <a:rPr kumimoji="1" lang="zh-CN" altLang="en-US" smtClean="0"/>
              <a:t>15/12/14</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a:xfrm>
            <a:off x="8493661" y="6363368"/>
            <a:ext cx="650338" cy="365125"/>
          </a:xfrm>
        </p:spPr>
        <p:txBody>
          <a:bodyPr/>
          <a:lstStyle/>
          <a:p>
            <a:fld id="{FA7160E9-C017-7E4A-BDDC-B0A277081624}" type="slidenum">
              <a:rPr kumimoji="1" lang="zh-CN" altLang="en-US" smtClean="0"/>
              <a:t>‹#›</a:t>
            </a:fld>
            <a:endParaRPr kumimoji="1" lang="zh-CN" altLang="en-US"/>
          </a:p>
        </p:txBody>
      </p:sp>
    </p:spTree>
    <p:extLst>
      <p:ext uri="{BB962C8B-B14F-4D97-AF65-F5344CB8AC3E}">
        <p14:creationId xmlns:p14="http://schemas.microsoft.com/office/powerpoint/2010/main" val="1555402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DB6A35-CA45-1841-95E2-0075BF50D7DC}" type="datetime1">
              <a:rPr kumimoji="1" lang="zh-CN" altLang="en-US" smtClean="0"/>
              <a:t>15/12/14</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FA7160E9-C017-7E4A-BDDC-B0A277081624}" type="slidenum">
              <a:rPr kumimoji="1" lang="zh-CN" altLang="en-US" smtClean="0"/>
              <a:t>‹#›</a:t>
            </a:fld>
            <a:endParaRPr kumimoji="1" lang="zh-CN" altLang="en-US"/>
          </a:p>
        </p:txBody>
      </p:sp>
    </p:spTree>
    <p:extLst>
      <p:ext uri="{BB962C8B-B14F-4D97-AF65-F5344CB8AC3E}">
        <p14:creationId xmlns:p14="http://schemas.microsoft.com/office/powerpoint/2010/main" val="38884014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5"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8826"/>
            <a:ext cx="6834786" cy="1143000"/>
          </a:xfrm>
          <a:prstGeom prst="rect">
            <a:avLst/>
          </a:prstGeom>
        </p:spPr>
        <p:txBody>
          <a:bodyPr vert="horz" lIns="91440" tIns="45720" rIns="91440" bIns="45720" rtlCol="0" anchor="ctr">
            <a:normAutofit/>
          </a:bodyPr>
          <a:lstStyle/>
          <a:p>
            <a:r>
              <a:rPr kumimoji="1" lang="zh-CN" altLang="en-US" dirty="0" smtClean="0"/>
              <a:t>单击此处编辑母版标题样式</a:t>
            </a:r>
            <a:endParaRPr kumimoji="1" lang="zh-CN" altLang="en-US" dirty="0"/>
          </a:p>
        </p:txBody>
      </p:sp>
      <p:sp>
        <p:nvSpPr>
          <p:cNvPr id="3" name="文本占位符 2"/>
          <p:cNvSpPr>
            <a:spLocks noGrp="1"/>
          </p:cNvSpPr>
          <p:nvPr>
            <p:ph type="body" idx="1"/>
          </p:nvPr>
        </p:nvSpPr>
        <p:spPr>
          <a:xfrm>
            <a:off x="457200" y="1351802"/>
            <a:ext cx="8229600" cy="4774362"/>
          </a:xfrm>
          <a:prstGeom prst="rect">
            <a:avLst/>
          </a:prstGeom>
        </p:spPr>
        <p:txBody>
          <a:bodyPr vert="horz" lIns="91440" tIns="45720" rIns="91440" bIns="45720" rtlCol="0">
            <a:normAutofit/>
          </a:body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B35FCE-D1C2-9A43-B9E6-D8E08DDC0A3D}" type="datetime1">
              <a:rPr kumimoji="1" lang="zh-CN" altLang="en-US" smtClean="0"/>
              <a:t>15/12/14</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507317" y="6363368"/>
            <a:ext cx="636682" cy="365125"/>
          </a:xfrm>
          <a:prstGeom prst="rect">
            <a:avLst/>
          </a:prstGeom>
        </p:spPr>
        <p:txBody>
          <a:bodyPr vert="horz" lIns="91440" tIns="45720" rIns="91440" bIns="45720" rtlCol="0" anchor="ctr"/>
          <a:lstStyle>
            <a:lvl1pPr algn="ctr">
              <a:defRPr sz="1600">
                <a:solidFill>
                  <a:srgbClr val="0699CD"/>
                </a:solidFill>
                <a:latin typeface="Arial Black"/>
                <a:ea typeface="黑体-简 中等"/>
              </a:defRPr>
            </a:lvl1pPr>
          </a:lstStyle>
          <a:p>
            <a:fld id="{FA7160E9-C017-7E4A-BDDC-B0A277081624}" type="slidenum">
              <a:rPr kumimoji="1" lang="zh-CN" altLang="en-US" smtClean="0"/>
              <a:pPr/>
              <a:t>‹#›</a:t>
            </a:fld>
            <a:endParaRPr kumimoji="1" lang="zh-CN" altLang="en-US" dirty="0"/>
          </a:p>
        </p:txBody>
      </p:sp>
    </p:spTree>
    <p:extLst>
      <p:ext uri="{BB962C8B-B14F-4D97-AF65-F5344CB8AC3E}">
        <p14:creationId xmlns:p14="http://schemas.microsoft.com/office/powerpoint/2010/main" val="2560869240"/>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hdr="0" ftr="0" dt="0"/>
  <p:txStyles>
    <p:titleStyle>
      <a:lvl1pPr algn="l" defTabSz="457200" rtl="0" eaLnBrk="1" latinLnBrk="0" hangingPunct="1">
        <a:spcBef>
          <a:spcPct val="0"/>
        </a:spcBef>
        <a:buNone/>
        <a:defRPr sz="2800" kern="1200">
          <a:solidFill>
            <a:srgbClr val="595959"/>
          </a:solidFill>
          <a:latin typeface="微软雅黑"/>
          <a:ea typeface="微软雅黑"/>
          <a:cs typeface="微软雅黑"/>
        </a:defRPr>
      </a:lvl1pPr>
    </p:titleStyle>
    <p:bodyStyle>
      <a:lvl1pPr marL="342900" indent="-342900" algn="l" defTabSz="457200" rtl="0" eaLnBrk="1" latinLnBrk="0" hangingPunct="1">
        <a:spcBef>
          <a:spcPct val="20000"/>
        </a:spcBef>
        <a:buFont typeface="Arial"/>
        <a:buChar char="•"/>
        <a:defRPr sz="2400" kern="1200">
          <a:solidFill>
            <a:srgbClr val="595959"/>
          </a:solidFill>
          <a:latin typeface="微软雅黑"/>
          <a:ea typeface="微软雅黑"/>
          <a:cs typeface="微软雅黑"/>
        </a:defRPr>
      </a:lvl1pPr>
      <a:lvl2pPr marL="742950" indent="-285750" algn="l" defTabSz="457200" rtl="0" eaLnBrk="1" latinLnBrk="0" hangingPunct="1">
        <a:spcBef>
          <a:spcPct val="20000"/>
        </a:spcBef>
        <a:buFont typeface="Arial"/>
        <a:buChar char="–"/>
        <a:defRPr sz="2000" kern="1200">
          <a:solidFill>
            <a:srgbClr val="595959"/>
          </a:solidFill>
          <a:latin typeface="微软雅黑"/>
          <a:ea typeface="微软雅黑"/>
          <a:cs typeface="微软雅黑"/>
        </a:defRPr>
      </a:lvl2pPr>
      <a:lvl3pPr marL="1143000" indent="-228600" algn="l" defTabSz="457200" rtl="0" eaLnBrk="1" latinLnBrk="0" hangingPunct="1">
        <a:spcBef>
          <a:spcPct val="20000"/>
        </a:spcBef>
        <a:buFont typeface="Arial"/>
        <a:buChar char="•"/>
        <a:defRPr sz="1800" kern="1200">
          <a:solidFill>
            <a:srgbClr val="595959"/>
          </a:solidFill>
          <a:latin typeface="微软雅黑"/>
          <a:ea typeface="微软雅黑"/>
          <a:cs typeface="微软雅黑"/>
        </a:defRPr>
      </a:lvl3pPr>
      <a:lvl4pPr marL="1600200" indent="-228600" algn="l" defTabSz="457200" rtl="0" eaLnBrk="1" latinLnBrk="0" hangingPunct="1">
        <a:spcBef>
          <a:spcPct val="20000"/>
        </a:spcBef>
        <a:buFont typeface="Arial"/>
        <a:buChar char="–"/>
        <a:defRPr sz="1600" kern="1200">
          <a:solidFill>
            <a:srgbClr val="595959"/>
          </a:solidFill>
          <a:latin typeface="微软雅黑"/>
          <a:ea typeface="微软雅黑"/>
          <a:cs typeface="微软雅黑"/>
        </a:defRPr>
      </a:lvl4pPr>
      <a:lvl5pPr marL="2057400" indent="-228600" algn="l" defTabSz="457200" rtl="0" eaLnBrk="1" latinLnBrk="0" hangingPunct="1">
        <a:spcBef>
          <a:spcPct val="20000"/>
        </a:spcBef>
        <a:buFont typeface="Arial"/>
        <a:buChar char="»"/>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07609" y="1837829"/>
            <a:ext cx="8621922" cy="1470025"/>
          </a:xfrm>
        </p:spPr>
        <p:txBody>
          <a:bodyPr/>
          <a:lstStyle/>
          <a:p>
            <a:r>
              <a:rPr kumimoji="1" lang="zh-CN" altLang="en-US" sz="5400" dirty="0" smtClean="0"/>
              <a:t>数字摄像头课堂直播</a:t>
            </a:r>
            <a:r>
              <a:rPr kumimoji="1" lang="zh-CN" altLang="en-US" sz="5400" dirty="0" smtClean="0"/>
              <a:t>方</a:t>
            </a:r>
            <a:r>
              <a:rPr kumimoji="1" lang="zh-CN" altLang="en-US" sz="5400" dirty="0" smtClean="0"/>
              <a:t>案</a:t>
            </a:r>
            <a:endParaRPr kumimoji="1" lang="zh-CN" altLang="en-US" sz="5400" dirty="0"/>
          </a:p>
        </p:txBody>
      </p:sp>
      <p:sp>
        <p:nvSpPr>
          <p:cNvPr id="3" name="文本占位符 2"/>
          <p:cNvSpPr>
            <a:spLocks noGrp="1"/>
          </p:cNvSpPr>
          <p:nvPr>
            <p:ph type="body" sz="quarter" idx="13"/>
          </p:nvPr>
        </p:nvSpPr>
        <p:spPr>
          <a:xfrm>
            <a:off x="5517830" y="4638728"/>
            <a:ext cx="3284091" cy="948491"/>
          </a:xfrm>
        </p:spPr>
        <p:txBody>
          <a:bodyPr/>
          <a:lstStyle/>
          <a:p>
            <a:r>
              <a:rPr kumimoji="1" lang="zh-CN" altLang="en-US" dirty="0" smtClean="0"/>
              <a:t>七牛解决方案部</a:t>
            </a:r>
            <a:endParaRPr kumimoji="1" lang="en-US" altLang="zh-CN" dirty="0" smtClean="0"/>
          </a:p>
          <a:p>
            <a:endParaRPr kumimoji="1" lang="en-US" altLang="zh-CN" dirty="0"/>
          </a:p>
          <a:p>
            <a:endParaRPr kumimoji="1" lang="zh-CN" altLang="en-US" dirty="0"/>
          </a:p>
        </p:txBody>
      </p:sp>
      <p:sp>
        <p:nvSpPr>
          <p:cNvPr id="4" name="标题 1"/>
          <p:cNvSpPr txBox="1">
            <a:spLocks/>
          </p:cNvSpPr>
          <p:nvPr/>
        </p:nvSpPr>
        <p:spPr>
          <a:xfrm>
            <a:off x="1412176" y="3152690"/>
            <a:ext cx="7417355" cy="894529"/>
          </a:xfrm>
          <a:prstGeom prst="rect">
            <a:avLst/>
          </a:prstGeom>
        </p:spPr>
        <p:txBody>
          <a:bodyPr vert="horz" lIns="91440" tIns="45720" rIns="91440" bIns="45720" rtlCol="0" anchor="ctr">
            <a:no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kumimoji="1" lang="zh-CN" altLang="en-US" sz="2400" dirty="0">
                <a:solidFill>
                  <a:schemeClr val="bg1">
                    <a:lumMod val="95000"/>
                  </a:schemeClr>
                </a:solidFill>
                <a:latin typeface="微软雅黑"/>
                <a:ea typeface="微软雅黑"/>
                <a:cs typeface="微软雅黑"/>
              </a:rPr>
              <a:t>云服务需求与场景分析</a:t>
            </a:r>
          </a:p>
        </p:txBody>
      </p:sp>
    </p:spTree>
    <p:extLst>
      <p:ext uri="{BB962C8B-B14F-4D97-AF65-F5344CB8AC3E}">
        <p14:creationId xmlns:p14="http://schemas.microsoft.com/office/powerpoint/2010/main" val="13521762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967319" y="1082605"/>
            <a:ext cx="4908803" cy="427815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ctr">
              <a:lnSpc>
                <a:spcPct val="150000"/>
              </a:lnSpc>
            </a:pPr>
            <a:r>
              <a:rPr kumimoji="1" lang="zh-CN" altLang="en-US" sz="2800" dirty="0">
                <a:solidFill>
                  <a:schemeClr val="bg1">
                    <a:lumMod val="65000"/>
                  </a:schemeClr>
                </a:solidFill>
              </a:rPr>
              <a:t>硬件部署方案</a:t>
            </a:r>
            <a:endParaRPr kumimoji="1" lang="en-US" altLang="zh-CN" sz="2800" dirty="0">
              <a:solidFill>
                <a:schemeClr val="bg1">
                  <a:lumMod val="65000"/>
                </a:schemeClr>
              </a:solidFill>
            </a:endParaRPr>
          </a:p>
          <a:p>
            <a:pPr algn="ctr">
              <a:lnSpc>
                <a:spcPct val="150000"/>
              </a:lnSpc>
            </a:pPr>
            <a:r>
              <a:rPr kumimoji="1" lang="zh-CN" altLang="en-US" sz="2800" dirty="0"/>
              <a:t>软件直播平台</a:t>
            </a:r>
            <a:endParaRPr kumimoji="1" lang="en-US" altLang="zh-CN" sz="2800" dirty="0"/>
          </a:p>
          <a:p>
            <a:pPr algn="ctr">
              <a:lnSpc>
                <a:spcPct val="150000"/>
              </a:lnSpc>
            </a:pPr>
            <a:r>
              <a:rPr kumimoji="1" lang="zh-CN" altLang="en-US" sz="2800" dirty="0">
                <a:solidFill>
                  <a:schemeClr val="bg1">
                    <a:lumMod val="65000"/>
                  </a:schemeClr>
                </a:solidFill>
              </a:rPr>
              <a:t>软件点</a:t>
            </a:r>
            <a:r>
              <a:rPr kumimoji="1" lang="zh-CN" altLang="en-US" sz="2800" dirty="0" smtClean="0">
                <a:solidFill>
                  <a:schemeClr val="bg1">
                    <a:lumMod val="65000"/>
                  </a:schemeClr>
                </a:solidFill>
              </a:rPr>
              <a:t>播平台</a:t>
            </a:r>
            <a:endParaRPr kumimoji="1" lang="en-US" altLang="zh-CN" sz="2800" dirty="0">
              <a:solidFill>
                <a:schemeClr val="bg1">
                  <a:lumMod val="65000"/>
                </a:schemeClr>
              </a:solidFill>
            </a:endParaRPr>
          </a:p>
        </p:txBody>
      </p:sp>
      <p:sp>
        <p:nvSpPr>
          <p:cNvPr id="7"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smtClean="0"/>
              <a:t>目录</a:t>
            </a:r>
            <a:endParaRPr kumimoji="1" lang="en-US" altLang="zh-CN" sz="2800" dirty="0"/>
          </a:p>
        </p:txBody>
      </p:sp>
    </p:spTree>
    <p:extLst>
      <p:ext uri="{BB962C8B-B14F-4D97-AF65-F5344CB8AC3E}">
        <p14:creationId xmlns:p14="http://schemas.microsoft.com/office/powerpoint/2010/main" val="54918801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smtClean="0"/>
              <a:t>客户端授权／播放方案</a:t>
            </a:r>
            <a:endParaRPr kumimoji="1" lang="en-US" altLang="zh-CN" sz="2800" dirty="0"/>
          </a:p>
        </p:txBody>
      </p:sp>
      <p:sp>
        <p:nvSpPr>
          <p:cNvPr id="39" name="文本占位符 2"/>
          <p:cNvSpPr txBox="1">
            <a:spLocks/>
          </p:cNvSpPr>
          <p:nvPr/>
        </p:nvSpPr>
        <p:spPr>
          <a:xfrm>
            <a:off x="319010" y="2681872"/>
            <a:ext cx="8413163" cy="3654143"/>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endParaRPr kumimoji="1" lang="en-US" altLang="zh-CN" sz="2400" dirty="0"/>
          </a:p>
        </p:txBody>
      </p:sp>
      <p:sp>
        <p:nvSpPr>
          <p:cNvPr id="41" name="AutoShape 22"/>
          <p:cNvSpPr>
            <a:spLocks/>
          </p:cNvSpPr>
          <p:nvPr/>
        </p:nvSpPr>
        <p:spPr bwMode="auto">
          <a:xfrm>
            <a:off x="5789992" y="2863930"/>
            <a:ext cx="2874614" cy="1903030"/>
          </a:xfrm>
          <a:custGeom>
            <a:avLst/>
            <a:gdLst>
              <a:gd name="T0" fmla="+- 0 10736 297"/>
              <a:gd name="T1" fmla="*/ T0 w 20879"/>
              <a:gd name="T2" fmla="+- 0 10743 401"/>
              <a:gd name="T3" fmla="*/ 10743 h 20684"/>
              <a:gd name="T4" fmla="+- 0 10736 297"/>
              <a:gd name="T5" fmla="*/ T4 w 20879"/>
              <a:gd name="T6" fmla="+- 0 10743 401"/>
              <a:gd name="T7" fmla="*/ 10743 h 20684"/>
              <a:gd name="T8" fmla="+- 0 10736 297"/>
              <a:gd name="T9" fmla="*/ T8 w 20879"/>
              <a:gd name="T10" fmla="+- 0 10743 401"/>
              <a:gd name="T11" fmla="*/ 10743 h 20684"/>
              <a:gd name="T12" fmla="+- 0 10736 297"/>
              <a:gd name="T13" fmla="*/ T12 w 20879"/>
              <a:gd name="T14" fmla="+- 0 10743 401"/>
              <a:gd name="T15" fmla="*/ 10743 h 20684"/>
            </a:gdLst>
            <a:ahLst/>
            <a:cxnLst>
              <a:cxn ang="0">
                <a:pos x="T1" y="T3"/>
              </a:cxn>
              <a:cxn ang="0">
                <a:pos x="T5" y="T7"/>
              </a:cxn>
              <a:cxn ang="0">
                <a:pos x="T9" y="T11"/>
              </a:cxn>
              <a:cxn ang="0">
                <a:pos x="T13" y="T15"/>
              </a:cxn>
            </a:cxnLst>
            <a:rect l="0" t="0" r="r" b="b"/>
            <a:pathLst>
              <a:path w="20879" h="20684">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FFFFFF"/>
          </a:solidFill>
          <a:ln w="25400" cap="flat" cmpd="sng">
            <a:solidFill>
              <a:srgbClr val="3A5E8A"/>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r>
              <a:rPr lang="zh-CN" altLang="en-US" dirty="0" smtClean="0">
                <a:latin typeface="微软雅黑"/>
                <a:ea typeface="微软雅黑"/>
                <a:cs typeface="微软雅黑"/>
                <a:sym typeface="Calibri" charset="0"/>
              </a:rPr>
              <a:t>七牛云直播</a:t>
            </a:r>
            <a:endParaRPr lang="zh-CN" altLang="en-US" dirty="0">
              <a:latin typeface="微软雅黑"/>
              <a:ea typeface="微软雅黑"/>
              <a:cs typeface="微软雅黑"/>
              <a:sym typeface="Calibri" charset="0"/>
            </a:endParaRPr>
          </a:p>
        </p:txBody>
      </p:sp>
      <p:pic>
        <p:nvPicPr>
          <p:cNvPr id="42" name="图片 41"/>
          <p:cNvPicPr>
            <a:picLocks noChangeAspect="1"/>
          </p:cNvPicPr>
          <p:nvPr/>
        </p:nvPicPr>
        <p:blipFill>
          <a:blip r:embed="rId2"/>
          <a:stretch>
            <a:fillRect/>
          </a:stretch>
        </p:blipFill>
        <p:spPr>
          <a:xfrm>
            <a:off x="919278" y="4909920"/>
            <a:ext cx="784927" cy="784927"/>
          </a:xfrm>
          <a:prstGeom prst="rect">
            <a:avLst/>
          </a:prstGeom>
        </p:spPr>
      </p:pic>
      <p:pic>
        <p:nvPicPr>
          <p:cNvPr id="43" name="图片 42"/>
          <p:cNvPicPr>
            <a:picLocks noChangeAspect="1"/>
          </p:cNvPicPr>
          <p:nvPr/>
        </p:nvPicPr>
        <p:blipFill>
          <a:blip r:embed="rId3"/>
          <a:stretch>
            <a:fillRect/>
          </a:stretch>
        </p:blipFill>
        <p:spPr>
          <a:xfrm>
            <a:off x="1704205" y="4766960"/>
            <a:ext cx="466751" cy="466751"/>
          </a:xfrm>
          <a:prstGeom prst="rect">
            <a:avLst/>
          </a:prstGeom>
        </p:spPr>
      </p:pic>
      <p:sp>
        <p:nvSpPr>
          <p:cNvPr id="44" name="标题 1"/>
          <p:cNvSpPr txBox="1">
            <a:spLocks/>
          </p:cNvSpPr>
          <p:nvPr/>
        </p:nvSpPr>
        <p:spPr>
          <a:xfrm>
            <a:off x="1639410" y="4847071"/>
            <a:ext cx="1502729" cy="937934"/>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l"/>
            <a:r>
              <a:rPr kumimoji="1" lang="zh-CN" altLang="en-US" sz="1400" dirty="0" smtClean="0">
                <a:solidFill>
                  <a:schemeClr val="bg1"/>
                </a:solidFill>
              </a:rPr>
              <a:t>转</a:t>
            </a:r>
            <a:r>
              <a:rPr kumimoji="1" lang="en-US" altLang="zh-CN" sz="1400" dirty="0" smtClean="0">
                <a:solidFill>
                  <a:schemeClr val="bg1"/>
                </a:solidFill>
              </a:rPr>
              <a:t>RTMP SDK</a:t>
            </a:r>
          </a:p>
        </p:txBody>
      </p:sp>
      <p:sp>
        <p:nvSpPr>
          <p:cNvPr id="45" name="Line 28"/>
          <p:cNvSpPr>
            <a:spLocks noChangeShapeType="1"/>
          </p:cNvSpPr>
          <p:nvPr/>
        </p:nvSpPr>
        <p:spPr bwMode="auto">
          <a:xfrm flipH="1">
            <a:off x="2287345" y="4590386"/>
            <a:ext cx="3379379" cy="402091"/>
          </a:xfrm>
          <a:prstGeom prst="line">
            <a:avLst/>
          </a:prstGeom>
          <a:noFill/>
          <a:ln w="25400" cap="flat" cmpd="sng">
            <a:solidFill>
              <a:srgbClr val="FF8B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46" name="标题 1"/>
          <p:cNvSpPr txBox="1">
            <a:spLocks/>
          </p:cNvSpPr>
          <p:nvPr/>
        </p:nvSpPr>
        <p:spPr>
          <a:xfrm rot="21215259">
            <a:off x="3628841" y="4601778"/>
            <a:ext cx="1453101" cy="593147"/>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l"/>
            <a:r>
              <a:rPr kumimoji="1" lang="en-US" altLang="zh-CN" sz="1200" dirty="0" smtClean="0">
                <a:solidFill>
                  <a:schemeClr val="bg1"/>
                </a:solidFill>
              </a:rPr>
              <a:t>RTMP</a:t>
            </a:r>
          </a:p>
        </p:txBody>
      </p:sp>
      <p:sp>
        <p:nvSpPr>
          <p:cNvPr id="47" name="标题 1"/>
          <p:cNvSpPr txBox="1">
            <a:spLocks/>
          </p:cNvSpPr>
          <p:nvPr/>
        </p:nvSpPr>
        <p:spPr>
          <a:xfrm>
            <a:off x="2812924" y="5785004"/>
            <a:ext cx="3255522" cy="469225"/>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l"/>
            <a:endParaRPr kumimoji="1" lang="en-US" altLang="zh-CN" sz="1400" dirty="0" smtClean="0">
              <a:solidFill>
                <a:schemeClr val="bg1"/>
              </a:solidFill>
            </a:endParaRPr>
          </a:p>
        </p:txBody>
      </p:sp>
      <p:sp>
        <p:nvSpPr>
          <p:cNvPr id="48" name="矩形 47"/>
          <p:cNvSpPr/>
          <p:nvPr/>
        </p:nvSpPr>
        <p:spPr>
          <a:xfrm>
            <a:off x="2068275" y="5908829"/>
            <a:ext cx="6463557" cy="369332"/>
          </a:xfrm>
          <a:prstGeom prst="rect">
            <a:avLst/>
          </a:prstGeom>
        </p:spPr>
        <p:txBody>
          <a:bodyPr wrap="square">
            <a:spAutoFit/>
          </a:bodyPr>
          <a:lstStyle/>
          <a:p>
            <a:r>
              <a:rPr lang="fr-FR" altLang="zh-CN" dirty="0" err="1">
                <a:solidFill>
                  <a:srgbClr val="FFFFFF"/>
                </a:solidFill>
              </a:rPr>
              <a:t>rtmp</a:t>
            </a:r>
            <a:r>
              <a:rPr lang="fr-FR" altLang="zh-CN" dirty="0">
                <a:solidFill>
                  <a:srgbClr val="FFFFFF"/>
                </a:solidFill>
              </a:rPr>
              <a:t>:/</a:t>
            </a:r>
            <a:r>
              <a:rPr lang="fr-FR" altLang="zh-CN" dirty="0" smtClean="0">
                <a:solidFill>
                  <a:srgbClr val="FFFFFF"/>
                </a:solidFill>
              </a:rPr>
              <a:t>/</a:t>
            </a:r>
            <a:r>
              <a:rPr lang="fr-FR" altLang="zh-CN" dirty="0" err="1" smtClean="0">
                <a:solidFill>
                  <a:srgbClr val="FFFFFF"/>
                </a:solidFill>
              </a:rPr>
              <a:t>x.x.x.x:yyy</a:t>
            </a:r>
            <a:r>
              <a:rPr lang="fr-FR" altLang="zh-CN" dirty="0" smtClean="0">
                <a:solidFill>
                  <a:srgbClr val="FFFFFF"/>
                </a:solidFill>
              </a:rPr>
              <a:t>/</a:t>
            </a:r>
            <a:r>
              <a:rPr lang="fr-FR" altLang="zh-CN" dirty="0" err="1">
                <a:solidFill>
                  <a:srgbClr val="FFFFFF"/>
                </a:solidFill>
              </a:rPr>
              <a:t>livestream</a:t>
            </a:r>
            <a:r>
              <a:rPr lang="fr-FR" altLang="zh-CN" dirty="0" smtClean="0">
                <a:solidFill>
                  <a:srgbClr val="FFFFFF"/>
                </a:solidFill>
              </a:rPr>
              <a:t>/</a:t>
            </a:r>
            <a:r>
              <a:rPr lang="fr-FR" altLang="zh-CN" dirty="0" err="1" smtClean="0">
                <a:solidFill>
                  <a:srgbClr val="FFFFFF"/>
                </a:solidFill>
              </a:rPr>
              <a:t>pubx?nonce</a:t>
            </a:r>
            <a:r>
              <a:rPr lang="fr-FR" altLang="zh-CN" dirty="0" smtClean="0">
                <a:solidFill>
                  <a:srgbClr val="FFFFFF"/>
                </a:solidFill>
              </a:rPr>
              <a:t>=</a:t>
            </a:r>
            <a:r>
              <a:rPr lang="fr-FR" altLang="zh-CN" dirty="0" err="1" smtClean="0">
                <a:solidFill>
                  <a:srgbClr val="FFFFFF"/>
                </a:solidFill>
              </a:rPr>
              <a:t>ABCDEFG&amp;</a:t>
            </a:r>
            <a:r>
              <a:rPr lang="fr-FR" altLang="zh-CN" dirty="0" err="1">
                <a:solidFill>
                  <a:srgbClr val="FFFFFF"/>
                </a:solidFill>
              </a:rPr>
              <a:t>token</a:t>
            </a:r>
            <a:r>
              <a:rPr lang="fr-FR" altLang="zh-CN" dirty="0" smtClean="0">
                <a:solidFill>
                  <a:srgbClr val="FFFFFF"/>
                </a:solidFill>
              </a:rPr>
              <a:t>=XYZ</a:t>
            </a:r>
            <a:endParaRPr lang="zh-CN" altLang="en-US" dirty="0">
              <a:solidFill>
                <a:srgbClr val="FFFFFF"/>
              </a:solidFill>
            </a:endParaRPr>
          </a:p>
        </p:txBody>
      </p:sp>
      <p:sp>
        <p:nvSpPr>
          <p:cNvPr id="49" name="标题 1"/>
          <p:cNvSpPr txBox="1">
            <a:spLocks/>
          </p:cNvSpPr>
          <p:nvPr/>
        </p:nvSpPr>
        <p:spPr>
          <a:xfrm>
            <a:off x="2087235" y="5349156"/>
            <a:ext cx="1502729" cy="937934"/>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l"/>
            <a:r>
              <a:rPr kumimoji="1" lang="en-US" altLang="zh-CN" sz="1400" dirty="0" smtClean="0">
                <a:solidFill>
                  <a:schemeClr val="bg1"/>
                </a:solidFill>
              </a:rPr>
              <a:t>PUSH URL</a:t>
            </a:r>
          </a:p>
        </p:txBody>
      </p:sp>
      <p:sp>
        <p:nvSpPr>
          <p:cNvPr id="50" name="AutoShape 22"/>
          <p:cNvSpPr>
            <a:spLocks/>
          </p:cNvSpPr>
          <p:nvPr/>
        </p:nvSpPr>
        <p:spPr bwMode="auto">
          <a:xfrm>
            <a:off x="4801581" y="2778591"/>
            <a:ext cx="1918350" cy="1103915"/>
          </a:xfrm>
          <a:custGeom>
            <a:avLst/>
            <a:gdLst>
              <a:gd name="T0" fmla="+- 0 10736 297"/>
              <a:gd name="T1" fmla="*/ T0 w 20879"/>
              <a:gd name="T2" fmla="+- 0 10743 401"/>
              <a:gd name="T3" fmla="*/ 10743 h 20684"/>
              <a:gd name="T4" fmla="+- 0 10736 297"/>
              <a:gd name="T5" fmla="*/ T4 w 20879"/>
              <a:gd name="T6" fmla="+- 0 10743 401"/>
              <a:gd name="T7" fmla="*/ 10743 h 20684"/>
              <a:gd name="T8" fmla="+- 0 10736 297"/>
              <a:gd name="T9" fmla="*/ T8 w 20879"/>
              <a:gd name="T10" fmla="+- 0 10743 401"/>
              <a:gd name="T11" fmla="*/ 10743 h 20684"/>
              <a:gd name="T12" fmla="+- 0 10736 297"/>
              <a:gd name="T13" fmla="*/ T12 w 20879"/>
              <a:gd name="T14" fmla="+- 0 10743 401"/>
              <a:gd name="T15" fmla="*/ 10743 h 20684"/>
            </a:gdLst>
            <a:ahLst/>
            <a:cxnLst>
              <a:cxn ang="0">
                <a:pos x="T1" y="T3"/>
              </a:cxn>
              <a:cxn ang="0">
                <a:pos x="T5" y="T7"/>
              </a:cxn>
              <a:cxn ang="0">
                <a:pos x="T9" y="T11"/>
              </a:cxn>
              <a:cxn ang="0">
                <a:pos x="T13" y="T15"/>
              </a:cxn>
            </a:cxnLst>
            <a:rect l="0" t="0" r="r" b="b"/>
            <a:pathLst>
              <a:path w="20879" h="20684">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FFFFFF"/>
          </a:solidFill>
          <a:ln w="25400" cap="flat" cmpd="sng">
            <a:solidFill>
              <a:srgbClr val="3A5E8A"/>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r>
              <a:rPr lang="zh-CN" altLang="en-US" sz="1400" dirty="0" smtClean="0">
                <a:latin typeface="微软雅黑"/>
                <a:ea typeface="微软雅黑"/>
                <a:cs typeface="微软雅黑"/>
                <a:sym typeface="Calibri" charset="0"/>
              </a:rPr>
              <a:t>七牛云直播</a:t>
            </a:r>
            <a:endParaRPr lang="en-US" altLang="zh-CN" sz="1400" dirty="0" smtClean="0">
              <a:latin typeface="微软雅黑"/>
              <a:ea typeface="微软雅黑"/>
              <a:cs typeface="微软雅黑"/>
              <a:sym typeface="Calibri" charset="0"/>
            </a:endParaRPr>
          </a:p>
          <a:p>
            <a:pPr algn="ctr"/>
            <a:r>
              <a:rPr lang="zh-CN" altLang="en-US" sz="1400" dirty="0" smtClean="0">
                <a:latin typeface="微软雅黑"/>
                <a:ea typeface="微软雅黑"/>
                <a:cs typeface="微软雅黑"/>
                <a:sym typeface="Calibri" charset="0"/>
              </a:rPr>
              <a:t>管理服务</a:t>
            </a:r>
            <a:endParaRPr lang="zh-CN" altLang="en-US" sz="1400" dirty="0">
              <a:latin typeface="微软雅黑"/>
              <a:ea typeface="微软雅黑"/>
              <a:cs typeface="微软雅黑"/>
              <a:sym typeface="Calibri" charset="0"/>
            </a:endParaRPr>
          </a:p>
        </p:txBody>
      </p:sp>
      <p:sp>
        <p:nvSpPr>
          <p:cNvPr id="51" name="Line 28"/>
          <p:cNvSpPr>
            <a:spLocks noChangeShapeType="1"/>
          </p:cNvSpPr>
          <p:nvPr/>
        </p:nvSpPr>
        <p:spPr bwMode="auto">
          <a:xfrm flipH="1">
            <a:off x="1533365" y="3376982"/>
            <a:ext cx="1074718" cy="1461835"/>
          </a:xfrm>
          <a:prstGeom prst="line">
            <a:avLst/>
          </a:prstGeom>
          <a:noFill/>
          <a:ln w="25400" cap="flat" cmpd="sng">
            <a:solidFill>
              <a:srgbClr val="FF8B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dirty="0">
              <a:latin typeface="Helvetica" charset="0"/>
              <a:cs typeface="Helvetica" charset="0"/>
              <a:sym typeface="Helvetica" charset="0"/>
            </a:endParaRPr>
          </a:p>
        </p:txBody>
      </p:sp>
      <p:sp>
        <p:nvSpPr>
          <p:cNvPr id="52" name="Line 30"/>
          <p:cNvSpPr>
            <a:spLocks noChangeShapeType="1"/>
          </p:cNvSpPr>
          <p:nvPr/>
        </p:nvSpPr>
        <p:spPr bwMode="auto">
          <a:xfrm flipV="1">
            <a:off x="1452759" y="3376982"/>
            <a:ext cx="1054275" cy="1420766"/>
          </a:xfrm>
          <a:prstGeom prst="line">
            <a:avLst/>
          </a:prstGeom>
          <a:noFill/>
          <a:ln w="25400" cap="flat" cmpd="sng">
            <a:solidFill>
              <a:srgbClr val="7AF8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53" name="AutoShape 22"/>
          <p:cNvSpPr>
            <a:spLocks/>
          </p:cNvSpPr>
          <p:nvPr/>
        </p:nvSpPr>
        <p:spPr bwMode="auto">
          <a:xfrm>
            <a:off x="5760756" y="4278704"/>
            <a:ext cx="1918350" cy="1103915"/>
          </a:xfrm>
          <a:custGeom>
            <a:avLst/>
            <a:gdLst>
              <a:gd name="T0" fmla="+- 0 10736 297"/>
              <a:gd name="T1" fmla="*/ T0 w 20879"/>
              <a:gd name="T2" fmla="+- 0 10743 401"/>
              <a:gd name="T3" fmla="*/ 10743 h 20684"/>
              <a:gd name="T4" fmla="+- 0 10736 297"/>
              <a:gd name="T5" fmla="*/ T4 w 20879"/>
              <a:gd name="T6" fmla="+- 0 10743 401"/>
              <a:gd name="T7" fmla="*/ 10743 h 20684"/>
              <a:gd name="T8" fmla="+- 0 10736 297"/>
              <a:gd name="T9" fmla="*/ T8 w 20879"/>
              <a:gd name="T10" fmla="+- 0 10743 401"/>
              <a:gd name="T11" fmla="*/ 10743 h 20684"/>
              <a:gd name="T12" fmla="+- 0 10736 297"/>
              <a:gd name="T13" fmla="*/ T12 w 20879"/>
              <a:gd name="T14" fmla="+- 0 10743 401"/>
              <a:gd name="T15" fmla="*/ 10743 h 20684"/>
            </a:gdLst>
            <a:ahLst/>
            <a:cxnLst>
              <a:cxn ang="0">
                <a:pos x="T1" y="T3"/>
              </a:cxn>
              <a:cxn ang="0">
                <a:pos x="T5" y="T7"/>
              </a:cxn>
              <a:cxn ang="0">
                <a:pos x="T9" y="T11"/>
              </a:cxn>
              <a:cxn ang="0">
                <a:pos x="T13" y="T15"/>
              </a:cxn>
            </a:cxnLst>
            <a:rect l="0" t="0" r="r" b="b"/>
            <a:pathLst>
              <a:path w="20879" h="20684">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FFFFFF"/>
          </a:solidFill>
          <a:ln w="25400" cap="flat" cmpd="sng">
            <a:solidFill>
              <a:srgbClr val="3A5E8A"/>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r>
              <a:rPr lang="en-US" altLang="zh-CN" sz="1400" dirty="0" smtClean="0">
                <a:latin typeface="微软雅黑"/>
                <a:ea typeface="微软雅黑"/>
                <a:cs typeface="微软雅黑"/>
                <a:sym typeface="Calibri" charset="0"/>
              </a:rPr>
              <a:t> </a:t>
            </a:r>
            <a:r>
              <a:rPr lang="zh-CN" altLang="en-US" sz="1400" dirty="0" smtClean="0">
                <a:latin typeface="微软雅黑"/>
                <a:ea typeface="微软雅黑"/>
                <a:cs typeface="微软雅黑"/>
                <a:sym typeface="Calibri" charset="0"/>
              </a:rPr>
              <a:t>直播推流</a:t>
            </a:r>
            <a:endParaRPr lang="en-US" altLang="zh-CN" sz="1400" dirty="0" smtClean="0">
              <a:latin typeface="微软雅黑"/>
              <a:ea typeface="微软雅黑"/>
              <a:cs typeface="微软雅黑"/>
              <a:sym typeface="Calibri" charset="0"/>
            </a:endParaRPr>
          </a:p>
          <a:p>
            <a:pPr algn="ctr"/>
            <a:r>
              <a:rPr lang="zh-CN" altLang="en-US" sz="1400" dirty="0" smtClean="0">
                <a:latin typeface="微软雅黑"/>
                <a:ea typeface="微软雅黑"/>
                <a:cs typeface="微软雅黑"/>
                <a:sym typeface="Calibri" charset="0"/>
              </a:rPr>
              <a:t>服务</a:t>
            </a:r>
            <a:endParaRPr lang="zh-CN" altLang="en-US" sz="1400" dirty="0">
              <a:latin typeface="微软雅黑"/>
              <a:ea typeface="微软雅黑"/>
              <a:cs typeface="微软雅黑"/>
              <a:sym typeface="Calibri" charset="0"/>
            </a:endParaRPr>
          </a:p>
        </p:txBody>
      </p:sp>
      <p:pic>
        <p:nvPicPr>
          <p:cNvPr id="54" name="Picture 20" descr="serv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89992" y="4283930"/>
            <a:ext cx="554887" cy="55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55" name="标题 1"/>
          <p:cNvSpPr txBox="1">
            <a:spLocks/>
          </p:cNvSpPr>
          <p:nvPr/>
        </p:nvSpPr>
        <p:spPr>
          <a:xfrm>
            <a:off x="2104216" y="3771303"/>
            <a:ext cx="1502729" cy="937934"/>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l"/>
            <a:r>
              <a:rPr kumimoji="1" lang="zh-CN" altLang="en-US" sz="1400" dirty="0" smtClean="0">
                <a:solidFill>
                  <a:schemeClr val="bg1"/>
                </a:solidFill>
              </a:rPr>
              <a:t>鉴权，推送管理</a:t>
            </a:r>
            <a:endParaRPr kumimoji="1" lang="en-US" altLang="zh-CN" sz="1400" dirty="0" smtClean="0">
              <a:solidFill>
                <a:schemeClr val="bg1"/>
              </a:solidFill>
            </a:endParaRPr>
          </a:p>
        </p:txBody>
      </p:sp>
      <p:sp>
        <p:nvSpPr>
          <p:cNvPr id="56" name="标题 1"/>
          <p:cNvSpPr txBox="1">
            <a:spLocks/>
          </p:cNvSpPr>
          <p:nvPr/>
        </p:nvSpPr>
        <p:spPr>
          <a:xfrm>
            <a:off x="502580" y="3652452"/>
            <a:ext cx="1502729" cy="937934"/>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l"/>
            <a:r>
              <a:rPr kumimoji="1" lang="zh-CN" altLang="en-US" sz="1400" dirty="0" smtClean="0">
                <a:solidFill>
                  <a:schemeClr val="bg1"/>
                </a:solidFill>
              </a:rPr>
              <a:t>获得</a:t>
            </a:r>
            <a:r>
              <a:rPr kumimoji="1" lang="en-US" altLang="zh-CN" sz="1400" dirty="0" smtClean="0">
                <a:solidFill>
                  <a:schemeClr val="bg1"/>
                </a:solidFill>
              </a:rPr>
              <a:t>Token</a:t>
            </a:r>
            <a:endParaRPr kumimoji="1" lang="en-US" altLang="zh-CN" sz="1400" dirty="0">
              <a:solidFill>
                <a:schemeClr val="bg1"/>
              </a:solidFill>
            </a:endParaRPr>
          </a:p>
          <a:p>
            <a:pPr algn="l"/>
            <a:r>
              <a:rPr kumimoji="1" lang="zh-CN" altLang="en-US" sz="1400" dirty="0" smtClean="0">
                <a:solidFill>
                  <a:schemeClr val="bg1"/>
                </a:solidFill>
              </a:rPr>
              <a:t>得到推流地址</a:t>
            </a:r>
            <a:endParaRPr kumimoji="1" lang="en-US" altLang="zh-CN" sz="1400" dirty="0" smtClean="0">
              <a:solidFill>
                <a:schemeClr val="bg1"/>
              </a:solidFill>
            </a:endParaRPr>
          </a:p>
        </p:txBody>
      </p:sp>
      <p:pic>
        <p:nvPicPr>
          <p:cNvPr id="57" name="Picture 20" descr="serv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87252" y="2688936"/>
            <a:ext cx="669241" cy="669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58" name="左右箭头 57"/>
          <p:cNvSpPr/>
          <p:nvPr/>
        </p:nvSpPr>
        <p:spPr>
          <a:xfrm>
            <a:off x="3237365" y="2983208"/>
            <a:ext cx="1564215" cy="247137"/>
          </a:xfrm>
          <a:prstGeom prst="leftRightArrow">
            <a:avLst>
              <a:gd name="adj1" fmla="val 50000"/>
              <a:gd name="adj2" fmla="val 91176"/>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9" name="标题 1"/>
          <p:cNvSpPr txBox="1">
            <a:spLocks/>
          </p:cNvSpPr>
          <p:nvPr/>
        </p:nvSpPr>
        <p:spPr>
          <a:xfrm>
            <a:off x="3550280" y="2711888"/>
            <a:ext cx="1094837" cy="345727"/>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l"/>
            <a:r>
              <a:rPr kumimoji="1" lang="zh-CN" altLang="en-US" sz="1400" dirty="0" smtClean="0">
                <a:solidFill>
                  <a:schemeClr val="bg1"/>
                </a:solidFill>
              </a:rPr>
              <a:t>直播流管理</a:t>
            </a:r>
            <a:endParaRPr kumimoji="1" lang="en-US" altLang="zh-CN" sz="1400" dirty="0" smtClean="0">
              <a:solidFill>
                <a:schemeClr val="bg1"/>
              </a:solidFill>
            </a:endParaRPr>
          </a:p>
        </p:txBody>
      </p:sp>
      <p:sp>
        <p:nvSpPr>
          <p:cNvPr id="60" name="标题 1"/>
          <p:cNvSpPr txBox="1">
            <a:spLocks/>
          </p:cNvSpPr>
          <p:nvPr/>
        </p:nvSpPr>
        <p:spPr>
          <a:xfrm>
            <a:off x="2348701" y="2295400"/>
            <a:ext cx="1291088" cy="408370"/>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l"/>
            <a:r>
              <a:rPr kumimoji="1" lang="zh-CN" altLang="en-US" sz="1400" dirty="0" smtClean="0">
                <a:solidFill>
                  <a:schemeClr val="bg1"/>
                </a:solidFill>
              </a:rPr>
              <a:t>业务服务器</a:t>
            </a:r>
            <a:endParaRPr kumimoji="1" lang="en-US" altLang="zh-CN" sz="1400" dirty="0" smtClean="0">
              <a:solidFill>
                <a:schemeClr val="bg1"/>
              </a:solidFill>
            </a:endParaRPr>
          </a:p>
        </p:txBody>
      </p:sp>
      <p:sp>
        <p:nvSpPr>
          <p:cNvPr id="61" name="Line 30"/>
          <p:cNvSpPr>
            <a:spLocks noChangeShapeType="1"/>
          </p:cNvSpPr>
          <p:nvPr/>
        </p:nvSpPr>
        <p:spPr bwMode="auto">
          <a:xfrm>
            <a:off x="3140749" y="3316030"/>
            <a:ext cx="638753" cy="499632"/>
          </a:xfrm>
          <a:prstGeom prst="line">
            <a:avLst/>
          </a:prstGeom>
          <a:noFill/>
          <a:ln w="25400" cap="flat" cmpd="sng">
            <a:solidFill>
              <a:srgbClr val="7AF8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62" name="Line 28"/>
          <p:cNvSpPr>
            <a:spLocks noChangeShapeType="1"/>
          </p:cNvSpPr>
          <p:nvPr/>
        </p:nvSpPr>
        <p:spPr bwMode="auto">
          <a:xfrm flipH="1" flipV="1">
            <a:off x="3089961" y="3375114"/>
            <a:ext cx="645290" cy="507392"/>
          </a:xfrm>
          <a:prstGeom prst="line">
            <a:avLst/>
          </a:prstGeom>
          <a:noFill/>
          <a:ln w="25400" cap="flat" cmpd="sng">
            <a:solidFill>
              <a:srgbClr val="FF8B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dirty="0">
              <a:latin typeface="Helvetica" charset="0"/>
              <a:cs typeface="Helvetica" charset="0"/>
              <a:sym typeface="Helvetica" charset="0"/>
            </a:endParaRPr>
          </a:p>
        </p:txBody>
      </p:sp>
      <p:graphicFrame>
        <p:nvGraphicFramePr>
          <p:cNvPr id="63" name="表格 62"/>
          <p:cNvGraphicFramePr>
            <a:graphicFrameLocks noGrp="1"/>
          </p:cNvGraphicFramePr>
          <p:nvPr>
            <p:extLst>
              <p:ext uri="{D42A27DB-BD31-4B8C-83A1-F6EECF244321}">
                <p14:modId xmlns:p14="http://schemas.microsoft.com/office/powerpoint/2010/main" val="1591667705"/>
              </p:ext>
            </p:extLst>
          </p:nvPr>
        </p:nvGraphicFramePr>
        <p:xfrm>
          <a:off x="3419665" y="1496166"/>
          <a:ext cx="3020078" cy="1097280"/>
        </p:xfrm>
        <a:graphic>
          <a:graphicData uri="http://schemas.openxmlformats.org/drawingml/2006/table">
            <a:tbl>
              <a:tblPr firstRow="1" bandRow="1">
                <a:tableStyleId>{073A0DAA-6AF3-43AB-8588-CEC1D06C72B9}</a:tableStyleId>
              </a:tblPr>
              <a:tblGrid>
                <a:gridCol w="1510039"/>
                <a:gridCol w="1510039"/>
              </a:tblGrid>
              <a:tr h="240223">
                <a:tc>
                  <a:txBody>
                    <a:bodyPr/>
                    <a:lstStyle/>
                    <a:p>
                      <a:r>
                        <a:rPr lang="en-US" altLang="zh-CN" sz="1200" dirty="0" smtClean="0"/>
                        <a:t>Key</a:t>
                      </a:r>
                      <a:endParaRPr lang="zh-CN" altLang="en-US" sz="1200" dirty="0"/>
                    </a:p>
                  </a:txBody>
                  <a:tcPr/>
                </a:tc>
                <a:tc>
                  <a:txBody>
                    <a:bodyPr/>
                    <a:lstStyle/>
                    <a:p>
                      <a:r>
                        <a:rPr lang="en-US" altLang="zh-CN" sz="1200" dirty="0" err="1" smtClean="0"/>
                        <a:t>streamID</a:t>
                      </a:r>
                      <a:endParaRPr lang="zh-CN" altLang="en-US" sz="1200" dirty="0"/>
                    </a:p>
                  </a:txBody>
                  <a:tcPr/>
                </a:tc>
              </a:tr>
              <a:tr h="240223">
                <a:tc>
                  <a:txBody>
                    <a:bodyPr/>
                    <a:lstStyle/>
                    <a:p>
                      <a:r>
                        <a:rPr lang="zh-CN" altLang="en-US" sz="1200" dirty="0" smtClean="0"/>
                        <a:t>摄像头一</a:t>
                      </a:r>
                      <a:endParaRPr lang="zh-CN" altLang="en-US" sz="1200" dirty="0"/>
                    </a:p>
                  </a:txBody>
                  <a:tcPr/>
                </a:tc>
                <a:tc>
                  <a:txBody>
                    <a:bodyPr/>
                    <a:lstStyle/>
                    <a:p>
                      <a:r>
                        <a:rPr lang="en-US" altLang="zh-CN" sz="1200" dirty="0" smtClean="0"/>
                        <a:t>Z1.livestream.pub1</a:t>
                      </a:r>
                      <a:endParaRPr lang="zh-CN" altLang="en-US" sz="1200" dirty="0"/>
                    </a:p>
                  </a:txBody>
                  <a:tcPr/>
                </a:tc>
              </a:tr>
              <a:tr h="24022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200" dirty="0" smtClean="0"/>
                        <a:t>摄像头二</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Z1.livestream.pub2</a:t>
                      </a:r>
                      <a:endParaRPr lang="zh-CN" altLang="en-US" sz="1200" dirty="0" smtClean="0"/>
                    </a:p>
                  </a:txBody>
                  <a:tcPr/>
                </a:tc>
              </a:tr>
              <a:tr h="24022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a:t>
                      </a:r>
                      <a:endParaRPr lang="zh-CN" altLang="en-US" sz="1200" dirty="0" smtClean="0"/>
                    </a:p>
                  </a:txBody>
                  <a:tcPr/>
                </a:tc>
                <a:tc>
                  <a:txBody>
                    <a:bodyPr/>
                    <a:lstStyle/>
                    <a:p>
                      <a:r>
                        <a:rPr lang="en-US" altLang="zh-CN" sz="1200" dirty="0" smtClean="0"/>
                        <a:t>……</a:t>
                      </a:r>
                      <a:endParaRPr lang="zh-CN" altLang="en-US" sz="1200" dirty="0"/>
                    </a:p>
                  </a:txBody>
                  <a:tcPr/>
                </a:tc>
              </a:tr>
            </a:tbl>
          </a:graphicData>
        </a:graphic>
      </p:graphicFrame>
      <p:grpSp>
        <p:nvGrpSpPr>
          <p:cNvPr id="64" name="组 63"/>
          <p:cNvGrpSpPr/>
          <p:nvPr/>
        </p:nvGrpSpPr>
        <p:grpSpPr>
          <a:xfrm>
            <a:off x="3851813" y="3700474"/>
            <a:ext cx="527625" cy="735799"/>
            <a:chOff x="3749449" y="1529179"/>
            <a:chExt cx="683623" cy="973501"/>
          </a:xfrm>
        </p:grpSpPr>
        <p:pic>
          <p:nvPicPr>
            <p:cNvPr id="65" name="Picture 14" descr="iphone-white-front_mod.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749449" y="1529179"/>
              <a:ext cx="531223" cy="8211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66" name="Picture 14" descr="iphone-white-front_mod.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01849" y="1681579"/>
              <a:ext cx="531223" cy="8211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sp>
        <p:nvSpPr>
          <p:cNvPr id="67" name="Line 28"/>
          <p:cNvSpPr>
            <a:spLocks noChangeShapeType="1"/>
          </p:cNvSpPr>
          <p:nvPr/>
        </p:nvSpPr>
        <p:spPr bwMode="auto">
          <a:xfrm flipH="1" flipV="1">
            <a:off x="4379438" y="4082994"/>
            <a:ext cx="1287285" cy="353279"/>
          </a:xfrm>
          <a:prstGeom prst="line">
            <a:avLst/>
          </a:prstGeom>
          <a:noFill/>
          <a:ln w="25400" cap="flat" cmpd="sng">
            <a:solidFill>
              <a:srgbClr val="FF8B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dirty="0">
              <a:latin typeface="Helvetica" charset="0"/>
              <a:cs typeface="Helvetica" charset="0"/>
              <a:sym typeface="Helvetica" charset="0"/>
            </a:endParaRPr>
          </a:p>
        </p:txBody>
      </p:sp>
      <p:sp>
        <p:nvSpPr>
          <p:cNvPr id="68" name="标题 1"/>
          <p:cNvSpPr txBox="1">
            <a:spLocks/>
          </p:cNvSpPr>
          <p:nvPr/>
        </p:nvSpPr>
        <p:spPr>
          <a:xfrm rot="939682">
            <a:off x="4594357" y="4184237"/>
            <a:ext cx="1453101" cy="593147"/>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l"/>
            <a:r>
              <a:rPr kumimoji="1" lang="en-US" altLang="zh-CN" sz="1200" dirty="0" smtClean="0">
                <a:solidFill>
                  <a:schemeClr val="bg1"/>
                </a:solidFill>
              </a:rPr>
              <a:t>RTMP</a:t>
            </a:r>
          </a:p>
        </p:txBody>
      </p:sp>
      <p:sp>
        <p:nvSpPr>
          <p:cNvPr id="69" name="标题 1"/>
          <p:cNvSpPr txBox="1">
            <a:spLocks/>
          </p:cNvSpPr>
          <p:nvPr/>
        </p:nvSpPr>
        <p:spPr>
          <a:xfrm>
            <a:off x="4304109" y="3465081"/>
            <a:ext cx="1502729" cy="937934"/>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l"/>
            <a:r>
              <a:rPr kumimoji="1" lang="en-US" altLang="zh-CN" sz="1400" dirty="0" smtClean="0">
                <a:solidFill>
                  <a:schemeClr val="bg1"/>
                </a:solidFill>
              </a:rPr>
              <a:t>Streaming kit</a:t>
            </a:r>
          </a:p>
        </p:txBody>
      </p:sp>
      <p:sp>
        <p:nvSpPr>
          <p:cNvPr id="70" name="文本占位符 2"/>
          <p:cNvSpPr txBox="1">
            <a:spLocks/>
          </p:cNvSpPr>
          <p:nvPr/>
        </p:nvSpPr>
        <p:spPr>
          <a:xfrm>
            <a:off x="458788" y="1402890"/>
            <a:ext cx="8198738" cy="1038250"/>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dirty="0" smtClean="0"/>
              <a:t>推流授权管理</a:t>
            </a:r>
          </a:p>
        </p:txBody>
      </p:sp>
    </p:spTree>
    <p:extLst>
      <p:ext uri="{BB962C8B-B14F-4D97-AF65-F5344CB8AC3E}">
        <p14:creationId xmlns:p14="http://schemas.microsoft.com/office/powerpoint/2010/main" val="264311564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967319" y="1082605"/>
            <a:ext cx="4908803" cy="427815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ctr">
              <a:lnSpc>
                <a:spcPct val="150000"/>
              </a:lnSpc>
            </a:pPr>
            <a:r>
              <a:rPr kumimoji="1" lang="zh-CN" altLang="en-US" sz="2800" dirty="0">
                <a:solidFill>
                  <a:schemeClr val="bg1">
                    <a:lumMod val="65000"/>
                  </a:schemeClr>
                </a:solidFill>
              </a:rPr>
              <a:t>硬件部署方案</a:t>
            </a:r>
            <a:endParaRPr kumimoji="1" lang="en-US" altLang="zh-CN" sz="2800" dirty="0">
              <a:solidFill>
                <a:schemeClr val="bg1">
                  <a:lumMod val="65000"/>
                </a:schemeClr>
              </a:solidFill>
            </a:endParaRPr>
          </a:p>
          <a:p>
            <a:pPr algn="ctr">
              <a:lnSpc>
                <a:spcPct val="150000"/>
              </a:lnSpc>
            </a:pPr>
            <a:r>
              <a:rPr kumimoji="1" lang="zh-CN" altLang="en-US" sz="2800" dirty="0">
                <a:solidFill>
                  <a:schemeClr val="bg1">
                    <a:lumMod val="65000"/>
                  </a:schemeClr>
                </a:solidFill>
              </a:rPr>
              <a:t>软件直播平台</a:t>
            </a:r>
            <a:endParaRPr kumimoji="1" lang="en-US" altLang="zh-CN" sz="2800" dirty="0">
              <a:solidFill>
                <a:schemeClr val="bg1">
                  <a:lumMod val="65000"/>
                </a:schemeClr>
              </a:solidFill>
            </a:endParaRPr>
          </a:p>
          <a:p>
            <a:pPr algn="ctr">
              <a:lnSpc>
                <a:spcPct val="150000"/>
              </a:lnSpc>
            </a:pPr>
            <a:r>
              <a:rPr kumimoji="1" lang="zh-CN" altLang="en-US" sz="2800" dirty="0"/>
              <a:t>软件点</a:t>
            </a:r>
            <a:r>
              <a:rPr kumimoji="1" lang="zh-CN" altLang="en-US" sz="2800" dirty="0"/>
              <a:t>播平台</a:t>
            </a:r>
            <a:endParaRPr kumimoji="1" lang="en-US" altLang="zh-CN" sz="2800" dirty="0"/>
          </a:p>
        </p:txBody>
      </p:sp>
      <p:sp>
        <p:nvSpPr>
          <p:cNvPr id="7"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smtClean="0"/>
              <a:t>目录</a:t>
            </a:r>
            <a:endParaRPr kumimoji="1" lang="en-US" altLang="zh-CN" sz="2800" dirty="0"/>
          </a:p>
        </p:txBody>
      </p:sp>
    </p:spTree>
    <p:extLst>
      <p:ext uri="{BB962C8B-B14F-4D97-AF65-F5344CB8AC3E}">
        <p14:creationId xmlns:p14="http://schemas.microsoft.com/office/powerpoint/2010/main" val="275594763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txBox="1">
            <a:spLocks/>
          </p:cNvSpPr>
          <p:nvPr/>
        </p:nvSpPr>
        <p:spPr>
          <a:xfrm>
            <a:off x="458788" y="1402890"/>
            <a:ext cx="8198738" cy="1038250"/>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dirty="0" smtClean="0"/>
              <a:t>流媒体的下行支持多种不同协议，可以根据不同的平台选择合适的播放器。</a:t>
            </a:r>
          </a:p>
        </p:txBody>
      </p:sp>
      <p:sp>
        <p:nvSpPr>
          <p:cNvPr id="36"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smtClean="0"/>
              <a:t>客户端授权／播放方案</a:t>
            </a:r>
            <a:endParaRPr kumimoji="1" lang="en-US" altLang="zh-CN" sz="2800" dirty="0"/>
          </a:p>
        </p:txBody>
      </p:sp>
      <p:grpSp>
        <p:nvGrpSpPr>
          <p:cNvPr id="4" name="Group 21"/>
          <p:cNvGrpSpPr>
            <a:grpSpLocks/>
          </p:cNvGrpSpPr>
          <p:nvPr/>
        </p:nvGrpSpPr>
        <p:grpSpPr bwMode="auto">
          <a:xfrm>
            <a:off x="470547" y="2555554"/>
            <a:ext cx="3609785" cy="2481252"/>
            <a:chOff x="0" y="-1"/>
            <a:chExt cx="1503683" cy="969073"/>
          </a:xfrm>
        </p:grpSpPr>
        <p:sp>
          <p:nvSpPr>
            <p:cNvPr id="5" name="AutoShape 22"/>
            <p:cNvSpPr>
              <a:spLocks/>
            </p:cNvSpPr>
            <p:nvPr/>
          </p:nvSpPr>
          <p:spPr bwMode="auto">
            <a:xfrm>
              <a:off x="0" y="-1"/>
              <a:ext cx="1503683" cy="969073"/>
            </a:xfrm>
            <a:custGeom>
              <a:avLst/>
              <a:gdLst>
                <a:gd name="T0" fmla="+- 0 10736 297"/>
                <a:gd name="T1" fmla="*/ T0 w 20879"/>
                <a:gd name="T2" fmla="+- 0 10743 401"/>
                <a:gd name="T3" fmla="*/ 10743 h 20684"/>
                <a:gd name="T4" fmla="+- 0 10736 297"/>
                <a:gd name="T5" fmla="*/ T4 w 20879"/>
                <a:gd name="T6" fmla="+- 0 10743 401"/>
                <a:gd name="T7" fmla="*/ 10743 h 20684"/>
                <a:gd name="T8" fmla="+- 0 10736 297"/>
                <a:gd name="T9" fmla="*/ T8 w 20879"/>
                <a:gd name="T10" fmla="+- 0 10743 401"/>
                <a:gd name="T11" fmla="*/ 10743 h 20684"/>
                <a:gd name="T12" fmla="+- 0 10736 297"/>
                <a:gd name="T13" fmla="*/ T12 w 20879"/>
                <a:gd name="T14" fmla="+- 0 10743 401"/>
                <a:gd name="T15" fmla="*/ 10743 h 20684"/>
              </a:gdLst>
              <a:ahLst/>
              <a:cxnLst>
                <a:cxn ang="0">
                  <a:pos x="T1" y="T3"/>
                </a:cxn>
                <a:cxn ang="0">
                  <a:pos x="T5" y="T7"/>
                </a:cxn>
                <a:cxn ang="0">
                  <a:pos x="T9" y="T11"/>
                </a:cxn>
                <a:cxn ang="0">
                  <a:pos x="T13" y="T15"/>
                </a:cxn>
              </a:cxnLst>
              <a:rect l="0" t="0" r="r" b="b"/>
              <a:pathLst>
                <a:path w="20879" h="20684">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FFFFFF"/>
            </a:solidFill>
            <a:ln w="25400" cap="flat" cmpd="sng">
              <a:solidFill>
                <a:srgbClr val="3A5E8A"/>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sz="1600" dirty="0">
                <a:latin typeface="微软雅黑"/>
                <a:ea typeface="微软雅黑"/>
                <a:cs typeface="微软雅黑"/>
                <a:sym typeface="Calibri" charset="0"/>
              </a:endParaRPr>
            </a:p>
          </p:txBody>
        </p:sp>
        <p:sp>
          <p:nvSpPr>
            <p:cNvPr id="6" name="AutoShape 23"/>
            <p:cNvSpPr>
              <a:spLocks/>
            </p:cNvSpPr>
            <p:nvPr/>
          </p:nvSpPr>
          <p:spPr bwMode="auto">
            <a:xfrm>
              <a:off x="76353" y="49276"/>
              <a:ext cx="1377876" cy="822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80" y="14010"/>
                  </a:moveTo>
                  <a:lnTo>
                    <a:pt x="1380" y="14010"/>
                  </a:lnTo>
                  <a:cubicBezTo>
                    <a:pt x="899" y="14066"/>
                    <a:pt x="417" y="13902"/>
                    <a:pt x="0" y="13542"/>
                  </a:cubicBezTo>
                  <a:moveTo>
                    <a:pt x="2598" y="19137"/>
                  </a:moveTo>
                  <a:lnTo>
                    <a:pt x="2598" y="19137"/>
                  </a:lnTo>
                  <a:cubicBezTo>
                    <a:pt x="2405" y="19250"/>
                    <a:pt x="2202" y="19325"/>
                    <a:pt x="1994" y="19361"/>
                  </a:cubicBezTo>
                  <a:moveTo>
                    <a:pt x="7802" y="21600"/>
                  </a:moveTo>
                  <a:lnTo>
                    <a:pt x="7802" y="21600"/>
                  </a:lnTo>
                  <a:cubicBezTo>
                    <a:pt x="7657" y="21279"/>
                    <a:pt x="7535" y="20936"/>
                    <a:pt x="7438" y="20577"/>
                  </a:cubicBezTo>
                  <a:moveTo>
                    <a:pt x="14532" y="19050"/>
                  </a:moveTo>
                  <a:lnTo>
                    <a:pt x="14532" y="19050"/>
                  </a:lnTo>
                  <a:cubicBezTo>
                    <a:pt x="14510" y="19430"/>
                    <a:pt x="14462" y="19806"/>
                    <a:pt x="14386" y="20172"/>
                  </a:cubicBezTo>
                  <a:moveTo>
                    <a:pt x="17421" y="12116"/>
                  </a:moveTo>
                  <a:lnTo>
                    <a:pt x="17421" y="12116"/>
                  </a:lnTo>
                  <a:cubicBezTo>
                    <a:pt x="18505" y="12890"/>
                    <a:pt x="19193" y="14504"/>
                    <a:pt x="19193" y="16273"/>
                  </a:cubicBezTo>
                  <a:moveTo>
                    <a:pt x="21600" y="7649"/>
                  </a:moveTo>
                  <a:lnTo>
                    <a:pt x="21600" y="7649"/>
                  </a:lnTo>
                  <a:cubicBezTo>
                    <a:pt x="21423" y="8256"/>
                    <a:pt x="21153" y="8794"/>
                    <a:pt x="20811" y="9222"/>
                  </a:cubicBezTo>
                  <a:moveTo>
                    <a:pt x="19707" y="1814"/>
                  </a:moveTo>
                  <a:lnTo>
                    <a:pt x="19707" y="1814"/>
                  </a:lnTo>
                  <a:cubicBezTo>
                    <a:pt x="19737" y="2059"/>
                    <a:pt x="19751" y="2307"/>
                    <a:pt x="19749" y="2556"/>
                  </a:cubicBezTo>
                  <a:moveTo>
                    <a:pt x="14668" y="947"/>
                  </a:moveTo>
                  <a:lnTo>
                    <a:pt x="14668" y="947"/>
                  </a:lnTo>
                  <a:cubicBezTo>
                    <a:pt x="14771" y="605"/>
                    <a:pt x="14907" y="286"/>
                    <a:pt x="15073" y="0"/>
                  </a:cubicBezTo>
                  <a:moveTo>
                    <a:pt x="10888" y="1399"/>
                  </a:moveTo>
                  <a:lnTo>
                    <a:pt x="10888" y="1399"/>
                  </a:lnTo>
                  <a:cubicBezTo>
                    <a:pt x="10930" y="1115"/>
                    <a:pt x="10996" y="841"/>
                    <a:pt x="11084" y="582"/>
                  </a:cubicBezTo>
                  <a:moveTo>
                    <a:pt x="6452" y="1676"/>
                  </a:moveTo>
                  <a:lnTo>
                    <a:pt x="6452" y="1676"/>
                  </a:lnTo>
                  <a:cubicBezTo>
                    <a:pt x="6709" y="1897"/>
                    <a:pt x="6947" y="2163"/>
                    <a:pt x="7160" y="2469"/>
                  </a:cubicBezTo>
                  <a:moveTo>
                    <a:pt x="1072" y="7905"/>
                  </a:moveTo>
                  <a:lnTo>
                    <a:pt x="1072" y="7905"/>
                  </a:lnTo>
                  <a:cubicBezTo>
                    <a:pt x="1016" y="7632"/>
                    <a:pt x="974" y="7353"/>
                    <a:pt x="948" y="7071"/>
                  </a:cubicBezTo>
                </a:path>
              </a:pathLst>
            </a:custGeom>
            <a:noFill/>
            <a:ln w="25400" cap="flat" cmpd="sng">
              <a:solidFill>
                <a:srgbClr val="3A5E8A"/>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a:latin typeface="Calibri" charset="0"/>
                <a:cs typeface="Calibri" charset="0"/>
                <a:sym typeface="Calibri" charset="0"/>
              </a:endParaRPr>
            </a:p>
          </p:txBody>
        </p:sp>
      </p:grpSp>
      <p:pic>
        <p:nvPicPr>
          <p:cNvPr id="7" name="Picture 20" descr="serv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78016" y="3005907"/>
            <a:ext cx="682767" cy="6827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8" name="Picture 20" descr="serv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78788" y="3688674"/>
            <a:ext cx="682767" cy="6827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9" name="文本占位符 2"/>
          <p:cNvSpPr txBox="1">
            <a:spLocks/>
          </p:cNvSpPr>
          <p:nvPr/>
        </p:nvSpPr>
        <p:spPr>
          <a:xfrm>
            <a:off x="1128158" y="3016784"/>
            <a:ext cx="1133397" cy="446086"/>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kumimoji="1" lang="zh-CN" altLang="en-US" sz="1200" dirty="0" smtClean="0">
                <a:solidFill>
                  <a:srgbClr val="000000"/>
                </a:solidFill>
              </a:rPr>
              <a:t>公有云</a:t>
            </a:r>
            <a:endParaRPr kumimoji="1" lang="en-US" altLang="zh-CN" sz="1200" dirty="0" smtClean="0">
              <a:solidFill>
                <a:srgbClr val="000000"/>
              </a:solidFill>
            </a:endParaRPr>
          </a:p>
          <a:p>
            <a:pPr algn="ctr"/>
            <a:r>
              <a:rPr kumimoji="1" lang="zh-CN" altLang="en-US" sz="1200" dirty="0" smtClean="0">
                <a:solidFill>
                  <a:srgbClr val="000000"/>
                </a:solidFill>
              </a:rPr>
              <a:t>流媒体服务</a:t>
            </a:r>
            <a:endParaRPr kumimoji="1" lang="en-US" altLang="zh-CN" sz="1200" dirty="0" smtClean="0">
              <a:solidFill>
                <a:srgbClr val="000000"/>
              </a:solidFill>
            </a:endParaRPr>
          </a:p>
        </p:txBody>
      </p:sp>
      <p:sp>
        <p:nvSpPr>
          <p:cNvPr id="10" name="Line 30"/>
          <p:cNvSpPr>
            <a:spLocks noChangeShapeType="1"/>
          </p:cNvSpPr>
          <p:nvPr/>
        </p:nvSpPr>
        <p:spPr bwMode="auto">
          <a:xfrm flipH="1" flipV="1">
            <a:off x="3193629" y="3346795"/>
            <a:ext cx="1287960" cy="0"/>
          </a:xfrm>
          <a:prstGeom prst="line">
            <a:avLst/>
          </a:prstGeom>
          <a:noFill/>
          <a:ln w="25400" cap="flat" cmpd="sng">
            <a:solidFill>
              <a:srgbClr val="78F414"/>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pic>
        <p:nvPicPr>
          <p:cNvPr id="11" name="Picture 20" descr="serv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14506" y="2749251"/>
            <a:ext cx="582098" cy="5820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cxnSp>
        <p:nvCxnSpPr>
          <p:cNvPr id="12" name="直线连接符 11"/>
          <p:cNvCxnSpPr/>
          <p:nvPr/>
        </p:nvCxnSpPr>
        <p:spPr>
          <a:xfrm>
            <a:off x="4656577" y="2412329"/>
            <a:ext cx="0" cy="3349214"/>
          </a:xfrm>
          <a:prstGeom prst="line">
            <a:avLst/>
          </a:prstGeom>
          <a:ln>
            <a:solidFill>
              <a:schemeClr val="bg1"/>
            </a:solidFill>
            <a:prstDash val="dash"/>
          </a:ln>
        </p:spPr>
        <p:style>
          <a:lnRef idx="2">
            <a:schemeClr val="accent1"/>
          </a:lnRef>
          <a:fillRef idx="0">
            <a:schemeClr val="accent1"/>
          </a:fillRef>
          <a:effectRef idx="1">
            <a:schemeClr val="accent1"/>
          </a:effectRef>
          <a:fontRef idx="minor">
            <a:schemeClr val="tx1"/>
          </a:fontRef>
        </p:style>
      </p:cxnSp>
      <p:cxnSp>
        <p:nvCxnSpPr>
          <p:cNvPr id="14" name="直线连接符 13"/>
          <p:cNvCxnSpPr/>
          <p:nvPr/>
        </p:nvCxnSpPr>
        <p:spPr>
          <a:xfrm>
            <a:off x="5726170" y="2412329"/>
            <a:ext cx="0" cy="3349214"/>
          </a:xfrm>
          <a:prstGeom prst="line">
            <a:avLst/>
          </a:prstGeom>
          <a:ln>
            <a:solidFill>
              <a:schemeClr val="bg1"/>
            </a:solidFill>
            <a:prstDash val="dash"/>
          </a:ln>
        </p:spPr>
        <p:style>
          <a:lnRef idx="2">
            <a:schemeClr val="accent1"/>
          </a:lnRef>
          <a:fillRef idx="0">
            <a:schemeClr val="accent1"/>
          </a:fillRef>
          <a:effectRef idx="1">
            <a:schemeClr val="accent1"/>
          </a:effectRef>
          <a:fontRef idx="minor">
            <a:schemeClr val="tx1"/>
          </a:fontRef>
        </p:style>
      </p:cxnSp>
      <p:pic>
        <p:nvPicPr>
          <p:cNvPr id="15" name="Picture 20" descr="serv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07952" y="3641642"/>
            <a:ext cx="582098" cy="5820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6" name="Picture 20" descr="serv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07952" y="4509099"/>
            <a:ext cx="582098" cy="5820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7" name="文本占位符 2"/>
          <p:cNvSpPr txBox="1">
            <a:spLocks/>
          </p:cNvSpPr>
          <p:nvPr/>
        </p:nvSpPr>
        <p:spPr>
          <a:xfrm>
            <a:off x="4740345" y="5287549"/>
            <a:ext cx="950481"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050" dirty="0" smtClean="0"/>
              <a:t>CDN</a:t>
            </a:r>
            <a:r>
              <a:rPr kumimoji="1" lang="zh-CN" altLang="en-US" sz="1050" dirty="0" smtClean="0"/>
              <a:t>加速层</a:t>
            </a:r>
            <a:endParaRPr kumimoji="1" lang="en-US" altLang="zh-CN" sz="1050" dirty="0" smtClean="0"/>
          </a:p>
        </p:txBody>
      </p:sp>
      <p:sp>
        <p:nvSpPr>
          <p:cNvPr id="24" name="Line 30"/>
          <p:cNvSpPr>
            <a:spLocks noChangeShapeType="1"/>
          </p:cNvSpPr>
          <p:nvPr/>
        </p:nvSpPr>
        <p:spPr bwMode="auto">
          <a:xfrm flipH="1" flipV="1">
            <a:off x="5874189" y="3005907"/>
            <a:ext cx="1110586" cy="10877"/>
          </a:xfrm>
          <a:prstGeom prst="line">
            <a:avLst/>
          </a:prstGeom>
          <a:noFill/>
          <a:ln w="25400" cap="flat" cmpd="sng">
            <a:solidFill>
              <a:srgbClr val="78F414"/>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25" name="Line 30"/>
          <p:cNvSpPr>
            <a:spLocks noChangeShapeType="1"/>
          </p:cNvSpPr>
          <p:nvPr/>
        </p:nvSpPr>
        <p:spPr bwMode="auto">
          <a:xfrm flipH="1">
            <a:off x="5874188" y="3929029"/>
            <a:ext cx="1110586" cy="0"/>
          </a:xfrm>
          <a:prstGeom prst="line">
            <a:avLst/>
          </a:prstGeom>
          <a:noFill/>
          <a:ln w="25400" cap="flat" cmpd="sng">
            <a:solidFill>
              <a:srgbClr val="78F414"/>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26" name="Line 30"/>
          <p:cNvSpPr>
            <a:spLocks noChangeShapeType="1"/>
          </p:cNvSpPr>
          <p:nvPr/>
        </p:nvSpPr>
        <p:spPr bwMode="auto">
          <a:xfrm flipH="1">
            <a:off x="5874187" y="4812536"/>
            <a:ext cx="1110587" cy="0"/>
          </a:xfrm>
          <a:prstGeom prst="line">
            <a:avLst/>
          </a:prstGeom>
          <a:noFill/>
          <a:ln w="25400" cap="flat" cmpd="sng">
            <a:solidFill>
              <a:srgbClr val="78F414"/>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27" name="文本占位符 2"/>
          <p:cNvSpPr txBox="1">
            <a:spLocks/>
          </p:cNvSpPr>
          <p:nvPr/>
        </p:nvSpPr>
        <p:spPr>
          <a:xfrm>
            <a:off x="6038342" y="4770755"/>
            <a:ext cx="950481"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050" dirty="0" smtClean="0"/>
              <a:t>HLS</a:t>
            </a:r>
            <a:r>
              <a:rPr kumimoji="1" lang="zh-CN" altLang="en-US" sz="1050" dirty="0" smtClean="0"/>
              <a:t>流媒体</a:t>
            </a:r>
            <a:endParaRPr kumimoji="1" lang="en-US" altLang="zh-CN" sz="1050" dirty="0" smtClean="0"/>
          </a:p>
        </p:txBody>
      </p:sp>
      <p:sp>
        <p:nvSpPr>
          <p:cNvPr id="28" name="文本占位符 2"/>
          <p:cNvSpPr txBox="1">
            <a:spLocks/>
          </p:cNvSpPr>
          <p:nvPr/>
        </p:nvSpPr>
        <p:spPr>
          <a:xfrm>
            <a:off x="5975498" y="3874044"/>
            <a:ext cx="950481"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050" dirty="0" smtClean="0"/>
              <a:t>RTMP</a:t>
            </a:r>
            <a:r>
              <a:rPr kumimoji="1" lang="zh-CN" altLang="en-US" sz="1050" dirty="0" smtClean="0"/>
              <a:t>实时流</a:t>
            </a:r>
            <a:endParaRPr kumimoji="1" lang="en-US" altLang="zh-CN" sz="1050" dirty="0" smtClean="0"/>
          </a:p>
        </p:txBody>
      </p:sp>
      <p:sp>
        <p:nvSpPr>
          <p:cNvPr id="29" name="文本占位符 2"/>
          <p:cNvSpPr txBox="1">
            <a:spLocks/>
          </p:cNvSpPr>
          <p:nvPr/>
        </p:nvSpPr>
        <p:spPr>
          <a:xfrm>
            <a:off x="6038813" y="2957994"/>
            <a:ext cx="950481"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050" dirty="0" smtClean="0"/>
              <a:t>FLV</a:t>
            </a:r>
            <a:r>
              <a:rPr kumimoji="1" lang="zh-CN" altLang="en-US" sz="1050" dirty="0" smtClean="0"/>
              <a:t>流媒体</a:t>
            </a:r>
            <a:endParaRPr kumimoji="1" lang="en-US" altLang="zh-CN" sz="1050" dirty="0" smtClean="0"/>
          </a:p>
        </p:txBody>
      </p:sp>
      <p:pic>
        <p:nvPicPr>
          <p:cNvPr id="30" name="图片 29"/>
          <p:cNvPicPr>
            <a:picLocks noChangeAspect="1"/>
          </p:cNvPicPr>
          <p:nvPr/>
        </p:nvPicPr>
        <p:blipFill>
          <a:blip r:embed="rId3"/>
          <a:stretch>
            <a:fillRect/>
          </a:stretch>
        </p:blipFill>
        <p:spPr>
          <a:xfrm>
            <a:off x="7157708" y="2686269"/>
            <a:ext cx="623337" cy="623337"/>
          </a:xfrm>
          <a:prstGeom prst="rect">
            <a:avLst/>
          </a:prstGeom>
        </p:spPr>
      </p:pic>
      <p:sp>
        <p:nvSpPr>
          <p:cNvPr id="31" name="文本占位符 2"/>
          <p:cNvSpPr txBox="1">
            <a:spLocks/>
          </p:cNvSpPr>
          <p:nvPr/>
        </p:nvSpPr>
        <p:spPr>
          <a:xfrm>
            <a:off x="7868213" y="2607044"/>
            <a:ext cx="1068537" cy="819480"/>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050" dirty="0" smtClean="0"/>
              <a:t>PC</a:t>
            </a:r>
            <a:r>
              <a:rPr kumimoji="1" lang="zh-CN" altLang="en-US" sz="1050" dirty="0" smtClean="0"/>
              <a:t>浏览器</a:t>
            </a:r>
            <a:endParaRPr kumimoji="1" lang="en-US" altLang="zh-CN" sz="1050" dirty="0" smtClean="0"/>
          </a:p>
          <a:p>
            <a:pPr algn="l">
              <a:lnSpc>
                <a:spcPct val="150000"/>
              </a:lnSpc>
            </a:pPr>
            <a:r>
              <a:rPr kumimoji="1" lang="en-US" altLang="zh-CN" sz="1050" dirty="0" smtClean="0"/>
              <a:t>FLASH</a:t>
            </a:r>
            <a:r>
              <a:rPr kumimoji="1" lang="zh-CN" altLang="en-US" sz="1050" dirty="0" smtClean="0"/>
              <a:t>播放器</a:t>
            </a:r>
            <a:endParaRPr kumimoji="1" lang="en-US" altLang="zh-CN" sz="1050" dirty="0" smtClean="0"/>
          </a:p>
          <a:p>
            <a:pPr algn="l">
              <a:lnSpc>
                <a:spcPct val="150000"/>
              </a:lnSpc>
            </a:pPr>
            <a:r>
              <a:rPr kumimoji="1" lang="zh-CN" altLang="en-US" sz="1050" dirty="0" smtClean="0"/>
              <a:t>独立播放器</a:t>
            </a:r>
            <a:endParaRPr kumimoji="1" lang="en-US" altLang="zh-CN" sz="1050" dirty="0" smtClean="0"/>
          </a:p>
        </p:txBody>
      </p:sp>
      <p:pic>
        <p:nvPicPr>
          <p:cNvPr id="32" name="Picture 14" descr="iphone-white-front_mod.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57708" y="3725320"/>
            <a:ext cx="408040" cy="6306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3" name="文本占位符 2"/>
          <p:cNvSpPr txBox="1">
            <a:spLocks/>
          </p:cNvSpPr>
          <p:nvPr/>
        </p:nvSpPr>
        <p:spPr>
          <a:xfrm>
            <a:off x="7588989" y="3688673"/>
            <a:ext cx="1265449" cy="667345"/>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050" dirty="0" smtClean="0"/>
              <a:t>RTMP</a:t>
            </a:r>
            <a:r>
              <a:rPr kumimoji="1" lang="zh-CN" altLang="en-US" sz="1050" dirty="0" smtClean="0"/>
              <a:t>播放器</a:t>
            </a:r>
            <a:r>
              <a:rPr kumimoji="1" lang="en-US" altLang="zh-CN" sz="1050" dirty="0" smtClean="0"/>
              <a:t>SDK</a:t>
            </a:r>
          </a:p>
          <a:p>
            <a:pPr algn="l">
              <a:lnSpc>
                <a:spcPct val="150000"/>
              </a:lnSpc>
            </a:pPr>
            <a:r>
              <a:rPr kumimoji="1" lang="zh-CN" altLang="en-US" sz="1050" dirty="0"/>
              <a:t>独立播放器</a:t>
            </a:r>
            <a:endParaRPr kumimoji="1" lang="en-US" altLang="zh-CN" sz="1050" dirty="0"/>
          </a:p>
          <a:p>
            <a:pPr algn="l">
              <a:lnSpc>
                <a:spcPct val="150000"/>
              </a:lnSpc>
            </a:pPr>
            <a:endParaRPr kumimoji="1" lang="en-US" altLang="zh-CN" sz="1050" dirty="0" smtClean="0"/>
          </a:p>
          <a:p>
            <a:pPr algn="l">
              <a:lnSpc>
                <a:spcPct val="150000"/>
              </a:lnSpc>
            </a:pPr>
            <a:endParaRPr kumimoji="1" lang="en-US" altLang="zh-CN" sz="1050" dirty="0" smtClean="0"/>
          </a:p>
        </p:txBody>
      </p:sp>
      <p:pic>
        <p:nvPicPr>
          <p:cNvPr id="34" name="Picture 14" descr="iphone-white-front_mod.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36597" y="4511627"/>
            <a:ext cx="408040" cy="6306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5" name="Picture 15" descr="3.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269520" y="4410125"/>
            <a:ext cx="780045" cy="780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7" name="图片 36"/>
          <p:cNvPicPr>
            <a:picLocks noChangeAspect="1"/>
          </p:cNvPicPr>
          <p:nvPr/>
        </p:nvPicPr>
        <p:blipFill>
          <a:blip r:embed="rId3"/>
          <a:stretch>
            <a:fillRect/>
          </a:stretch>
        </p:blipFill>
        <p:spPr>
          <a:xfrm>
            <a:off x="7132968" y="4725137"/>
            <a:ext cx="623337" cy="623337"/>
          </a:xfrm>
          <a:prstGeom prst="rect">
            <a:avLst/>
          </a:prstGeom>
        </p:spPr>
      </p:pic>
      <p:sp>
        <p:nvSpPr>
          <p:cNvPr id="38" name="文本占位符 2"/>
          <p:cNvSpPr txBox="1">
            <a:spLocks/>
          </p:cNvSpPr>
          <p:nvPr/>
        </p:nvSpPr>
        <p:spPr>
          <a:xfrm>
            <a:off x="7911712" y="4409716"/>
            <a:ext cx="1265449" cy="821178"/>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050" dirty="0" smtClean="0"/>
              <a:t>播放器</a:t>
            </a:r>
            <a:r>
              <a:rPr kumimoji="1" lang="en-US" altLang="zh-CN" sz="1050" dirty="0" smtClean="0"/>
              <a:t>SDK</a:t>
            </a:r>
          </a:p>
          <a:p>
            <a:pPr algn="l">
              <a:lnSpc>
                <a:spcPct val="150000"/>
              </a:lnSpc>
            </a:pPr>
            <a:r>
              <a:rPr kumimoji="1" lang="zh-CN" altLang="en-US" sz="1050" dirty="0" smtClean="0"/>
              <a:t>移动端默认播放器</a:t>
            </a:r>
            <a:endParaRPr kumimoji="1" lang="en-US" altLang="zh-CN" sz="1050" dirty="0" smtClean="0"/>
          </a:p>
          <a:p>
            <a:pPr algn="l">
              <a:lnSpc>
                <a:spcPct val="150000"/>
              </a:lnSpc>
            </a:pPr>
            <a:r>
              <a:rPr kumimoji="1" lang="en-US" altLang="zh-CN" sz="1050" dirty="0" smtClean="0"/>
              <a:t>PC</a:t>
            </a:r>
            <a:r>
              <a:rPr kumimoji="1" lang="zh-CN" altLang="en-US" sz="1050" dirty="0" smtClean="0"/>
              <a:t>平台播放器</a:t>
            </a:r>
            <a:endParaRPr kumimoji="1" lang="en-US" altLang="zh-CN" sz="1050" dirty="0" smtClean="0"/>
          </a:p>
          <a:p>
            <a:pPr algn="l">
              <a:lnSpc>
                <a:spcPct val="150000"/>
              </a:lnSpc>
            </a:pPr>
            <a:endParaRPr kumimoji="1" lang="en-US" altLang="zh-CN" sz="1050" dirty="0" smtClean="0"/>
          </a:p>
        </p:txBody>
      </p:sp>
    </p:spTree>
    <p:extLst>
      <p:ext uri="{BB962C8B-B14F-4D97-AF65-F5344CB8AC3E}">
        <p14:creationId xmlns:p14="http://schemas.microsoft.com/office/powerpoint/2010/main" val="362312991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椭圆 47"/>
          <p:cNvSpPr/>
          <p:nvPr/>
        </p:nvSpPr>
        <p:spPr>
          <a:xfrm>
            <a:off x="1033564" y="1902177"/>
            <a:ext cx="4558166" cy="3081977"/>
          </a:xfrm>
          <a:prstGeom prst="ellipse">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 name="标题 1"/>
          <p:cNvSpPr txBox="1">
            <a:spLocks/>
          </p:cNvSpPr>
          <p:nvPr/>
        </p:nvSpPr>
        <p:spPr>
          <a:xfrm>
            <a:off x="458788" y="488033"/>
            <a:ext cx="7961312"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r>
              <a:rPr kumimoji="1" lang="zh-CN" altLang="en-US" sz="3600" dirty="0" smtClean="0"/>
              <a:t>七牛云－云直播</a:t>
            </a:r>
            <a:endParaRPr kumimoji="1" lang="zh-CN" altLang="en-US" sz="3600" dirty="0"/>
          </a:p>
        </p:txBody>
      </p:sp>
      <p:sp>
        <p:nvSpPr>
          <p:cNvPr id="4" name="文本占位符 2"/>
          <p:cNvSpPr txBox="1">
            <a:spLocks/>
          </p:cNvSpPr>
          <p:nvPr/>
        </p:nvSpPr>
        <p:spPr>
          <a:xfrm>
            <a:off x="296196" y="2267644"/>
            <a:ext cx="8413163" cy="3654143"/>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endParaRPr kumimoji="1" lang="en-US" altLang="zh-CN" sz="2400" dirty="0"/>
          </a:p>
        </p:txBody>
      </p:sp>
      <p:sp>
        <p:nvSpPr>
          <p:cNvPr id="5" name="文本占位符 2"/>
          <p:cNvSpPr txBox="1">
            <a:spLocks/>
          </p:cNvSpPr>
          <p:nvPr/>
        </p:nvSpPr>
        <p:spPr>
          <a:xfrm>
            <a:off x="319010" y="1306022"/>
            <a:ext cx="4822562" cy="829127"/>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2400" dirty="0" smtClean="0"/>
              <a:t>播放端</a:t>
            </a:r>
            <a:endParaRPr kumimoji="1" lang="en-US" altLang="zh-CN" sz="2400" dirty="0"/>
          </a:p>
        </p:txBody>
      </p:sp>
      <p:sp>
        <p:nvSpPr>
          <p:cNvPr id="6" name="AutoShape 22"/>
          <p:cNvSpPr>
            <a:spLocks/>
          </p:cNvSpPr>
          <p:nvPr/>
        </p:nvSpPr>
        <p:spPr bwMode="auto">
          <a:xfrm>
            <a:off x="1575791" y="2280058"/>
            <a:ext cx="3074095" cy="2152070"/>
          </a:xfrm>
          <a:custGeom>
            <a:avLst/>
            <a:gdLst>
              <a:gd name="T0" fmla="+- 0 10736 297"/>
              <a:gd name="T1" fmla="*/ T0 w 20879"/>
              <a:gd name="T2" fmla="+- 0 10743 401"/>
              <a:gd name="T3" fmla="*/ 10743 h 20684"/>
              <a:gd name="T4" fmla="+- 0 10736 297"/>
              <a:gd name="T5" fmla="*/ T4 w 20879"/>
              <a:gd name="T6" fmla="+- 0 10743 401"/>
              <a:gd name="T7" fmla="*/ 10743 h 20684"/>
              <a:gd name="T8" fmla="+- 0 10736 297"/>
              <a:gd name="T9" fmla="*/ T8 w 20879"/>
              <a:gd name="T10" fmla="+- 0 10743 401"/>
              <a:gd name="T11" fmla="*/ 10743 h 20684"/>
              <a:gd name="T12" fmla="+- 0 10736 297"/>
              <a:gd name="T13" fmla="*/ T12 w 20879"/>
              <a:gd name="T14" fmla="+- 0 10743 401"/>
              <a:gd name="T15" fmla="*/ 10743 h 20684"/>
            </a:gdLst>
            <a:ahLst/>
            <a:cxnLst>
              <a:cxn ang="0">
                <a:pos x="T1" y="T3"/>
              </a:cxn>
              <a:cxn ang="0">
                <a:pos x="T5" y="T7"/>
              </a:cxn>
              <a:cxn ang="0">
                <a:pos x="T9" y="T11"/>
              </a:cxn>
              <a:cxn ang="0">
                <a:pos x="T13" y="T15"/>
              </a:cxn>
            </a:cxnLst>
            <a:rect l="0" t="0" r="r" b="b"/>
            <a:pathLst>
              <a:path w="20879" h="20684">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FFFFFF"/>
          </a:solidFill>
          <a:ln w="25400" cap="flat" cmpd="sng">
            <a:solidFill>
              <a:srgbClr val="3A5E8A"/>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dirty="0">
              <a:latin typeface="微软雅黑"/>
              <a:ea typeface="微软雅黑"/>
              <a:cs typeface="微软雅黑"/>
              <a:sym typeface="Calibri" charset="0"/>
            </a:endParaRPr>
          </a:p>
        </p:txBody>
      </p:sp>
      <p:sp>
        <p:nvSpPr>
          <p:cNvPr id="9" name="Line 30"/>
          <p:cNvSpPr>
            <a:spLocks noChangeShapeType="1"/>
          </p:cNvSpPr>
          <p:nvPr/>
        </p:nvSpPr>
        <p:spPr bwMode="auto">
          <a:xfrm flipH="1" flipV="1">
            <a:off x="4295084" y="2903047"/>
            <a:ext cx="984401" cy="95498"/>
          </a:xfrm>
          <a:prstGeom prst="line">
            <a:avLst/>
          </a:prstGeom>
          <a:noFill/>
          <a:ln w="25400" cap="flat" cmpd="sng">
            <a:solidFill>
              <a:srgbClr val="7AF8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pic>
        <p:nvPicPr>
          <p:cNvPr id="10" name="图片 9"/>
          <p:cNvPicPr>
            <a:picLocks noChangeAspect="1"/>
          </p:cNvPicPr>
          <p:nvPr/>
        </p:nvPicPr>
        <p:blipFill>
          <a:blip r:embed="rId2"/>
          <a:stretch>
            <a:fillRect/>
          </a:stretch>
        </p:blipFill>
        <p:spPr>
          <a:xfrm>
            <a:off x="6798318" y="5024740"/>
            <a:ext cx="599254" cy="599254"/>
          </a:xfrm>
          <a:prstGeom prst="rect">
            <a:avLst/>
          </a:prstGeom>
        </p:spPr>
      </p:pic>
      <p:grpSp>
        <p:nvGrpSpPr>
          <p:cNvPr id="11" name="组 10"/>
          <p:cNvGrpSpPr/>
          <p:nvPr/>
        </p:nvGrpSpPr>
        <p:grpSpPr>
          <a:xfrm>
            <a:off x="8178136" y="2355907"/>
            <a:ext cx="531223" cy="793136"/>
            <a:chOff x="3749449" y="1529179"/>
            <a:chExt cx="683623" cy="973501"/>
          </a:xfrm>
        </p:grpSpPr>
        <p:pic>
          <p:nvPicPr>
            <p:cNvPr id="12" name="Picture 14" descr="iphone-white-front_mod.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49449" y="1529179"/>
              <a:ext cx="531223" cy="8211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3" name="Picture 14" descr="iphone-white-front_mod.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01849" y="1681579"/>
              <a:ext cx="531223" cy="8211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pic>
        <p:nvPicPr>
          <p:cNvPr id="14" name="Picture 15" descr="3.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63274" y="3561566"/>
            <a:ext cx="729179" cy="729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5" name="Picture 20" descr="serv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14286" y="2744007"/>
            <a:ext cx="554887" cy="55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6" name="Picture 20" descr="serv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02041" y="3839423"/>
            <a:ext cx="554887" cy="55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7" name="Line 30"/>
          <p:cNvSpPr>
            <a:spLocks noChangeShapeType="1"/>
          </p:cNvSpPr>
          <p:nvPr/>
        </p:nvSpPr>
        <p:spPr bwMode="auto">
          <a:xfrm flipH="1" flipV="1">
            <a:off x="4189689" y="3162097"/>
            <a:ext cx="812351" cy="764059"/>
          </a:xfrm>
          <a:prstGeom prst="line">
            <a:avLst/>
          </a:prstGeom>
          <a:noFill/>
          <a:ln w="25400" cap="flat" cmpd="sng">
            <a:solidFill>
              <a:srgbClr val="7AF8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18" name="Line 30"/>
          <p:cNvSpPr>
            <a:spLocks noChangeShapeType="1"/>
          </p:cNvSpPr>
          <p:nvPr/>
        </p:nvSpPr>
        <p:spPr bwMode="auto">
          <a:xfrm flipH="1" flipV="1">
            <a:off x="5516976" y="4260123"/>
            <a:ext cx="1364414" cy="889185"/>
          </a:xfrm>
          <a:prstGeom prst="line">
            <a:avLst/>
          </a:prstGeom>
          <a:noFill/>
          <a:ln w="25400" cap="flat" cmpd="sng">
            <a:solidFill>
              <a:srgbClr val="7AF8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19" name="Line 30"/>
          <p:cNvSpPr>
            <a:spLocks noChangeShapeType="1"/>
          </p:cNvSpPr>
          <p:nvPr/>
        </p:nvSpPr>
        <p:spPr bwMode="auto">
          <a:xfrm flipH="1" flipV="1">
            <a:off x="5903832" y="3129889"/>
            <a:ext cx="2162283" cy="764059"/>
          </a:xfrm>
          <a:prstGeom prst="line">
            <a:avLst/>
          </a:prstGeom>
          <a:noFill/>
          <a:ln w="25400" cap="flat" cmpd="sng">
            <a:solidFill>
              <a:srgbClr val="7AF8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20" name="Line 30"/>
          <p:cNvSpPr>
            <a:spLocks noChangeShapeType="1"/>
          </p:cNvSpPr>
          <p:nvPr/>
        </p:nvSpPr>
        <p:spPr bwMode="auto">
          <a:xfrm flipH="1">
            <a:off x="5948471" y="2744007"/>
            <a:ext cx="2162283" cy="277444"/>
          </a:xfrm>
          <a:prstGeom prst="line">
            <a:avLst/>
          </a:prstGeom>
          <a:noFill/>
          <a:ln w="25400" cap="flat" cmpd="sng">
            <a:solidFill>
              <a:srgbClr val="7AF8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21" name="标题 1"/>
          <p:cNvSpPr txBox="1">
            <a:spLocks/>
          </p:cNvSpPr>
          <p:nvPr/>
        </p:nvSpPr>
        <p:spPr>
          <a:xfrm>
            <a:off x="4985578" y="4228190"/>
            <a:ext cx="1060741" cy="593147"/>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l"/>
            <a:r>
              <a:rPr kumimoji="1" lang="en-US" altLang="zh-CN" sz="1400" dirty="0" smtClean="0">
                <a:solidFill>
                  <a:schemeClr val="bg1"/>
                </a:solidFill>
              </a:rPr>
              <a:t>CDN</a:t>
            </a:r>
          </a:p>
        </p:txBody>
      </p:sp>
      <p:sp>
        <p:nvSpPr>
          <p:cNvPr id="22" name="标题 1"/>
          <p:cNvSpPr txBox="1">
            <a:spLocks/>
          </p:cNvSpPr>
          <p:nvPr/>
        </p:nvSpPr>
        <p:spPr>
          <a:xfrm>
            <a:off x="5477864" y="2312712"/>
            <a:ext cx="1060741" cy="593147"/>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l"/>
            <a:r>
              <a:rPr kumimoji="1" lang="en-US" altLang="zh-CN" sz="1400" dirty="0" smtClean="0">
                <a:solidFill>
                  <a:schemeClr val="bg1"/>
                </a:solidFill>
              </a:rPr>
              <a:t>CDN</a:t>
            </a:r>
          </a:p>
        </p:txBody>
      </p:sp>
      <p:sp>
        <p:nvSpPr>
          <p:cNvPr id="24" name="标题 1"/>
          <p:cNvSpPr txBox="1">
            <a:spLocks/>
          </p:cNvSpPr>
          <p:nvPr/>
        </p:nvSpPr>
        <p:spPr>
          <a:xfrm rot="21229488">
            <a:off x="6529852" y="2443376"/>
            <a:ext cx="1060741" cy="593147"/>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l"/>
            <a:r>
              <a:rPr kumimoji="1" lang="en-US" altLang="zh-CN" sz="1200" dirty="0" smtClean="0">
                <a:solidFill>
                  <a:schemeClr val="bg1"/>
                </a:solidFill>
              </a:rPr>
              <a:t>HLS/480P</a:t>
            </a:r>
          </a:p>
        </p:txBody>
      </p:sp>
      <p:sp>
        <p:nvSpPr>
          <p:cNvPr id="25" name="标题 1"/>
          <p:cNvSpPr txBox="1">
            <a:spLocks/>
          </p:cNvSpPr>
          <p:nvPr/>
        </p:nvSpPr>
        <p:spPr>
          <a:xfrm rot="1164671">
            <a:off x="6418324" y="3380173"/>
            <a:ext cx="1326851" cy="593147"/>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l"/>
            <a:r>
              <a:rPr kumimoji="1" lang="en-US" altLang="zh-CN" sz="1200" dirty="0" smtClean="0">
                <a:solidFill>
                  <a:schemeClr val="bg1"/>
                </a:solidFill>
              </a:rPr>
              <a:t>HLS/1080P</a:t>
            </a:r>
          </a:p>
        </p:txBody>
      </p:sp>
      <p:sp>
        <p:nvSpPr>
          <p:cNvPr id="26" name="标题 1"/>
          <p:cNvSpPr txBox="1">
            <a:spLocks/>
          </p:cNvSpPr>
          <p:nvPr/>
        </p:nvSpPr>
        <p:spPr>
          <a:xfrm rot="2064012">
            <a:off x="5446904" y="4577443"/>
            <a:ext cx="1453101" cy="593147"/>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l"/>
            <a:r>
              <a:rPr kumimoji="1" lang="en-US" altLang="zh-CN" sz="1200" dirty="0" smtClean="0">
                <a:solidFill>
                  <a:schemeClr val="bg1"/>
                </a:solidFill>
              </a:rPr>
              <a:t>RTMP/1080P</a:t>
            </a:r>
          </a:p>
        </p:txBody>
      </p:sp>
      <p:sp>
        <p:nvSpPr>
          <p:cNvPr id="27" name="Line 30"/>
          <p:cNvSpPr>
            <a:spLocks noChangeShapeType="1"/>
          </p:cNvSpPr>
          <p:nvPr/>
        </p:nvSpPr>
        <p:spPr bwMode="auto">
          <a:xfrm flipH="1" flipV="1">
            <a:off x="5556928" y="4176948"/>
            <a:ext cx="2225631" cy="409254"/>
          </a:xfrm>
          <a:prstGeom prst="line">
            <a:avLst/>
          </a:prstGeom>
          <a:noFill/>
          <a:ln w="25400" cap="flat" cmpd="sng">
            <a:solidFill>
              <a:srgbClr val="7AF8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grpSp>
        <p:nvGrpSpPr>
          <p:cNvPr id="28" name="组 27"/>
          <p:cNvGrpSpPr/>
          <p:nvPr/>
        </p:nvGrpSpPr>
        <p:grpSpPr>
          <a:xfrm>
            <a:off x="7855497" y="4432128"/>
            <a:ext cx="562856" cy="821101"/>
            <a:chOff x="3749449" y="1529179"/>
            <a:chExt cx="683623" cy="973501"/>
          </a:xfrm>
        </p:grpSpPr>
        <p:pic>
          <p:nvPicPr>
            <p:cNvPr id="29" name="Picture 14" descr="iphone-white-front_mod.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49449" y="1529179"/>
              <a:ext cx="531223" cy="8211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0" name="Picture 14" descr="iphone-white-front_mod.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01849" y="1681579"/>
              <a:ext cx="531223" cy="8211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sp>
        <p:nvSpPr>
          <p:cNvPr id="31" name="标题 1"/>
          <p:cNvSpPr txBox="1">
            <a:spLocks/>
          </p:cNvSpPr>
          <p:nvPr/>
        </p:nvSpPr>
        <p:spPr>
          <a:xfrm rot="599504">
            <a:off x="6293416" y="3951590"/>
            <a:ext cx="1060741" cy="593147"/>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l"/>
            <a:r>
              <a:rPr kumimoji="1" lang="en-US" altLang="zh-CN" sz="1200" dirty="0" smtClean="0">
                <a:solidFill>
                  <a:schemeClr val="bg1"/>
                </a:solidFill>
              </a:rPr>
              <a:t>HLS/720P</a:t>
            </a:r>
          </a:p>
        </p:txBody>
      </p:sp>
      <p:grpSp>
        <p:nvGrpSpPr>
          <p:cNvPr id="2" name="组 1"/>
          <p:cNvGrpSpPr/>
          <p:nvPr/>
        </p:nvGrpSpPr>
        <p:grpSpPr>
          <a:xfrm>
            <a:off x="3447438" y="2536966"/>
            <a:ext cx="742252" cy="665029"/>
            <a:chOff x="3593390" y="1802790"/>
            <a:chExt cx="742252" cy="665029"/>
          </a:xfrm>
        </p:grpSpPr>
        <p:pic>
          <p:nvPicPr>
            <p:cNvPr id="32" name="Picture 20" descr="serv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706354" y="1802790"/>
              <a:ext cx="554887" cy="55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3" name="Picture 20" descr="serv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93390" y="1990200"/>
              <a:ext cx="477619" cy="4776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4" name="Picture 20" descr="serv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858023" y="1942425"/>
              <a:ext cx="477619" cy="4776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grpSp>
        <p:nvGrpSpPr>
          <p:cNvPr id="35" name="组 34"/>
          <p:cNvGrpSpPr/>
          <p:nvPr/>
        </p:nvGrpSpPr>
        <p:grpSpPr>
          <a:xfrm>
            <a:off x="2499160" y="3511919"/>
            <a:ext cx="742252" cy="665029"/>
            <a:chOff x="3593390" y="1802790"/>
            <a:chExt cx="742252" cy="665029"/>
          </a:xfrm>
        </p:grpSpPr>
        <p:pic>
          <p:nvPicPr>
            <p:cNvPr id="36" name="Picture 20" descr="serv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706354" y="1802790"/>
              <a:ext cx="554887" cy="55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7" name="Picture 20" descr="serv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93390" y="1990200"/>
              <a:ext cx="477619" cy="4776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8" name="Picture 20" descr="serv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858023" y="1942425"/>
              <a:ext cx="477619" cy="4776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sp>
        <p:nvSpPr>
          <p:cNvPr id="39" name="Line 28"/>
          <p:cNvSpPr>
            <a:spLocks noChangeShapeType="1"/>
          </p:cNvSpPr>
          <p:nvPr/>
        </p:nvSpPr>
        <p:spPr bwMode="auto">
          <a:xfrm flipH="1" flipV="1">
            <a:off x="3130062" y="4207779"/>
            <a:ext cx="794994" cy="467055"/>
          </a:xfrm>
          <a:prstGeom prst="line">
            <a:avLst/>
          </a:prstGeom>
          <a:noFill/>
          <a:ln w="25400" cap="flat" cmpd="sng">
            <a:solidFill>
              <a:srgbClr val="FF8B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40" name="标题 1"/>
          <p:cNvSpPr txBox="1">
            <a:spLocks/>
          </p:cNvSpPr>
          <p:nvPr/>
        </p:nvSpPr>
        <p:spPr>
          <a:xfrm>
            <a:off x="1952584" y="3261128"/>
            <a:ext cx="847917" cy="536658"/>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l"/>
            <a:r>
              <a:rPr kumimoji="1" lang="zh-CN" altLang="en-US" sz="1400" dirty="0" smtClean="0">
                <a:solidFill>
                  <a:schemeClr val="tx1"/>
                </a:solidFill>
              </a:rPr>
              <a:t>云存储</a:t>
            </a:r>
            <a:endParaRPr kumimoji="1" lang="en-US" altLang="zh-CN" sz="1400" dirty="0" smtClean="0">
              <a:solidFill>
                <a:schemeClr val="tx1"/>
              </a:solidFill>
            </a:endParaRPr>
          </a:p>
        </p:txBody>
      </p:sp>
      <p:sp>
        <p:nvSpPr>
          <p:cNvPr id="41" name="标题 1"/>
          <p:cNvSpPr txBox="1">
            <a:spLocks/>
          </p:cNvSpPr>
          <p:nvPr/>
        </p:nvSpPr>
        <p:spPr>
          <a:xfrm>
            <a:off x="2870286" y="2370428"/>
            <a:ext cx="847917" cy="536658"/>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l"/>
            <a:r>
              <a:rPr kumimoji="1" lang="zh-CN" altLang="en-US" sz="1400" dirty="0" smtClean="0">
                <a:solidFill>
                  <a:schemeClr val="tx1"/>
                </a:solidFill>
              </a:rPr>
              <a:t>云直播</a:t>
            </a:r>
            <a:endParaRPr kumimoji="1" lang="en-US" altLang="zh-CN" sz="1400" dirty="0" smtClean="0">
              <a:solidFill>
                <a:schemeClr val="tx1"/>
              </a:solidFill>
            </a:endParaRPr>
          </a:p>
        </p:txBody>
      </p:sp>
      <p:sp>
        <p:nvSpPr>
          <p:cNvPr id="3" name="虚尾箭头 2"/>
          <p:cNvSpPr/>
          <p:nvPr/>
        </p:nvSpPr>
        <p:spPr>
          <a:xfrm rot="8043039">
            <a:off x="3152054" y="3248568"/>
            <a:ext cx="392613" cy="227640"/>
          </a:xfrm>
          <a:prstGeom prst="stripedRightArrow">
            <a:avLst>
              <a:gd name="adj1" fmla="val 50000"/>
              <a:gd name="adj2" fmla="val 80785"/>
            </a:avLst>
          </a:prstGeom>
          <a:solidFill>
            <a:srgbClr val="F7964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42" name="Picture 20" descr="serv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12246" y="4561747"/>
            <a:ext cx="554887" cy="55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9" name="图片 48"/>
          <p:cNvPicPr>
            <a:picLocks noChangeAspect="1"/>
          </p:cNvPicPr>
          <p:nvPr/>
        </p:nvPicPr>
        <p:blipFill>
          <a:blip r:embed="rId2"/>
          <a:stretch>
            <a:fillRect/>
          </a:stretch>
        </p:blipFill>
        <p:spPr>
          <a:xfrm>
            <a:off x="5516976" y="5414310"/>
            <a:ext cx="599443" cy="599443"/>
          </a:xfrm>
          <a:prstGeom prst="rect">
            <a:avLst/>
          </a:prstGeom>
        </p:spPr>
      </p:pic>
      <p:grpSp>
        <p:nvGrpSpPr>
          <p:cNvPr id="50" name="组 49"/>
          <p:cNvGrpSpPr/>
          <p:nvPr/>
        </p:nvGrpSpPr>
        <p:grpSpPr>
          <a:xfrm>
            <a:off x="2445556" y="5719366"/>
            <a:ext cx="531223" cy="793136"/>
            <a:chOff x="3749449" y="1529179"/>
            <a:chExt cx="683623" cy="973501"/>
          </a:xfrm>
        </p:grpSpPr>
        <p:pic>
          <p:nvPicPr>
            <p:cNvPr id="51" name="Picture 14" descr="iphone-white-front_mod.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49449" y="1529179"/>
              <a:ext cx="531223" cy="8211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2" name="Picture 14" descr="iphone-white-front_mod.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01849" y="1681579"/>
              <a:ext cx="531223" cy="8211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sp>
        <p:nvSpPr>
          <p:cNvPr id="53" name="Line 28"/>
          <p:cNvSpPr>
            <a:spLocks noChangeShapeType="1"/>
          </p:cNvSpPr>
          <p:nvPr/>
        </p:nvSpPr>
        <p:spPr bwMode="auto">
          <a:xfrm flipH="1" flipV="1">
            <a:off x="4399691" y="5050772"/>
            <a:ext cx="1078171" cy="478430"/>
          </a:xfrm>
          <a:prstGeom prst="line">
            <a:avLst/>
          </a:prstGeom>
          <a:noFill/>
          <a:ln w="25400" cap="flat" cmpd="sng">
            <a:solidFill>
              <a:srgbClr val="FF8B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54" name="Line 28"/>
          <p:cNvSpPr>
            <a:spLocks noChangeShapeType="1"/>
          </p:cNvSpPr>
          <p:nvPr/>
        </p:nvSpPr>
        <p:spPr bwMode="auto">
          <a:xfrm flipV="1">
            <a:off x="3077410" y="5132067"/>
            <a:ext cx="847646" cy="683815"/>
          </a:xfrm>
          <a:prstGeom prst="line">
            <a:avLst/>
          </a:prstGeom>
          <a:noFill/>
          <a:ln w="25400" cap="flat" cmpd="sng">
            <a:solidFill>
              <a:srgbClr val="FF8B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55" name="标题 1"/>
          <p:cNvSpPr txBox="1">
            <a:spLocks/>
          </p:cNvSpPr>
          <p:nvPr/>
        </p:nvSpPr>
        <p:spPr>
          <a:xfrm rot="1453027">
            <a:off x="4458493" y="4943426"/>
            <a:ext cx="1453101" cy="593147"/>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l"/>
            <a:r>
              <a:rPr kumimoji="1" lang="en-US" altLang="zh-CN" sz="1200" dirty="0" smtClean="0">
                <a:solidFill>
                  <a:schemeClr val="bg1"/>
                </a:solidFill>
              </a:rPr>
              <a:t>HLS/1080P</a:t>
            </a:r>
          </a:p>
        </p:txBody>
      </p:sp>
      <p:sp>
        <p:nvSpPr>
          <p:cNvPr id="56" name="标题 1"/>
          <p:cNvSpPr txBox="1">
            <a:spLocks/>
          </p:cNvSpPr>
          <p:nvPr/>
        </p:nvSpPr>
        <p:spPr>
          <a:xfrm rot="19241158">
            <a:off x="2978038" y="4997122"/>
            <a:ext cx="1060741" cy="593147"/>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l"/>
            <a:r>
              <a:rPr kumimoji="1" lang="en-US" altLang="zh-CN" sz="1200" dirty="0" smtClean="0">
                <a:solidFill>
                  <a:schemeClr val="bg1"/>
                </a:solidFill>
              </a:rPr>
              <a:t>HLS/480P</a:t>
            </a:r>
          </a:p>
        </p:txBody>
      </p:sp>
      <p:sp>
        <p:nvSpPr>
          <p:cNvPr id="57" name="标题 1"/>
          <p:cNvSpPr txBox="1">
            <a:spLocks/>
          </p:cNvSpPr>
          <p:nvPr/>
        </p:nvSpPr>
        <p:spPr>
          <a:xfrm>
            <a:off x="743807" y="2221728"/>
            <a:ext cx="616831" cy="593147"/>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l"/>
            <a:r>
              <a:rPr kumimoji="1" lang="zh-CN" altLang="en-US" sz="1400" dirty="0" smtClean="0">
                <a:solidFill>
                  <a:schemeClr val="bg1"/>
                </a:solidFill>
              </a:rPr>
              <a:t>回放</a:t>
            </a:r>
            <a:endParaRPr kumimoji="1" lang="en-US" altLang="zh-CN" sz="1400" dirty="0" smtClean="0">
              <a:solidFill>
                <a:schemeClr val="bg1"/>
              </a:solidFill>
            </a:endParaRPr>
          </a:p>
        </p:txBody>
      </p:sp>
      <p:sp>
        <p:nvSpPr>
          <p:cNvPr id="58" name="Line 28"/>
          <p:cNvSpPr>
            <a:spLocks noChangeShapeType="1"/>
          </p:cNvSpPr>
          <p:nvPr/>
        </p:nvSpPr>
        <p:spPr bwMode="auto">
          <a:xfrm flipH="1" flipV="1">
            <a:off x="325267" y="2523736"/>
            <a:ext cx="460648" cy="0"/>
          </a:xfrm>
          <a:prstGeom prst="line">
            <a:avLst/>
          </a:prstGeom>
          <a:noFill/>
          <a:ln w="25400" cap="flat" cmpd="sng">
            <a:solidFill>
              <a:srgbClr val="FF8B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59" name="Line 30"/>
          <p:cNvSpPr>
            <a:spLocks noChangeShapeType="1"/>
          </p:cNvSpPr>
          <p:nvPr/>
        </p:nvSpPr>
        <p:spPr bwMode="auto">
          <a:xfrm flipH="1" flipV="1">
            <a:off x="325267" y="2254414"/>
            <a:ext cx="458224" cy="0"/>
          </a:xfrm>
          <a:prstGeom prst="line">
            <a:avLst/>
          </a:prstGeom>
          <a:noFill/>
          <a:ln w="25400" cap="flat" cmpd="sng">
            <a:solidFill>
              <a:srgbClr val="7AF8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60" name="标题 1"/>
          <p:cNvSpPr txBox="1">
            <a:spLocks/>
          </p:cNvSpPr>
          <p:nvPr/>
        </p:nvSpPr>
        <p:spPr>
          <a:xfrm>
            <a:off x="743807" y="1938384"/>
            <a:ext cx="616831" cy="593147"/>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l"/>
            <a:r>
              <a:rPr kumimoji="1" lang="zh-CN" altLang="en-US" sz="1400" dirty="0" smtClean="0">
                <a:solidFill>
                  <a:schemeClr val="bg1"/>
                </a:solidFill>
              </a:rPr>
              <a:t>直播</a:t>
            </a:r>
            <a:endParaRPr kumimoji="1" lang="en-US" altLang="zh-CN" sz="1400" dirty="0" smtClean="0">
              <a:solidFill>
                <a:schemeClr val="bg1"/>
              </a:solidFill>
            </a:endParaRPr>
          </a:p>
        </p:txBody>
      </p:sp>
      <p:sp>
        <p:nvSpPr>
          <p:cNvPr id="61" name="标题 1"/>
          <p:cNvSpPr txBox="1">
            <a:spLocks/>
          </p:cNvSpPr>
          <p:nvPr/>
        </p:nvSpPr>
        <p:spPr>
          <a:xfrm>
            <a:off x="7928179" y="1885361"/>
            <a:ext cx="1060741" cy="593147"/>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l"/>
            <a:r>
              <a:rPr kumimoji="1" lang="en-US" altLang="zh-CN" sz="1400" dirty="0" smtClean="0">
                <a:solidFill>
                  <a:schemeClr val="bg1"/>
                </a:solidFill>
              </a:rPr>
              <a:t>Player Kit</a:t>
            </a:r>
          </a:p>
        </p:txBody>
      </p:sp>
      <p:sp>
        <p:nvSpPr>
          <p:cNvPr id="62" name="标题 1"/>
          <p:cNvSpPr txBox="1">
            <a:spLocks/>
          </p:cNvSpPr>
          <p:nvPr/>
        </p:nvSpPr>
        <p:spPr>
          <a:xfrm>
            <a:off x="7931861" y="3213537"/>
            <a:ext cx="1060741" cy="593147"/>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l"/>
            <a:r>
              <a:rPr kumimoji="1" lang="en-US" altLang="zh-CN" sz="1400" dirty="0" smtClean="0">
                <a:solidFill>
                  <a:schemeClr val="bg1"/>
                </a:solidFill>
              </a:rPr>
              <a:t>Player Kit</a:t>
            </a:r>
          </a:p>
        </p:txBody>
      </p:sp>
      <p:sp>
        <p:nvSpPr>
          <p:cNvPr id="63" name="标题 1"/>
          <p:cNvSpPr txBox="1">
            <a:spLocks/>
          </p:cNvSpPr>
          <p:nvPr/>
        </p:nvSpPr>
        <p:spPr>
          <a:xfrm>
            <a:off x="5448388" y="5805138"/>
            <a:ext cx="1060741" cy="593147"/>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l"/>
            <a:r>
              <a:rPr kumimoji="1" lang="en-US" altLang="zh-CN" sz="1400" dirty="0" smtClean="0">
                <a:solidFill>
                  <a:schemeClr val="bg1"/>
                </a:solidFill>
              </a:rPr>
              <a:t>H5 Player</a:t>
            </a:r>
          </a:p>
        </p:txBody>
      </p:sp>
      <p:sp>
        <p:nvSpPr>
          <p:cNvPr id="64" name="标题 1"/>
          <p:cNvSpPr txBox="1">
            <a:spLocks/>
          </p:cNvSpPr>
          <p:nvPr/>
        </p:nvSpPr>
        <p:spPr>
          <a:xfrm>
            <a:off x="6668530" y="5404921"/>
            <a:ext cx="1060741" cy="593147"/>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l"/>
            <a:r>
              <a:rPr kumimoji="1" lang="en-US" altLang="zh-CN" sz="1400" dirty="0" smtClean="0">
                <a:solidFill>
                  <a:schemeClr val="bg1"/>
                </a:solidFill>
              </a:rPr>
              <a:t>H5 Player</a:t>
            </a:r>
          </a:p>
        </p:txBody>
      </p:sp>
      <p:sp>
        <p:nvSpPr>
          <p:cNvPr id="65" name="标题 1"/>
          <p:cNvSpPr txBox="1">
            <a:spLocks/>
          </p:cNvSpPr>
          <p:nvPr/>
        </p:nvSpPr>
        <p:spPr>
          <a:xfrm>
            <a:off x="7735481" y="5014250"/>
            <a:ext cx="1060741" cy="593147"/>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l"/>
            <a:r>
              <a:rPr kumimoji="1" lang="en-US" altLang="zh-CN" sz="1400" dirty="0" smtClean="0">
                <a:solidFill>
                  <a:schemeClr val="bg1"/>
                </a:solidFill>
              </a:rPr>
              <a:t>Player Kit</a:t>
            </a:r>
          </a:p>
        </p:txBody>
      </p:sp>
      <p:sp>
        <p:nvSpPr>
          <p:cNvPr id="66" name="标题 1"/>
          <p:cNvSpPr txBox="1">
            <a:spLocks/>
          </p:cNvSpPr>
          <p:nvPr/>
        </p:nvSpPr>
        <p:spPr>
          <a:xfrm>
            <a:off x="2285867" y="6283478"/>
            <a:ext cx="1060741" cy="593147"/>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l"/>
            <a:r>
              <a:rPr kumimoji="1" lang="en-US" altLang="zh-CN" sz="1400" dirty="0" smtClean="0">
                <a:solidFill>
                  <a:schemeClr val="bg1"/>
                </a:solidFill>
              </a:rPr>
              <a:t>Player Kit</a:t>
            </a:r>
          </a:p>
        </p:txBody>
      </p:sp>
    </p:spTree>
    <p:extLst>
      <p:ext uri="{BB962C8B-B14F-4D97-AF65-F5344CB8AC3E}">
        <p14:creationId xmlns:p14="http://schemas.microsoft.com/office/powerpoint/2010/main" val="22059770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967319" y="1082605"/>
            <a:ext cx="4908803" cy="427815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ctr">
              <a:lnSpc>
                <a:spcPct val="150000"/>
              </a:lnSpc>
            </a:pPr>
            <a:r>
              <a:rPr kumimoji="1" lang="zh-CN" altLang="en-US" sz="2800" dirty="0" smtClean="0"/>
              <a:t>硬件</a:t>
            </a:r>
            <a:r>
              <a:rPr kumimoji="1" lang="zh-CN" altLang="en-US" sz="2800" dirty="0" smtClean="0"/>
              <a:t>部署方</a:t>
            </a:r>
            <a:r>
              <a:rPr kumimoji="1" lang="zh-CN" altLang="en-US" sz="2800" dirty="0" smtClean="0"/>
              <a:t>案</a:t>
            </a:r>
            <a:endParaRPr kumimoji="1" lang="en-US" altLang="zh-CN" sz="2800" dirty="0" smtClean="0"/>
          </a:p>
          <a:p>
            <a:pPr algn="ctr">
              <a:lnSpc>
                <a:spcPct val="150000"/>
              </a:lnSpc>
            </a:pPr>
            <a:r>
              <a:rPr kumimoji="1" lang="zh-CN" altLang="en-US" sz="2800" dirty="0" smtClean="0"/>
              <a:t>软件直播平台</a:t>
            </a:r>
            <a:endParaRPr kumimoji="1" lang="en-US" altLang="zh-CN" sz="2800" dirty="0"/>
          </a:p>
          <a:p>
            <a:pPr algn="ctr">
              <a:lnSpc>
                <a:spcPct val="150000"/>
              </a:lnSpc>
            </a:pPr>
            <a:r>
              <a:rPr kumimoji="1" lang="zh-CN" altLang="en-US" sz="2800" dirty="0" smtClean="0"/>
              <a:t>软件点播平台</a:t>
            </a:r>
            <a:endParaRPr kumimoji="1" lang="en-US" altLang="zh-CN" sz="2800" dirty="0" smtClean="0"/>
          </a:p>
        </p:txBody>
      </p:sp>
      <p:sp>
        <p:nvSpPr>
          <p:cNvPr id="7"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smtClean="0"/>
              <a:t>目录</a:t>
            </a:r>
            <a:endParaRPr kumimoji="1" lang="en-US" altLang="zh-CN" sz="2800" dirty="0"/>
          </a:p>
        </p:txBody>
      </p:sp>
    </p:spTree>
    <p:extLst>
      <p:ext uri="{BB962C8B-B14F-4D97-AF65-F5344CB8AC3E}">
        <p14:creationId xmlns:p14="http://schemas.microsoft.com/office/powerpoint/2010/main" val="388708111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967319" y="1082605"/>
            <a:ext cx="4908803" cy="427815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ctr">
              <a:lnSpc>
                <a:spcPct val="150000"/>
              </a:lnSpc>
            </a:pPr>
            <a:r>
              <a:rPr kumimoji="1" lang="zh-CN" altLang="en-US" sz="2800" dirty="0" smtClean="0"/>
              <a:t>硬件</a:t>
            </a:r>
            <a:r>
              <a:rPr kumimoji="1" lang="zh-CN" altLang="en-US" sz="2800" dirty="0" smtClean="0"/>
              <a:t>部署方</a:t>
            </a:r>
            <a:r>
              <a:rPr kumimoji="1" lang="zh-CN" altLang="en-US" sz="2800" dirty="0" smtClean="0"/>
              <a:t>案</a:t>
            </a:r>
            <a:endParaRPr kumimoji="1" lang="en-US" altLang="zh-CN" sz="2800" dirty="0" smtClean="0"/>
          </a:p>
          <a:p>
            <a:pPr algn="ctr">
              <a:lnSpc>
                <a:spcPct val="150000"/>
              </a:lnSpc>
            </a:pPr>
            <a:r>
              <a:rPr kumimoji="1" lang="zh-CN" altLang="en-US" sz="2800" dirty="0">
                <a:solidFill>
                  <a:schemeClr val="bg1">
                    <a:lumMod val="65000"/>
                  </a:schemeClr>
                </a:solidFill>
              </a:rPr>
              <a:t>软件直播平台</a:t>
            </a:r>
            <a:endParaRPr kumimoji="1" lang="en-US" altLang="zh-CN" sz="2800" dirty="0">
              <a:solidFill>
                <a:schemeClr val="bg1">
                  <a:lumMod val="65000"/>
                </a:schemeClr>
              </a:solidFill>
            </a:endParaRPr>
          </a:p>
          <a:p>
            <a:pPr algn="ctr">
              <a:lnSpc>
                <a:spcPct val="150000"/>
              </a:lnSpc>
            </a:pPr>
            <a:r>
              <a:rPr kumimoji="1" lang="zh-CN" altLang="en-US" sz="2800" dirty="0">
                <a:solidFill>
                  <a:schemeClr val="bg1">
                    <a:lumMod val="65000"/>
                  </a:schemeClr>
                </a:solidFill>
              </a:rPr>
              <a:t>软件点</a:t>
            </a:r>
            <a:r>
              <a:rPr kumimoji="1" lang="zh-CN" altLang="en-US" sz="2800" dirty="0" smtClean="0">
                <a:solidFill>
                  <a:schemeClr val="bg1">
                    <a:lumMod val="65000"/>
                  </a:schemeClr>
                </a:solidFill>
              </a:rPr>
              <a:t>播平台</a:t>
            </a:r>
            <a:endParaRPr kumimoji="1" lang="en-US" altLang="zh-CN" sz="2800" dirty="0">
              <a:solidFill>
                <a:schemeClr val="bg1">
                  <a:lumMod val="65000"/>
                </a:schemeClr>
              </a:solidFill>
            </a:endParaRPr>
          </a:p>
        </p:txBody>
      </p:sp>
      <p:sp>
        <p:nvSpPr>
          <p:cNvPr id="7"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smtClean="0"/>
              <a:t>目录</a:t>
            </a:r>
            <a:endParaRPr kumimoji="1" lang="en-US" altLang="zh-CN" sz="2800" dirty="0"/>
          </a:p>
        </p:txBody>
      </p:sp>
    </p:spTree>
    <p:extLst>
      <p:ext uri="{BB962C8B-B14F-4D97-AF65-F5344CB8AC3E}">
        <p14:creationId xmlns:p14="http://schemas.microsoft.com/office/powerpoint/2010/main" val="386985378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txBox="1">
            <a:spLocks/>
          </p:cNvSpPr>
          <p:nvPr/>
        </p:nvSpPr>
        <p:spPr>
          <a:xfrm>
            <a:off x="458788" y="1489193"/>
            <a:ext cx="8198738" cy="2473338"/>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dirty="0" smtClean="0"/>
              <a:t>购买直播摄像头，支持网络流媒体直播协议。</a:t>
            </a:r>
            <a:endParaRPr kumimoji="1" lang="en-US" altLang="zh-CN" dirty="0" smtClean="0"/>
          </a:p>
          <a:p>
            <a:pPr algn="l">
              <a:lnSpc>
                <a:spcPct val="150000"/>
              </a:lnSpc>
            </a:pPr>
            <a:r>
              <a:rPr kumimoji="1" lang="zh-CN" altLang="en-US" dirty="0" smtClean="0"/>
              <a:t>直播摄像头</a:t>
            </a:r>
            <a:r>
              <a:rPr kumimoji="1" lang="zh-CN" altLang="en-US" dirty="0"/>
              <a:t>：可主动输出</a:t>
            </a:r>
            <a:r>
              <a:rPr kumimoji="1" lang="en-US" altLang="zh-CN" dirty="0"/>
              <a:t>RTMP</a:t>
            </a:r>
            <a:r>
              <a:rPr kumimoji="1" lang="zh-CN" altLang="en-US" dirty="0"/>
              <a:t>协议至外网的流媒体服务器</a:t>
            </a:r>
            <a:endParaRPr kumimoji="1" lang="en-US" altLang="zh-CN" dirty="0"/>
          </a:p>
          <a:p>
            <a:pPr algn="l">
              <a:lnSpc>
                <a:spcPct val="150000"/>
              </a:lnSpc>
            </a:pPr>
            <a:r>
              <a:rPr kumimoji="1" lang="zh-CN" altLang="en-US" dirty="0" smtClean="0"/>
              <a:t>可通过两种途径获得直播摄像头：</a:t>
            </a:r>
            <a:endParaRPr kumimoji="1" lang="en-US" altLang="zh-CN" dirty="0" smtClean="0"/>
          </a:p>
          <a:p>
            <a:pPr algn="l">
              <a:lnSpc>
                <a:spcPct val="150000"/>
              </a:lnSpc>
            </a:pPr>
            <a:r>
              <a:rPr kumimoji="1" lang="zh-CN" altLang="zh-CN" dirty="0" smtClean="0"/>
              <a:t>1</a:t>
            </a:r>
            <a:r>
              <a:rPr kumimoji="1" lang="zh-CN" altLang="en-US" dirty="0" smtClean="0"/>
              <a:t>）购买现有厂商提供的直播摄像头</a:t>
            </a:r>
            <a:endParaRPr kumimoji="1" lang="en-US" altLang="zh-CN" dirty="0" smtClean="0"/>
          </a:p>
          <a:p>
            <a:pPr algn="l">
              <a:lnSpc>
                <a:spcPct val="150000"/>
              </a:lnSpc>
            </a:pPr>
            <a:r>
              <a:rPr kumimoji="1" lang="zh-CN" altLang="zh-CN" dirty="0" smtClean="0"/>
              <a:t>2</a:t>
            </a:r>
            <a:r>
              <a:rPr kumimoji="1" lang="zh-CN" altLang="en-US" dirty="0" smtClean="0"/>
              <a:t>）委托生产或研发直播摄像头</a:t>
            </a:r>
            <a:endParaRPr kumimoji="1" lang="en-US" altLang="zh-CN" dirty="0" smtClean="0"/>
          </a:p>
        </p:txBody>
      </p:sp>
      <p:sp>
        <p:nvSpPr>
          <p:cNvPr id="4"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smtClean="0"/>
              <a:t>方案一：采购安装新摄像头场景</a:t>
            </a:r>
            <a:endParaRPr kumimoji="1" lang="en-US" altLang="zh-CN" sz="2800" dirty="0"/>
          </a:p>
        </p:txBody>
      </p:sp>
      <p:pic>
        <p:nvPicPr>
          <p:cNvPr id="18" name="图片 17"/>
          <p:cNvPicPr>
            <a:picLocks noChangeAspect="1"/>
          </p:cNvPicPr>
          <p:nvPr/>
        </p:nvPicPr>
        <p:blipFill>
          <a:blip r:embed="rId2"/>
          <a:stretch>
            <a:fillRect/>
          </a:stretch>
        </p:blipFill>
        <p:spPr>
          <a:xfrm>
            <a:off x="234750" y="4309993"/>
            <a:ext cx="1179680" cy="1179680"/>
          </a:xfrm>
          <a:prstGeom prst="rect">
            <a:avLst/>
          </a:prstGeom>
        </p:spPr>
      </p:pic>
      <p:sp>
        <p:nvSpPr>
          <p:cNvPr id="21" name="矩形 20"/>
          <p:cNvSpPr/>
          <p:nvPr/>
        </p:nvSpPr>
        <p:spPr>
          <a:xfrm>
            <a:off x="1414429" y="4930340"/>
            <a:ext cx="1276403" cy="559332"/>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rgbClr val="595959"/>
                </a:solidFill>
                <a:latin typeface="微软雅黑"/>
                <a:ea typeface="微软雅黑"/>
                <a:cs typeface="微软雅黑"/>
              </a:rPr>
              <a:t>编码器</a:t>
            </a:r>
            <a:r>
              <a:rPr kumimoji="1" lang="en-US" altLang="zh-CN" sz="1400" dirty="0" smtClean="0">
                <a:solidFill>
                  <a:srgbClr val="595959"/>
                </a:solidFill>
                <a:latin typeface="微软雅黑"/>
                <a:ea typeface="微软雅黑"/>
                <a:cs typeface="微软雅黑"/>
              </a:rPr>
              <a:t>H.264</a:t>
            </a:r>
            <a:endParaRPr kumimoji="1" lang="zh-CN" altLang="en-US" sz="1400" dirty="0">
              <a:solidFill>
                <a:srgbClr val="595959"/>
              </a:solidFill>
              <a:latin typeface="微软雅黑"/>
              <a:ea typeface="微软雅黑"/>
              <a:cs typeface="微软雅黑"/>
            </a:endParaRPr>
          </a:p>
        </p:txBody>
      </p:sp>
      <p:sp>
        <p:nvSpPr>
          <p:cNvPr id="22" name="矩形 21"/>
          <p:cNvSpPr/>
          <p:nvPr/>
        </p:nvSpPr>
        <p:spPr>
          <a:xfrm>
            <a:off x="1414429" y="4309992"/>
            <a:ext cx="1276403" cy="559332"/>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rgbClr val="595959"/>
                </a:solidFill>
                <a:latin typeface="微软雅黑"/>
                <a:ea typeface="微软雅黑"/>
                <a:cs typeface="微软雅黑"/>
              </a:rPr>
              <a:t>流封装</a:t>
            </a:r>
            <a:r>
              <a:rPr kumimoji="1" lang="en-US" altLang="zh-CN" sz="1400" dirty="0" smtClean="0">
                <a:solidFill>
                  <a:srgbClr val="595959"/>
                </a:solidFill>
                <a:latin typeface="微软雅黑"/>
                <a:ea typeface="微软雅黑"/>
                <a:cs typeface="微软雅黑"/>
              </a:rPr>
              <a:t>RTMP</a:t>
            </a:r>
            <a:endParaRPr kumimoji="1" lang="zh-CN" altLang="en-US" sz="1400" dirty="0">
              <a:solidFill>
                <a:srgbClr val="595959"/>
              </a:solidFill>
              <a:latin typeface="微软雅黑"/>
              <a:ea typeface="微软雅黑"/>
              <a:cs typeface="微软雅黑"/>
            </a:endParaRPr>
          </a:p>
        </p:txBody>
      </p:sp>
      <p:sp>
        <p:nvSpPr>
          <p:cNvPr id="23" name="Line 28"/>
          <p:cNvSpPr>
            <a:spLocks noChangeShapeType="1"/>
          </p:cNvSpPr>
          <p:nvPr/>
        </p:nvSpPr>
        <p:spPr bwMode="auto">
          <a:xfrm flipH="1" flipV="1">
            <a:off x="2840883" y="4600195"/>
            <a:ext cx="3249979" cy="0"/>
          </a:xfrm>
          <a:prstGeom prst="line">
            <a:avLst/>
          </a:prstGeom>
          <a:noFill/>
          <a:ln w="25400" cap="flat" cmpd="sng">
            <a:solidFill>
              <a:srgbClr val="FF8B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pic>
        <p:nvPicPr>
          <p:cNvPr id="24"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86513" y="4296263"/>
            <a:ext cx="1193409" cy="1193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5" name="文本占位符 2"/>
          <p:cNvSpPr txBox="1">
            <a:spLocks/>
          </p:cNvSpPr>
          <p:nvPr/>
        </p:nvSpPr>
        <p:spPr>
          <a:xfrm>
            <a:off x="3834990" y="4562851"/>
            <a:ext cx="1429782"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通过互联网发布</a:t>
            </a:r>
            <a:endParaRPr kumimoji="1" lang="en-US" altLang="zh-CN" sz="1400" dirty="0" smtClean="0"/>
          </a:p>
        </p:txBody>
      </p:sp>
      <p:sp>
        <p:nvSpPr>
          <p:cNvPr id="10" name="文本占位符 2"/>
          <p:cNvSpPr txBox="1">
            <a:spLocks/>
          </p:cNvSpPr>
          <p:nvPr/>
        </p:nvSpPr>
        <p:spPr>
          <a:xfrm>
            <a:off x="6233549" y="5389789"/>
            <a:ext cx="1429782"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流媒体服务器</a:t>
            </a:r>
            <a:endParaRPr kumimoji="1" lang="en-US" altLang="zh-CN" sz="1400" dirty="0" smtClean="0"/>
          </a:p>
        </p:txBody>
      </p:sp>
    </p:spTree>
    <p:extLst>
      <p:ext uri="{BB962C8B-B14F-4D97-AF65-F5344CB8AC3E}">
        <p14:creationId xmlns:p14="http://schemas.microsoft.com/office/powerpoint/2010/main" val="185404074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93268" y="1557782"/>
            <a:ext cx="6635891" cy="2757991"/>
          </a:xfrm>
          <a:prstGeom prst="rect">
            <a:avLst/>
          </a:prstGeom>
          <a:solidFill>
            <a:schemeClr val="tx1">
              <a:lumMod val="65000"/>
              <a:lumOff val="35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zh-CN" altLang="en-US"/>
          </a:p>
        </p:txBody>
      </p:sp>
      <p:pic>
        <p:nvPicPr>
          <p:cNvPr id="2" name="图片 1"/>
          <p:cNvPicPr>
            <a:picLocks noChangeAspect="1"/>
          </p:cNvPicPr>
          <p:nvPr/>
        </p:nvPicPr>
        <p:blipFill>
          <a:blip r:embed="rId2"/>
          <a:stretch>
            <a:fillRect/>
          </a:stretch>
        </p:blipFill>
        <p:spPr>
          <a:xfrm>
            <a:off x="458788" y="1715249"/>
            <a:ext cx="640719" cy="640719"/>
          </a:xfrm>
          <a:prstGeom prst="rect">
            <a:avLst/>
          </a:prstGeom>
        </p:spPr>
      </p:pic>
      <p:pic>
        <p:nvPicPr>
          <p:cNvPr id="9"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03343" y="3461001"/>
            <a:ext cx="617065" cy="6170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4" name="文本占位符 2"/>
          <p:cNvSpPr txBox="1">
            <a:spLocks/>
          </p:cNvSpPr>
          <p:nvPr/>
        </p:nvSpPr>
        <p:spPr>
          <a:xfrm>
            <a:off x="4291511" y="2800581"/>
            <a:ext cx="655868" cy="469287"/>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100" dirty="0" smtClean="0"/>
              <a:t>RTMP</a:t>
            </a:r>
          </a:p>
        </p:txBody>
      </p:sp>
      <p:sp>
        <p:nvSpPr>
          <p:cNvPr id="15" name="文本占位符 2"/>
          <p:cNvSpPr txBox="1">
            <a:spLocks/>
          </p:cNvSpPr>
          <p:nvPr/>
        </p:nvSpPr>
        <p:spPr>
          <a:xfrm>
            <a:off x="1171505" y="2800581"/>
            <a:ext cx="655868" cy="469287"/>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100" dirty="0" smtClean="0"/>
              <a:t>RTMP</a:t>
            </a:r>
          </a:p>
        </p:txBody>
      </p:sp>
      <p:sp>
        <p:nvSpPr>
          <p:cNvPr id="16" name="文本占位符 2"/>
          <p:cNvSpPr txBox="1">
            <a:spLocks/>
          </p:cNvSpPr>
          <p:nvPr/>
        </p:nvSpPr>
        <p:spPr>
          <a:xfrm>
            <a:off x="3152497" y="3320600"/>
            <a:ext cx="571527"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网关</a:t>
            </a:r>
            <a:endParaRPr kumimoji="1" lang="en-US" altLang="zh-CN" sz="1400" dirty="0" smtClean="0"/>
          </a:p>
        </p:txBody>
      </p:sp>
      <p:sp>
        <p:nvSpPr>
          <p:cNvPr id="40" name="文本占位符 2"/>
          <p:cNvSpPr txBox="1">
            <a:spLocks/>
          </p:cNvSpPr>
          <p:nvPr/>
        </p:nvSpPr>
        <p:spPr>
          <a:xfrm>
            <a:off x="1209875" y="1613006"/>
            <a:ext cx="821941" cy="575534"/>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dirty="0" smtClean="0"/>
              <a:t>…….</a:t>
            </a:r>
          </a:p>
        </p:txBody>
      </p:sp>
      <p:pic>
        <p:nvPicPr>
          <p:cNvPr id="41" name="图片 40"/>
          <p:cNvPicPr>
            <a:picLocks noChangeAspect="1"/>
          </p:cNvPicPr>
          <p:nvPr/>
        </p:nvPicPr>
        <p:blipFill>
          <a:blip r:embed="rId2"/>
          <a:stretch>
            <a:fillRect/>
          </a:stretch>
        </p:blipFill>
        <p:spPr>
          <a:xfrm>
            <a:off x="3491712" y="1693122"/>
            <a:ext cx="640719" cy="640719"/>
          </a:xfrm>
          <a:prstGeom prst="rect">
            <a:avLst/>
          </a:prstGeom>
        </p:spPr>
      </p:pic>
      <p:pic>
        <p:nvPicPr>
          <p:cNvPr id="42" name="图片 41"/>
          <p:cNvPicPr>
            <a:picLocks noChangeAspect="1"/>
          </p:cNvPicPr>
          <p:nvPr/>
        </p:nvPicPr>
        <p:blipFill>
          <a:blip r:embed="rId2"/>
          <a:stretch>
            <a:fillRect/>
          </a:stretch>
        </p:blipFill>
        <p:spPr>
          <a:xfrm>
            <a:off x="4934330" y="1693122"/>
            <a:ext cx="640719" cy="640719"/>
          </a:xfrm>
          <a:prstGeom prst="rect">
            <a:avLst/>
          </a:prstGeom>
        </p:spPr>
      </p:pic>
      <p:pic>
        <p:nvPicPr>
          <p:cNvPr id="43" name="图片 42"/>
          <p:cNvPicPr>
            <a:picLocks noChangeAspect="1"/>
          </p:cNvPicPr>
          <p:nvPr/>
        </p:nvPicPr>
        <p:blipFill>
          <a:blip r:embed="rId2"/>
          <a:stretch>
            <a:fillRect/>
          </a:stretch>
        </p:blipFill>
        <p:spPr>
          <a:xfrm>
            <a:off x="1943060" y="1715249"/>
            <a:ext cx="640719" cy="640719"/>
          </a:xfrm>
          <a:prstGeom prst="rect">
            <a:avLst/>
          </a:prstGeom>
        </p:spPr>
      </p:pic>
      <p:sp>
        <p:nvSpPr>
          <p:cNvPr id="44" name="文本占位符 2"/>
          <p:cNvSpPr txBox="1">
            <a:spLocks/>
          </p:cNvSpPr>
          <p:nvPr/>
        </p:nvSpPr>
        <p:spPr>
          <a:xfrm>
            <a:off x="4213688" y="1626236"/>
            <a:ext cx="821941" cy="575534"/>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dirty="0" smtClean="0"/>
              <a:t>…….</a:t>
            </a:r>
          </a:p>
        </p:txBody>
      </p:sp>
      <p:cxnSp>
        <p:nvCxnSpPr>
          <p:cNvPr id="4" name="直线连接符 3"/>
          <p:cNvCxnSpPr/>
          <p:nvPr/>
        </p:nvCxnSpPr>
        <p:spPr>
          <a:xfrm>
            <a:off x="716008" y="2423242"/>
            <a:ext cx="0" cy="4513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8" name="直线连接符 47"/>
          <p:cNvCxnSpPr/>
          <p:nvPr/>
        </p:nvCxnSpPr>
        <p:spPr>
          <a:xfrm>
            <a:off x="2207480" y="2423242"/>
            <a:ext cx="0" cy="4513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9" name="直线连接符 48"/>
          <p:cNvCxnSpPr/>
          <p:nvPr/>
        </p:nvCxnSpPr>
        <p:spPr>
          <a:xfrm>
            <a:off x="716008" y="2874555"/>
            <a:ext cx="457567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0" name="文本占位符 2"/>
          <p:cNvSpPr txBox="1">
            <a:spLocks/>
          </p:cNvSpPr>
          <p:nvPr/>
        </p:nvSpPr>
        <p:spPr>
          <a:xfrm>
            <a:off x="2737518" y="1613006"/>
            <a:ext cx="821941" cy="575534"/>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dirty="0" smtClean="0"/>
              <a:t>…….</a:t>
            </a:r>
          </a:p>
        </p:txBody>
      </p:sp>
      <p:cxnSp>
        <p:nvCxnSpPr>
          <p:cNvPr id="51" name="直线连接符 50"/>
          <p:cNvCxnSpPr/>
          <p:nvPr/>
        </p:nvCxnSpPr>
        <p:spPr>
          <a:xfrm>
            <a:off x="5266195" y="2423242"/>
            <a:ext cx="0" cy="4513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2" name="直线连接符 51"/>
          <p:cNvCxnSpPr/>
          <p:nvPr/>
        </p:nvCxnSpPr>
        <p:spPr>
          <a:xfrm>
            <a:off x="3809938" y="2423242"/>
            <a:ext cx="0" cy="4513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3" name="直线连接符 52"/>
          <p:cNvCxnSpPr/>
          <p:nvPr/>
        </p:nvCxnSpPr>
        <p:spPr>
          <a:xfrm flipH="1">
            <a:off x="2925683" y="2902167"/>
            <a:ext cx="2" cy="44167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1" name="文本占位符 2"/>
          <p:cNvSpPr txBox="1">
            <a:spLocks/>
          </p:cNvSpPr>
          <p:nvPr/>
        </p:nvSpPr>
        <p:spPr>
          <a:xfrm>
            <a:off x="946366" y="1967126"/>
            <a:ext cx="787068" cy="469287"/>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200" dirty="0" smtClean="0"/>
              <a:t>教室</a:t>
            </a:r>
            <a:r>
              <a:rPr kumimoji="1" lang="en-US" altLang="zh-CN" sz="1200" dirty="0" smtClean="0"/>
              <a:t>1</a:t>
            </a:r>
          </a:p>
        </p:txBody>
      </p:sp>
      <p:grpSp>
        <p:nvGrpSpPr>
          <p:cNvPr id="62" name="Group 21"/>
          <p:cNvGrpSpPr>
            <a:grpSpLocks/>
          </p:cNvGrpSpPr>
          <p:nvPr/>
        </p:nvGrpSpPr>
        <p:grpSpPr bwMode="auto">
          <a:xfrm>
            <a:off x="1727765" y="4405286"/>
            <a:ext cx="3711353" cy="2139619"/>
            <a:chOff x="0" y="-1"/>
            <a:chExt cx="1503683" cy="969073"/>
          </a:xfrm>
        </p:grpSpPr>
        <p:sp>
          <p:nvSpPr>
            <p:cNvPr id="68" name="AutoShape 22"/>
            <p:cNvSpPr>
              <a:spLocks/>
            </p:cNvSpPr>
            <p:nvPr/>
          </p:nvSpPr>
          <p:spPr bwMode="auto">
            <a:xfrm>
              <a:off x="0" y="-1"/>
              <a:ext cx="1503683" cy="969073"/>
            </a:xfrm>
            <a:custGeom>
              <a:avLst/>
              <a:gdLst>
                <a:gd name="T0" fmla="+- 0 10736 297"/>
                <a:gd name="T1" fmla="*/ T0 w 20879"/>
                <a:gd name="T2" fmla="+- 0 10743 401"/>
                <a:gd name="T3" fmla="*/ 10743 h 20684"/>
                <a:gd name="T4" fmla="+- 0 10736 297"/>
                <a:gd name="T5" fmla="*/ T4 w 20879"/>
                <a:gd name="T6" fmla="+- 0 10743 401"/>
                <a:gd name="T7" fmla="*/ 10743 h 20684"/>
                <a:gd name="T8" fmla="+- 0 10736 297"/>
                <a:gd name="T9" fmla="*/ T8 w 20879"/>
                <a:gd name="T10" fmla="+- 0 10743 401"/>
                <a:gd name="T11" fmla="*/ 10743 h 20684"/>
                <a:gd name="T12" fmla="+- 0 10736 297"/>
                <a:gd name="T13" fmla="*/ T12 w 20879"/>
                <a:gd name="T14" fmla="+- 0 10743 401"/>
                <a:gd name="T15" fmla="*/ 10743 h 20684"/>
              </a:gdLst>
              <a:ahLst/>
              <a:cxnLst>
                <a:cxn ang="0">
                  <a:pos x="T1" y="T3"/>
                </a:cxn>
                <a:cxn ang="0">
                  <a:pos x="T5" y="T7"/>
                </a:cxn>
                <a:cxn ang="0">
                  <a:pos x="T9" y="T11"/>
                </a:cxn>
                <a:cxn ang="0">
                  <a:pos x="T13" y="T15"/>
                </a:cxn>
              </a:cxnLst>
              <a:rect l="0" t="0" r="r" b="b"/>
              <a:pathLst>
                <a:path w="20879" h="20684">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FFFFFF"/>
            </a:solidFill>
            <a:ln w="25400" cap="flat" cmpd="sng">
              <a:solidFill>
                <a:srgbClr val="3A5E8A"/>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sz="1600" dirty="0">
                <a:latin typeface="微软雅黑"/>
                <a:ea typeface="微软雅黑"/>
                <a:cs typeface="微软雅黑"/>
                <a:sym typeface="Calibri" charset="0"/>
              </a:endParaRPr>
            </a:p>
          </p:txBody>
        </p:sp>
        <p:sp>
          <p:nvSpPr>
            <p:cNvPr id="69" name="AutoShape 23"/>
            <p:cNvSpPr>
              <a:spLocks/>
            </p:cNvSpPr>
            <p:nvPr/>
          </p:nvSpPr>
          <p:spPr bwMode="auto">
            <a:xfrm>
              <a:off x="76353" y="49276"/>
              <a:ext cx="1377876" cy="822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80" y="14010"/>
                  </a:moveTo>
                  <a:lnTo>
                    <a:pt x="1380" y="14010"/>
                  </a:lnTo>
                  <a:cubicBezTo>
                    <a:pt x="899" y="14066"/>
                    <a:pt x="417" y="13902"/>
                    <a:pt x="0" y="13542"/>
                  </a:cubicBezTo>
                  <a:moveTo>
                    <a:pt x="2598" y="19137"/>
                  </a:moveTo>
                  <a:lnTo>
                    <a:pt x="2598" y="19137"/>
                  </a:lnTo>
                  <a:cubicBezTo>
                    <a:pt x="2405" y="19250"/>
                    <a:pt x="2202" y="19325"/>
                    <a:pt x="1994" y="19361"/>
                  </a:cubicBezTo>
                  <a:moveTo>
                    <a:pt x="7802" y="21600"/>
                  </a:moveTo>
                  <a:lnTo>
                    <a:pt x="7802" y="21600"/>
                  </a:lnTo>
                  <a:cubicBezTo>
                    <a:pt x="7657" y="21279"/>
                    <a:pt x="7535" y="20936"/>
                    <a:pt x="7438" y="20577"/>
                  </a:cubicBezTo>
                  <a:moveTo>
                    <a:pt x="14532" y="19050"/>
                  </a:moveTo>
                  <a:lnTo>
                    <a:pt x="14532" y="19050"/>
                  </a:lnTo>
                  <a:cubicBezTo>
                    <a:pt x="14510" y="19430"/>
                    <a:pt x="14462" y="19806"/>
                    <a:pt x="14386" y="20172"/>
                  </a:cubicBezTo>
                  <a:moveTo>
                    <a:pt x="17421" y="12116"/>
                  </a:moveTo>
                  <a:lnTo>
                    <a:pt x="17421" y="12116"/>
                  </a:lnTo>
                  <a:cubicBezTo>
                    <a:pt x="18505" y="12890"/>
                    <a:pt x="19193" y="14504"/>
                    <a:pt x="19193" y="16273"/>
                  </a:cubicBezTo>
                  <a:moveTo>
                    <a:pt x="21600" y="7649"/>
                  </a:moveTo>
                  <a:lnTo>
                    <a:pt x="21600" y="7649"/>
                  </a:lnTo>
                  <a:cubicBezTo>
                    <a:pt x="21423" y="8256"/>
                    <a:pt x="21153" y="8794"/>
                    <a:pt x="20811" y="9222"/>
                  </a:cubicBezTo>
                  <a:moveTo>
                    <a:pt x="19707" y="1814"/>
                  </a:moveTo>
                  <a:lnTo>
                    <a:pt x="19707" y="1814"/>
                  </a:lnTo>
                  <a:cubicBezTo>
                    <a:pt x="19737" y="2059"/>
                    <a:pt x="19751" y="2307"/>
                    <a:pt x="19749" y="2556"/>
                  </a:cubicBezTo>
                  <a:moveTo>
                    <a:pt x="14668" y="947"/>
                  </a:moveTo>
                  <a:lnTo>
                    <a:pt x="14668" y="947"/>
                  </a:lnTo>
                  <a:cubicBezTo>
                    <a:pt x="14771" y="605"/>
                    <a:pt x="14907" y="286"/>
                    <a:pt x="15073" y="0"/>
                  </a:cubicBezTo>
                  <a:moveTo>
                    <a:pt x="10888" y="1399"/>
                  </a:moveTo>
                  <a:lnTo>
                    <a:pt x="10888" y="1399"/>
                  </a:lnTo>
                  <a:cubicBezTo>
                    <a:pt x="10930" y="1115"/>
                    <a:pt x="10996" y="841"/>
                    <a:pt x="11084" y="582"/>
                  </a:cubicBezTo>
                  <a:moveTo>
                    <a:pt x="6452" y="1676"/>
                  </a:moveTo>
                  <a:lnTo>
                    <a:pt x="6452" y="1676"/>
                  </a:lnTo>
                  <a:cubicBezTo>
                    <a:pt x="6709" y="1897"/>
                    <a:pt x="6947" y="2163"/>
                    <a:pt x="7160" y="2469"/>
                  </a:cubicBezTo>
                  <a:moveTo>
                    <a:pt x="1072" y="7905"/>
                  </a:moveTo>
                  <a:lnTo>
                    <a:pt x="1072" y="7905"/>
                  </a:lnTo>
                  <a:cubicBezTo>
                    <a:pt x="1016" y="7632"/>
                    <a:pt x="974" y="7353"/>
                    <a:pt x="948" y="7071"/>
                  </a:cubicBezTo>
                </a:path>
              </a:pathLst>
            </a:custGeom>
            <a:noFill/>
            <a:ln w="25400" cap="flat" cmpd="sng">
              <a:solidFill>
                <a:srgbClr val="3A5E8A"/>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a:latin typeface="Calibri" charset="0"/>
                <a:cs typeface="Calibri" charset="0"/>
                <a:sym typeface="Calibri" charset="0"/>
              </a:endParaRPr>
            </a:p>
          </p:txBody>
        </p:sp>
      </p:grpSp>
      <p:sp>
        <p:nvSpPr>
          <p:cNvPr id="70" name="Line 28"/>
          <p:cNvSpPr>
            <a:spLocks noChangeShapeType="1"/>
          </p:cNvSpPr>
          <p:nvPr/>
        </p:nvSpPr>
        <p:spPr bwMode="auto">
          <a:xfrm flipH="1" flipV="1">
            <a:off x="2902532" y="4180297"/>
            <a:ext cx="0" cy="669702"/>
          </a:xfrm>
          <a:prstGeom prst="line">
            <a:avLst/>
          </a:prstGeom>
          <a:noFill/>
          <a:ln w="25400" cap="flat" cmpd="sng">
            <a:solidFill>
              <a:srgbClr val="FF8B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pic>
        <p:nvPicPr>
          <p:cNvPr id="71"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2944" y="4970512"/>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3"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21854" y="5096018"/>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8"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32839" y="5207000"/>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83"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95669" y="4815906"/>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84"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17443" y="5026988"/>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85"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9737" y="4829712"/>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6" name="文本占位符 2"/>
          <p:cNvSpPr txBox="1">
            <a:spLocks/>
          </p:cNvSpPr>
          <p:nvPr/>
        </p:nvSpPr>
        <p:spPr>
          <a:xfrm>
            <a:off x="2429767" y="5725079"/>
            <a:ext cx="1380171" cy="446086"/>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kumimoji="1" lang="zh-CN" altLang="en-US" sz="1200" dirty="0" smtClean="0">
                <a:solidFill>
                  <a:srgbClr val="000000"/>
                </a:solidFill>
              </a:rPr>
              <a:t>流媒体服务器</a:t>
            </a:r>
            <a:endParaRPr kumimoji="1" lang="en-US" altLang="zh-CN" sz="1200" dirty="0" smtClean="0">
              <a:solidFill>
                <a:srgbClr val="000000"/>
              </a:solidFill>
            </a:endParaRPr>
          </a:p>
        </p:txBody>
      </p:sp>
      <p:pic>
        <p:nvPicPr>
          <p:cNvPr id="87"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25502" y="4995918"/>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8" name="文本占位符 2"/>
          <p:cNvSpPr txBox="1">
            <a:spLocks/>
          </p:cNvSpPr>
          <p:nvPr/>
        </p:nvSpPr>
        <p:spPr>
          <a:xfrm>
            <a:off x="4002086" y="5651105"/>
            <a:ext cx="1380171" cy="446086"/>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kumimoji="1" lang="zh-CN" altLang="en-US" sz="1200" dirty="0" smtClean="0">
                <a:solidFill>
                  <a:srgbClr val="000000"/>
                </a:solidFill>
              </a:rPr>
              <a:t>云存储集群</a:t>
            </a:r>
            <a:endParaRPr kumimoji="1" lang="en-US" altLang="zh-CN" sz="1200" dirty="0" smtClean="0">
              <a:solidFill>
                <a:srgbClr val="000000"/>
              </a:solidFill>
            </a:endParaRPr>
          </a:p>
        </p:txBody>
      </p:sp>
      <p:pic>
        <p:nvPicPr>
          <p:cNvPr id="89" name="Picture 15" descr="3.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98386" y="4864107"/>
            <a:ext cx="780045" cy="780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90" name="Picture 14" descr="iphone-white-front_mod.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829159" y="4969082"/>
            <a:ext cx="408040" cy="6306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91" name="Line 30"/>
          <p:cNvSpPr>
            <a:spLocks noChangeShapeType="1"/>
          </p:cNvSpPr>
          <p:nvPr/>
        </p:nvSpPr>
        <p:spPr bwMode="auto">
          <a:xfrm flipH="1" flipV="1">
            <a:off x="4910426" y="5228115"/>
            <a:ext cx="1287960" cy="0"/>
          </a:xfrm>
          <a:prstGeom prst="line">
            <a:avLst/>
          </a:prstGeom>
          <a:noFill/>
          <a:ln w="25400" cap="flat" cmpd="sng">
            <a:solidFill>
              <a:srgbClr val="78F414"/>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92" name="Line 30"/>
          <p:cNvSpPr>
            <a:spLocks noChangeShapeType="1"/>
          </p:cNvSpPr>
          <p:nvPr/>
        </p:nvSpPr>
        <p:spPr bwMode="auto">
          <a:xfrm flipV="1">
            <a:off x="1463316" y="5332707"/>
            <a:ext cx="1058662" cy="0"/>
          </a:xfrm>
          <a:prstGeom prst="line">
            <a:avLst/>
          </a:prstGeom>
          <a:noFill/>
          <a:ln w="25400" cap="flat" cmpd="sng">
            <a:solidFill>
              <a:srgbClr val="7AF8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pic>
        <p:nvPicPr>
          <p:cNvPr id="94" name="Picture 14" descr="iphone-white-front_mod.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47135" y="4944424"/>
            <a:ext cx="408040" cy="6306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95" name="文本占位符 2"/>
          <p:cNvSpPr txBox="1">
            <a:spLocks/>
          </p:cNvSpPr>
          <p:nvPr/>
        </p:nvSpPr>
        <p:spPr>
          <a:xfrm>
            <a:off x="506482" y="5511902"/>
            <a:ext cx="927379"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直播观看</a:t>
            </a:r>
            <a:endParaRPr kumimoji="1" lang="en-US" altLang="zh-CN" sz="1400" dirty="0" smtClean="0"/>
          </a:p>
        </p:txBody>
      </p:sp>
      <p:sp>
        <p:nvSpPr>
          <p:cNvPr id="96" name="文本占位符 2"/>
          <p:cNvSpPr txBox="1">
            <a:spLocks/>
          </p:cNvSpPr>
          <p:nvPr/>
        </p:nvSpPr>
        <p:spPr>
          <a:xfrm>
            <a:off x="6195169" y="5440616"/>
            <a:ext cx="1743372"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互联网回放</a:t>
            </a:r>
            <a:endParaRPr kumimoji="1" lang="en-US" altLang="zh-CN" sz="1400" dirty="0" smtClean="0"/>
          </a:p>
        </p:txBody>
      </p:sp>
      <p:sp>
        <p:nvSpPr>
          <p:cNvPr id="20" name="右箭头 19"/>
          <p:cNvSpPr/>
          <p:nvPr/>
        </p:nvSpPr>
        <p:spPr>
          <a:xfrm>
            <a:off x="3474342" y="5207000"/>
            <a:ext cx="416774" cy="249490"/>
          </a:xfrm>
          <a:prstGeom prst="rightArrow">
            <a:avLst/>
          </a:prstGeom>
          <a:solidFill>
            <a:srgbClr val="F7964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100" name="直线连接符 99"/>
          <p:cNvCxnSpPr/>
          <p:nvPr/>
        </p:nvCxnSpPr>
        <p:spPr>
          <a:xfrm>
            <a:off x="2983440" y="4180297"/>
            <a:ext cx="1034003" cy="635609"/>
          </a:xfrm>
          <a:prstGeom prst="line">
            <a:avLst/>
          </a:prstGeom>
          <a:ln>
            <a:solidFill>
              <a:srgbClr val="78F414"/>
            </a:solidFill>
          </a:ln>
        </p:spPr>
        <p:style>
          <a:lnRef idx="2">
            <a:schemeClr val="accent1"/>
          </a:lnRef>
          <a:fillRef idx="0">
            <a:schemeClr val="accent1"/>
          </a:fillRef>
          <a:effectRef idx="1">
            <a:schemeClr val="accent1"/>
          </a:effectRef>
          <a:fontRef idx="minor">
            <a:schemeClr val="tx1"/>
          </a:fontRef>
        </p:style>
      </p:cxnSp>
      <p:pic>
        <p:nvPicPr>
          <p:cNvPr id="75" name="Picture 14" descr="iphone-white-front_mod.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01835" y="5020406"/>
            <a:ext cx="408040" cy="6306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7" name="文本占位符 2"/>
          <p:cNvSpPr txBox="1">
            <a:spLocks/>
          </p:cNvSpPr>
          <p:nvPr/>
        </p:nvSpPr>
        <p:spPr>
          <a:xfrm>
            <a:off x="2358706" y="4266600"/>
            <a:ext cx="655868" cy="469287"/>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100" dirty="0" smtClean="0"/>
              <a:t>RTMP</a:t>
            </a:r>
          </a:p>
        </p:txBody>
      </p:sp>
      <p:sp>
        <p:nvSpPr>
          <p:cNvPr id="64" name="文本占位符 2"/>
          <p:cNvSpPr txBox="1">
            <a:spLocks/>
          </p:cNvSpPr>
          <p:nvPr/>
        </p:nvSpPr>
        <p:spPr>
          <a:xfrm>
            <a:off x="5615135" y="3703517"/>
            <a:ext cx="1094815" cy="469287"/>
          </a:xfrm>
          <a:prstGeom prst="rect">
            <a:avLst/>
          </a:prstGeom>
        </p:spPr>
        <p:txBody>
          <a:bodyPr vert="horz" lIns="91440" tIns="45720" rIns="91440" bIns="45720" rtlCol="0">
            <a:normAutofit fontScale="92500" lnSpcReduction="10000"/>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dirty="0" smtClean="0"/>
              <a:t>校园网络</a:t>
            </a:r>
            <a:endParaRPr kumimoji="1" lang="en-US" altLang="zh-CN" dirty="0" smtClean="0"/>
          </a:p>
        </p:txBody>
      </p:sp>
      <p:sp>
        <p:nvSpPr>
          <p:cNvPr id="65" name="文本占位符 2"/>
          <p:cNvSpPr txBox="1">
            <a:spLocks/>
          </p:cNvSpPr>
          <p:nvPr/>
        </p:nvSpPr>
        <p:spPr>
          <a:xfrm>
            <a:off x="2365310" y="1967126"/>
            <a:ext cx="787068" cy="469287"/>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200" dirty="0" smtClean="0"/>
              <a:t>教室</a:t>
            </a:r>
            <a:r>
              <a:rPr kumimoji="1" lang="zh-CN" altLang="zh-CN" sz="1200" dirty="0"/>
              <a:t>2</a:t>
            </a:r>
            <a:endParaRPr kumimoji="1" lang="en-US" altLang="zh-CN" sz="1200" dirty="0" smtClean="0"/>
          </a:p>
        </p:txBody>
      </p:sp>
      <p:sp>
        <p:nvSpPr>
          <p:cNvPr id="66" name="文本占位符 2"/>
          <p:cNvSpPr txBox="1">
            <a:spLocks/>
          </p:cNvSpPr>
          <p:nvPr/>
        </p:nvSpPr>
        <p:spPr>
          <a:xfrm>
            <a:off x="3956628" y="1966284"/>
            <a:ext cx="787068" cy="469287"/>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200" dirty="0" smtClean="0"/>
              <a:t>教室</a:t>
            </a:r>
            <a:r>
              <a:rPr kumimoji="1" lang="zh-CN" altLang="zh-CN" sz="1200" dirty="0" smtClean="0"/>
              <a:t>3</a:t>
            </a:r>
            <a:endParaRPr kumimoji="1" lang="en-US" altLang="zh-CN" sz="1200" dirty="0" smtClean="0"/>
          </a:p>
        </p:txBody>
      </p:sp>
      <p:sp>
        <p:nvSpPr>
          <p:cNvPr id="76" name="文本占位符 2"/>
          <p:cNvSpPr txBox="1">
            <a:spLocks/>
          </p:cNvSpPr>
          <p:nvPr/>
        </p:nvSpPr>
        <p:spPr>
          <a:xfrm>
            <a:off x="5375475" y="1964752"/>
            <a:ext cx="787068" cy="469287"/>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200" dirty="0" smtClean="0"/>
              <a:t>教室</a:t>
            </a:r>
            <a:r>
              <a:rPr kumimoji="1" lang="zh-CN" altLang="zh-CN" sz="1200" dirty="0"/>
              <a:t>4</a:t>
            </a:r>
            <a:endParaRPr kumimoji="1" lang="en-US" altLang="zh-CN" sz="1200" dirty="0" smtClean="0"/>
          </a:p>
        </p:txBody>
      </p:sp>
      <p:sp>
        <p:nvSpPr>
          <p:cNvPr id="54"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smtClean="0"/>
              <a:t>方案一：采购安装新摄像头场景</a:t>
            </a:r>
            <a:endParaRPr kumimoji="1" lang="en-US" altLang="zh-CN" sz="2800" dirty="0"/>
          </a:p>
        </p:txBody>
      </p:sp>
    </p:spTree>
    <p:extLst>
      <p:ext uri="{BB962C8B-B14F-4D97-AF65-F5344CB8AC3E}">
        <p14:creationId xmlns:p14="http://schemas.microsoft.com/office/powerpoint/2010/main" val="206780356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599702" y="1557783"/>
            <a:ext cx="5644263" cy="2557605"/>
          </a:xfrm>
          <a:prstGeom prst="rect">
            <a:avLst/>
          </a:prstGeom>
          <a:solidFill>
            <a:schemeClr val="tx1">
              <a:lumMod val="65000"/>
              <a:lumOff val="35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zh-CN" altLang="en-US"/>
          </a:p>
        </p:txBody>
      </p:sp>
      <p:pic>
        <p:nvPicPr>
          <p:cNvPr id="2" name="图片 1"/>
          <p:cNvPicPr>
            <a:picLocks noChangeAspect="1"/>
          </p:cNvPicPr>
          <p:nvPr/>
        </p:nvPicPr>
        <p:blipFill>
          <a:blip r:embed="rId3"/>
          <a:stretch>
            <a:fillRect/>
          </a:stretch>
        </p:blipFill>
        <p:spPr>
          <a:xfrm>
            <a:off x="883812" y="2586818"/>
            <a:ext cx="607670" cy="607670"/>
          </a:xfrm>
          <a:prstGeom prst="rect">
            <a:avLst/>
          </a:prstGeom>
        </p:spPr>
      </p:pic>
      <p:cxnSp>
        <p:nvCxnSpPr>
          <p:cNvPr id="48" name="直线连接符 47"/>
          <p:cNvCxnSpPr/>
          <p:nvPr/>
        </p:nvCxnSpPr>
        <p:spPr>
          <a:xfrm>
            <a:off x="1187647" y="1822718"/>
            <a:ext cx="0" cy="59948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1" name="直线连接符 50"/>
          <p:cNvCxnSpPr/>
          <p:nvPr/>
        </p:nvCxnSpPr>
        <p:spPr>
          <a:xfrm>
            <a:off x="1187647" y="1834382"/>
            <a:ext cx="3716101"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6" name="文本占位符 2"/>
          <p:cNvSpPr txBox="1">
            <a:spLocks/>
          </p:cNvSpPr>
          <p:nvPr/>
        </p:nvSpPr>
        <p:spPr>
          <a:xfrm>
            <a:off x="5360076" y="1632008"/>
            <a:ext cx="787068" cy="469287"/>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200" dirty="0" smtClean="0"/>
              <a:t>拾音设备</a:t>
            </a:r>
            <a:endParaRPr kumimoji="1" lang="en-US" altLang="zh-CN" sz="1200" dirty="0" smtClean="0"/>
          </a:p>
        </p:txBody>
      </p:sp>
      <p:sp>
        <p:nvSpPr>
          <p:cNvPr id="54"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smtClean="0"/>
              <a:t>方案一：采购安装新摄像头场景</a:t>
            </a:r>
            <a:endParaRPr kumimoji="1" lang="en-US" altLang="zh-CN" sz="2800" dirty="0"/>
          </a:p>
        </p:txBody>
      </p:sp>
      <p:pic>
        <p:nvPicPr>
          <p:cNvPr id="5" name="图片 4" descr="TB13WMkGXXXXXc6XXXXXXXXXXXX_!!2-item_pic.png_310x31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3748" y="1658624"/>
            <a:ext cx="529277" cy="395639"/>
          </a:xfrm>
          <a:prstGeom prst="rect">
            <a:avLst/>
          </a:prstGeom>
        </p:spPr>
      </p:pic>
      <p:sp>
        <p:nvSpPr>
          <p:cNvPr id="8" name="矩形 7"/>
          <p:cNvSpPr/>
          <p:nvPr/>
        </p:nvSpPr>
        <p:spPr>
          <a:xfrm>
            <a:off x="5550191" y="2161064"/>
            <a:ext cx="446837" cy="160157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6" name="矩形 55"/>
          <p:cNvSpPr/>
          <p:nvPr/>
        </p:nvSpPr>
        <p:spPr>
          <a:xfrm>
            <a:off x="4915212" y="2278645"/>
            <a:ext cx="293506" cy="60212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7" name="矩形 56"/>
          <p:cNvSpPr/>
          <p:nvPr/>
        </p:nvSpPr>
        <p:spPr>
          <a:xfrm>
            <a:off x="4915212" y="3033173"/>
            <a:ext cx="293506" cy="60212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8" name="矩形 57"/>
          <p:cNvSpPr/>
          <p:nvPr/>
        </p:nvSpPr>
        <p:spPr>
          <a:xfrm>
            <a:off x="4292880" y="2278645"/>
            <a:ext cx="293506" cy="60212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9" name="矩形 58"/>
          <p:cNvSpPr/>
          <p:nvPr/>
        </p:nvSpPr>
        <p:spPr>
          <a:xfrm>
            <a:off x="4292880" y="3033173"/>
            <a:ext cx="293506" cy="60212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0" name="矩形 59"/>
          <p:cNvSpPr/>
          <p:nvPr/>
        </p:nvSpPr>
        <p:spPr>
          <a:xfrm>
            <a:off x="3727438" y="2278645"/>
            <a:ext cx="293506" cy="60212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2" name="矩形 71"/>
          <p:cNvSpPr/>
          <p:nvPr/>
        </p:nvSpPr>
        <p:spPr>
          <a:xfrm>
            <a:off x="3727438" y="3033173"/>
            <a:ext cx="293506" cy="60212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4" name="矩形 73"/>
          <p:cNvSpPr/>
          <p:nvPr/>
        </p:nvSpPr>
        <p:spPr>
          <a:xfrm>
            <a:off x="3105106" y="2278645"/>
            <a:ext cx="293506" cy="60212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7" name="矩形 76"/>
          <p:cNvSpPr/>
          <p:nvPr/>
        </p:nvSpPr>
        <p:spPr>
          <a:xfrm>
            <a:off x="3105106" y="3033173"/>
            <a:ext cx="293506" cy="60212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3" name="矩形 92"/>
          <p:cNvSpPr/>
          <p:nvPr/>
        </p:nvSpPr>
        <p:spPr>
          <a:xfrm>
            <a:off x="2492417" y="2278645"/>
            <a:ext cx="293506" cy="60212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7" name="矩形 96"/>
          <p:cNvSpPr/>
          <p:nvPr/>
        </p:nvSpPr>
        <p:spPr>
          <a:xfrm>
            <a:off x="2492417" y="3033173"/>
            <a:ext cx="293506" cy="60212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8" name="矩形 97"/>
          <p:cNvSpPr/>
          <p:nvPr/>
        </p:nvSpPr>
        <p:spPr>
          <a:xfrm>
            <a:off x="1870085" y="2278645"/>
            <a:ext cx="293506" cy="60212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9" name="矩形 98"/>
          <p:cNvSpPr/>
          <p:nvPr/>
        </p:nvSpPr>
        <p:spPr>
          <a:xfrm>
            <a:off x="1870085" y="3033173"/>
            <a:ext cx="293506" cy="60212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1" name="文本占位符 2"/>
          <p:cNvSpPr txBox="1">
            <a:spLocks/>
          </p:cNvSpPr>
          <p:nvPr/>
        </p:nvSpPr>
        <p:spPr>
          <a:xfrm>
            <a:off x="599701" y="4115388"/>
            <a:ext cx="8407601" cy="2473338"/>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dirty="0" smtClean="0"/>
              <a:t>在教室内安置摄像头以及拾音设备，摄像头可以将码流直接推送至流媒体服务器。</a:t>
            </a:r>
            <a:endParaRPr kumimoji="1" lang="en-US" altLang="zh-CN" dirty="0" smtClean="0"/>
          </a:p>
          <a:p>
            <a:pPr algn="l">
              <a:lnSpc>
                <a:spcPct val="150000"/>
              </a:lnSpc>
            </a:pPr>
            <a:r>
              <a:rPr kumimoji="1" lang="zh-CN" altLang="en-US" dirty="0" smtClean="0"/>
              <a:t>优点：</a:t>
            </a:r>
            <a:endParaRPr kumimoji="1" lang="en-US" altLang="zh-CN" dirty="0" smtClean="0"/>
          </a:p>
          <a:p>
            <a:pPr algn="l">
              <a:lnSpc>
                <a:spcPct val="150000"/>
              </a:lnSpc>
            </a:pPr>
            <a:r>
              <a:rPr kumimoji="1" lang="zh-CN" altLang="en-US" dirty="0" smtClean="0"/>
              <a:t>摄像头直接输出码流至流媒体服务器，线路质量相对稳定可靠。</a:t>
            </a:r>
            <a:endParaRPr kumimoji="1" lang="en-US" altLang="zh-CN" dirty="0" smtClean="0"/>
          </a:p>
          <a:p>
            <a:pPr algn="l">
              <a:lnSpc>
                <a:spcPct val="150000"/>
              </a:lnSpc>
            </a:pPr>
            <a:r>
              <a:rPr kumimoji="1" lang="zh-CN" altLang="en-US" dirty="0" smtClean="0"/>
              <a:t>缺点：</a:t>
            </a:r>
            <a:endParaRPr kumimoji="1" lang="en-US" altLang="zh-CN" dirty="0" smtClean="0"/>
          </a:p>
          <a:p>
            <a:pPr algn="l">
              <a:lnSpc>
                <a:spcPct val="150000"/>
              </a:lnSpc>
            </a:pPr>
            <a:r>
              <a:rPr kumimoji="1" lang="zh-CN" altLang="en-US" dirty="0" smtClean="0"/>
              <a:t>需要新采购设备进行安装，如果已存在现有设备则替换成本高。</a:t>
            </a:r>
            <a:endParaRPr kumimoji="1" lang="en-US" altLang="zh-CN" dirty="0"/>
          </a:p>
        </p:txBody>
      </p:sp>
      <p:sp>
        <p:nvSpPr>
          <p:cNvPr id="102" name="Line 28"/>
          <p:cNvSpPr>
            <a:spLocks noChangeShapeType="1"/>
          </p:cNvSpPr>
          <p:nvPr/>
        </p:nvSpPr>
        <p:spPr bwMode="auto">
          <a:xfrm flipV="1">
            <a:off x="305731" y="3194488"/>
            <a:ext cx="578081" cy="440813"/>
          </a:xfrm>
          <a:prstGeom prst="line">
            <a:avLst/>
          </a:prstGeom>
          <a:noFill/>
          <a:ln w="25400" cap="flat" cmpd="sng">
            <a:solidFill>
              <a:srgbClr val="FF8B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103" name="文本占位符 2"/>
          <p:cNvSpPr txBox="1">
            <a:spLocks/>
          </p:cNvSpPr>
          <p:nvPr/>
        </p:nvSpPr>
        <p:spPr>
          <a:xfrm>
            <a:off x="770595" y="3277475"/>
            <a:ext cx="787068" cy="469287"/>
          </a:xfrm>
          <a:prstGeom prst="rect">
            <a:avLst/>
          </a:prstGeom>
        </p:spPr>
        <p:txBody>
          <a:bodyPr vert="horz" lIns="91440" tIns="45720" rIns="91440" bIns="45720" rtlCol="0">
            <a:normAutofit fontScale="85000" lnSpcReduction="10000"/>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200" dirty="0" smtClean="0"/>
              <a:t>RTMP</a:t>
            </a:r>
            <a:r>
              <a:rPr kumimoji="1" lang="zh-CN" altLang="en-US" sz="1200" dirty="0" smtClean="0"/>
              <a:t>输出</a:t>
            </a:r>
            <a:endParaRPr kumimoji="1" lang="en-US" altLang="zh-CN" sz="1200" dirty="0" smtClean="0"/>
          </a:p>
        </p:txBody>
      </p:sp>
    </p:spTree>
    <p:extLst>
      <p:ext uri="{BB962C8B-B14F-4D97-AF65-F5344CB8AC3E}">
        <p14:creationId xmlns:p14="http://schemas.microsoft.com/office/powerpoint/2010/main" val="297304985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txBox="1">
            <a:spLocks/>
          </p:cNvSpPr>
          <p:nvPr/>
        </p:nvSpPr>
        <p:spPr>
          <a:xfrm>
            <a:off x="458788" y="1489193"/>
            <a:ext cx="8198738" cy="2123202"/>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dirty="0" smtClean="0"/>
              <a:t>数字网络摄像头：符合</a:t>
            </a:r>
            <a:r>
              <a:rPr kumimoji="1" lang="en-US" altLang="zh-CN" dirty="0" smtClean="0"/>
              <a:t>ONVIF</a:t>
            </a:r>
            <a:r>
              <a:rPr kumimoji="1" lang="zh-CN" altLang="en-US" dirty="0" smtClean="0"/>
              <a:t>标准的数字摄像头，可通过</a:t>
            </a:r>
            <a:r>
              <a:rPr kumimoji="1" lang="en-US" altLang="zh-CN" dirty="0" smtClean="0"/>
              <a:t>RTSP</a:t>
            </a:r>
            <a:r>
              <a:rPr kumimoji="1" lang="zh-CN" altLang="en-US" dirty="0" smtClean="0"/>
              <a:t>协议输出音视频</a:t>
            </a:r>
          </a:p>
          <a:p>
            <a:pPr algn="l">
              <a:lnSpc>
                <a:spcPct val="150000"/>
              </a:lnSpc>
            </a:pPr>
            <a:r>
              <a:rPr kumimoji="1" lang="zh-CN" altLang="en-US" dirty="0" smtClean="0"/>
              <a:t>这一类是目前市场上最为常见的摄像头，符合通用标准，可以采用主流的</a:t>
            </a:r>
            <a:r>
              <a:rPr kumimoji="1" lang="en-US" altLang="zh-CN" dirty="0" smtClean="0"/>
              <a:t>RTSP</a:t>
            </a:r>
            <a:r>
              <a:rPr kumimoji="1" lang="zh-CN" altLang="en-US" dirty="0" smtClean="0"/>
              <a:t>认证获取摄像头的音视频流，但是因为</a:t>
            </a:r>
            <a:r>
              <a:rPr kumimoji="1" lang="en-US" altLang="zh-CN" dirty="0" smtClean="0"/>
              <a:t>RTSP</a:t>
            </a:r>
            <a:r>
              <a:rPr kumimoji="1" lang="zh-CN" altLang="en-US" dirty="0" smtClean="0"/>
              <a:t>协议自身并不适合通过互联网进行发布，因此需要对该协议进行本地转发，使之可以主动发布。</a:t>
            </a:r>
            <a:endParaRPr kumimoji="1" lang="en-US" altLang="zh-CN" dirty="0"/>
          </a:p>
        </p:txBody>
      </p:sp>
      <p:pic>
        <p:nvPicPr>
          <p:cNvPr id="18" name="图片 17"/>
          <p:cNvPicPr>
            <a:picLocks noChangeAspect="1"/>
          </p:cNvPicPr>
          <p:nvPr/>
        </p:nvPicPr>
        <p:blipFill>
          <a:blip r:embed="rId2"/>
          <a:stretch>
            <a:fillRect/>
          </a:stretch>
        </p:blipFill>
        <p:spPr>
          <a:xfrm>
            <a:off x="925213" y="4080778"/>
            <a:ext cx="1179680" cy="1179680"/>
          </a:xfrm>
          <a:prstGeom prst="rect">
            <a:avLst/>
          </a:prstGeom>
        </p:spPr>
      </p:pic>
      <p:sp>
        <p:nvSpPr>
          <p:cNvPr id="21" name="矩形 20"/>
          <p:cNvSpPr/>
          <p:nvPr/>
        </p:nvSpPr>
        <p:spPr>
          <a:xfrm>
            <a:off x="2104892" y="4701125"/>
            <a:ext cx="1276403" cy="559332"/>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rgbClr val="595959"/>
                </a:solidFill>
                <a:latin typeface="微软雅黑"/>
                <a:ea typeface="微软雅黑"/>
                <a:cs typeface="微软雅黑"/>
              </a:rPr>
              <a:t>编码器</a:t>
            </a:r>
            <a:r>
              <a:rPr kumimoji="1" lang="en-US" altLang="zh-CN" sz="1400" dirty="0" smtClean="0">
                <a:solidFill>
                  <a:srgbClr val="595959"/>
                </a:solidFill>
                <a:latin typeface="微软雅黑"/>
                <a:ea typeface="微软雅黑"/>
                <a:cs typeface="微软雅黑"/>
              </a:rPr>
              <a:t>H.264</a:t>
            </a:r>
            <a:endParaRPr kumimoji="1" lang="zh-CN" altLang="en-US" sz="1400" dirty="0">
              <a:solidFill>
                <a:srgbClr val="595959"/>
              </a:solidFill>
              <a:latin typeface="微软雅黑"/>
              <a:ea typeface="微软雅黑"/>
              <a:cs typeface="微软雅黑"/>
            </a:endParaRPr>
          </a:p>
        </p:txBody>
      </p:sp>
      <p:sp>
        <p:nvSpPr>
          <p:cNvPr id="22" name="矩形 21"/>
          <p:cNvSpPr/>
          <p:nvPr/>
        </p:nvSpPr>
        <p:spPr>
          <a:xfrm>
            <a:off x="2104892" y="4080777"/>
            <a:ext cx="1276403" cy="559332"/>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rgbClr val="595959"/>
                </a:solidFill>
                <a:latin typeface="微软雅黑"/>
                <a:ea typeface="微软雅黑"/>
                <a:cs typeface="微软雅黑"/>
              </a:rPr>
              <a:t>流封装</a:t>
            </a:r>
            <a:r>
              <a:rPr kumimoji="1" lang="en-US" altLang="zh-CN" sz="1400" dirty="0" smtClean="0">
                <a:solidFill>
                  <a:srgbClr val="595959"/>
                </a:solidFill>
                <a:latin typeface="微软雅黑"/>
                <a:ea typeface="微软雅黑"/>
                <a:cs typeface="微软雅黑"/>
              </a:rPr>
              <a:t>RTSP</a:t>
            </a:r>
            <a:endParaRPr kumimoji="1" lang="zh-CN" altLang="en-US" sz="1400" dirty="0">
              <a:solidFill>
                <a:srgbClr val="595959"/>
              </a:solidFill>
              <a:latin typeface="微软雅黑"/>
              <a:ea typeface="微软雅黑"/>
              <a:cs typeface="微软雅黑"/>
            </a:endParaRPr>
          </a:p>
        </p:txBody>
      </p:sp>
      <p:pic>
        <p:nvPicPr>
          <p:cNvPr id="24"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83788" y="4003342"/>
            <a:ext cx="1193409" cy="1193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5" name="文本占位符 2"/>
          <p:cNvSpPr txBox="1">
            <a:spLocks/>
          </p:cNvSpPr>
          <p:nvPr/>
        </p:nvSpPr>
        <p:spPr>
          <a:xfrm>
            <a:off x="4438686" y="4624705"/>
            <a:ext cx="1012937"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转发程序</a:t>
            </a:r>
            <a:endParaRPr kumimoji="1" lang="en-US" altLang="zh-CN" sz="1400" dirty="0" smtClean="0"/>
          </a:p>
        </p:txBody>
      </p:sp>
      <p:pic>
        <p:nvPicPr>
          <p:cNvPr id="10" name="图片 9"/>
          <p:cNvPicPr>
            <a:picLocks noChangeAspect="1"/>
          </p:cNvPicPr>
          <p:nvPr/>
        </p:nvPicPr>
        <p:blipFill>
          <a:blip r:embed="rId4"/>
          <a:stretch>
            <a:fillRect/>
          </a:stretch>
        </p:blipFill>
        <p:spPr>
          <a:xfrm>
            <a:off x="4550113" y="4068449"/>
            <a:ext cx="716564" cy="716564"/>
          </a:xfrm>
          <a:prstGeom prst="rect">
            <a:avLst/>
          </a:prstGeom>
        </p:spPr>
      </p:pic>
      <p:sp>
        <p:nvSpPr>
          <p:cNvPr id="11" name="Line 28"/>
          <p:cNvSpPr>
            <a:spLocks noChangeShapeType="1"/>
          </p:cNvSpPr>
          <p:nvPr/>
        </p:nvSpPr>
        <p:spPr bwMode="auto">
          <a:xfrm flipH="1" flipV="1">
            <a:off x="5279007" y="4370980"/>
            <a:ext cx="907340" cy="0"/>
          </a:xfrm>
          <a:prstGeom prst="line">
            <a:avLst/>
          </a:prstGeom>
          <a:noFill/>
          <a:ln w="25400" cap="flat" cmpd="sng">
            <a:solidFill>
              <a:srgbClr val="FF8B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12" name="文本占位符 2"/>
          <p:cNvSpPr txBox="1">
            <a:spLocks/>
          </p:cNvSpPr>
          <p:nvPr/>
        </p:nvSpPr>
        <p:spPr>
          <a:xfrm>
            <a:off x="3691636" y="3994568"/>
            <a:ext cx="1012937"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400" dirty="0" smtClean="0"/>
              <a:t>RTSP</a:t>
            </a:r>
          </a:p>
        </p:txBody>
      </p:sp>
      <p:sp>
        <p:nvSpPr>
          <p:cNvPr id="13" name="文本占位符 2"/>
          <p:cNvSpPr txBox="1">
            <a:spLocks/>
          </p:cNvSpPr>
          <p:nvPr/>
        </p:nvSpPr>
        <p:spPr>
          <a:xfrm>
            <a:off x="5383181" y="3996615"/>
            <a:ext cx="1012937"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400" dirty="0" smtClean="0"/>
              <a:t>RTMP</a:t>
            </a:r>
          </a:p>
        </p:txBody>
      </p:sp>
      <p:sp>
        <p:nvSpPr>
          <p:cNvPr id="14" name="Line 30"/>
          <p:cNvSpPr>
            <a:spLocks noChangeShapeType="1"/>
          </p:cNvSpPr>
          <p:nvPr/>
        </p:nvSpPr>
        <p:spPr bwMode="auto">
          <a:xfrm>
            <a:off x="3528441" y="4370979"/>
            <a:ext cx="897915" cy="5454"/>
          </a:xfrm>
          <a:prstGeom prst="line">
            <a:avLst/>
          </a:prstGeom>
          <a:noFill/>
          <a:ln w="25400" cap="flat" cmpd="sng">
            <a:solidFill>
              <a:srgbClr val="7AF8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15"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smtClean="0"/>
              <a:t>方案二：复用现有摄像头场景</a:t>
            </a:r>
            <a:endParaRPr kumimoji="1" lang="en-US" altLang="zh-CN" sz="2800" dirty="0"/>
          </a:p>
        </p:txBody>
      </p:sp>
    </p:spTree>
    <p:extLst>
      <p:ext uri="{BB962C8B-B14F-4D97-AF65-F5344CB8AC3E}">
        <p14:creationId xmlns:p14="http://schemas.microsoft.com/office/powerpoint/2010/main" val="119410406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5198" y="1410918"/>
            <a:ext cx="8710873" cy="2757991"/>
          </a:xfrm>
          <a:prstGeom prst="rect">
            <a:avLst/>
          </a:prstGeom>
          <a:solidFill>
            <a:schemeClr val="tx1">
              <a:lumMod val="65000"/>
              <a:lumOff val="35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zh-CN" altLang="en-US"/>
          </a:p>
        </p:txBody>
      </p:sp>
      <p:pic>
        <p:nvPicPr>
          <p:cNvPr id="4" name="图片 3"/>
          <p:cNvPicPr>
            <a:picLocks noChangeAspect="1"/>
          </p:cNvPicPr>
          <p:nvPr/>
        </p:nvPicPr>
        <p:blipFill>
          <a:blip r:embed="rId2"/>
          <a:stretch>
            <a:fillRect/>
          </a:stretch>
        </p:blipFill>
        <p:spPr>
          <a:xfrm>
            <a:off x="458788" y="1715249"/>
            <a:ext cx="640719" cy="640719"/>
          </a:xfrm>
          <a:prstGeom prst="rect">
            <a:avLst/>
          </a:prstGeom>
        </p:spPr>
      </p:pic>
      <p:pic>
        <p:nvPicPr>
          <p:cNvPr id="5"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03343" y="3461001"/>
            <a:ext cx="617065" cy="6170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文本占位符 2"/>
          <p:cNvSpPr txBox="1">
            <a:spLocks/>
          </p:cNvSpPr>
          <p:nvPr/>
        </p:nvSpPr>
        <p:spPr>
          <a:xfrm>
            <a:off x="4291511" y="2874555"/>
            <a:ext cx="655868" cy="469287"/>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100" dirty="0" smtClean="0"/>
              <a:t>RTSP</a:t>
            </a:r>
          </a:p>
        </p:txBody>
      </p:sp>
      <p:sp>
        <p:nvSpPr>
          <p:cNvPr id="8" name="文本占位符 2"/>
          <p:cNvSpPr txBox="1">
            <a:spLocks/>
          </p:cNvSpPr>
          <p:nvPr/>
        </p:nvSpPr>
        <p:spPr>
          <a:xfrm>
            <a:off x="1071897" y="2874555"/>
            <a:ext cx="655868" cy="469287"/>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100" dirty="0" smtClean="0"/>
              <a:t>RTSP</a:t>
            </a:r>
          </a:p>
        </p:txBody>
      </p:sp>
      <p:sp>
        <p:nvSpPr>
          <p:cNvPr id="9" name="文本占位符 2"/>
          <p:cNvSpPr txBox="1">
            <a:spLocks/>
          </p:cNvSpPr>
          <p:nvPr/>
        </p:nvSpPr>
        <p:spPr>
          <a:xfrm>
            <a:off x="2059426" y="3519232"/>
            <a:ext cx="571527"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网关</a:t>
            </a:r>
            <a:endParaRPr kumimoji="1" lang="en-US" altLang="zh-CN" sz="1400" dirty="0" smtClean="0"/>
          </a:p>
        </p:txBody>
      </p:sp>
      <p:sp>
        <p:nvSpPr>
          <p:cNvPr id="10" name="文本占位符 2"/>
          <p:cNvSpPr txBox="1">
            <a:spLocks/>
          </p:cNvSpPr>
          <p:nvPr/>
        </p:nvSpPr>
        <p:spPr>
          <a:xfrm>
            <a:off x="1209875" y="1613006"/>
            <a:ext cx="821941" cy="575534"/>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dirty="0" smtClean="0"/>
              <a:t>…….</a:t>
            </a:r>
          </a:p>
        </p:txBody>
      </p:sp>
      <p:pic>
        <p:nvPicPr>
          <p:cNvPr id="11" name="图片 10"/>
          <p:cNvPicPr>
            <a:picLocks noChangeAspect="1"/>
          </p:cNvPicPr>
          <p:nvPr/>
        </p:nvPicPr>
        <p:blipFill>
          <a:blip r:embed="rId2"/>
          <a:stretch>
            <a:fillRect/>
          </a:stretch>
        </p:blipFill>
        <p:spPr>
          <a:xfrm>
            <a:off x="3491712" y="1693122"/>
            <a:ext cx="640719" cy="640719"/>
          </a:xfrm>
          <a:prstGeom prst="rect">
            <a:avLst/>
          </a:prstGeom>
        </p:spPr>
      </p:pic>
      <p:pic>
        <p:nvPicPr>
          <p:cNvPr id="12" name="图片 11"/>
          <p:cNvPicPr>
            <a:picLocks noChangeAspect="1"/>
          </p:cNvPicPr>
          <p:nvPr/>
        </p:nvPicPr>
        <p:blipFill>
          <a:blip r:embed="rId2"/>
          <a:stretch>
            <a:fillRect/>
          </a:stretch>
        </p:blipFill>
        <p:spPr>
          <a:xfrm>
            <a:off x="4934330" y="1693122"/>
            <a:ext cx="640719" cy="640719"/>
          </a:xfrm>
          <a:prstGeom prst="rect">
            <a:avLst/>
          </a:prstGeom>
        </p:spPr>
      </p:pic>
      <p:pic>
        <p:nvPicPr>
          <p:cNvPr id="13" name="图片 12"/>
          <p:cNvPicPr>
            <a:picLocks noChangeAspect="1"/>
          </p:cNvPicPr>
          <p:nvPr/>
        </p:nvPicPr>
        <p:blipFill>
          <a:blip r:embed="rId2"/>
          <a:stretch>
            <a:fillRect/>
          </a:stretch>
        </p:blipFill>
        <p:spPr>
          <a:xfrm>
            <a:off x="1943060" y="1715249"/>
            <a:ext cx="640719" cy="640719"/>
          </a:xfrm>
          <a:prstGeom prst="rect">
            <a:avLst/>
          </a:prstGeom>
        </p:spPr>
      </p:pic>
      <p:sp>
        <p:nvSpPr>
          <p:cNvPr id="14" name="文本占位符 2"/>
          <p:cNvSpPr txBox="1">
            <a:spLocks/>
          </p:cNvSpPr>
          <p:nvPr/>
        </p:nvSpPr>
        <p:spPr>
          <a:xfrm>
            <a:off x="4213688" y="1626236"/>
            <a:ext cx="821941" cy="575534"/>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dirty="0" smtClean="0"/>
              <a:t>…….</a:t>
            </a:r>
          </a:p>
        </p:txBody>
      </p:sp>
      <p:cxnSp>
        <p:nvCxnSpPr>
          <p:cNvPr id="15" name="直线连接符 14"/>
          <p:cNvCxnSpPr/>
          <p:nvPr/>
        </p:nvCxnSpPr>
        <p:spPr>
          <a:xfrm>
            <a:off x="716008" y="2423242"/>
            <a:ext cx="0" cy="4513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6" name="直线连接符 15"/>
          <p:cNvCxnSpPr/>
          <p:nvPr/>
        </p:nvCxnSpPr>
        <p:spPr>
          <a:xfrm>
            <a:off x="2207480" y="2423242"/>
            <a:ext cx="0" cy="4513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7" name="直线连接符 16"/>
          <p:cNvCxnSpPr/>
          <p:nvPr/>
        </p:nvCxnSpPr>
        <p:spPr>
          <a:xfrm>
            <a:off x="716008" y="2874555"/>
            <a:ext cx="457567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8" name="文本占位符 2"/>
          <p:cNvSpPr txBox="1">
            <a:spLocks/>
          </p:cNvSpPr>
          <p:nvPr/>
        </p:nvSpPr>
        <p:spPr>
          <a:xfrm>
            <a:off x="2737518" y="1613006"/>
            <a:ext cx="821941" cy="575534"/>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dirty="0" smtClean="0"/>
              <a:t>…….</a:t>
            </a:r>
          </a:p>
        </p:txBody>
      </p:sp>
      <p:cxnSp>
        <p:nvCxnSpPr>
          <p:cNvPr id="19" name="直线连接符 18"/>
          <p:cNvCxnSpPr/>
          <p:nvPr/>
        </p:nvCxnSpPr>
        <p:spPr>
          <a:xfrm>
            <a:off x="5266195" y="2423242"/>
            <a:ext cx="0" cy="4513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0" name="直线连接符 19"/>
          <p:cNvCxnSpPr/>
          <p:nvPr/>
        </p:nvCxnSpPr>
        <p:spPr>
          <a:xfrm>
            <a:off x="3809938" y="2423242"/>
            <a:ext cx="0" cy="4513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1" name="直线连接符 20"/>
          <p:cNvCxnSpPr/>
          <p:nvPr/>
        </p:nvCxnSpPr>
        <p:spPr>
          <a:xfrm flipH="1">
            <a:off x="2925683" y="2902167"/>
            <a:ext cx="2" cy="44167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22" name="图片 21"/>
          <p:cNvPicPr>
            <a:picLocks noChangeAspect="1"/>
          </p:cNvPicPr>
          <p:nvPr/>
        </p:nvPicPr>
        <p:blipFill>
          <a:blip r:embed="rId4"/>
          <a:stretch>
            <a:fillRect/>
          </a:stretch>
        </p:blipFill>
        <p:spPr>
          <a:xfrm>
            <a:off x="7716601" y="2902167"/>
            <a:ext cx="623337" cy="623337"/>
          </a:xfrm>
          <a:prstGeom prst="rect">
            <a:avLst/>
          </a:prstGeom>
        </p:spPr>
      </p:pic>
      <p:cxnSp>
        <p:nvCxnSpPr>
          <p:cNvPr id="23" name="直线连接符 22"/>
          <p:cNvCxnSpPr/>
          <p:nvPr/>
        </p:nvCxnSpPr>
        <p:spPr>
          <a:xfrm>
            <a:off x="3289433" y="3746187"/>
            <a:ext cx="4760604"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24" name="图片 23"/>
          <p:cNvPicPr>
            <a:picLocks noChangeAspect="1"/>
          </p:cNvPicPr>
          <p:nvPr/>
        </p:nvPicPr>
        <p:blipFill>
          <a:blip r:embed="rId4"/>
          <a:stretch>
            <a:fillRect/>
          </a:stretch>
        </p:blipFill>
        <p:spPr>
          <a:xfrm>
            <a:off x="5575049" y="2902167"/>
            <a:ext cx="623337" cy="623337"/>
          </a:xfrm>
          <a:prstGeom prst="rect">
            <a:avLst/>
          </a:prstGeom>
        </p:spPr>
      </p:pic>
      <p:pic>
        <p:nvPicPr>
          <p:cNvPr id="25" name="图片 24"/>
          <p:cNvPicPr>
            <a:picLocks noChangeAspect="1"/>
          </p:cNvPicPr>
          <p:nvPr/>
        </p:nvPicPr>
        <p:blipFill>
          <a:blip r:embed="rId4"/>
          <a:stretch>
            <a:fillRect/>
          </a:stretch>
        </p:blipFill>
        <p:spPr>
          <a:xfrm>
            <a:off x="6638522" y="2902167"/>
            <a:ext cx="623337" cy="623337"/>
          </a:xfrm>
          <a:prstGeom prst="rect">
            <a:avLst/>
          </a:prstGeom>
        </p:spPr>
      </p:pic>
      <p:cxnSp>
        <p:nvCxnSpPr>
          <p:cNvPr id="26" name="直线连接符 25"/>
          <p:cNvCxnSpPr/>
          <p:nvPr/>
        </p:nvCxnSpPr>
        <p:spPr>
          <a:xfrm>
            <a:off x="5973229" y="3546844"/>
            <a:ext cx="0" cy="20831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7" name="直线连接符 26"/>
          <p:cNvCxnSpPr/>
          <p:nvPr/>
        </p:nvCxnSpPr>
        <p:spPr>
          <a:xfrm>
            <a:off x="8050037" y="3546844"/>
            <a:ext cx="0" cy="20831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8" name="直线连接符 27"/>
          <p:cNvCxnSpPr/>
          <p:nvPr/>
        </p:nvCxnSpPr>
        <p:spPr>
          <a:xfrm>
            <a:off x="6991606" y="3546844"/>
            <a:ext cx="0" cy="20831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9" name="文本占位符 2"/>
          <p:cNvSpPr txBox="1">
            <a:spLocks/>
          </p:cNvSpPr>
          <p:nvPr/>
        </p:nvSpPr>
        <p:spPr>
          <a:xfrm>
            <a:off x="5575048" y="1732483"/>
            <a:ext cx="1094815" cy="469287"/>
          </a:xfrm>
          <a:prstGeom prst="rect">
            <a:avLst/>
          </a:prstGeom>
        </p:spPr>
        <p:txBody>
          <a:bodyPr vert="horz" lIns="91440" tIns="45720" rIns="91440" bIns="45720" rtlCol="0">
            <a:normAutofit fontScale="77500" lnSpcReduction="20000"/>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dirty="0" smtClean="0"/>
              <a:t>摄像头终端</a:t>
            </a:r>
            <a:endParaRPr kumimoji="1" lang="en-US" altLang="zh-CN" dirty="0" smtClean="0"/>
          </a:p>
        </p:txBody>
      </p:sp>
      <p:sp>
        <p:nvSpPr>
          <p:cNvPr id="30" name="文本占位符 2"/>
          <p:cNvSpPr txBox="1">
            <a:spLocks/>
          </p:cNvSpPr>
          <p:nvPr/>
        </p:nvSpPr>
        <p:spPr>
          <a:xfrm>
            <a:off x="6479672" y="2432880"/>
            <a:ext cx="1236929" cy="469287"/>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监控回放</a:t>
            </a:r>
            <a:endParaRPr kumimoji="1" lang="en-US" altLang="zh-CN" sz="1400" dirty="0" smtClean="0"/>
          </a:p>
        </p:txBody>
      </p:sp>
      <p:sp>
        <p:nvSpPr>
          <p:cNvPr id="34" name="Line 28"/>
          <p:cNvSpPr>
            <a:spLocks noChangeShapeType="1"/>
          </p:cNvSpPr>
          <p:nvPr/>
        </p:nvSpPr>
        <p:spPr bwMode="auto">
          <a:xfrm flipH="1" flipV="1">
            <a:off x="2829433" y="4168909"/>
            <a:ext cx="0" cy="587548"/>
          </a:xfrm>
          <a:prstGeom prst="line">
            <a:avLst/>
          </a:prstGeom>
          <a:noFill/>
          <a:ln w="25400" cap="flat" cmpd="sng">
            <a:solidFill>
              <a:srgbClr val="FF8B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35" name="Line 28"/>
          <p:cNvSpPr>
            <a:spLocks noChangeShapeType="1"/>
          </p:cNvSpPr>
          <p:nvPr/>
        </p:nvSpPr>
        <p:spPr bwMode="auto">
          <a:xfrm flipH="1" flipV="1">
            <a:off x="2951040" y="4168908"/>
            <a:ext cx="1" cy="579167"/>
          </a:xfrm>
          <a:prstGeom prst="line">
            <a:avLst/>
          </a:prstGeom>
          <a:noFill/>
          <a:ln w="25400" cap="flat" cmpd="sng">
            <a:solidFill>
              <a:srgbClr val="FF8B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36" name="文本占位符 2"/>
          <p:cNvSpPr txBox="1">
            <a:spLocks/>
          </p:cNvSpPr>
          <p:nvPr/>
        </p:nvSpPr>
        <p:spPr>
          <a:xfrm>
            <a:off x="2407022" y="4756457"/>
            <a:ext cx="1380171" cy="446086"/>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kumimoji="1" lang="en-US" altLang="zh-CN" sz="1400" dirty="0" smtClean="0">
                <a:solidFill>
                  <a:schemeClr val="bg1"/>
                </a:solidFill>
              </a:rPr>
              <a:t>RTMP</a:t>
            </a:r>
            <a:r>
              <a:rPr kumimoji="1" lang="zh-CN" altLang="en-US" sz="1400" dirty="0" smtClean="0">
                <a:solidFill>
                  <a:schemeClr val="bg1"/>
                </a:solidFill>
              </a:rPr>
              <a:t>输出</a:t>
            </a:r>
            <a:endParaRPr kumimoji="1" lang="en-US" altLang="zh-CN" sz="1400" dirty="0" smtClean="0">
              <a:solidFill>
                <a:schemeClr val="bg1"/>
              </a:solidFill>
            </a:endParaRPr>
          </a:p>
        </p:txBody>
      </p:sp>
      <p:sp>
        <p:nvSpPr>
          <p:cNvPr id="37" name="椭圆形标注 36"/>
          <p:cNvSpPr/>
          <p:nvPr/>
        </p:nvSpPr>
        <p:spPr>
          <a:xfrm>
            <a:off x="3559459" y="4315773"/>
            <a:ext cx="4676768" cy="2169275"/>
          </a:xfrm>
          <a:prstGeom prst="wedgeEllipseCallout">
            <a:avLst>
              <a:gd name="adj1" fmla="val -57602"/>
              <a:gd name="adj2" fmla="val -65569"/>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aphicFrame>
        <p:nvGraphicFramePr>
          <p:cNvPr id="38" name="表格 37"/>
          <p:cNvGraphicFramePr>
            <a:graphicFrameLocks noGrp="1"/>
          </p:cNvGraphicFramePr>
          <p:nvPr>
            <p:extLst>
              <p:ext uri="{D42A27DB-BD31-4B8C-83A1-F6EECF244321}">
                <p14:modId xmlns:p14="http://schemas.microsoft.com/office/powerpoint/2010/main" val="4236712136"/>
              </p:ext>
            </p:extLst>
          </p:nvPr>
        </p:nvGraphicFramePr>
        <p:xfrm>
          <a:off x="5052590" y="4602779"/>
          <a:ext cx="2291592" cy="1523999"/>
        </p:xfrm>
        <a:graphic>
          <a:graphicData uri="http://schemas.openxmlformats.org/drawingml/2006/table">
            <a:tbl>
              <a:tblPr firstRow="1" bandRow="1">
                <a:tableStyleId>{3C2FFA5D-87B4-456A-9821-1D502468CF0F}</a:tableStyleId>
              </a:tblPr>
              <a:tblGrid>
                <a:gridCol w="1145796"/>
                <a:gridCol w="1145796"/>
              </a:tblGrid>
              <a:tr h="165592">
                <a:tc>
                  <a:txBody>
                    <a:bodyPr/>
                    <a:lstStyle/>
                    <a:p>
                      <a:pPr algn="ctr"/>
                      <a:r>
                        <a:rPr lang="en-US" altLang="zh-CN" sz="1400" dirty="0" smtClean="0"/>
                        <a:t>RTSP</a:t>
                      </a:r>
                      <a:endParaRPr lang="zh-CN" altLang="en-US" sz="1400" dirty="0"/>
                    </a:p>
                  </a:txBody>
                  <a:tcPr/>
                </a:tc>
                <a:tc>
                  <a:txBody>
                    <a:bodyPr/>
                    <a:lstStyle/>
                    <a:p>
                      <a:pPr algn="ctr"/>
                      <a:r>
                        <a:rPr lang="en-US" altLang="zh-CN" sz="1400" dirty="0" smtClean="0"/>
                        <a:t>RTMP</a:t>
                      </a:r>
                      <a:endParaRPr lang="zh-CN" altLang="en-US" sz="1400" dirty="0"/>
                    </a:p>
                  </a:txBody>
                  <a:tcPr/>
                </a:tc>
              </a:tr>
              <a:tr h="165592">
                <a:tc>
                  <a:txBody>
                    <a:bodyPr/>
                    <a:lstStyle/>
                    <a:p>
                      <a:r>
                        <a:rPr lang="en-US" altLang="zh-CN" sz="1400" dirty="0" smtClean="0"/>
                        <a:t>10.0.0.1/live</a:t>
                      </a:r>
                      <a:endParaRPr lang="zh-CN" altLang="en-US" sz="1400" dirty="0"/>
                    </a:p>
                  </a:txBody>
                  <a:tcPr/>
                </a:tc>
                <a:tc>
                  <a:txBody>
                    <a:bodyPr/>
                    <a:lstStyle/>
                    <a:p>
                      <a:r>
                        <a:rPr lang="en-US" altLang="zh-CN" sz="1400" dirty="0" err="1" smtClean="0"/>
                        <a:t>xx.xx</a:t>
                      </a:r>
                      <a:r>
                        <a:rPr lang="en-US" altLang="zh-CN" sz="1400" dirty="0" smtClean="0"/>
                        <a:t>/live/lv1</a:t>
                      </a:r>
                      <a:endParaRPr lang="zh-CN" altLang="en-US" sz="1400" dirty="0"/>
                    </a:p>
                  </a:txBody>
                  <a:tcPr/>
                </a:tc>
              </a:tr>
              <a:tr h="165592">
                <a:tc>
                  <a:txBody>
                    <a:bodyPr/>
                    <a:lstStyle/>
                    <a:p>
                      <a:r>
                        <a:rPr lang="en-US" altLang="zh-CN" sz="1400" dirty="0" smtClean="0"/>
                        <a:t>10.0.0.2/live</a:t>
                      </a:r>
                      <a:endParaRPr lang="zh-CN" altLang="en-US" sz="1400" dirty="0"/>
                    </a:p>
                  </a:txBody>
                  <a:tcPr/>
                </a:tc>
                <a:tc>
                  <a:txBody>
                    <a:bodyPr/>
                    <a:lstStyle/>
                    <a:p>
                      <a:r>
                        <a:rPr lang="en-US" altLang="zh-CN" sz="1400" dirty="0" err="1" smtClean="0"/>
                        <a:t>xx.xx</a:t>
                      </a:r>
                      <a:r>
                        <a:rPr lang="en-US" altLang="zh-CN" sz="1400" dirty="0" smtClean="0"/>
                        <a:t>/live/lv2</a:t>
                      </a:r>
                      <a:endParaRPr lang="zh-CN" altLang="en-US" sz="1400" dirty="0"/>
                    </a:p>
                  </a:txBody>
                  <a:tcPr/>
                </a:tc>
              </a:tr>
              <a:tr h="165592">
                <a:tc>
                  <a:txBody>
                    <a:bodyPr/>
                    <a:lstStyle/>
                    <a:p>
                      <a:r>
                        <a:rPr lang="en-US" altLang="zh-CN" sz="1400" dirty="0" smtClean="0"/>
                        <a:t>10.0.0.3/live</a:t>
                      </a:r>
                      <a:endParaRPr lang="zh-CN" altLang="en-US" sz="1400" dirty="0"/>
                    </a:p>
                  </a:txBody>
                  <a:tcPr/>
                </a:tc>
                <a:tc>
                  <a:txBody>
                    <a:bodyPr/>
                    <a:lstStyle/>
                    <a:p>
                      <a:r>
                        <a:rPr lang="en-US" altLang="zh-CN" sz="1400" dirty="0" err="1" smtClean="0"/>
                        <a:t>xx.xx</a:t>
                      </a:r>
                      <a:r>
                        <a:rPr lang="en-US" altLang="zh-CN" sz="1400" dirty="0" smtClean="0"/>
                        <a:t>/live/lv3</a:t>
                      </a:r>
                      <a:endParaRPr lang="zh-CN" altLang="en-US" sz="1400" dirty="0"/>
                    </a:p>
                  </a:txBody>
                  <a:tcPr/>
                </a:tc>
              </a:tr>
              <a:tr h="165592">
                <a:tc>
                  <a:txBody>
                    <a:bodyPr/>
                    <a:lstStyle/>
                    <a:p>
                      <a:r>
                        <a:rPr lang="en-US" altLang="zh-CN" sz="1400" dirty="0" smtClean="0"/>
                        <a:t>10.0.0.4/live</a:t>
                      </a:r>
                      <a:endParaRPr lang="zh-CN" altLang="en-US" sz="1400" dirty="0"/>
                    </a:p>
                  </a:txBody>
                  <a:tcPr/>
                </a:tc>
                <a:tc>
                  <a:txBody>
                    <a:bodyPr/>
                    <a:lstStyle/>
                    <a:p>
                      <a:r>
                        <a:rPr lang="en-US" altLang="zh-CN" sz="1400" dirty="0" err="1" smtClean="0"/>
                        <a:t>xx.xx</a:t>
                      </a:r>
                      <a:r>
                        <a:rPr lang="en-US" altLang="zh-CN" sz="1400" dirty="0" smtClean="0"/>
                        <a:t>/live/lv4</a:t>
                      </a:r>
                      <a:endParaRPr lang="zh-CN" altLang="en-US" sz="1400" dirty="0"/>
                    </a:p>
                  </a:txBody>
                  <a:tcPr/>
                </a:tc>
              </a:tr>
            </a:tbl>
          </a:graphicData>
        </a:graphic>
      </p:graphicFrame>
      <p:sp>
        <p:nvSpPr>
          <p:cNvPr id="39" name="文本占位符 2"/>
          <p:cNvSpPr txBox="1">
            <a:spLocks/>
          </p:cNvSpPr>
          <p:nvPr/>
        </p:nvSpPr>
        <p:spPr>
          <a:xfrm>
            <a:off x="3615203" y="5243958"/>
            <a:ext cx="1462047" cy="446086"/>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kumimoji="1" lang="zh-CN" altLang="en-US" sz="1200" dirty="0" smtClean="0">
                <a:solidFill>
                  <a:srgbClr val="000000"/>
                </a:solidFill>
              </a:rPr>
              <a:t>不同协议间的转发</a:t>
            </a:r>
            <a:endParaRPr kumimoji="1" lang="en-US" altLang="zh-CN" sz="1200" dirty="0" smtClean="0">
              <a:solidFill>
                <a:srgbClr val="000000"/>
              </a:solidFill>
            </a:endParaRPr>
          </a:p>
        </p:txBody>
      </p:sp>
      <p:sp>
        <p:nvSpPr>
          <p:cNvPr id="40" name="文本占位符 2"/>
          <p:cNvSpPr txBox="1">
            <a:spLocks/>
          </p:cNvSpPr>
          <p:nvPr/>
        </p:nvSpPr>
        <p:spPr>
          <a:xfrm>
            <a:off x="66756" y="4672330"/>
            <a:ext cx="2369576" cy="1788060"/>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kumimoji="1" lang="zh-CN" altLang="en-US" sz="1400" dirty="0" smtClean="0">
                <a:solidFill>
                  <a:schemeClr val="bg1"/>
                </a:solidFill>
              </a:rPr>
              <a:t>解决方法：</a:t>
            </a:r>
            <a:endParaRPr kumimoji="1" lang="en-US" altLang="zh-CN" sz="1400" dirty="0" smtClean="0">
              <a:solidFill>
                <a:schemeClr val="bg1"/>
              </a:solidFill>
            </a:endParaRPr>
          </a:p>
          <a:p>
            <a:pPr algn="l"/>
            <a:r>
              <a:rPr kumimoji="1" lang="en-US" altLang="zh-CN" sz="1400" dirty="0" smtClean="0">
                <a:solidFill>
                  <a:schemeClr val="bg1"/>
                </a:solidFill>
              </a:rPr>
              <a:t>RTSP</a:t>
            </a:r>
            <a:r>
              <a:rPr kumimoji="1" lang="zh-CN" altLang="en-US" sz="1400" dirty="0" smtClean="0">
                <a:solidFill>
                  <a:schemeClr val="bg1"/>
                </a:solidFill>
              </a:rPr>
              <a:t>是多数数字摄像头支持的协议，如果部署该方案可以在不需要替换摄像头的情况下支持互联网查看摄像头的输出，配置清晰、灵活。</a:t>
            </a:r>
            <a:endParaRPr kumimoji="1" lang="en-US" altLang="zh-CN" sz="1400" dirty="0" smtClean="0">
              <a:solidFill>
                <a:schemeClr val="bg1"/>
              </a:solidFill>
            </a:endParaRPr>
          </a:p>
        </p:txBody>
      </p:sp>
      <p:cxnSp>
        <p:nvCxnSpPr>
          <p:cNvPr id="31" name="直线箭头连接符 30"/>
          <p:cNvCxnSpPr/>
          <p:nvPr/>
        </p:nvCxnSpPr>
        <p:spPr>
          <a:xfrm flipV="1">
            <a:off x="5944096" y="4756457"/>
            <a:ext cx="508580" cy="1"/>
          </a:xfrm>
          <a:prstGeom prst="straightConnector1">
            <a:avLst/>
          </a:prstGeom>
          <a:ln>
            <a:solidFill>
              <a:srgbClr val="FFFFFF"/>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2"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smtClean="0"/>
              <a:t>方案二：复用现有摄像头场景</a:t>
            </a:r>
            <a:endParaRPr kumimoji="1" lang="en-US" altLang="zh-CN" sz="2800" dirty="0"/>
          </a:p>
        </p:txBody>
      </p:sp>
    </p:spTree>
    <p:extLst>
      <p:ext uri="{BB962C8B-B14F-4D97-AF65-F5344CB8AC3E}">
        <p14:creationId xmlns:p14="http://schemas.microsoft.com/office/powerpoint/2010/main" val="91583642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481619" y="1521530"/>
            <a:ext cx="5456120" cy="2557605"/>
          </a:xfrm>
          <a:prstGeom prst="rect">
            <a:avLst/>
          </a:prstGeom>
          <a:solidFill>
            <a:schemeClr val="tx1">
              <a:lumMod val="65000"/>
              <a:lumOff val="35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zh-CN" altLang="en-US"/>
          </a:p>
        </p:txBody>
      </p:sp>
      <p:pic>
        <p:nvPicPr>
          <p:cNvPr id="2" name="图片 1"/>
          <p:cNvPicPr>
            <a:picLocks noChangeAspect="1"/>
          </p:cNvPicPr>
          <p:nvPr/>
        </p:nvPicPr>
        <p:blipFill>
          <a:blip r:embed="rId3"/>
          <a:stretch>
            <a:fillRect/>
          </a:stretch>
        </p:blipFill>
        <p:spPr>
          <a:xfrm>
            <a:off x="1577586" y="2545382"/>
            <a:ext cx="607670" cy="607670"/>
          </a:xfrm>
          <a:prstGeom prst="rect">
            <a:avLst/>
          </a:prstGeom>
        </p:spPr>
      </p:pic>
      <p:cxnSp>
        <p:nvCxnSpPr>
          <p:cNvPr id="48" name="直线连接符 47"/>
          <p:cNvCxnSpPr/>
          <p:nvPr/>
        </p:nvCxnSpPr>
        <p:spPr>
          <a:xfrm>
            <a:off x="1881421" y="1786465"/>
            <a:ext cx="0" cy="56420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1" name="直线连接符 50"/>
          <p:cNvCxnSpPr/>
          <p:nvPr/>
        </p:nvCxnSpPr>
        <p:spPr>
          <a:xfrm>
            <a:off x="1881421" y="1798129"/>
            <a:ext cx="3716101"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6" name="文本占位符 2"/>
          <p:cNvSpPr txBox="1">
            <a:spLocks/>
          </p:cNvSpPr>
          <p:nvPr/>
        </p:nvSpPr>
        <p:spPr>
          <a:xfrm>
            <a:off x="6053850" y="1595755"/>
            <a:ext cx="787068" cy="469287"/>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200" dirty="0" smtClean="0"/>
              <a:t>拾音设备</a:t>
            </a:r>
            <a:endParaRPr kumimoji="1" lang="en-US" altLang="zh-CN" sz="1200" dirty="0" smtClean="0"/>
          </a:p>
        </p:txBody>
      </p:sp>
      <p:pic>
        <p:nvPicPr>
          <p:cNvPr id="5" name="图片 4" descr="TB13WMkGXXXXXc6XXXXXXXXXXXX_!!2-item_pic.png_310x31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7522" y="1622371"/>
            <a:ext cx="529277" cy="395639"/>
          </a:xfrm>
          <a:prstGeom prst="rect">
            <a:avLst/>
          </a:prstGeom>
        </p:spPr>
      </p:pic>
      <p:sp>
        <p:nvSpPr>
          <p:cNvPr id="8" name="矩形 7"/>
          <p:cNvSpPr/>
          <p:nvPr/>
        </p:nvSpPr>
        <p:spPr>
          <a:xfrm>
            <a:off x="6243965" y="2124811"/>
            <a:ext cx="446837" cy="160157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6" name="矩形 55"/>
          <p:cNvSpPr/>
          <p:nvPr/>
        </p:nvSpPr>
        <p:spPr>
          <a:xfrm>
            <a:off x="5608986" y="2242392"/>
            <a:ext cx="293506" cy="60212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7" name="矩形 56"/>
          <p:cNvSpPr/>
          <p:nvPr/>
        </p:nvSpPr>
        <p:spPr>
          <a:xfrm>
            <a:off x="5608986" y="2996920"/>
            <a:ext cx="293506" cy="60212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8" name="矩形 57"/>
          <p:cNvSpPr/>
          <p:nvPr/>
        </p:nvSpPr>
        <p:spPr>
          <a:xfrm>
            <a:off x="4986654" y="2242392"/>
            <a:ext cx="293506" cy="60212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9" name="矩形 58"/>
          <p:cNvSpPr/>
          <p:nvPr/>
        </p:nvSpPr>
        <p:spPr>
          <a:xfrm>
            <a:off x="4986654" y="2996920"/>
            <a:ext cx="293506" cy="60212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0" name="矩形 59"/>
          <p:cNvSpPr/>
          <p:nvPr/>
        </p:nvSpPr>
        <p:spPr>
          <a:xfrm>
            <a:off x="4421212" y="2242392"/>
            <a:ext cx="293506" cy="60212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2" name="矩形 71"/>
          <p:cNvSpPr/>
          <p:nvPr/>
        </p:nvSpPr>
        <p:spPr>
          <a:xfrm>
            <a:off x="4421212" y="2996920"/>
            <a:ext cx="293506" cy="60212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4" name="矩形 73"/>
          <p:cNvSpPr/>
          <p:nvPr/>
        </p:nvSpPr>
        <p:spPr>
          <a:xfrm>
            <a:off x="3798880" y="2242392"/>
            <a:ext cx="293506" cy="60212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7" name="矩形 76"/>
          <p:cNvSpPr/>
          <p:nvPr/>
        </p:nvSpPr>
        <p:spPr>
          <a:xfrm>
            <a:off x="3798880" y="2996920"/>
            <a:ext cx="293506" cy="60212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3" name="矩形 92"/>
          <p:cNvSpPr/>
          <p:nvPr/>
        </p:nvSpPr>
        <p:spPr>
          <a:xfrm>
            <a:off x="3186191" y="2242392"/>
            <a:ext cx="293506" cy="60212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7" name="矩形 96"/>
          <p:cNvSpPr/>
          <p:nvPr/>
        </p:nvSpPr>
        <p:spPr>
          <a:xfrm>
            <a:off x="3186191" y="2996920"/>
            <a:ext cx="293506" cy="60212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8" name="矩形 97"/>
          <p:cNvSpPr/>
          <p:nvPr/>
        </p:nvSpPr>
        <p:spPr>
          <a:xfrm>
            <a:off x="2563859" y="2242392"/>
            <a:ext cx="293506" cy="60212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9" name="矩形 98"/>
          <p:cNvSpPr/>
          <p:nvPr/>
        </p:nvSpPr>
        <p:spPr>
          <a:xfrm>
            <a:off x="2563859" y="2996920"/>
            <a:ext cx="293506" cy="60212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1" name="文本占位符 2"/>
          <p:cNvSpPr txBox="1">
            <a:spLocks/>
          </p:cNvSpPr>
          <p:nvPr/>
        </p:nvSpPr>
        <p:spPr>
          <a:xfrm>
            <a:off x="599701" y="4115388"/>
            <a:ext cx="8407601" cy="2473338"/>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dirty="0" smtClean="0"/>
              <a:t>对于传统的</a:t>
            </a:r>
            <a:r>
              <a:rPr kumimoji="1" lang="en-US" altLang="zh-CN" dirty="0" err="1" smtClean="0"/>
              <a:t>onvif</a:t>
            </a:r>
            <a:r>
              <a:rPr kumimoji="1" lang="zh-CN" altLang="en-US" dirty="0" smtClean="0"/>
              <a:t>网络摄像头，需要一台服务器用于将</a:t>
            </a:r>
            <a:r>
              <a:rPr kumimoji="1" lang="en-US" altLang="zh-CN" dirty="0" smtClean="0"/>
              <a:t>RTSP</a:t>
            </a:r>
            <a:r>
              <a:rPr kumimoji="1" lang="zh-CN" altLang="en-US" dirty="0" smtClean="0"/>
              <a:t>流转换为</a:t>
            </a:r>
            <a:r>
              <a:rPr kumimoji="1" lang="en-US" altLang="zh-CN" dirty="0" smtClean="0"/>
              <a:t>RTMP</a:t>
            </a:r>
            <a:r>
              <a:rPr kumimoji="1" lang="zh-CN" altLang="en-US" dirty="0" smtClean="0"/>
              <a:t>码流。</a:t>
            </a:r>
            <a:endParaRPr kumimoji="1" lang="en-US" altLang="zh-CN" dirty="0" smtClean="0"/>
          </a:p>
          <a:p>
            <a:pPr algn="l">
              <a:lnSpc>
                <a:spcPct val="150000"/>
              </a:lnSpc>
            </a:pPr>
            <a:r>
              <a:rPr kumimoji="1" lang="zh-CN" altLang="en-US" dirty="0" smtClean="0"/>
              <a:t>优点：</a:t>
            </a:r>
            <a:endParaRPr kumimoji="1" lang="en-US" altLang="zh-CN" dirty="0" smtClean="0"/>
          </a:p>
          <a:p>
            <a:pPr algn="l">
              <a:lnSpc>
                <a:spcPct val="150000"/>
              </a:lnSpc>
            </a:pPr>
            <a:r>
              <a:rPr kumimoji="1" lang="zh-CN" altLang="en-US" dirty="0" smtClean="0"/>
              <a:t>可以兼容现有大部分数字摄像头，使现有摄像头兼有互联网音视频直播功能。</a:t>
            </a:r>
            <a:endParaRPr kumimoji="1" lang="en-US" altLang="zh-CN" dirty="0" smtClean="0"/>
          </a:p>
          <a:p>
            <a:pPr algn="l">
              <a:lnSpc>
                <a:spcPct val="150000"/>
              </a:lnSpc>
            </a:pPr>
            <a:r>
              <a:rPr kumimoji="1" lang="zh-CN" altLang="en-US" dirty="0" smtClean="0"/>
              <a:t>缺点：</a:t>
            </a:r>
            <a:endParaRPr kumimoji="1" lang="en-US" altLang="zh-CN" dirty="0" smtClean="0"/>
          </a:p>
          <a:p>
            <a:pPr algn="l">
              <a:lnSpc>
                <a:spcPct val="150000"/>
              </a:lnSpc>
            </a:pPr>
            <a:r>
              <a:rPr kumimoji="1" lang="zh-CN" altLang="en-US" dirty="0" smtClean="0"/>
              <a:t>需要进行传输协议的转换，影响效率与连接的稳定性。</a:t>
            </a:r>
            <a:endParaRPr kumimoji="1" lang="en-US" altLang="zh-CN" dirty="0"/>
          </a:p>
        </p:txBody>
      </p:sp>
      <p:cxnSp>
        <p:nvCxnSpPr>
          <p:cNvPr id="23" name="直线连接符 22"/>
          <p:cNvCxnSpPr>
            <a:stCxn id="2" idx="1"/>
          </p:cNvCxnSpPr>
          <p:nvPr/>
        </p:nvCxnSpPr>
        <p:spPr>
          <a:xfrm flipH="1" flipV="1">
            <a:off x="1199406" y="2844520"/>
            <a:ext cx="378180" cy="469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26" name="Picture 20" descr="serv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52668" y="2571261"/>
            <a:ext cx="617065" cy="6170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0" name="文本占位符 2"/>
          <p:cNvSpPr txBox="1">
            <a:spLocks/>
          </p:cNvSpPr>
          <p:nvPr/>
        </p:nvSpPr>
        <p:spPr>
          <a:xfrm>
            <a:off x="385557" y="3209756"/>
            <a:ext cx="1119580" cy="446086"/>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kumimoji="1" lang="zh-CN" altLang="en-US" sz="1400" dirty="0" smtClean="0">
                <a:solidFill>
                  <a:schemeClr val="bg1"/>
                </a:solidFill>
              </a:rPr>
              <a:t>转协议服务</a:t>
            </a:r>
            <a:endParaRPr kumimoji="1" lang="en-US" altLang="zh-CN" sz="1400" dirty="0" smtClean="0">
              <a:solidFill>
                <a:schemeClr val="bg1"/>
              </a:solidFill>
            </a:endParaRPr>
          </a:p>
        </p:txBody>
      </p:sp>
      <p:sp>
        <p:nvSpPr>
          <p:cNvPr id="31"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smtClean="0"/>
              <a:t>方案二：复用现有摄像头场景</a:t>
            </a:r>
            <a:endParaRPr kumimoji="1" lang="en-US" altLang="zh-CN" sz="2800" dirty="0"/>
          </a:p>
        </p:txBody>
      </p:sp>
      <p:sp>
        <p:nvSpPr>
          <p:cNvPr id="32" name="文本占位符 2"/>
          <p:cNvSpPr txBox="1">
            <a:spLocks/>
          </p:cNvSpPr>
          <p:nvPr/>
        </p:nvSpPr>
        <p:spPr>
          <a:xfrm>
            <a:off x="493873" y="2135590"/>
            <a:ext cx="787068" cy="469287"/>
          </a:xfrm>
          <a:prstGeom prst="rect">
            <a:avLst/>
          </a:prstGeom>
        </p:spPr>
        <p:txBody>
          <a:bodyPr vert="horz" lIns="91440" tIns="45720" rIns="91440" bIns="45720" rtlCol="0">
            <a:normAutofit fontScale="85000" lnSpcReduction="10000"/>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200" dirty="0" smtClean="0"/>
              <a:t>RTMP</a:t>
            </a:r>
            <a:r>
              <a:rPr kumimoji="1" lang="zh-CN" altLang="en-US" sz="1200" dirty="0" smtClean="0"/>
              <a:t>输出</a:t>
            </a:r>
            <a:endParaRPr kumimoji="1" lang="en-US" altLang="zh-CN" sz="1200" dirty="0" smtClean="0"/>
          </a:p>
        </p:txBody>
      </p:sp>
      <p:sp>
        <p:nvSpPr>
          <p:cNvPr id="33" name="Line 28"/>
          <p:cNvSpPr>
            <a:spLocks noChangeShapeType="1"/>
          </p:cNvSpPr>
          <p:nvPr/>
        </p:nvSpPr>
        <p:spPr bwMode="auto">
          <a:xfrm>
            <a:off x="199900" y="2160085"/>
            <a:ext cx="477182" cy="390437"/>
          </a:xfrm>
          <a:prstGeom prst="line">
            <a:avLst/>
          </a:prstGeom>
          <a:noFill/>
          <a:ln w="25400" cap="flat" cmpd="sng">
            <a:solidFill>
              <a:srgbClr val="FF8B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Tree>
    <p:extLst>
      <p:ext uri="{BB962C8B-B14F-4D97-AF65-F5344CB8AC3E}">
        <p14:creationId xmlns:p14="http://schemas.microsoft.com/office/powerpoint/2010/main" val="301616422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16722</TotalTime>
  <Words>486</Words>
  <Application>Microsoft Macintosh PowerPoint</Application>
  <PresentationFormat>全屏显示(4:3)</PresentationFormat>
  <Paragraphs>158</Paragraphs>
  <Slides>14</Slides>
  <Notes>2</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数字摄像头课堂直播方案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上海七牛信息技术有限公司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桂华 吕</dc:creator>
  <cp:lastModifiedBy>先生 林</cp:lastModifiedBy>
  <cp:revision>968</cp:revision>
  <dcterms:created xsi:type="dcterms:W3CDTF">2014-04-25T14:50:42Z</dcterms:created>
  <dcterms:modified xsi:type="dcterms:W3CDTF">2015-12-14T05:31:14Z</dcterms:modified>
</cp:coreProperties>
</file>