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9"/>
  </p:notesMasterIdLst>
  <p:sldIdLst>
    <p:sldId id="258" r:id="rId2"/>
    <p:sldId id="260" r:id="rId3"/>
    <p:sldId id="259" r:id="rId4"/>
    <p:sldId id="266" r:id="rId5"/>
    <p:sldId id="263" r:id="rId6"/>
    <p:sldId id="281" r:id="rId7"/>
    <p:sldId id="261" r:id="rId8"/>
    <p:sldId id="269" r:id="rId9"/>
    <p:sldId id="270" r:id="rId10"/>
    <p:sldId id="262" r:id="rId11"/>
    <p:sldId id="273" r:id="rId12"/>
    <p:sldId id="282" r:id="rId13"/>
    <p:sldId id="283" r:id="rId14"/>
    <p:sldId id="286" r:id="rId15"/>
    <p:sldId id="285" r:id="rId16"/>
    <p:sldId id="284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A6A6A6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1"/>
    <p:restoredTop sz="88432" autoAdjust="0"/>
  </p:normalViewPr>
  <p:slideViewPr>
    <p:cSldViewPr snapToGrid="0" snapToObjects="1">
      <p:cViewPr varScale="1">
        <p:scale>
          <a:sx n="102" d="100"/>
          <a:sy n="102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17E2-AF9F-4B73-8EBB-D290E112AEF0}" type="datetimeFigureOut">
              <a:rPr lang="zh-CN" altLang="en-US" smtClean="0"/>
              <a:t>2020/1/4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6E34C-5F20-405D-B7D2-E9EF53B8C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E34C-5F20-405D-B7D2-E9EF53B8C5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2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E34C-5F20-405D-B7D2-E9EF53B8C5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8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、简单介绍</a:t>
            </a:r>
            <a:r>
              <a:rPr lang="en-US" altLang="zh-CN" dirty="0"/>
              <a:t>MQTT</a:t>
            </a:r>
            <a:r>
              <a:rPr lang="zh-CN" altLang="en-US" dirty="0"/>
              <a:t>协议，特点，功能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、讲解下为什么要是使用</a:t>
            </a:r>
            <a:r>
              <a:rPr lang="en-US" altLang="zh-CN" dirty="0" err="1"/>
              <a:t>Elasticsearch</a:t>
            </a:r>
            <a:r>
              <a:rPr lang="zh-CN" altLang="en-US" dirty="0"/>
              <a:t>，实时写入查询，</a:t>
            </a:r>
            <a:r>
              <a:rPr lang="en-US" altLang="zh-CN" dirty="0"/>
              <a:t>MySQL</a:t>
            </a:r>
            <a:r>
              <a:rPr lang="zh-CN" altLang="en-US" dirty="0"/>
              <a:t>的瓶颈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、安装下</a:t>
            </a:r>
            <a:r>
              <a:rPr lang="en-US" altLang="zh-CN" dirty="0"/>
              <a:t>ES</a:t>
            </a:r>
            <a:r>
              <a:rPr lang="zh-CN" altLang="en-US" dirty="0"/>
              <a:t>以及</a:t>
            </a:r>
            <a:r>
              <a:rPr lang="en-US" altLang="zh-CN" dirty="0" err="1"/>
              <a:t>Kibana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、体温数据通常的格式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E34C-5F20-405D-B7D2-E9EF53B8C5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6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E34C-5F20-405D-B7D2-E9EF53B8C5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8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1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3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270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8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4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71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272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5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541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手动输入 3"/>
          <p:cNvSpPr/>
          <p:nvPr userDrawn="1"/>
        </p:nvSpPr>
        <p:spPr>
          <a:xfrm>
            <a:off x="0" y="877078"/>
            <a:ext cx="12192000" cy="5977575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00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3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6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 userDrawn="1"/>
        </p:nvGrpSpPr>
        <p:grpSpPr>
          <a:xfrm>
            <a:off x="182123" y="523016"/>
            <a:ext cx="11827754" cy="6138886"/>
            <a:chOff x="4391025" y="180975"/>
            <a:chExt cx="4422775" cy="2295525"/>
          </a:xfrm>
          <a:solidFill>
            <a:schemeClr val="bg1">
              <a:lumMod val="95000"/>
            </a:schemeClr>
          </a:solidFill>
        </p:grpSpPr>
        <p:sp>
          <p:nvSpPr>
            <p:cNvPr id="117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8457" y="258233"/>
            <a:ext cx="529392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90" r:id="rId3"/>
    <p:sldLayoutId id="2147483691" r:id="rId4"/>
    <p:sldLayoutId id="2147483680" r:id="rId5"/>
    <p:sldLayoutId id="2147483693" r:id="rId6"/>
    <p:sldLayoutId id="2147483684" r:id="rId7"/>
    <p:sldLayoutId id="2147483681" r:id="rId8"/>
    <p:sldLayoutId id="2147483692" r:id="rId9"/>
    <p:sldLayoutId id="2147483685" r:id="rId10"/>
    <p:sldLayoutId id="2147483682" r:id="rId11"/>
    <p:sldLayoutId id="2147483694" r:id="rId12"/>
    <p:sldLayoutId id="2147483686" r:id="rId13"/>
    <p:sldLayoutId id="2147483683" r:id="rId14"/>
    <p:sldLayoutId id="2147483695" r:id="rId15"/>
    <p:sldLayoutId id="2147483687" r:id="rId16"/>
    <p:sldLayoutId id="2147483688" r:id="rId17"/>
    <p:sldLayoutId id="2147483696" r:id="rId18"/>
    <p:sldLayoutId id="2147483662" r:id="rId19"/>
    <p:sldLayoutId id="2147483664" r:id="rId20"/>
    <p:sldLayoutId id="2147483663" r:id="rId21"/>
    <p:sldLayoutId id="214748366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75713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毕业论文</a:t>
            </a:r>
            <a:r>
              <a:rPr kumimoji="1" lang="zh-CN" altLang="en-US" sz="7200" b="1" dirty="0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rPr>
              <a:t>开题报告</a:t>
            </a: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90339" y="4084154"/>
            <a:ext cx="733074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班级：软工</a:t>
            </a:r>
            <a:r>
              <a:rPr lang="en-US" altLang="zh-CN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164</a:t>
            </a:r>
            <a:r>
              <a:rPr lang="zh-CN" altLang="en-US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班</a:t>
            </a:r>
            <a:endParaRPr lang="en-US" altLang="zh-CN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指导老师：郭本俊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报告人：林杏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6" name="图片 15" descr="logo定稿4-8 新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676851" cy="683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5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FOUR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进度安排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进度安排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26" name="任意形状 25"/>
          <p:cNvSpPr/>
          <p:nvPr/>
        </p:nvSpPr>
        <p:spPr>
          <a:xfrm>
            <a:off x="1193232" y="1219602"/>
            <a:ext cx="3681804" cy="922020"/>
          </a:xfrm>
          <a:custGeom>
            <a:avLst/>
            <a:gdLst>
              <a:gd name="connsiteX0" fmla="*/ 1840902 w 3681804"/>
              <a:gd name="connsiteY0" fmla="*/ 0 h 922020"/>
              <a:gd name="connsiteX1" fmla="*/ 3619591 w 3681804"/>
              <a:gd name="connsiteY1" fmla="*/ 838824 h 922020"/>
              <a:gd name="connsiteX2" fmla="*/ 3681804 w 3681804"/>
              <a:gd name="connsiteY2" fmla="*/ 922020 h 922020"/>
              <a:gd name="connsiteX3" fmla="*/ 0 w 3681804"/>
              <a:gd name="connsiteY3" fmla="*/ 922020 h 922020"/>
              <a:gd name="connsiteX4" fmla="*/ 62213 w 3681804"/>
              <a:gd name="connsiteY4" fmla="*/ 838824 h 922020"/>
              <a:gd name="connsiteX5" fmla="*/ 1840902 w 3681804"/>
              <a:gd name="connsiteY5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804" h="922020">
                <a:moveTo>
                  <a:pt x="1840902" y="0"/>
                </a:moveTo>
                <a:cubicBezTo>
                  <a:pt x="2556989" y="0"/>
                  <a:pt x="3196811" y="326533"/>
                  <a:pt x="3619591" y="838824"/>
                </a:cubicBezTo>
                <a:lnTo>
                  <a:pt x="3681804" y="922020"/>
                </a:lnTo>
                <a:lnTo>
                  <a:pt x="0" y="922020"/>
                </a:lnTo>
                <a:lnTo>
                  <a:pt x="62213" y="838824"/>
                </a:lnTo>
                <a:cubicBezTo>
                  <a:pt x="484994" y="326533"/>
                  <a:pt x="1124815" y="0"/>
                  <a:pt x="184090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01</a:t>
            </a:r>
            <a:endParaRPr kumimoji="1" lang="zh-CN" altLang="en-US" sz="3600" dirty="0"/>
          </a:p>
        </p:txBody>
      </p:sp>
      <p:sp>
        <p:nvSpPr>
          <p:cNvPr id="34" name="任意形状 33"/>
          <p:cNvSpPr/>
          <p:nvPr/>
        </p:nvSpPr>
        <p:spPr>
          <a:xfrm>
            <a:off x="776704" y="2141622"/>
            <a:ext cx="4514860" cy="922020"/>
          </a:xfrm>
          <a:custGeom>
            <a:avLst/>
            <a:gdLst>
              <a:gd name="connsiteX0" fmla="*/ 416528 w 4514860"/>
              <a:gd name="connsiteY0" fmla="*/ 0 h 922020"/>
              <a:gd name="connsiteX1" fmla="*/ 4098332 w 4514860"/>
              <a:gd name="connsiteY1" fmla="*/ 0 h 922020"/>
              <a:gd name="connsiteX2" fmla="*/ 4168814 w 4514860"/>
              <a:gd name="connsiteY2" fmla="*/ 94255 h 922020"/>
              <a:gd name="connsiteX3" fmla="*/ 4503455 w 4514860"/>
              <a:gd name="connsiteY3" fmla="*/ 862464 h 922020"/>
              <a:gd name="connsiteX4" fmla="*/ 4514860 w 4514860"/>
              <a:gd name="connsiteY4" fmla="*/ 922020 h 922020"/>
              <a:gd name="connsiteX5" fmla="*/ 0 w 4514860"/>
              <a:gd name="connsiteY5" fmla="*/ 922020 h 922020"/>
              <a:gd name="connsiteX6" fmla="*/ 11406 w 4514860"/>
              <a:gd name="connsiteY6" fmla="*/ 862464 h 922020"/>
              <a:gd name="connsiteX7" fmla="*/ 346046 w 4514860"/>
              <a:gd name="connsiteY7" fmla="*/ 94255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60" h="922020">
                <a:moveTo>
                  <a:pt x="416528" y="0"/>
                </a:moveTo>
                <a:lnTo>
                  <a:pt x="4098332" y="0"/>
                </a:lnTo>
                <a:lnTo>
                  <a:pt x="4168814" y="94255"/>
                </a:lnTo>
                <a:cubicBezTo>
                  <a:pt x="4324152" y="324185"/>
                  <a:pt x="4439093" y="583650"/>
                  <a:pt x="4503455" y="862464"/>
                </a:cubicBezTo>
                <a:lnTo>
                  <a:pt x="4514860" y="922020"/>
                </a:lnTo>
                <a:lnTo>
                  <a:pt x="0" y="922020"/>
                </a:lnTo>
                <a:lnTo>
                  <a:pt x="11406" y="862464"/>
                </a:lnTo>
                <a:cubicBezTo>
                  <a:pt x="75767" y="583650"/>
                  <a:pt x="190709" y="324185"/>
                  <a:pt x="346046" y="9425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02</a:t>
            </a:r>
            <a:endParaRPr kumimoji="1" lang="zh-CN" altLang="en-US" sz="3600" dirty="0"/>
          </a:p>
        </p:txBody>
      </p:sp>
      <p:sp>
        <p:nvSpPr>
          <p:cNvPr id="36" name="任意形状 35"/>
          <p:cNvSpPr/>
          <p:nvPr/>
        </p:nvSpPr>
        <p:spPr>
          <a:xfrm>
            <a:off x="729084" y="3063642"/>
            <a:ext cx="4610100" cy="922020"/>
          </a:xfrm>
          <a:custGeom>
            <a:avLst/>
            <a:gdLst>
              <a:gd name="connsiteX0" fmla="*/ 46291 w 4610100"/>
              <a:gd name="connsiteY0" fmla="*/ 0 h 922020"/>
              <a:gd name="connsiteX1" fmla="*/ 4563810 w 4610100"/>
              <a:gd name="connsiteY1" fmla="*/ 0 h 922020"/>
              <a:gd name="connsiteX2" fmla="*/ 4598200 w 4610100"/>
              <a:gd name="connsiteY2" fmla="*/ 225332 h 922020"/>
              <a:gd name="connsiteX3" fmla="*/ 4610100 w 4610100"/>
              <a:gd name="connsiteY3" fmla="*/ 461010 h 922020"/>
              <a:gd name="connsiteX4" fmla="*/ 4598200 w 4610100"/>
              <a:gd name="connsiteY4" fmla="*/ 696688 h 922020"/>
              <a:gd name="connsiteX5" fmla="*/ 4563810 w 4610100"/>
              <a:gd name="connsiteY5" fmla="*/ 922020 h 922020"/>
              <a:gd name="connsiteX6" fmla="*/ 46291 w 4610100"/>
              <a:gd name="connsiteY6" fmla="*/ 922020 h 922020"/>
              <a:gd name="connsiteX7" fmla="*/ 11901 w 4610100"/>
              <a:gd name="connsiteY7" fmla="*/ 696688 h 922020"/>
              <a:gd name="connsiteX8" fmla="*/ 0 w 4610100"/>
              <a:gd name="connsiteY8" fmla="*/ 461010 h 922020"/>
              <a:gd name="connsiteX9" fmla="*/ 11901 w 4610100"/>
              <a:gd name="connsiteY9" fmla="*/ 225332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0100" h="922020">
                <a:moveTo>
                  <a:pt x="46291" y="0"/>
                </a:moveTo>
                <a:lnTo>
                  <a:pt x="4563810" y="0"/>
                </a:lnTo>
                <a:lnTo>
                  <a:pt x="4598200" y="225332"/>
                </a:lnTo>
                <a:cubicBezTo>
                  <a:pt x="4606069" y="302821"/>
                  <a:pt x="4610100" y="381445"/>
                  <a:pt x="4610100" y="461010"/>
                </a:cubicBezTo>
                <a:cubicBezTo>
                  <a:pt x="4610100" y="540575"/>
                  <a:pt x="4606069" y="619199"/>
                  <a:pt x="4598200" y="696688"/>
                </a:cubicBezTo>
                <a:lnTo>
                  <a:pt x="4563810" y="922020"/>
                </a:lnTo>
                <a:lnTo>
                  <a:pt x="46291" y="922020"/>
                </a:lnTo>
                <a:lnTo>
                  <a:pt x="11901" y="696688"/>
                </a:lnTo>
                <a:cubicBezTo>
                  <a:pt x="4031" y="619199"/>
                  <a:pt x="0" y="540575"/>
                  <a:pt x="0" y="461010"/>
                </a:cubicBezTo>
                <a:cubicBezTo>
                  <a:pt x="0" y="381445"/>
                  <a:pt x="4031" y="302821"/>
                  <a:pt x="11901" y="2253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03</a:t>
            </a:r>
            <a:endParaRPr kumimoji="1" lang="zh-CN" altLang="en-US" sz="3600" dirty="0"/>
          </a:p>
        </p:txBody>
      </p:sp>
      <p:sp>
        <p:nvSpPr>
          <p:cNvPr id="38" name="任意形状 37"/>
          <p:cNvSpPr/>
          <p:nvPr/>
        </p:nvSpPr>
        <p:spPr>
          <a:xfrm>
            <a:off x="775376" y="3985662"/>
            <a:ext cx="4517519" cy="922020"/>
          </a:xfrm>
          <a:custGeom>
            <a:avLst/>
            <a:gdLst>
              <a:gd name="connsiteX0" fmla="*/ 0 w 4517519"/>
              <a:gd name="connsiteY0" fmla="*/ 0 h 922020"/>
              <a:gd name="connsiteX1" fmla="*/ 4517519 w 4517519"/>
              <a:gd name="connsiteY1" fmla="*/ 0 h 922020"/>
              <a:gd name="connsiteX2" fmla="*/ 4516979 w 4517519"/>
              <a:gd name="connsiteY2" fmla="*/ 3538 h 922020"/>
              <a:gd name="connsiteX3" fmla="*/ 4170143 w 4517519"/>
              <a:gd name="connsiteY3" fmla="*/ 827766 h 922020"/>
              <a:gd name="connsiteX4" fmla="*/ 4099661 w 4517519"/>
              <a:gd name="connsiteY4" fmla="*/ 922020 h 922020"/>
              <a:gd name="connsiteX5" fmla="*/ 417858 w 4517519"/>
              <a:gd name="connsiteY5" fmla="*/ 922020 h 922020"/>
              <a:gd name="connsiteX6" fmla="*/ 347376 w 4517519"/>
              <a:gd name="connsiteY6" fmla="*/ 827766 h 922020"/>
              <a:gd name="connsiteX7" fmla="*/ 540 w 4517519"/>
              <a:gd name="connsiteY7" fmla="*/ 3538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7519" h="922020">
                <a:moveTo>
                  <a:pt x="0" y="0"/>
                </a:moveTo>
                <a:lnTo>
                  <a:pt x="4517519" y="0"/>
                </a:lnTo>
                <a:lnTo>
                  <a:pt x="4516979" y="3538"/>
                </a:lnTo>
                <a:cubicBezTo>
                  <a:pt x="4455568" y="303645"/>
                  <a:pt x="4335837" y="582507"/>
                  <a:pt x="4170143" y="827766"/>
                </a:cubicBezTo>
                <a:lnTo>
                  <a:pt x="4099661" y="922020"/>
                </a:lnTo>
                <a:lnTo>
                  <a:pt x="417858" y="922020"/>
                </a:lnTo>
                <a:lnTo>
                  <a:pt x="347376" y="827766"/>
                </a:lnTo>
                <a:cubicBezTo>
                  <a:pt x="181682" y="582507"/>
                  <a:pt x="61950" y="303645"/>
                  <a:pt x="540" y="353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04</a:t>
            </a:r>
            <a:endParaRPr kumimoji="1" lang="zh-CN" altLang="en-US" sz="3600" dirty="0"/>
          </a:p>
        </p:txBody>
      </p:sp>
      <p:sp>
        <p:nvSpPr>
          <p:cNvPr id="39" name="任意形状 38"/>
          <p:cNvSpPr/>
          <p:nvPr/>
        </p:nvSpPr>
        <p:spPr>
          <a:xfrm>
            <a:off x="1193234" y="4907682"/>
            <a:ext cx="3681803" cy="922020"/>
          </a:xfrm>
          <a:custGeom>
            <a:avLst/>
            <a:gdLst>
              <a:gd name="connsiteX0" fmla="*/ 0 w 3681803"/>
              <a:gd name="connsiteY0" fmla="*/ 0 h 922020"/>
              <a:gd name="connsiteX1" fmla="*/ 3681803 w 3681803"/>
              <a:gd name="connsiteY1" fmla="*/ 0 h 922020"/>
              <a:gd name="connsiteX2" fmla="*/ 3619590 w 3681803"/>
              <a:gd name="connsiteY2" fmla="*/ 83196 h 922020"/>
              <a:gd name="connsiteX3" fmla="*/ 1840901 w 3681803"/>
              <a:gd name="connsiteY3" fmla="*/ 922020 h 922020"/>
              <a:gd name="connsiteX4" fmla="*/ 62213 w 3681803"/>
              <a:gd name="connsiteY4" fmla="*/ 83196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1803" h="922020">
                <a:moveTo>
                  <a:pt x="0" y="0"/>
                </a:moveTo>
                <a:lnTo>
                  <a:pt x="3681803" y="0"/>
                </a:lnTo>
                <a:lnTo>
                  <a:pt x="3619590" y="83196"/>
                </a:lnTo>
                <a:cubicBezTo>
                  <a:pt x="3196810" y="595487"/>
                  <a:pt x="2556988" y="922020"/>
                  <a:pt x="1840901" y="922020"/>
                </a:cubicBezTo>
                <a:cubicBezTo>
                  <a:pt x="1124814" y="922020"/>
                  <a:pt x="484993" y="595487"/>
                  <a:pt x="62213" y="8319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05</a:t>
            </a:r>
            <a:endParaRPr kumimoji="1" lang="zh-CN" altLang="en-US" sz="3600" dirty="0"/>
          </a:p>
        </p:txBody>
      </p:sp>
      <p:grpSp>
        <p:nvGrpSpPr>
          <p:cNvPr id="43" name="组 42"/>
          <p:cNvGrpSpPr/>
          <p:nvPr/>
        </p:nvGrpSpPr>
        <p:grpSpPr>
          <a:xfrm>
            <a:off x="5645948" y="1104030"/>
            <a:ext cx="2813298" cy="1037592"/>
            <a:chOff x="5463262" y="741893"/>
            <a:chExt cx="2813298" cy="1037592"/>
          </a:xfrm>
        </p:grpSpPr>
        <p:sp>
          <p:nvSpPr>
            <p:cNvPr id="41" name="文本框 8"/>
            <p:cNvSpPr txBox="1"/>
            <p:nvPr/>
          </p:nvSpPr>
          <p:spPr>
            <a:xfrm>
              <a:off x="5489522" y="1154314"/>
              <a:ext cx="2787038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完成课题背景研究，确定系统功能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5463262" y="741893"/>
              <a:ext cx="1829507" cy="380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01-2019</a:t>
              </a:r>
              <a:r>
                <a:rPr lang="zh-CN" altLang="en-US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年</a:t>
              </a:r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10</a:t>
              </a:r>
              <a:r>
                <a:rPr lang="zh-CN" altLang="en-US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月</a:t>
              </a:r>
              <a:endParaRPr lang="en-US" altLang="zh-CN" sz="1600" b="1" dirty="0">
                <a:solidFill>
                  <a:schemeClr val="accent3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8875774" y="1739791"/>
            <a:ext cx="2787038" cy="1056971"/>
            <a:chOff x="5677450" y="722514"/>
            <a:chExt cx="2787038" cy="1056971"/>
          </a:xfrm>
        </p:grpSpPr>
        <p:sp>
          <p:nvSpPr>
            <p:cNvPr id="45" name="文本框 8"/>
            <p:cNvSpPr txBox="1"/>
            <p:nvPr/>
          </p:nvSpPr>
          <p:spPr>
            <a:xfrm>
              <a:off x="5677450" y="1154314"/>
              <a:ext cx="2787038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确定技术路线，查阅相关资料，完成课题可行性分析，需求分析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5677450" y="722514"/>
              <a:ext cx="1604927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02-2019</a:t>
              </a: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年</a:t>
              </a:r>
              <a:r>
                <a:rPr lang="en-US" altLang="zh-CN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12</a:t>
              </a: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月</a:t>
              </a:r>
              <a:endParaRPr lang="en-US" altLang="zh-CN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5645949" y="2741332"/>
            <a:ext cx="3182205" cy="1364363"/>
            <a:chOff x="5677449" y="722514"/>
            <a:chExt cx="2969349" cy="1364363"/>
          </a:xfrm>
        </p:grpSpPr>
        <p:sp>
          <p:nvSpPr>
            <p:cNvPr id="48" name="文本框 8"/>
            <p:cNvSpPr txBox="1"/>
            <p:nvPr/>
          </p:nvSpPr>
          <p:spPr>
            <a:xfrm>
              <a:off x="5677449" y="1154314"/>
              <a:ext cx="2969349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加深对新技术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MQTT</a:t>
              </a:r>
              <a:r>
                <a:rPr lang="zh-CN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和</a:t>
              </a:r>
              <a:r>
                <a:rPr lang="en-US" altLang="zh-CN" sz="1400" dirty="0" err="1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Elasticsearch</a:t>
              </a:r>
              <a:r>
                <a:rPr lang="zh-CN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的学习和使用，完成数据库设计、课题设计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677450" y="722514"/>
              <a:ext cx="1389877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/>
                  </a:solidFill>
                  <a:ea typeface="微软雅黑" charset="0"/>
                </a:rPr>
                <a:t>03-2020</a:t>
              </a: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年</a:t>
              </a:r>
              <a:r>
                <a:rPr lang="en-US" altLang="zh-CN" sz="1600" b="1" dirty="0">
                  <a:solidFill>
                    <a:schemeClr val="accent3"/>
                  </a:solidFill>
                  <a:ea typeface="微软雅黑" charset="0"/>
                </a:rPr>
                <a:t>1</a:t>
              </a:r>
              <a:r>
                <a:rPr lang="zh-CN" altLang="en-US" sz="1600" b="1" dirty="0">
                  <a:solidFill>
                    <a:schemeClr val="accent3"/>
                  </a:solidFill>
                  <a:ea typeface="微软雅黑" charset="0"/>
                </a:rPr>
                <a:t>月</a:t>
              </a:r>
              <a:endParaRPr lang="en-US" altLang="zh-CN" sz="1600" b="1" dirty="0">
                <a:solidFill>
                  <a:schemeClr val="accent3"/>
                </a:solidFill>
                <a:ea typeface="微软雅黑" charset="0"/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8875774" y="3663352"/>
            <a:ext cx="2787038" cy="1056971"/>
            <a:chOff x="5677450" y="722514"/>
            <a:chExt cx="2787038" cy="1056971"/>
          </a:xfrm>
        </p:grpSpPr>
        <p:sp>
          <p:nvSpPr>
            <p:cNvPr id="52" name="文本框 8"/>
            <p:cNvSpPr txBox="1"/>
            <p:nvPr/>
          </p:nvSpPr>
          <p:spPr>
            <a:xfrm>
              <a:off x="5677450" y="1154314"/>
              <a:ext cx="2787038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完成系统开发、测试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，完成课题毕业论文。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77450" y="722514"/>
              <a:ext cx="2015295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04-2020</a:t>
              </a: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年</a:t>
              </a:r>
              <a:r>
                <a:rPr lang="en-US" altLang="zh-CN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2</a:t>
              </a: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月到</a:t>
              </a:r>
              <a:r>
                <a:rPr lang="en-US" altLang="zh-CN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4</a:t>
              </a:r>
              <a:r>
                <a:rPr lang="zh-CN" altLang="en-US" sz="1600" b="1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月</a:t>
              </a:r>
              <a:endParaRPr lang="en-US" altLang="zh-CN" sz="1600" b="1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5672208" y="4642225"/>
            <a:ext cx="2787038" cy="1337048"/>
            <a:chOff x="5677450" y="722514"/>
            <a:chExt cx="2787038" cy="1337048"/>
          </a:xfrm>
        </p:grpSpPr>
        <p:sp>
          <p:nvSpPr>
            <p:cNvPr id="55" name="文本框 8"/>
            <p:cNvSpPr txBox="1"/>
            <p:nvPr/>
          </p:nvSpPr>
          <p:spPr>
            <a:xfrm>
              <a:off x="5677450" y="1154314"/>
              <a:ext cx="2787038" cy="90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对测试后的系统进行改进并完善，验收系统功能并交付课题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毕业</a:t>
              </a:r>
              <a:r>
                <a:rPr lang="zh-CN" altLang="zh-CN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论文</a:t>
              </a:r>
              <a:r>
                <a:rPr lang="zh-CN" altLang="en-US" sz="1400" dirty="0">
                  <a:solidFill>
                    <a:schemeClr val="accent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5677450" y="722514"/>
              <a:ext cx="2015295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05-2020</a:t>
              </a:r>
              <a:r>
                <a:rPr lang="zh-CN" altLang="en-US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年</a:t>
              </a:r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5</a:t>
              </a:r>
              <a:r>
                <a:rPr lang="zh-CN" altLang="en-US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月到</a:t>
              </a:r>
              <a:r>
                <a:rPr lang="en-US" altLang="zh-CN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6</a:t>
              </a:r>
              <a:r>
                <a:rPr lang="zh-CN" altLang="en-US" sz="1600" b="1" dirty="0">
                  <a:solidFill>
                    <a:schemeClr val="accent3">
                      <a:lumMod val="50000"/>
                    </a:schemeClr>
                  </a:solidFill>
                  <a:ea typeface="微软雅黑" charset="0"/>
                </a:rPr>
                <a:t>月</a:t>
              </a:r>
              <a:endParaRPr lang="en-US" altLang="zh-CN" sz="1600" b="1" dirty="0">
                <a:solidFill>
                  <a:schemeClr val="accent3">
                    <a:lumMod val="50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9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FIVE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原型展示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8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原型展示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76" y="787802"/>
            <a:ext cx="5705856" cy="2705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6" y="3755136"/>
            <a:ext cx="5888736" cy="27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 </a:t>
            </a:r>
            <a:r>
              <a:rPr lang="zh-CN" altLang="en-US" dirty="0"/>
              <a:t>原型展示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32" y="787802"/>
            <a:ext cx="6394884" cy="2830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32" y="3750548"/>
            <a:ext cx="6394884" cy="29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 </a:t>
            </a:r>
            <a:r>
              <a:rPr lang="zh-CN" altLang="en-US" dirty="0"/>
              <a:t>原型展示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80" y="3561660"/>
            <a:ext cx="5456100" cy="27489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747495"/>
            <a:ext cx="7803578" cy="28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4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原型展示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60" y="787802"/>
            <a:ext cx="6250968" cy="25405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160" y="3474671"/>
            <a:ext cx="6250968" cy="30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7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772636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kumimoji="1" lang="zh-CN" altLang="en-US" sz="72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91535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3996783"/>
            <a:ext cx="733074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班级：软工</a:t>
            </a:r>
            <a:r>
              <a:rPr lang="en-US" altLang="zh-CN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164</a:t>
            </a:r>
            <a:r>
              <a:rPr lang="zh-CN" altLang="en-US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班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指导老师：郭本俊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报告人：林杏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8988280" y="291535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143" y="2921169"/>
            <a:ext cx="401744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ea typeface="Microsoft YaHei" charset="0"/>
                <a:cs typeface="Microsoft YaHei" charset="0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09866" y="1038887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ONE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课题背景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11777" y="908498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9866" y="2051840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TWO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用户需求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11777" y="1921451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09866" y="3064793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THREE 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研究思路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11777" y="2934404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09866" y="4077746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FOUR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进度安排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11777" y="3947357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09866" y="5031996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FIVE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 原型展示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11777" y="4883365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9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ONE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课题背景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课题背景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grpSp>
        <p:nvGrpSpPr>
          <p:cNvPr id="36" name="组 10"/>
          <p:cNvGrpSpPr/>
          <p:nvPr/>
        </p:nvGrpSpPr>
        <p:grpSpPr>
          <a:xfrm>
            <a:off x="2195977" y="985941"/>
            <a:ext cx="7698793" cy="5283200"/>
            <a:chOff x="482600" y="1092200"/>
            <a:chExt cx="3111500" cy="5283200"/>
          </a:xfrm>
        </p:grpSpPr>
        <p:sp>
          <p:nvSpPr>
            <p:cNvPr id="37" name="矩形 36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41349" y="1879468"/>
              <a:ext cx="2794000" cy="333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dirty="0"/>
                <a:t>       </a:t>
              </a:r>
              <a:r>
                <a:rPr lang="zh-CN" altLang="zh-CN" dirty="0">
                  <a:solidFill>
                    <a:schemeClr val="bg2"/>
                  </a:solidFill>
                </a:rPr>
                <a:t>随着我国通信技术的发展，可以实现更加快速、稳定地信息传递，将信息通信技术应用于医疗产业，比如用于病人体温、血脂等信息的传递，可实现医护人员对病人的实时监护，同时为医疗产业的健康发展提供更加有力的保障。</a:t>
              </a:r>
              <a:endParaRPr lang="en-US" altLang="zh-CN" dirty="0">
                <a:solidFill>
                  <a:schemeClr val="bg2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chemeClr val="bg2"/>
                  </a:solidFill>
                </a:rPr>
                <a:t>       </a:t>
              </a:r>
              <a:r>
                <a:rPr lang="zh-CN" altLang="zh-CN" dirty="0">
                  <a:solidFill>
                    <a:schemeClr val="bg2"/>
                  </a:solidFill>
                </a:rPr>
                <a:t>本课题为病人体温监护系统，结合信息通信技术，实现对病人体温变化情况实时、连续地监测，当病人出现高温状况时，及时通知医生与值班护士，避免病人出现危险情况，极大帮助了医护人员的治疗工作，节省医护人员人力并提高工作效率，实现病人体温的自动化监护以及基础信息的系统化管理。</a:t>
              </a:r>
              <a:endParaRPr lang="zh-CN" altLang="en-US" dirty="0">
                <a:solidFill>
                  <a:schemeClr val="bg2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945983" y="3009137"/>
              <a:ext cx="184731" cy="5195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endParaRPr lang="en-US" altLang="zh-CN" sz="2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8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TWO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用户需求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用户需求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614251" y="1468503"/>
            <a:ext cx="2655449" cy="902811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373590" y="1443625"/>
            <a:ext cx="2655449" cy="902811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6132929" y="1456532"/>
            <a:ext cx="2655449" cy="90281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251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590" y="2512887"/>
            <a:ext cx="2655449" cy="30844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2928" y="2512887"/>
            <a:ext cx="2655451" cy="30844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892268" y="1456532"/>
            <a:ext cx="2655449" cy="90281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2265" y="2512887"/>
            <a:ext cx="2655451" cy="308449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00"/>
              </a:solidFill>
              <a:latin typeface="Century Gothic"/>
              <a:ea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60366" y="1590474"/>
            <a:ext cx="182614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Part 1</a:t>
            </a:r>
          </a:p>
          <a:p>
            <a:endParaRPr lang="en-US" altLang="zh-CN" sz="14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24744" y="1559696"/>
            <a:ext cx="2230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Part 2</a:t>
            </a:r>
          </a:p>
        </p:txBody>
      </p:sp>
      <p:sp>
        <p:nvSpPr>
          <p:cNvPr id="18" name="矩形 17"/>
          <p:cNvSpPr/>
          <p:nvPr/>
        </p:nvSpPr>
        <p:spPr>
          <a:xfrm>
            <a:off x="6610056" y="1570441"/>
            <a:ext cx="2230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Part 3</a:t>
            </a:r>
          </a:p>
        </p:txBody>
      </p:sp>
      <p:sp>
        <p:nvSpPr>
          <p:cNvPr id="19" name="矩形 18"/>
          <p:cNvSpPr/>
          <p:nvPr/>
        </p:nvSpPr>
        <p:spPr>
          <a:xfrm>
            <a:off x="9317450" y="1559696"/>
            <a:ext cx="22302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Century Gothic"/>
                <a:ea typeface="微软雅黑"/>
              </a:rPr>
              <a:t>Part 4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767937" y="3203842"/>
            <a:ext cx="2368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用户管理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角色管理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菜单管理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角色权限分配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7937" y="2772042"/>
            <a:ext cx="1005403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系统管理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ea typeface="微软雅黑" charset="0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3581209" y="3203842"/>
            <a:ext cx="2368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科室管理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病房管理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医护人员管理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排班管理</a:t>
            </a:r>
          </a:p>
        </p:txBody>
      </p:sp>
      <p:sp>
        <p:nvSpPr>
          <p:cNvPr id="23" name="矩形 22"/>
          <p:cNvSpPr/>
          <p:nvPr/>
        </p:nvSpPr>
        <p:spPr>
          <a:xfrm>
            <a:off x="3581209" y="2772042"/>
            <a:ext cx="100540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医院管理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42417" y="2757249"/>
            <a:ext cx="1005403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设备管理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ea typeface="微软雅黑" charset="0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9017629" y="3189049"/>
            <a:ext cx="2368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病人信息管理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体温监测设备绑定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病人体温监控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高温短信报警</a:t>
            </a:r>
          </a:p>
        </p:txBody>
      </p:sp>
      <p:sp>
        <p:nvSpPr>
          <p:cNvPr id="27" name="矩形 26"/>
          <p:cNvSpPr/>
          <p:nvPr/>
        </p:nvSpPr>
        <p:spPr>
          <a:xfrm>
            <a:off x="9017629" y="2757249"/>
            <a:ext cx="1005403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4">
                    <a:lumMod val="75000"/>
                  </a:schemeClr>
                </a:solidFill>
                <a:ea typeface="微软雅黑" charset="0"/>
              </a:rPr>
              <a:t>体温监护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ea typeface="微软雅黑" charset="0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6362178" y="3179575"/>
            <a:ext cx="2368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设备信息管理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设备状态监控</a:t>
            </a:r>
            <a:endParaRPr lang="en-US" altLang="zh-CN" sz="12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故障短信报警</a:t>
            </a:r>
          </a:p>
        </p:txBody>
      </p:sp>
    </p:spTree>
    <p:extLst>
      <p:ext uri="{BB962C8B-B14F-4D97-AF65-F5344CB8AC3E}">
        <p14:creationId xmlns:p14="http://schemas.microsoft.com/office/powerpoint/2010/main" val="14299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ea typeface="微软雅黑" charset="0"/>
              </a:rPr>
              <a:t>THREE</a:t>
            </a:r>
            <a:r>
              <a:rPr lang="zh-CN" altLang="en-US" sz="2000" dirty="0">
                <a:solidFill>
                  <a:srgbClr val="FFFFFF"/>
                </a:solidFill>
                <a:ea typeface="微软雅黑" charset="0"/>
              </a:rPr>
              <a:t>  研究思路</a:t>
            </a:r>
            <a:endParaRPr kumimoji="1" lang="zh-CN" altLang="en-US" sz="2000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873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>
                <a:solidFill>
                  <a:srgbClr val="FFFFFF"/>
                </a:solidFill>
                <a:ea typeface="微软雅黑" charset="0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研究思路</a:t>
            </a:r>
            <a:r>
              <a:rPr kumimoji="1" lang="en-US" altLang="zh-CN" dirty="0"/>
              <a:t>-</a:t>
            </a:r>
            <a:r>
              <a:rPr kumimoji="1" lang="zh-CN" altLang="en-US" dirty="0"/>
              <a:t>整体技术路线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0" name="手杖形箭头 29"/>
          <p:cNvSpPr/>
          <p:nvPr/>
        </p:nvSpPr>
        <p:spPr>
          <a:xfrm rot="16200000">
            <a:off x="4017537" y="195255"/>
            <a:ext cx="1327352" cy="4222529"/>
          </a:xfrm>
          <a:prstGeom prst="uturn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1" name="手杖形箭头 30"/>
          <p:cNvSpPr/>
          <p:nvPr/>
        </p:nvSpPr>
        <p:spPr>
          <a:xfrm rot="5400000" flipH="1">
            <a:off x="6955503" y="991201"/>
            <a:ext cx="1360714" cy="4283812"/>
          </a:xfrm>
          <a:prstGeom prst="uturnArrow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rgbClr val="A6A6A6"/>
            </a:solidFill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32" name="手杖形箭头 31"/>
          <p:cNvSpPr/>
          <p:nvPr/>
        </p:nvSpPr>
        <p:spPr>
          <a:xfrm rot="16200000">
            <a:off x="4114805" y="1777406"/>
            <a:ext cx="1364026" cy="4436161"/>
          </a:xfrm>
          <a:prstGeom prst="utur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3" name="手杖形箭头 32"/>
          <p:cNvSpPr/>
          <p:nvPr/>
        </p:nvSpPr>
        <p:spPr>
          <a:xfrm rot="5400000" flipH="1">
            <a:off x="6973228" y="2716928"/>
            <a:ext cx="1325263" cy="4283813"/>
          </a:xfrm>
          <a:prstGeom prst="uturnArrow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52399" y="5020778"/>
            <a:ext cx="5668236" cy="67022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94619" y="3386215"/>
            <a:ext cx="1834755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 err="1">
                <a:solidFill>
                  <a:schemeClr val="bg1"/>
                </a:solidFill>
              </a:rPr>
              <a:t>SpringBoot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04639" y="4265038"/>
            <a:ext cx="973942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chemeClr val="bg1"/>
                </a:solidFill>
              </a:rPr>
              <a:t>Java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96630" y="2549737"/>
            <a:ext cx="2197034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 err="1">
                <a:solidFill>
                  <a:schemeClr val="bg1"/>
                </a:solidFill>
              </a:rPr>
              <a:t>Elasticsearch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94619" y="1724604"/>
            <a:ext cx="1143860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chemeClr val="bg1"/>
                </a:solidFill>
              </a:rPr>
              <a:t>Vue.js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77767" y="2469505"/>
            <a:ext cx="2273062" cy="1243395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使用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MySQL</a:t>
            </a: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存储系统中的基本信息，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Elasticsearch</a:t>
            </a: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存储设备上报的病人体温数据并提供近实时查询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34059" y="4388653"/>
            <a:ext cx="1768328" cy="963318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系统基于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B/S</a:t>
            </a: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架构，采用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作为开发语言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 flipH="1">
            <a:off x="248455" y="3397718"/>
            <a:ext cx="2225237" cy="963318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用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SpringBoot+MyBaits</a:t>
            </a: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作为开发框架实现业务流程控制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456" y="1847808"/>
            <a:ext cx="2426338" cy="1243395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采用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Vue.js+element-ui</a:t>
            </a: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进行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前端页面</a:t>
            </a:r>
            <a:r>
              <a:rPr lang="zh-CN" altLang="zh-CN" sz="1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开发，提供一个美观的、易操作的用户操作界面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研究思路</a:t>
            </a:r>
            <a:r>
              <a:rPr kumimoji="1" lang="en-US" altLang="zh-CN" dirty="0"/>
              <a:t>-</a:t>
            </a:r>
            <a:r>
              <a:rPr kumimoji="1" lang="zh-CN" altLang="en-US" dirty="0"/>
              <a:t>实现关键点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grpSp>
        <p:nvGrpSpPr>
          <p:cNvPr id="26" name="组 25"/>
          <p:cNvGrpSpPr/>
          <p:nvPr/>
        </p:nvGrpSpPr>
        <p:grpSpPr>
          <a:xfrm>
            <a:off x="9707390" y="-429784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482600" y="1333500"/>
            <a:ext cx="2692400" cy="4406900"/>
            <a:chOff x="965200" y="1333500"/>
            <a:chExt cx="2692400" cy="4406900"/>
          </a:xfrm>
        </p:grpSpPr>
        <p:sp>
          <p:nvSpPr>
            <p:cNvPr id="4" name="圆角矩形 3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Freeform 217"/>
          <p:cNvSpPr>
            <a:spLocks noEditPoints="1"/>
          </p:cNvSpPr>
          <p:nvPr/>
        </p:nvSpPr>
        <p:spPr bwMode="auto">
          <a:xfrm>
            <a:off x="1604635" y="1634422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8"/>
          <p:cNvSpPr txBox="1"/>
          <p:nvPr/>
        </p:nvSpPr>
        <p:spPr>
          <a:xfrm>
            <a:off x="745819" y="3374168"/>
            <a:ext cx="2165962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使用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MQTT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协议可靠、稳定地传递</a:t>
            </a:r>
            <a:r>
              <a:rPr lang="zh-CN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可穿戴体温监测设备传递的病人体温数据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</p:txBody>
      </p:sp>
      <p:sp>
        <p:nvSpPr>
          <p:cNvPr id="35" name="矩形 34"/>
          <p:cNvSpPr/>
          <p:nvPr/>
        </p:nvSpPr>
        <p:spPr>
          <a:xfrm>
            <a:off x="1265986" y="2667644"/>
            <a:ext cx="112562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600" b="1" dirty="0">
                <a:solidFill>
                  <a:schemeClr val="bg1"/>
                </a:solidFill>
                <a:ea typeface="微软雅黑" charset="0"/>
              </a:rPr>
              <a:t>MQTT</a:t>
            </a: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协议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3344911" y="1333500"/>
            <a:ext cx="2692400" cy="4406900"/>
            <a:chOff x="965200" y="1333500"/>
            <a:chExt cx="2692400" cy="4406900"/>
          </a:xfrm>
        </p:grpSpPr>
        <p:grpSp>
          <p:nvGrpSpPr>
            <p:cNvPr id="38" name="组 37"/>
            <p:cNvGrpSpPr/>
            <p:nvPr/>
          </p:nvGrpSpPr>
          <p:grpSpPr>
            <a:xfrm>
              <a:off x="965200" y="1333500"/>
              <a:ext cx="2692400" cy="4406900"/>
              <a:chOff x="965200" y="1333500"/>
              <a:chExt cx="2692400" cy="4406900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965200" y="1333500"/>
                <a:ext cx="2692400" cy="4406900"/>
              </a:xfrm>
              <a:prstGeom prst="roundRect">
                <a:avLst>
                  <a:gd name="adj" fmla="val 3459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65200" y="2343150"/>
                <a:ext cx="2692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0" name="文本框 8"/>
            <p:cNvSpPr txBox="1"/>
            <p:nvPr/>
          </p:nvSpPr>
          <p:spPr>
            <a:xfrm>
              <a:off x="1228419" y="3374168"/>
              <a:ext cx="2165962" cy="1749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体温监测设备上报的病人体温数据的数据量庞大，数据查询频繁，对温度数据存储和查询的及时性要求较高，且对数据结构的扩展性要求高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，使用</a:t>
              </a:r>
              <a:r>
                <a:rPr lang="en-US" altLang="zh-CN" sz="1200" dirty="0" err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Elasticsearch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实现病人体温数据的实时写入与实时查询。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567447" y="2667644"/>
              <a:ext cx="1487908" cy="3771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  <a:ea typeface="微软雅黑" charset="0"/>
                </a:rPr>
                <a:t>Elasticsearch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4491406" y="1558899"/>
            <a:ext cx="398094" cy="477104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7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6207222" y="1338592"/>
            <a:ext cx="2692400" cy="4406900"/>
            <a:chOff x="965200" y="1333500"/>
            <a:chExt cx="2692400" cy="4406900"/>
          </a:xfrm>
        </p:grpSpPr>
        <p:sp>
          <p:nvSpPr>
            <p:cNvPr id="61" name="圆角矩形 60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文本框 8"/>
          <p:cNvSpPr txBox="1"/>
          <p:nvPr/>
        </p:nvSpPr>
        <p:spPr>
          <a:xfrm>
            <a:off x="6470441" y="3379260"/>
            <a:ext cx="2165962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使用</a:t>
            </a:r>
            <a:r>
              <a:rPr lang="en-US" altLang="zh-CN" sz="1200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SpringBoot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作为开发框架实现业务流程。</a:t>
            </a:r>
          </a:p>
        </p:txBody>
      </p:sp>
      <p:sp>
        <p:nvSpPr>
          <p:cNvPr id="60" name="矩形 59"/>
          <p:cNvSpPr/>
          <p:nvPr/>
        </p:nvSpPr>
        <p:spPr>
          <a:xfrm>
            <a:off x="6930495" y="2672736"/>
            <a:ext cx="1245854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ea typeface="微软雅黑" charset="0"/>
              </a:rPr>
              <a:t>SpringBoot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83" name="Freeform 119"/>
          <p:cNvSpPr>
            <a:spLocks noEditPoints="1"/>
          </p:cNvSpPr>
          <p:nvPr/>
        </p:nvSpPr>
        <p:spPr bwMode="auto">
          <a:xfrm>
            <a:off x="7312856" y="1616687"/>
            <a:ext cx="440732" cy="440732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6" name="组 75"/>
          <p:cNvGrpSpPr/>
          <p:nvPr/>
        </p:nvGrpSpPr>
        <p:grpSpPr>
          <a:xfrm>
            <a:off x="9069533" y="1338592"/>
            <a:ext cx="2692400" cy="4406900"/>
            <a:chOff x="965200" y="1333500"/>
            <a:chExt cx="2692400" cy="4406900"/>
          </a:xfrm>
        </p:grpSpPr>
        <p:sp>
          <p:nvSpPr>
            <p:cNvPr id="79" name="圆角矩形 78"/>
            <p:cNvSpPr/>
            <p:nvPr/>
          </p:nvSpPr>
          <p:spPr>
            <a:xfrm>
              <a:off x="965200" y="1333500"/>
              <a:ext cx="2692400" cy="4406900"/>
            </a:xfrm>
            <a:prstGeom prst="roundRect">
              <a:avLst>
                <a:gd name="adj" fmla="val 345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65200" y="2343150"/>
              <a:ext cx="2692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文本框 8"/>
          <p:cNvSpPr txBox="1"/>
          <p:nvPr/>
        </p:nvSpPr>
        <p:spPr>
          <a:xfrm>
            <a:off x="9332752" y="3379260"/>
            <a:ext cx="2165962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实现系统身份验证、权限管理、密码加密等。</a:t>
            </a:r>
          </a:p>
        </p:txBody>
      </p:sp>
      <p:sp>
        <p:nvSpPr>
          <p:cNvPr id="78" name="矩形 77"/>
          <p:cNvSpPr/>
          <p:nvPr/>
        </p:nvSpPr>
        <p:spPr>
          <a:xfrm>
            <a:off x="10093369" y="2672736"/>
            <a:ext cx="644728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600" b="1" dirty="0" err="1">
                <a:solidFill>
                  <a:schemeClr val="bg1"/>
                </a:solidFill>
                <a:ea typeface="微软雅黑" charset="0"/>
              </a:rPr>
              <a:t>shiro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92" name="组 91"/>
          <p:cNvGrpSpPr/>
          <p:nvPr/>
        </p:nvGrpSpPr>
        <p:grpSpPr>
          <a:xfrm>
            <a:off x="10152383" y="1715326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3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9" y="4271812"/>
            <a:ext cx="2455423" cy="132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2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626</Words>
  <Application>Microsoft Office PowerPoint</Application>
  <PresentationFormat>宽屏</PresentationFormat>
  <Paragraphs>109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Microsoft YaHei</vt:lpstr>
      <vt:lpstr>Microsoft YaHei</vt:lpstr>
      <vt:lpstr>Arial</vt:lpstr>
      <vt:lpstr>Calibri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benjun guo</cp:lastModifiedBy>
  <cp:revision>132</cp:revision>
  <dcterms:created xsi:type="dcterms:W3CDTF">2015-08-18T02:51:41Z</dcterms:created>
  <dcterms:modified xsi:type="dcterms:W3CDTF">2020-01-04T00:35:35Z</dcterms:modified>
  <cp:category/>
</cp:coreProperties>
</file>