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embeddedFontLst>
    <p:embeddedFont>
      <p:font typeface="Helvetica Neue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a0ab4d68e0_0_1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a0ab4d68e0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ga0ab4d68e0_0_16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0ab4d68e0_0_1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0ab4d68e0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a0ab4d68e0_0_16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0ab4d68e0_0_1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0ab4d68e0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a0ab4d68e0_0_17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0ab4d68e0_0_1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0ab4d68e0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a0ab4d68e0_0_18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61e7dbe10_4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61e7dbe10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a61e7dbe10_4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f156a778f_14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f156a778f_1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9f156a778f_14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f156a778f_14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f156a778f_1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9f156a778f_14_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0ab4d68e0_0_1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0ab4d68e0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a0ab4d68e0_0_18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61544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6154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7594784" y="6630561"/>
            <a:ext cx="1092016" cy="226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2"/>
          <p:cNvSpPr txBox="1"/>
          <p:nvPr/>
        </p:nvSpPr>
        <p:spPr>
          <a:xfrm>
            <a:off x="850275" y="6246250"/>
            <a:ext cx="34431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Data Science Honors Studio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0" y="6554425"/>
            <a:ext cx="25089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October 29, 2020</a:t>
            </a:r>
            <a:endParaRPr sz="1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457200" y="488444"/>
            <a:ext cx="8229600" cy="600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457200" y="1278484"/>
            <a:ext cx="8229600" cy="4847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457199" y="6629040"/>
            <a:ext cx="2291085" cy="228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812385" y="6273754"/>
            <a:ext cx="7874415" cy="303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2D2D2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7594784" y="6630561"/>
            <a:ext cx="1092016" cy="226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457200" y="488444"/>
            <a:ext cx="8229600" cy="600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457199" y="6629040"/>
            <a:ext cx="2291085" cy="228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812385" y="6273754"/>
            <a:ext cx="7874415" cy="303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2D2D2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7594784" y="6630561"/>
            <a:ext cx="1092016" cy="226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457200" y="488444"/>
            <a:ext cx="8229600" cy="600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457200" y="1269961"/>
            <a:ext cx="4038600" cy="4856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648200" y="1269961"/>
            <a:ext cx="4038600" cy="4856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457199" y="6629040"/>
            <a:ext cx="2291085" cy="228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812385" y="6273754"/>
            <a:ext cx="7874415" cy="303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2D2D2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7594784" y="6630561"/>
            <a:ext cx="1092016" cy="226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457200" y="488444"/>
            <a:ext cx="8229600" cy="600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457200" y="2045574"/>
            <a:ext cx="4040188" cy="40805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4645025" y="2045574"/>
            <a:ext cx="4041775" cy="40805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457199" y="6629040"/>
            <a:ext cx="2291085" cy="228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812385" y="6273754"/>
            <a:ext cx="7874415" cy="303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2D2D2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7594784" y="6630561"/>
            <a:ext cx="1092016" cy="226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6"/>
          <p:cNvSpPr txBox="1"/>
          <p:nvPr>
            <p:ph idx="3" type="body"/>
          </p:nvPr>
        </p:nvSpPr>
        <p:spPr>
          <a:xfrm>
            <a:off x="457200" y="127942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4" type="body"/>
          </p:nvPr>
        </p:nvSpPr>
        <p:spPr>
          <a:xfrm>
            <a:off x="4645025" y="127942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221954"/>
            <a:ext cx="9143999" cy="407086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50800" rotWithShape="0" algn="t" dir="5400000" dist="25400">
              <a:srgbClr val="666666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-1" y="6630562"/>
            <a:ext cx="9144000" cy="226931"/>
          </a:xfrm>
          <a:prstGeom prst="rect">
            <a:avLst/>
          </a:prstGeom>
          <a:solidFill>
            <a:srgbClr val="353535"/>
          </a:solidFill>
          <a:ln>
            <a:noFill/>
          </a:ln>
          <a:effectLst>
            <a:outerShdw blurRad="50800" rotWithShape="0" algn="t" dir="5400000" dist="25400">
              <a:srgbClr val="666666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0" y="0"/>
            <a:ext cx="9144000" cy="338554"/>
          </a:xfrm>
          <a:prstGeom prst="rect">
            <a:avLst/>
          </a:prstGeom>
          <a:solidFill>
            <a:srgbClr val="CC0000"/>
          </a:solidFill>
          <a:ln>
            <a:noFill/>
          </a:ln>
          <a:effectLst>
            <a:outerShdw blurRad="50800" rotWithShape="0" algn="t" dir="5400000" dist="25400">
              <a:srgbClr val="666666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 txBox="1"/>
          <p:nvPr>
            <p:ph type="title"/>
          </p:nvPr>
        </p:nvSpPr>
        <p:spPr>
          <a:xfrm>
            <a:off x="457200" y="488444"/>
            <a:ext cx="8229600" cy="600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457200" y="1278484"/>
            <a:ext cx="8229600" cy="4847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457199" y="6629040"/>
            <a:ext cx="2291085" cy="228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812385" y="6273754"/>
            <a:ext cx="7874415" cy="303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2D2D2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7594784" y="6630561"/>
            <a:ext cx="1092016" cy="226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1"/>
          <p:cNvSpPr txBox="1"/>
          <p:nvPr/>
        </p:nvSpPr>
        <p:spPr>
          <a:xfrm>
            <a:off x="3435129" y="15389"/>
            <a:ext cx="570887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Science Honors Studio</a:t>
            </a:r>
            <a:r>
              <a:rPr b="1" i="0" lang="en-US" sz="1400" u="none" cap="none" strike="noStrik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･</a:t>
            </a:r>
            <a:r>
              <a:rPr b="1" i="0" lang="en-US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･</a:t>
            </a:r>
            <a:r>
              <a:rPr b="1" i="0" lang="en-US" sz="1400" u="none" cap="none" strike="noStrik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･</a:t>
            </a:r>
            <a:r>
              <a:rPr lang="en-US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Fall 2020</a:t>
            </a:r>
            <a:endParaRPr b="0" i="0" sz="14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" name="Google Shape;19;p1"/>
          <p:cNvPicPr preferRelativeResize="0"/>
          <p:nvPr/>
        </p:nvPicPr>
        <p:blipFill rotWithShape="1">
          <a:blip r:embed="rId1">
            <a:alphaModFix/>
          </a:blip>
          <a:srcRect b="36250" l="0" r="0" t="0"/>
          <a:stretch/>
        </p:blipFill>
        <p:spPr>
          <a:xfrm>
            <a:off x="71483" y="86905"/>
            <a:ext cx="2387964" cy="231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" y="6259798"/>
            <a:ext cx="331398" cy="33139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Joshua</a:t>
            </a:r>
            <a:r>
              <a:rPr lang="en-US"/>
              <a:t> &amp; Jeanine</a:t>
            </a:r>
            <a:endParaRPr/>
          </a:p>
        </p:txBody>
      </p:sp>
      <p:sp>
        <p:nvSpPr>
          <p:cNvPr id="60" name="Google Shape;60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COVID-19 and Class</a:t>
            </a:r>
            <a:endParaRPr/>
          </a:p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7594784" y="6630561"/>
            <a:ext cx="1092000" cy="22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type="title"/>
          </p:nvPr>
        </p:nvSpPr>
        <p:spPr>
          <a:xfrm>
            <a:off x="457200" y="488444"/>
            <a:ext cx="8229600" cy="600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 Question</a:t>
            </a:r>
            <a:endParaRPr/>
          </a:p>
        </p:txBody>
      </p:sp>
      <p:sp>
        <p:nvSpPr>
          <p:cNvPr id="68" name="Google Shape;68;p8"/>
          <p:cNvSpPr txBox="1"/>
          <p:nvPr>
            <p:ph idx="1" type="body"/>
          </p:nvPr>
        </p:nvSpPr>
        <p:spPr>
          <a:xfrm>
            <a:off x="457200" y="1278484"/>
            <a:ext cx="8229600" cy="484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How do COVID-19 deaths vary across different income levels across the United States?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How do COVID-19 deaths vary across different counties across the United States?</a:t>
            </a:r>
            <a:endParaRPr/>
          </a:p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7594784" y="6630561"/>
            <a:ext cx="1092000" cy="22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/>
          <p:nvPr>
            <p:ph type="title"/>
          </p:nvPr>
        </p:nvSpPr>
        <p:spPr>
          <a:xfrm>
            <a:off x="457200" y="488444"/>
            <a:ext cx="8229600" cy="600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Ethical Considerations</a:t>
            </a:r>
            <a:endParaRPr/>
          </a:p>
        </p:txBody>
      </p:sp>
      <p:sp>
        <p:nvSpPr>
          <p:cNvPr id="76" name="Google Shape;76;p9"/>
          <p:cNvSpPr txBox="1"/>
          <p:nvPr>
            <p:ph idx="1" type="body"/>
          </p:nvPr>
        </p:nvSpPr>
        <p:spPr>
          <a:xfrm>
            <a:off x="457200" y="1088750"/>
            <a:ext cx="8229600" cy="560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Our dataset is </a:t>
            </a:r>
            <a:r>
              <a:rPr i="1" lang="en-US"/>
              <a:t>limited</a:t>
            </a:r>
            <a:r>
              <a:rPr lang="en-US"/>
              <a:t>. </a:t>
            </a:r>
            <a:endParaRPr/>
          </a:p>
          <a:p>
            <a:pPr indent="-406400" lvl="1" marL="914400" rtl="0" algn="l">
              <a:spcBef>
                <a:spcPts val="100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In our dataset, we found that the data for reported COVID-19 cases/deaths did not exist for some counties</a:t>
            </a:r>
            <a:endParaRPr/>
          </a:p>
          <a:p>
            <a:pPr indent="-406400" lvl="1" marL="914400" rtl="0" algn="l">
              <a:spcBef>
                <a:spcPts val="100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No data counties were excluded from our analysis</a:t>
            </a:r>
            <a:endParaRPr/>
          </a:p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We analyzed median income levels by county and associated it with COVID cases</a:t>
            </a:r>
            <a:endParaRPr/>
          </a:p>
          <a:p>
            <a:pPr indent="-406400" lvl="1" marL="914400" rtl="0" algn="l">
              <a:spcBef>
                <a:spcPts val="1000"/>
              </a:spcBef>
              <a:spcAft>
                <a:spcPts val="1000"/>
              </a:spcAft>
              <a:buSzPts val="2800"/>
              <a:buChar char="–"/>
            </a:pPr>
            <a:r>
              <a:rPr lang="en-US"/>
              <a:t>Does not reflect on an individual city or community basis</a:t>
            </a:r>
            <a:endParaRPr/>
          </a:p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7594784" y="6630561"/>
            <a:ext cx="1092000" cy="22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type="title"/>
          </p:nvPr>
        </p:nvSpPr>
        <p:spPr>
          <a:xfrm>
            <a:off x="457200" y="488444"/>
            <a:ext cx="8229600" cy="600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Analysis / Visualization</a:t>
            </a:r>
            <a:endParaRPr/>
          </a:p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7594784" y="6630561"/>
            <a:ext cx="1092000" cy="22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775" y="1401519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457200" y="488444"/>
            <a:ext cx="8229600" cy="600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Analysis/Visualization</a:t>
            </a:r>
            <a:endParaRPr/>
          </a:p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7594784" y="6630561"/>
            <a:ext cx="1092000" cy="22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3" name="Google Shape;9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238" y="1420344"/>
            <a:ext cx="6105525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>
            <a:off x="457200" y="488444"/>
            <a:ext cx="8229600" cy="600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Analysis/Visualization</a:t>
            </a:r>
            <a:endParaRPr/>
          </a:p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7594784" y="6630561"/>
            <a:ext cx="1092000" cy="22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1" name="Google Shape;10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650" y="1241150"/>
            <a:ext cx="6394300" cy="510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/>
          <p:nvPr>
            <p:ph type="title"/>
          </p:nvPr>
        </p:nvSpPr>
        <p:spPr>
          <a:xfrm>
            <a:off x="457200" y="488444"/>
            <a:ext cx="8229600" cy="600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Analysis/Visualization</a:t>
            </a:r>
            <a:endParaRPr/>
          </a:p>
        </p:txBody>
      </p:sp>
      <p:sp>
        <p:nvSpPr>
          <p:cNvPr id="108" name="Google Shape;108;p13"/>
          <p:cNvSpPr txBox="1"/>
          <p:nvPr>
            <p:ph idx="12" type="sldNum"/>
          </p:nvPr>
        </p:nvSpPr>
        <p:spPr>
          <a:xfrm>
            <a:off x="7594784" y="6630561"/>
            <a:ext cx="1092000" cy="22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9" name="Google Shape;10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100" y="1448694"/>
            <a:ext cx="6181725" cy="46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/>
          <p:nvPr>
            <p:ph type="title"/>
          </p:nvPr>
        </p:nvSpPr>
        <p:spPr>
          <a:xfrm>
            <a:off x="457200" y="488444"/>
            <a:ext cx="8229600" cy="600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Last Mile / </a:t>
            </a:r>
            <a:r>
              <a:rPr lang="en-US"/>
              <a:t>Future Work</a:t>
            </a:r>
            <a:endParaRPr/>
          </a:p>
        </p:txBody>
      </p:sp>
      <p:sp>
        <p:nvSpPr>
          <p:cNvPr id="116" name="Google Shape;116;p14"/>
          <p:cNvSpPr txBox="1"/>
          <p:nvPr>
            <p:ph idx="1" type="body"/>
          </p:nvPr>
        </p:nvSpPr>
        <p:spPr>
          <a:xfrm>
            <a:off x="457200" y="1278484"/>
            <a:ext cx="8229600" cy="484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Find a more granular dataset to view how socioeconomic class affects COVID-19 treatment and cases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Visualize disparities in COVID-19 data across different racial/ethnic groups (per CDC categories)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Hispanic/Latinx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Black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White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Native American</a:t>
            </a:r>
            <a:endParaRPr/>
          </a:p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7594784" y="6630561"/>
            <a:ext cx="1092000" cy="22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ectur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