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93" r:id="rId4"/>
    <p:sldId id="285" r:id="rId5"/>
    <p:sldId id="258" r:id="rId6"/>
    <p:sldId id="260" r:id="rId7"/>
    <p:sldId id="259"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94" r:id="rId32"/>
    <p:sldId id="287" r:id="rId33"/>
    <p:sldId id="288" r:id="rId34"/>
    <p:sldId id="289" r:id="rId35"/>
    <p:sldId id="290" r:id="rId36"/>
    <p:sldId id="292" r:id="rId37"/>
    <p:sldId id="291"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973" autoAdjust="0"/>
  </p:normalViewPr>
  <p:slideViewPr>
    <p:cSldViewPr>
      <p:cViewPr>
        <p:scale>
          <a:sx n="80" d="100"/>
          <a:sy n="80" d="100"/>
        </p:scale>
        <p:origin x="111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B328D-A3A2-42C5-B856-BA0769BD998C}" type="datetimeFigureOut">
              <a:rPr lang="zh-CN" altLang="en-US" smtClean="0"/>
              <a:pPr/>
              <a:t>2019/9/24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A1FDB-71F3-4EAA-8F89-E0F1586A63BD}" type="slidenum">
              <a:rPr lang="zh-CN" altLang="en-US" smtClean="0"/>
              <a:pPr/>
              <a:t>‹#›</a:t>
            </a:fld>
            <a:endParaRPr lang="zh-CN" altLang="en-US"/>
          </a:p>
        </p:txBody>
      </p:sp>
    </p:spTree>
    <p:extLst>
      <p:ext uri="{BB962C8B-B14F-4D97-AF65-F5344CB8AC3E}">
        <p14:creationId xmlns:p14="http://schemas.microsoft.com/office/powerpoint/2010/main" val="108038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A1FDB-71F3-4EAA-8F89-E0F1586A63BD}" type="slidenum">
              <a:rPr lang="zh-CN" altLang="en-US" smtClean="0"/>
              <a:pPr/>
              <a:t>5</a:t>
            </a:fld>
            <a:endParaRPr lang="zh-CN" altLang="en-US"/>
          </a:p>
        </p:txBody>
      </p:sp>
    </p:spTree>
    <p:extLst>
      <p:ext uri="{BB962C8B-B14F-4D97-AF65-F5344CB8AC3E}">
        <p14:creationId xmlns:p14="http://schemas.microsoft.com/office/powerpoint/2010/main" val="3428563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1"/>
                </a:solidFill>
                <a:effectLst>
                  <a:outerShdw blurRad="31750" dist="25400" dir="5400000" algn="tl" rotWithShape="0">
                    <a:srgbClr val="000000">
                      <a:alpha val="25000"/>
                    </a:srgbClr>
                  </a:outerShdw>
                </a:effectLst>
              </a:defRPr>
            </a:lvl1pPr>
            <a:extLst/>
          </a:lstStyle>
          <a:p>
            <a:r>
              <a:rPr kumimoji="0" lang="zh-CN" altLang="en-US" dirty="0"/>
              <a:t>单击此处编辑母版标题样式</a:t>
            </a:r>
            <a:endParaRPr kumimoji="0"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E1DC49F3-78A7-46F6-83AE-E6025E7F5F85}" type="datetimeFigureOut">
              <a:rPr lang="zh-CN" altLang="en-US" smtClean="0"/>
              <a:pPr/>
              <a:t>2019/9/24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42856F15-1ACC-4FB0-8F58-4BE83E5F199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5pPr algn="just">
              <a:defRPr/>
            </a:lvl5pPr>
            <a:extLst/>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p:txBody>
          <a:bodyPr/>
          <a:lstStyle/>
          <a:p>
            <a:fld id="{E1DC49F3-78A7-46F6-83AE-E6025E7F5F85}" type="datetimeFigureOut">
              <a:rPr lang="zh-CN" altLang="en-US" smtClean="0"/>
              <a:pPr/>
              <a:t>2019/9/24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856F15-1ACC-4FB0-8F58-4BE83E5F199D}"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dirty="0"/>
              <a:t>单击此处编辑母版标题样式</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6000">
              <a:srgbClr val="91CFE8"/>
            </a:gs>
            <a:gs pos="37000">
              <a:schemeClr val="accent1">
                <a:tint val="66000"/>
                <a:satMod val="160000"/>
              </a:schemeClr>
            </a:gs>
            <a:gs pos="62000">
              <a:schemeClr val="accent1">
                <a:tint val="44500"/>
                <a:satMod val="160000"/>
              </a:schemeClr>
            </a:gs>
            <a:gs pos="14583">
              <a:schemeClr val="accent1">
                <a:tint val="660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dirty="0"/>
              <a:t>单击此处编辑母版标题样式</a:t>
            </a:r>
            <a:endParaRPr kumimoji="0" lang="en-US" dirty="0"/>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DC49F3-78A7-46F6-83AE-E6025E7F5F85}" type="datetimeFigureOut">
              <a:rPr lang="zh-CN" altLang="en-US" smtClean="0"/>
              <a:pPr/>
              <a:t>2019/9/24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856F15-1ACC-4FB0-8F58-4BE83E5F19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1" latinLnBrk="0" hangingPunct="1">
        <a:spcBef>
          <a:spcPct val="0"/>
        </a:spcBef>
        <a:buNone/>
        <a:defRPr kumimoji="0" sz="4100" b="1" kern="1200">
          <a:solidFill>
            <a:schemeClr val="tx1"/>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81000"/>
            <a:ext cx="7772400" cy="1829761"/>
          </a:xfrm>
        </p:spPr>
        <p:txBody>
          <a:bodyPr/>
          <a:lstStyle/>
          <a:p>
            <a:r>
              <a:rPr lang="en-US" altLang="zh-CN" dirty="0"/>
              <a:t>Security Protocols</a:t>
            </a:r>
            <a:endParaRPr lang="zh-CN" altLang="en-US" dirty="0"/>
          </a:p>
        </p:txBody>
      </p:sp>
      <p:sp>
        <p:nvSpPr>
          <p:cNvPr id="3" name="副标题 2"/>
          <p:cNvSpPr>
            <a:spLocks noGrp="1"/>
          </p:cNvSpPr>
          <p:nvPr>
            <p:ph type="subTitle" idx="1"/>
          </p:nvPr>
        </p:nvSpPr>
        <p:spPr>
          <a:xfrm>
            <a:off x="685800" y="2240005"/>
            <a:ext cx="7924800" cy="3017795"/>
          </a:xfrm>
        </p:spPr>
        <p:txBody>
          <a:bodyPr>
            <a:normAutofit/>
          </a:bodyPr>
          <a:lstStyle/>
          <a:p>
            <a:r>
              <a:rPr lang="en-US" altLang="zh-CN" b="1" dirty="0">
                <a:solidFill>
                  <a:schemeClr val="tx1"/>
                </a:solidFill>
              </a:rPr>
              <a:t>Dr. Qinke</a:t>
            </a:r>
          </a:p>
          <a:p>
            <a:r>
              <a:rPr lang="en-US" altLang="zh-CN" b="1" dirty="0">
                <a:solidFill>
                  <a:schemeClr val="tx1"/>
                </a:solidFill>
              </a:rPr>
              <a:t>Associate Professor</a:t>
            </a:r>
          </a:p>
          <a:p>
            <a:r>
              <a:rPr lang="en-US" altLang="zh-CN" b="1" dirty="0" err="1">
                <a:solidFill>
                  <a:schemeClr val="tx1"/>
                </a:solidFill>
              </a:rPr>
              <a:t>qinke@uestc.edu.cn</a:t>
            </a:r>
            <a:endParaRPr lang="en-US" altLang="zh-CN" b="1" dirty="0">
              <a:solidFill>
                <a:schemeClr val="tx1"/>
              </a:solidFill>
            </a:endParaRPr>
          </a:p>
          <a:p>
            <a:r>
              <a:rPr lang="en-US" altLang="zh-CN" b="1" dirty="0">
                <a:solidFill>
                  <a:schemeClr val="tx1"/>
                </a:solidFill>
              </a:rPr>
              <a:t>Main Building: A2-301B</a:t>
            </a:r>
          </a:p>
          <a:p>
            <a:r>
              <a:rPr lang="en-US" altLang="zh-CN" b="1" dirty="0">
                <a:solidFill>
                  <a:schemeClr val="tx1"/>
                </a:solidFill>
              </a:rPr>
              <a:t>http://www.qinkesci.cn</a:t>
            </a:r>
            <a:endParaRPr lang="zh-CN" altLang="en-US" dirty="0"/>
          </a:p>
        </p:txBody>
      </p:sp>
    </p:spTree>
    <p:extLst>
      <p:ext uri="{BB962C8B-B14F-4D97-AF65-F5344CB8AC3E}">
        <p14:creationId xmlns:p14="http://schemas.microsoft.com/office/powerpoint/2010/main" val="116154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en-US" altLang="zh-CN" b="1" dirty="0"/>
              <a:t>Authentication</a:t>
            </a:r>
          </a:p>
          <a:p>
            <a:pPr lvl="1" algn="just"/>
            <a:r>
              <a:rPr lang="en-US" altLang="zh-CN" sz="2400" dirty="0"/>
              <a:t>It should be possible for the receiver of a message to ascertain its origin;</a:t>
            </a:r>
          </a:p>
          <a:p>
            <a:pPr lvl="1" algn="just"/>
            <a:r>
              <a:rPr lang="en-US" altLang="zh-CN" sz="2400" dirty="0"/>
              <a:t>an intruder should not be able to masquerade as someone else.</a:t>
            </a:r>
            <a:endParaRPr lang="en-US" altLang="zh-CN" b="1" dirty="0"/>
          </a:p>
          <a:p>
            <a:pPr algn="just"/>
            <a:r>
              <a:rPr lang="en-US" altLang="zh-CN" b="1" dirty="0"/>
              <a:t>Integrity</a:t>
            </a:r>
          </a:p>
          <a:p>
            <a:pPr lvl="1" algn="just"/>
            <a:r>
              <a:rPr lang="en-US" altLang="zh-CN" dirty="0"/>
              <a:t>It should be possible for the receiver of a message to verify that it has not been modified in transit; an intruder should not be able to substitute a false message for a legitimate one.</a:t>
            </a:r>
            <a:endParaRPr lang="en-US" altLang="zh-CN" b="1" dirty="0"/>
          </a:p>
          <a:p>
            <a:pPr algn="just"/>
            <a:endParaRPr lang="zh-CN" altLang="en-US"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16038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en-US" altLang="zh-CN" b="1" dirty="0"/>
              <a:t>Nonrepudiation</a:t>
            </a:r>
          </a:p>
          <a:p>
            <a:pPr lvl="1" algn="just"/>
            <a:r>
              <a:rPr lang="en-US" altLang="zh-CN" dirty="0"/>
              <a:t>A sender should not be able to falsely deny later that he sent a message</a:t>
            </a:r>
          </a:p>
          <a:p>
            <a:pPr algn="just"/>
            <a:r>
              <a:rPr lang="en-US" altLang="zh-CN" b="1" dirty="0"/>
              <a:t>Confidentiality</a:t>
            </a:r>
          </a:p>
          <a:p>
            <a:pPr lvl="1" algn="just"/>
            <a:r>
              <a:rPr lang="en-US" altLang="zh-CN" dirty="0"/>
              <a:t>Nobody else can read the special message</a:t>
            </a:r>
            <a:endParaRPr lang="zh-CN" altLang="en-US"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199920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en-US" altLang="zh-CN" dirty="0"/>
              <a:t>Algorithms and keys</a:t>
            </a:r>
          </a:p>
          <a:p>
            <a:pPr lvl="1"/>
            <a:r>
              <a:rPr lang="en-US" altLang="zh-CN" sz="2400" dirty="0"/>
              <a:t>A </a:t>
            </a:r>
            <a:r>
              <a:rPr lang="en-US" altLang="zh-CN" sz="2400" b="1" dirty="0"/>
              <a:t>cryptographic algorithm</a:t>
            </a:r>
            <a:r>
              <a:rPr lang="en-US" altLang="zh-CN" sz="2400" dirty="0"/>
              <a:t>, also called a </a:t>
            </a:r>
            <a:r>
              <a:rPr lang="en-US" altLang="zh-CN" sz="2400" b="1" dirty="0"/>
              <a:t>cipher</a:t>
            </a:r>
            <a:r>
              <a:rPr lang="en-US" altLang="zh-CN" sz="2400" dirty="0"/>
              <a:t>, is the mathematical function used for encryption and decryption.</a:t>
            </a:r>
          </a:p>
          <a:p>
            <a:r>
              <a:rPr lang="en-US" altLang="zh-CN" dirty="0"/>
              <a:t>Restricted algorithm</a:t>
            </a:r>
          </a:p>
          <a:p>
            <a:pPr lvl="1"/>
            <a:r>
              <a:rPr lang="en-US" altLang="zh-CN" dirty="0"/>
              <a:t>If the security of an algorithm is based on keeping the way that algorithm works a secret</a:t>
            </a:r>
          </a:p>
          <a:p>
            <a:pPr lvl="1"/>
            <a:r>
              <a:rPr lang="en-US" altLang="zh-CN" dirty="0"/>
              <a:t>Is it secure?</a:t>
            </a:r>
          </a:p>
        </p:txBody>
      </p:sp>
      <p:sp>
        <p:nvSpPr>
          <p:cNvPr id="3" name="标题 2"/>
          <p:cNvSpPr>
            <a:spLocks noGrp="1"/>
          </p:cNvSpPr>
          <p:nvPr>
            <p:ph type="title"/>
          </p:nvPr>
        </p:nvSpPr>
        <p:spPr/>
        <p:txBody>
          <a:bodyPr/>
          <a:lstStyle/>
          <a:p>
            <a:r>
              <a:rPr lang="en-US" altLang="zh-CN" dirty="0"/>
              <a:t>Terminology</a:t>
            </a:r>
            <a:endParaRPr lang="zh-CN" altLang="en-US" dirty="0"/>
          </a:p>
        </p:txBody>
      </p:sp>
      <p:sp>
        <p:nvSpPr>
          <p:cNvPr id="5" name="内容占位符 1"/>
          <p:cNvSpPr txBox="1">
            <a:spLocks/>
          </p:cNvSpPr>
          <p:nvPr/>
        </p:nvSpPr>
        <p:spPr>
          <a:xfrm>
            <a:off x="2286000" y="4953000"/>
            <a:ext cx="6672927" cy="188198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just"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CN" dirty="0"/>
              <a:t>Encryption: E(m,k1)=c</a:t>
            </a:r>
          </a:p>
          <a:p>
            <a:r>
              <a:rPr lang="en-US" altLang="zh-CN" dirty="0"/>
              <a:t>Decryption: D(c,k2)=m</a:t>
            </a:r>
          </a:p>
          <a:p>
            <a:r>
              <a:rPr lang="en-US" altLang="zh-CN" dirty="0"/>
              <a:t>D(E(m,k1),k2)=m</a:t>
            </a:r>
            <a:endParaRPr lang="zh-CN" altLang="en-US" dirty="0"/>
          </a:p>
        </p:txBody>
      </p:sp>
    </p:spTree>
    <p:extLst>
      <p:ext uri="{BB962C8B-B14F-4D97-AF65-F5344CB8AC3E}">
        <p14:creationId xmlns:p14="http://schemas.microsoft.com/office/powerpoint/2010/main" val="216617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just"/>
            <a:r>
              <a:rPr lang="en-US" altLang="zh-CN" dirty="0"/>
              <a:t>Cryptosystem</a:t>
            </a:r>
          </a:p>
          <a:p>
            <a:pPr lvl="1" algn="just"/>
            <a:r>
              <a:rPr lang="en-US" altLang="zh-CN" dirty="0"/>
              <a:t>Plaintext space</a:t>
            </a:r>
          </a:p>
          <a:p>
            <a:pPr lvl="1" algn="just"/>
            <a:r>
              <a:rPr lang="en-US" altLang="zh-CN" dirty="0" err="1"/>
              <a:t>Ciphertext</a:t>
            </a:r>
            <a:r>
              <a:rPr lang="en-US" altLang="zh-CN" dirty="0"/>
              <a:t> space</a:t>
            </a:r>
          </a:p>
          <a:p>
            <a:pPr lvl="1" algn="just"/>
            <a:r>
              <a:rPr lang="en-US" altLang="zh-CN" dirty="0"/>
              <a:t>Key space</a:t>
            </a:r>
          </a:p>
          <a:p>
            <a:pPr lvl="1" algn="just"/>
            <a:r>
              <a:rPr lang="en-US" altLang="zh-CN" dirty="0"/>
              <a:t>Encryption</a:t>
            </a:r>
          </a:p>
          <a:p>
            <a:pPr lvl="1" algn="just"/>
            <a:r>
              <a:rPr lang="en-US" altLang="zh-CN" dirty="0"/>
              <a:t>Decryption</a:t>
            </a:r>
          </a:p>
          <a:p>
            <a:pPr lvl="1" algn="just"/>
            <a:endParaRPr lang="en-US" altLang="zh-CN"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7291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Symmetric algorithm</a:t>
            </a:r>
          </a:p>
          <a:p>
            <a:pPr lvl="1"/>
            <a:r>
              <a:rPr lang="en-US" altLang="zh-CN" sz="2400" dirty="0"/>
              <a:t>encryption key can be calculated from the decryption key and vice versa</a:t>
            </a:r>
          </a:p>
          <a:p>
            <a:pPr lvl="1"/>
            <a:r>
              <a:rPr lang="en-US" altLang="zh-CN" sz="2400" dirty="0"/>
              <a:t>Usually, they are the same thing.</a:t>
            </a:r>
            <a:endParaRPr lang="en-US" altLang="zh-CN" dirty="0"/>
          </a:p>
          <a:p>
            <a:r>
              <a:rPr lang="en-US" altLang="zh-CN" dirty="0"/>
              <a:t>Asymmetric algorithm</a:t>
            </a:r>
          </a:p>
          <a:p>
            <a:pPr lvl="1"/>
            <a:r>
              <a:rPr lang="en-US" altLang="zh-CN" sz="2400" dirty="0"/>
              <a:t>encryption key can NOT be calculated from the decryption key and vice versa.</a:t>
            </a:r>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4267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Symmetric algorithm</a:t>
            </a:r>
          </a:p>
          <a:p>
            <a:pPr lvl="1"/>
            <a:r>
              <a:rPr lang="en-US" altLang="zh-CN" dirty="0"/>
              <a:t>Stream algorithm / stream cipher</a:t>
            </a:r>
          </a:p>
          <a:p>
            <a:pPr lvl="1"/>
            <a:r>
              <a:rPr lang="en-US" altLang="zh-CN" dirty="0"/>
              <a:t>Block algorithm / block cipher</a:t>
            </a:r>
          </a:p>
          <a:p>
            <a:r>
              <a:rPr lang="en-US" altLang="zh-CN" dirty="0"/>
              <a:t>Asymmetric algorithm (public key algorithm)</a:t>
            </a:r>
          </a:p>
          <a:p>
            <a:pPr lvl="1"/>
            <a:r>
              <a:rPr lang="en-US" altLang="zh-CN" dirty="0"/>
              <a:t>Public key </a:t>
            </a:r>
          </a:p>
          <a:p>
            <a:pPr lvl="1"/>
            <a:r>
              <a:rPr lang="en-US" altLang="zh-CN" dirty="0"/>
              <a:t>Private key</a:t>
            </a:r>
            <a:endParaRPr lang="zh-CN" altLang="en-US"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04424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Cryptanalysis</a:t>
            </a:r>
          </a:p>
          <a:p>
            <a:pPr lvl="1"/>
            <a:r>
              <a:rPr lang="en-US" altLang="zh-CN" dirty="0"/>
              <a:t>Assumption: </a:t>
            </a:r>
            <a:r>
              <a:rPr lang="en-US" altLang="zh-CN" sz="2200" dirty="0"/>
              <a:t>The cryptanalyst has complete details of the cryptographic algorithm and implementation.</a:t>
            </a:r>
          </a:p>
          <a:p>
            <a:r>
              <a:rPr lang="en-US" altLang="zh-CN" sz="2600" dirty="0"/>
              <a:t>General types for cryptanalysis attack</a:t>
            </a:r>
          </a:p>
          <a:p>
            <a:pPr lvl="1"/>
            <a:r>
              <a:rPr lang="en-US" altLang="zh-CN" sz="2200" dirty="0" err="1"/>
              <a:t>Ciphertext</a:t>
            </a:r>
            <a:r>
              <a:rPr lang="en-US" altLang="zh-CN" sz="2200" dirty="0"/>
              <a:t>-only</a:t>
            </a:r>
          </a:p>
          <a:p>
            <a:pPr lvl="1"/>
            <a:r>
              <a:rPr lang="en-US" altLang="zh-CN" sz="2200" dirty="0"/>
              <a:t>Known-plaintext</a:t>
            </a:r>
          </a:p>
          <a:p>
            <a:pPr lvl="1"/>
            <a:r>
              <a:rPr lang="en-US" altLang="zh-CN" sz="2200" dirty="0"/>
              <a:t>Chosen-plaintext</a:t>
            </a:r>
          </a:p>
          <a:p>
            <a:pPr lvl="1"/>
            <a:r>
              <a:rPr lang="en-US" altLang="zh-CN" sz="2200" dirty="0"/>
              <a:t>Adaptive-chosen-plaintext</a:t>
            </a:r>
          </a:p>
          <a:p>
            <a:pPr lvl="1"/>
            <a:r>
              <a:rPr lang="en-US" altLang="zh-CN" sz="2200" dirty="0"/>
              <a:t>Chosen-cipher</a:t>
            </a:r>
          </a:p>
          <a:p>
            <a:pPr lvl="1"/>
            <a:r>
              <a:rPr lang="en-US" altLang="zh-CN" sz="2200" dirty="0"/>
              <a:t>Chosen-key</a:t>
            </a:r>
          </a:p>
          <a:p>
            <a:pPr lvl="1"/>
            <a:r>
              <a:rPr lang="en-US" altLang="zh-CN" sz="2200" dirty="0"/>
              <a:t>Rubber-hose</a:t>
            </a:r>
            <a:endParaRPr lang="zh-CN" altLang="en-US"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426364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600" dirty="0" err="1"/>
              <a:t>Ciphertext</a:t>
            </a:r>
            <a:r>
              <a:rPr lang="en-US" altLang="zh-CN" sz="2600" dirty="0"/>
              <a:t>-only</a:t>
            </a:r>
          </a:p>
          <a:p>
            <a:pPr lvl="1"/>
            <a:r>
              <a:rPr lang="en-US" altLang="zh-CN" sz="2400" dirty="0"/>
              <a:t>The cryptanalyst has the </a:t>
            </a:r>
            <a:r>
              <a:rPr lang="en-US" altLang="zh-CN" sz="2400" dirty="0" err="1"/>
              <a:t>ciphertext</a:t>
            </a:r>
            <a:r>
              <a:rPr lang="en-US" altLang="zh-CN" sz="2400" dirty="0"/>
              <a:t> of several messages, all of which have been encrypted using the same encryption algorithm. </a:t>
            </a:r>
          </a:p>
          <a:p>
            <a:pPr lvl="1"/>
            <a:r>
              <a:rPr lang="en-US" altLang="zh-CN" sz="2400" dirty="0"/>
              <a:t>The cryptanalyst’s job is to recover the plaintext of as many messages as possible, or better yet to deduce the key (or keys) used to encrypt the messages, in order to decrypt other messages encrypted with the same keys.</a:t>
            </a:r>
            <a:endParaRPr lang="en-US" altLang="zh-CN" sz="4400"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31682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600" dirty="0"/>
              <a:t>Known-plaintext</a:t>
            </a:r>
          </a:p>
          <a:p>
            <a:pPr lvl="1"/>
            <a:r>
              <a:rPr lang="en-US" altLang="zh-CN" sz="2400" dirty="0"/>
              <a:t>The cryptanalyst has access not only to the </a:t>
            </a:r>
            <a:r>
              <a:rPr lang="en-US" altLang="zh-CN" sz="2400" dirty="0" err="1"/>
              <a:t>ciphertext</a:t>
            </a:r>
            <a:r>
              <a:rPr lang="en-US" altLang="zh-CN" sz="2400" dirty="0"/>
              <a:t> of several messages, but also to the plaintext of those messages. </a:t>
            </a:r>
          </a:p>
          <a:p>
            <a:pPr lvl="1"/>
            <a:r>
              <a:rPr lang="en-US" altLang="zh-CN" sz="2400" dirty="0"/>
              <a:t>His job is to deduce the key (or keys) used to encrypt the messages or an algorithm to decrypt any new messages encrypted with the same key (or keys).</a:t>
            </a:r>
            <a:endParaRPr lang="en-US" altLang="zh-CN" sz="7600"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163216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382000" cy="4919472"/>
          </a:xfrm>
        </p:spPr>
        <p:txBody>
          <a:bodyPr>
            <a:normAutofit lnSpcReduction="10000"/>
          </a:bodyPr>
          <a:lstStyle/>
          <a:p>
            <a:r>
              <a:rPr lang="en-US" altLang="zh-CN" sz="2600" dirty="0"/>
              <a:t>Chosen-plaintext</a:t>
            </a:r>
          </a:p>
          <a:p>
            <a:pPr lvl="1"/>
            <a:r>
              <a:rPr lang="en-US" altLang="zh-CN" sz="2400" dirty="0"/>
              <a:t>The cryptanalyst not only has access to the </a:t>
            </a:r>
            <a:r>
              <a:rPr lang="en-US" altLang="zh-CN" sz="2400" dirty="0" err="1"/>
              <a:t>ciphertext</a:t>
            </a:r>
            <a:r>
              <a:rPr lang="en-US" altLang="zh-CN" sz="2400" dirty="0"/>
              <a:t> and associated plaintext for several messages, but he also chooses the plaintext that gets encrypted. </a:t>
            </a:r>
          </a:p>
          <a:p>
            <a:pPr lvl="1"/>
            <a:r>
              <a:rPr lang="en-US" altLang="zh-CN" sz="2400" dirty="0"/>
              <a:t>This is more powerful than a known-plaintext attack, because the cryptanalyst can choose specific plaintext blocks to encrypt, ones that might yield more information about the key. </a:t>
            </a:r>
          </a:p>
          <a:p>
            <a:pPr lvl="1"/>
            <a:r>
              <a:rPr lang="en-US" altLang="zh-CN" sz="2400" dirty="0"/>
              <a:t>His job is to deduce the key (or keys) used to encrypt the messages or an algorithm to decrypt any new messages encrypted with the same key (or keys).</a:t>
            </a:r>
            <a:endParaRPr lang="en-US" altLang="zh-CN" sz="9200"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58166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1784" y="1360437"/>
            <a:ext cx="8460432" cy="4525963"/>
          </a:xfrm>
        </p:spPr>
        <p:txBody>
          <a:bodyPr/>
          <a:lstStyle/>
          <a:p>
            <a:r>
              <a:rPr lang="en-US" altLang="zh-CN" dirty="0"/>
              <a:t>Master in Computer Science, June 2006</a:t>
            </a:r>
          </a:p>
          <a:p>
            <a:pPr lvl="1"/>
            <a:r>
              <a:rPr lang="en-US" altLang="zh-CN" dirty="0"/>
              <a:t>UESTC</a:t>
            </a:r>
          </a:p>
          <a:p>
            <a:r>
              <a:rPr lang="en-US" altLang="zh-CN" dirty="0"/>
              <a:t>Ph.D. in Computer Science, June 2010</a:t>
            </a:r>
          </a:p>
          <a:p>
            <a:pPr lvl="1"/>
            <a:r>
              <a:rPr lang="en-US" altLang="zh-CN" dirty="0"/>
              <a:t>UESTC</a:t>
            </a:r>
          </a:p>
          <a:p>
            <a:r>
              <a:rPr lang="en-US" altLang="zh-CN" dirty="0"/>
              <a:t>Visiting Scholar at</a:t>
            </a:r>
          </a:p>
          <a:p>
            <a:pPr lvl="1"/>
            <a:r>
              <a:rPr lang="en-US" altLang="zh-CN" sz="2000" dirty="0"/>
              <a:t>Carleton University (2008.01-2008.12)</a:t>
            </a:r>
          </a:p>
          <a:p>
            <a:pPr lvl="1"/>
            <a:r>
              <a:rPr lang="en-CA" altLang="zh-CN" sz="2000" dirty="0"/>
              <a:t>University of California, Santa Barbara (2016.09-2017.02)</a:t>
            </a:r>
            <a:endParaRPr lang="en-US" altLang="zh-CN" dirty="0"/>
          </a:p>
        </p:txBody>
      </p:sp>
      <p:sp>
        <p:nvSpPr>
          <p:cNvPr id="3" name="标题 2"/>
          <p:cNvSpPr>
            <a:spLocks noGrp="1"/>
          </p:cNvSpPr>
          <p:nvPr>
            <p:ph type="title"/>
          </p:nvPr>
        </p:nvSpPr>
        <p:spPr>
          <a:xfrm>
            <a:off x="539552" y="217437"/>
            <a:ext cx="7859216" cy="1143000"/>
          </a:xfrm>
        </p:spPr>
        <p:txBody>
          <a:bodyPr/>
          <a:lstStyle/>
          <a:p>
            <a:r>
              <a:rPr lang="en-US" altLang="zh-CN" dirty="0"/>
              <a:t>Resume (Education)</a:t>
            </a:r>
            <a:endParaRPr lang="zh-CN" altLang="en-US" dirty="0"/>
          </a:p>
        </p:txBody>
      </p:sp>
    </p:spTree>
    <p:extLst>
      <p:ext uri="{BB962C8B-B14F-4D97-AF65-F5344CB8AC3E}">
        <p14:creationId xmlns:p14="http://schemas.microsoft.com/office/powerpoint/2010/main" val="282901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58200" cy="5148072"/>
          </a:xfrm>
        </p:spPr>
        <p:txBody>
          <a:bodyPr>
            <a:normAutofit/>
          </a:bodyPr>
          <a:lstStyle/>
          <a:p>
            <a:r>
              <a:rPr lang="en-US" altLang="zh-CN" sz="2600" dirty="0"/>
              <a:t>Adaptive-chosen-plaintext</a:t>
            </a:r>
          </a:p>
          <a:p>
            <a:pPr lvl="1"/>
            <a:r>
              <a:rPr lang="en-US" altLang="zh-CN" sz="2400" dirty="0"/>
              <a:t>The cryptanalyst not only can the cryptanalyst choose the plaintext that is encrypted, but he can also modify his choice based on the results of previous encryption. </a:t>
            </a:r>
          </a:p>
          <a:p>
            <a:pPr lvl="1"/>
            <a:r>
              <a:rPr lang="en-US" altLang="zh-CN" sz="2400" dirty="0"/>
              <a:t>In a chosen-plaintext attack, a cryptanalyst might just be able to choose one large block of plaintext to be encrypted; </a:t>
            </a:r>
          </a:p>
          <a:p>
            <a:pPr lvl="1"/>
            <a:r>
              <a:rPr lang="en-US" altLang="zh-CN" sz="2400" dirty="0"/>
              <a:t>in an adaptive-chosen-plaintext attack he can choose a smaller block of plaintext and then choose another based on the results of the first, and so forth.</a:t>
            </a:r>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143193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58200" cy="5148072"/>
          </a:xfrm>
        </p:spPr>
        <p:txBody>
          <a:bodyPr>
            <a:normAutofit/>
          </a:bodyPr>
          <a:lstStyle/>
          <a:p>
            <a:r>
              <a:rPr lang="en-US" altLang="zh-CN" sz="2600" dirty="0"/>
              <a:t>Chosen-</a:t>
            </a:r>
            <a:r>
              <a:rPr lang="en-US" altLang="zh-CN" sz="2600" dirty="0" err="1"/>
              <a:t>ciphertext</a:t>
            </a:r>
            <a:endParaRPr lang="en-US" altLang="zh-CN" sz="2600" dirty="0"/>
          </a:p>
          <a:p>
            <a:pPr lvl="1"/>
            <a:r>
              <a:rPr lang="en-US" altLang="zh-CN" sz="2400" dirty="0"/>
              <a:t>The cryptanalyst can choose different </a:t>
            </a:r>
            <a:r>
              <a:rPr lang="en-US" altLang="zh-CN" sz="2400" dirty="0" err="1"/>
              <a:t>ciphertexts</a:t>
            </a:r>
            <a:r>
              <a:rPr lang="en-US" altLang="zh-CN" sz="2400" dirty="0"/>
              <a:t> to be decrypted and has access to the decrypted plaintext. </a:t>
            </a:r>
          </a:p>
          <a:p>
            <a:pPr lvl="1"/>
            <a:r>
              <a:rPr lang="en-US" altLang="zh-CN" sz="2400" dirty="0"/>
              <a:t>For example, the cryptanalyst has access to a tamperproof box that does automatic decryption. His job is to deduce the key.</a:t>
            </a:r>
          </a:p>
          <a:p>
            <a:pPr lvl="1"/>
            <a:r>
              <a:rPr lang="en-US" altLang="zh-CN" sz="2400" dirty="0"/>
              <a:t>This attack is primarily applicable to public-key algorithms</a:t>
            </a:r>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1311867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71600"/>
            <a:ext cx="8458200" cy="5148072"/>
          </a:xfrm>
        </p:spPr>
        <p:txBody>
          <a:bodyPr>
            <a:normAutofit/>
          </a:bodyPr>
          <a:lstStyle/>
          <a:p>
            <a:r>
              <a:rPr lang="en-US" altLang="zh-CN" sz="2600" dirty="0"/>
              <a:t>Chosen-key</a:t>
            </a:r>
          </a:p>
          <a:p>
            <a:pPr lvl="1"/>
            <a:r>
              <a:rPr lang="en-US" altLang="zh-CN" sz="2400" dirty="0"/>
              <a:t>This attack doesn’t mean that the cryptanalyst can choose the key; it means that he has some knowledge about the relationship between different keys.</a:t>
            </a:r>
          </a:p>
          <a:p>
            <a:r>
              <a:rPr lang="en-US" altLang="zh-CN" sz="2600" dirty="0"/>
              <a:t>Rubber-hose cryptanalysis</a:t>
            </a:r>
          </a:p>
          <a:p>
            <a:pPr lvl="1"/>
            <a:r>
              <a:rPr lang="en-US" altLang="zh-CN" sz="2400" dirty="0"/>
              <a:t>The cryptanalyst threatens, blackmails, or tortures someone until they give him the key. </a:t>
            </a:r>
          </a:p>
          <a:p>
            <a:pPr lvl="1"/>
            <a:r>
              <a:rPr lang="en-US" altLang="zh-CN" sz="2400" dirty="0"/>
              <a:t>Bribery is sometimes referred to as a </a:t>
            </a:r>
            <a:r>
              <a:rPr lang="en-US" altLang="zh-CN" sz="2400" b="1" dirty="0"/>
              <a:t>purchase-key attack</a:t>
            </a:r>
            <a:r>
              <a:rPr lang="en-US" altLang="zh-CN" sz="2400" dirty="0"/>
              <a:t>. </a:t>
            </a:r>
          </a:p>
          <a:p>
            <a:pPr lvl="1"/>
            <a:r>
              <a:rPr lang="en-US" altLang="zh-CN" sz="2400" dirty="0"/>
              <a:t>These are all very powerful attacks and often the best way to break an algorithm.</a:t>
            </a:r>
            <a:endParaRPr lang="en-US" altLang="zh-CN" sz="4400"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574117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224272"/>
          </a:xfrm>
        </p:spPr>
        <p:txBody>
          <a:bodyPr>
            <a:normAutofit/>
          </a:bodyPr>
          <a:lstStyle/>
          <a:p>
            <a:r>
              <a:rPr lang="en-US" altLang="zh-CN" dirty="0"/>
              <a:t>Security of algorithms</a:t>
            </a:r>
          </a:p>
          <a:p>
            <a:pPr lvl="1"/>
            <a:r>
              <a:rPr lang="en-US" altLang="zh-CN" dirty="0"/>
              <a:t>Total break</a:t>
            </a:r>
          </a:p>
          <a:p>
            <a:pPr lvl="2"/>
            <a:r>
              <a:rPr lang="en-US" altLang="zh-CN" dirty="0"/>
              <a:t>A cryptanalyst finds the key, </a:t>
            </a:r>
            <a:r>
              <a:rPr lang="en-US" altLang="zh-CN" i="1" dirty="0"/>
              <a:t>K</a:t>
            </a:r>
            <a:r>
              <a:rPr lang="en-US" altLang="zh-CN" dirty="0"/>
              <a:t>, such that </a:t>
            </a:r>
            <a:r>
              <a:rPr lang="en-US" altLang="zh-CN" i="1" dirty="0"/>
              <a:t>D </a:t>
            </a:r>
            <a:r>
              <a:rPr lang="en-US" altLang="zh-CN" dirty="0"/>
              <a:t>(</a:t>
            </a:r>
            <a:r>
              <a:rPr lang="en-US" altLang="zh-CN" i="1" dirty="0"/>
              <a:t>C, K </a:t>
            </a:r>
            <a:r>
              <a:rPr lang="en-US" altLang="zh-CN" dirty="0"/>
              <a:t>) = </a:t>
            </a:r>
            <a:r>
              <a:rPr lang="en-US" altLang="zh-CN" i="1" dirty="0"/>
              <a:t>P</a:t>
            </a:r>
            <a:r>
              <a:rPr lang="en-US" altLang="zh-CN" dirty="0"/>
              <a:t>.</a:t>
            </a:r>
          </a:p>
          <a:p>
            <a:pPr lvl="1"/>
            <a:r>
              <a:rPr lang="en-US" altLang="zh-CN" dirty="0"/>
              <a:t>Global deduction</a:t>
            </a:r>
          </a:p>
          <a:p>
            <a:pPr lvl="2"/>
            <a:r>
              <a:rPr lang="en-US" altLang="zh-CN" sz="2200" dirty="0"/>
              <a:t>cryptanalyst finds an alternate algorithm, </a:t>
            </a:r>
            <a:r>
              <a:rPr lang="en-US" altLang="zh-CN" sz="2200" i="1" dirty="0"/>
              <a:t>A</a:t>
            </a:r>
            <a:r>
              <a:rPr lang="en-US" altLang="zh-CN" sz="2200" dirty="0"/>
              <a:t>, equivalent to </a:t>
            </a:r>
            <a:r>
              <a:rPr lang="en-US" altLang="zh-CN" sz="2200" i="1" dirty="0"/>
              <a:t>D </a:t>
            </a:r>
            <a:r>
              <a:rPr lang="en-US" altLang="zh-CN" sz="2200" dirty="0"/>
              <a:t>(</a:t>
            </a:r>
            <a:r>
              <a:rPr lang="en-US" altLang="zh-CN" sz="2200" i="1" dirty="0"/>
              <a:t>C, K </a:t>
            </a:r>
            <a:r>
              <a:rPr lang="en-US" altLang="zh-CN" sz="2200" dirty="0"/>
              <a:t>)=P without knowing K.</a:t>
            </a:r>
          </a:p>
          <a:p>
            <a:pPr lvl="1"/>
            <a:r>
              <a:rPr lang="en-US" altLang="zh-CN" dirty="0"/>
              <a:t>Instance deduction</a:t>
            </a:r>
          </a:p>
          <a:p>
            <a:pPr lvl="2"/>
            <a:r>
              <a:rPr lang="en-US" altLang="zh-CN" sz="2200" dirty="0"/>
              <a:t>A cryptanalyst finds the plaintext of an intercepted </a:t>
            </a:r>
            <a:r>
              <a:rPr lang="en-US" altLang="zh-CN" sz="2200" dirty="0" err="1"/>
              <a:t>ciphertext</a:t>
            </a:r>
            <a:endParaRPr lang="en-US" altLang="zh-CN" sz="2200" dirty="0"/>
          </a:p>
          <a:p>
            <a:pPr lvl="1"/>
            <a:r>
              <a:rPr lang="en-US" altLang="zh-CN" dirty="0"/>
              <a:t>Information deduction</a:t>
            </a:r>
          </a:p>
          <a:p>
            <a:pPr lvl="2"/>
            <a:r>
              <a:rPr lang="en-US" altLang="zh-CN" sz="2200" dirty="0"/>
              <a:t>A cryptanalyst gains some information about the key or plaintext</a:t>
            </a:r>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620497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unconditionally secure</a:t>
            </a:r>
          </a:p>
          <a:p>
            <a:pPr lvl="1"/>
            <a:r>
              <a:rPr lang="en-US" altLang="zh-CN" dirty="0"/>
              <a:t>if, no matter how much </a:t>
            </a:r>
            <a:r>
              <a:rPr lang="en-US" altLang="zh-CN" dirty="0" err="1"/>
              <a:t>ciphertext</a:t>
            </a:r>
            <a:r>
              <a:rPr lang="en-US" altLang="zh-CN" dirty="0"/>
              <a:t> a cryptanalyst has, there is not enough information to recover the plaintext. </a:t>
            </a:r>
          </a:p>
          <a:p>
            <a:pPr lvl="1"/>
            <a:r>
              <a:rPr lang="en-US" altLang="zh-CN" dirty="0"/>
              <a:t>In point of fact, only a one-time pad is unbreakable given infinite resources. All other cryptosystems are breakable in a </a:t>
            </a:r>
            <a:r>
              <a:rPr lang="en-US" altLang="zh-CN" dirty="0" err="1"/>
              <a:t>ciphertext</a:t>
            </a:r>
            <a:r>
              <a:rPr lang="en-US" altLang="zh-CN" dirty="0"/>
              <a:t>-only attack, simply by trying every possible key one by one and checking whether the resulting plaintext is meaningful. </a:t>
            </a:r>
          </a:p>
          <a:p>
            <a:pPr lvl="1"/>
            <a:r>
              <a:rPr lang="en-US" altLang="zh-CN" dirty="0"/>
              <a:t>This is called a </a:t>
            </a:r>
            <a:r>
              <a:rPr lang="en-US" altLang="zh-CN" b="1" dirty="0"/>
              <a:t>brute-force </a:t>
            </a:r>
            <a:r>
              <a:rPr lang="en-US" altLang="zh-CN" dirty="0"/>
              <a:t>attack</a:t>
            </a:r>
            <a:endParaRPr lang="zh-CN" altLang="en-US" dirty="0"/>
          </a:p>
        </p:txBody>
      </p:sp>
      <p:sp>
        <p:nvSpPr>
          <p:cNvPr id="4"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2260874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computationally secure</a:t>
            </a:r>
          </a:p>
          <a:p>
            <a:pPr lvl="1"/>
            <a:r>
              <a:rPr lang="en-US" altLang="zh-CN" sz="2400" dirty="0"/>
              <a:t>if it cannot be broken with available resources, either current or future</a:t>
            </a:r>
          </a:p>
          <a:p>
            <a:r>
              <a:rPr lang="en-US" altLang="zh-CN" dirty="0"/>
              <a:t>Complexity measurement</a:t>
            </a:r>
          </a:p>
          <a:p>
            <a:pPr lvl="1"/>
            <a:r>
              <a:rPr lang="en-US" altLang="zh-CN" sz="2400" dirty="0"/>
              <a:t>Data complexity. </a:t>
            </a:r>
          </a:p>
          <a:p>
            <a:pPr lvl="2"/>
            <a:r>
              <a:rPr lang="en-US" altLang="zh-CN" sz="2200" dirty="0"/>
              <a:t>The amount of data needed as input to the attack.</a:t>
            </a:r>
          </a:p>
          <a:p>
            <a:pPr lvl="1"/>
            <a:r>
              <a:rPr lang="en-US" altLang="zh-CN" sz="2400" dirty="0"/>
              <a:t>Processing complexity. </a:t>
            </a:r>
          </a:p>
          <a:p>
            <a:pPr lvl="2"/>
            <a:r>
              <a:rPr lang="en-US" altLang="zh-CN" sz="2200" dirty="0"/>
              <a:t>The time needed to perform the attack. </a:t>
            </a:r>
            <a:endParaRPr lang="en-US" altLang="zh-CN" sz="2400" dirty="0"/>
          </a:p>
          <a:p>
            <a:pPr lvl="1"/>
            <a:r>
              <a:rPr lang="en-US" altLang="zh-CN" sz="2400" dirty="0"/>
              <a:t>Storage requirements.</a:t>
            </a:r>
          </a:p>
          <a:p>
            <a:pPr lvl="2"/>
            <a:r>
              <a:rPr lang="en-US" altLang="zh-CN" sz="2400" dirty="0"/>
              <a:t>The amount of memory needed to do the attack</a:t>
            </a:r>
            <a:endParaRPr lang="zh-CN" altLang="en-US" sz="2200" dirty="0"/>
          </a:p>
        </p:txBody>
      </p:sp>
      <p:sp>
        <p:nvSpPr>
          <p:cNvPr id="4"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3768760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Large numbers</a:t>
            </a:r>
            <a:endParaRPr lang="zh-CN" altLang="en-US" dirty="0"/>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2" y="1447800"/>
            <a:ext cx="9158552" cy="3276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 y="4724400"/>
            <a:ext cx="9134819"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60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Large numbers</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200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963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Large numbers</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8" y="1752600"/>
            <a:ext cx="9121422"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559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Substitution cipher</a:t>
            </a:r>
          </a:p>
          <a:p>
            <a:pPr lvl="1"/>
            <a:r>
              <a:rPr lang="en-US" altLang="zh-CN" dirty="0"/>
              <a:t>Simple substitution cipher / </a:t>
            </a:r>
            <a:r>
              <a:rPr lang="en-US" altLang="zh-CN" dirty="0" err="1"/>
              <a:t>Monoalphabetic</a:t>
            </a:r>
            <a:r>
              <a:rPr lang="en-US" altLang="zh-CN" dirty="0"/>
              <a:t> cipher</a:t>
            </a:r>
          </a:p>
          <a:p>
            <a:pPr lvl="2"/>
            <a:r>
              <a:rPr lang="en-US" altLang="zh-CN" sz="2200" dirty="0"/>
              <a:t>each character of the plaintext is replaced with a corresponding character of </a:t>
            </a:r>
            <a:r>
              <a:rPr lang="en-US" altLang="zh-CN" sz="2200" dirty="0" err="1"/>
              <a:t>ciphertext</a:t>
            </a:r>
            <a:r>
              <a:rPr lang="en-US" altLang="zh-CN" sz="2200" dirty="0"/>
              <a:t>.</a:t>
            </a:r>
          </a:p>
          <a:p>
            <a:pPr lvl="1"/>
            <a:r>
              <a:rPr lang="en-US" altLang="zh-CN" dirty="0"/>
              <a:t>Homophonic substitution cipher</a:t>
            </a:r>
          </a:p>
          <a:p>
            <a:pPr lvl="2"/>
            <a:r>
              <a:rPr lang="en-US" altLang="zh-CN" sz="2200" dirty="0"/>
              <a:t>It is like a simple substitution cryptosystem, except a single character of plaintext can map to one of several characters of </a:t>
            </a:r>
            <a:r>
              <a:rPr lang="en-US" altLang="zh-CN" sz="2200" dirty="0" err="1"/>
              <a:t>ciphertext</a:t>
            </a:r>
            <a:endParaRPr lang="en-US" altLang="zh-CN" sz="2200" dirty="0"/>
          </a:p>
          <a:p>
            <a:pPr lvl="1"/>
            <a:r>
              <a:rPr lang="en-US" altLang="zh-CN" dirty="0"/>
              <a:t>Polygram substitution cipher</a:t>
            </a:r>
          </a:p>
          <a:p>
            <a:pPr lvl="1"/>
            <a:r>
              <a:rPr lang="en-US" altLang="zh-CN" dirty="0"/>
              <a:t>Polyalphabetic substitution cipher</a:t>
            </a:r>
          </a:p>
        </p:txBody>
      </p:sp>
      <p:sp>
        <p:nvSpPr>
          <p:cNvPr id="3" name="标题 2"/>
          <p:cNvSpPr>
            <a:spLocks noGrp="1"/>
          </p:cNvSpPr>
          <p:nvPr>
            <p:ph type="title"/>
          </p:nvPr>
        </p:nvSpPr>
        <p:spPr/>
        <p:txBody>
          <a:bodyPr/>
          <a:lstStyle/>
          <a:p>
            <a:r>
              <a:rPr lang="en-US" altLang="zh-CN" dirty="0"/>
              <a:t>Classical cipher</a:t>
            </a:r>
            <a:endParaRPr lang="zh-CN" altLang="en-US" dirty="0"/>
          </a:p>
        </p:txBody>
      </p:sp>
    </p:spTree>
    <p:extLst>
      <p:ext uri="{BB962C8B-B14F-4D97-AF65-F5344CB8AC3E}">
        <p14:creationId xmlns:p14="http://schemas.microsoft.com/office/powerpoint/2010/main" val="67064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481328"/>
            <a:ext cx="8928992" cy="4525963"/>
          </a:xfrm>
        </p:spPr>
        <p:txBody>
          <a:bodyPr/>
          <a:lstStyle/>
          <a:p>
            <a:r>
              <a:rPr lang="en-CA" dirty="0"/>
              <a:t>Assistant lecturer at UESTC (2006.04-2018.12)</a:t>
            </a:r>
          </a:p>
          <a:p>
            <a:r>
              <a:rPr lang="en-CA" dirty="0"/>
              <a:t>Lecturer at UESTC (2009.01-2012.07)</a:t>
            </a:r>
          </a:p>
          <a:p>
            <a:r>
              <a:rPr lang="en-CA" dirty="0"/>
              <a:t>Associate Professor at UESTC (2012.08-Current)</a:t>
            </a:r>
          </a:p>
          <a:p>
            <a:pPr marL="109728" indent="0">
              <a:buNone/>
            </a:pPr>
            <a:r>
              <a:rPr lang="en-CA" dirty="0"/>
              <a:t>Research Interest:</a:t>
            </a:r>
          </a:p>
          <a:p>
            <a:pPr marL="109728" indent="0">
              <a:buNone/>
            </a:pPr>
            <a:r>
              <a:rPr lang="en-CA" dirty="0"/>
              <a:t>Information Security</a:t>
            </a:r>
          </a:p>
          <a:p>
            <a:pPr marL="109728" indent="0">
              <a:buNone/>
            </a:pPr>
            <a:r>
              <a:rPr lang="en-CA" dirty="0"/>
              <a:t>Neural Networks</a:t>
            </a:r>
          </a:p>
          <a:p>
            <a:pPr marL="109728" indent="0">
              <a:buNone/>
            </a:pPr>
            <a:r>
              <a:rPr lang="en-CA" dirty="0"/>
              <a:t>Big Data</a:t>
            </a:r>
            <a:endParaRPr lang="en-US" dirty="0"/>
          </a:p>
        </p:txBody>
      </p:sp>
      <p:sp>
        <p:nvSpPr>
          <p:cNvPr id="3" name="标题 2"/>
          <p:cNvSpPr>
            <a:spLocks noGrp="1"/>
          </p:cNvSpPr>
          <p:nvPr>
            <p:ph type="title"/>
          </p:nvPr>
        </p:nvSpPr>
        <p:spPr/>
        <p:txBody>
          <a:bodyPr/>
          <a:lstStyle/>
          <a:p>
            <a:r>
              <a:rPr lang="en-CA" dirty="0"/>
              <a:t>Resume(Work)</a:t>
            </a:r>
            <a:endParaRPr lang="en-US" dirty="0"/>
          </a:p>
        </p:txBody>
      </p:sp>
    </p:spTree>
    <p:extLst>
      <p:ext uri="{BB962C8B-B14F-4D97-AF65-F5344CB8AC3E}">
        <p14:creationId xmlns:p14="http://schemas.microsoft.com/office/powerpoint/2010/main" val="1327133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Substitution cipher</a:t>
            </a:r>
          </a:p>
          <a:p>
            <a:pPr lvl="1"/>
            <a:r>
              <a:rPr lang="en-US" altLang="zh-CN" dirty="0"/>
              <a:t>Polygram substitution cipher</a:t>
            </a:r>
          </a:p>
          <a:p>
            <a:pPr lvl="2"/>
            <a:r>
              <a:rPr lang="en-US" altLang="zh-CN" sz="2200" dirty="0"/>
              <a:t>blocks of characters are encrypted in groups. </a:t>
            </a:r>
          </a:p>
          <a:p>
            <a:pPr lvl="2"/>
            <a:r>
              <a:rPr lang="en-US" altLang="zh-CN" sz="2200" dirty="0"/>
              <a:t>e.g. "ABA" could correspond to "RTQ," "ABB" could correspond to "SLL,“ and so on.</a:t>
            </a:r>
          </a:p>
          <a:p>
            <a:pPr lvl="1"/>
            <a:r>
              <a:rPr lang="en-US" altLang="zh-CN" dirty="0"/>
              <a:t>Polyalphabetic substitution cipher</a:t>
            </a:r>
          </a:p>
          <a:p>
            <a:pPr lvl="2"/>
            <a:r>
              <a:rPr lang="en-US" altLang="zh-CN" sz="2200" dirty="0"/>
              <a:t>It is made up of multiple simple substitution ciphers.</a:t>
            </a:r>
          </a:p>
          <a:p>
            <a:pPr lvl="2"/>
            <a:r>
              <a:rPr lang="en-US" altLang="zh-CN" sz="2200" dirty="0"/>
              <a:t>e.g. </a:t>
            </a:r>
            <a:r>
              <a:rPr lang="en-US" altLang="zh-CN" sz="2400" dirty="0" err="1"/>
              <a:t>Vigenère</a:t>
            </a:r>
            <a:r>
              <a:rPr lang="en-US" altLang="zh-CN" sz="2400" dirty="0"/>
              <a:t> cipher</a:t>
            </a:r>
            <a:endParaRPr lang="en-US" altLang="zh-CN" sz="2200" dirty="0"/>
          </a:p>
        </p:txBody>
      </p:sp>
      <p:sp>
        <p:nvSpPr>
          <p:cNvPr id="3" name="标题 2"/>
          <p:cNvSpPr>
            <a:spLocks noGrp="1"/>
          </p:cNvSpPr>
          <p:nvPr>
            <p:ph type="title"/>
          </p:nvPr>
        </p:nvSpPr>
        <p:spPr/>
        <p:txBody>
          <a:bodyPr/>
          <a:lstStyle/>
          <a:p>
            <a:r>
              <a:rPr lang="en-US" altLang="zh-CN" dirty="0"/>
              <a:t>Classical cipher</a:t>
            </a:r>
            <a:endParaRPr lang="zh-CN" altLang="en-US" dirty="0"/>
          </a:p>
        </p:txBody>
      </p:sp>
    </p:spTree>
    <p:extLst>
      <p:ext uri="{BB962C8B-B14F-4D97-AF65-F5344CB8AC3E}">
        <p14:creationId xmlns:p14="http://schemas.microsoft.com/office/powerpoint/2010/main" val="3890383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p_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8640"/>
            <a:ext cx="6840760" cy="651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496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Transposition cipher</a:t>
            </a:r>
          </a:p>
          <a:p>
            <a:pPr lvl="1"/>
            <a:r>
              <a:rPr lang="en-US" altLang="zh-CN" sz="2400" dirty="0"/>
              <a:t>The plaintext remains the same, but the order of characters is shuffled around</a:t>
            </a:r>
          </a:p>
          <a:p>
            <a:pPr lvl="1"/>
            <a:endParaRPr lang="en-US" altLang="zh-CN" sz="2400" dirty="0"/>
          </a:p>
          <a:p>
            <a:pPr algn="just">
              <a:lnSpc>
                <a:spcPct val="90000"/>
              </a:lnSpc>
            </a:pPr>
            <a:r>
              <a:rPr lang="en-US" altLang="zh-CN" sz="2400" dirty="0"/>
              <a:t>Example 1</a:t>
            </a:r>
            <a:r>
              <a:rPr lang="zh-CN" altLang="en-US" sz="2400" dirty="0"/>
              <a:t>：</a:t>
            </a:r>
          </a:p>
          <a:p>
            <a:pPr lvl="1" algn="just">
              <a:lnSpc>
                <a:spcPct val="90000"/>
              </a:lnSpc>
            </a:pPr>
            <a:r>
              <a:rPr lang="en-US" altLang="zh-CN" dirty="0"/>
              <a:t>Plain: 	SIMPLE CIPHER</a:t>
            </a:r>
            <a:r>
              <a:rPr lang="en-US" altLang="zh-CN" dirty="0">
                <a:latin typeface="宋体" charset="-122"/>
              </a:rPr>
              <a:t> </a:t>
            </a:r>
          </a:p>
          <a:p>
            <a:pPr lvl="1" algn="just">
              <a:lnSpc>
                <a:spcPct val="90000"/>
              </a:lnSpc>
            </a:pPr>
            <a:r>
              <a:rPr lang="en-US" altLang="zh-CN" dirty="0"/>
              <a:t>Cipher:  REHPIC ELPMIS</a:t>
            </a:r>
          </a:p>
          <a:p>
            <a:pPr algn="just">
              <a:lnSpc>
                <a:spcPct val="90000"/>
              </a:lnSpc>
            </a:pPr>
            <a:r>
              <a:rPr lang="en-US" altLang="zh-CN" sz="2400" dirty="0"/>
              <a:t>Example 2</a:t>
            </a:r>
            <a:r>
              <a:rPr lang="zh-CN" altLang="en-US" sz="2400" dirty="0"/>
              <a:t>：</a:t>
            </a:r>
          </a:p>
          <a:p>
            <a:pPr lvl="1">
              <a:lnSpc>
                <a:spcPct val="90000"/>
              </a:lnSpc>
            </a:pPr>
            <a:r>
              <a:rPr lang="en-US" altLang="zh-CN" dirty="0"/>
              <a:t>Plain:	S  M  L  C  P    E</a:t>
            </a:r>
          </a:p>
          <a:p>
            <a:pPr lvl="4">
              <a:lnSpc>
                <a:spcPct val="90000"/>
              </a:lnSpc>
              <a:buFont typeface="Wingdings" pitchFamily="2" charset="2"/>
              <a:buNone/>
            </a:pPr>
            <a:r>
              <a:rPr lang="en-US" altLang="zh-CN" sz="2400" dirty="0"/>
              <a:t>         I   P  E   I   H  R</a:t>
            </a:r>
          </a:p>
          <a:p>
            <a:pPr lvl="1">
              <a:lnSpc>
                <a:spcPct val="90000"/>
              </a:lnSpc>
            </a:pPr>
            <a:r>
              <a:rPr lang="en-US" altLang="zh-CN" dirty="0"/>
              <a:t>Cipher: SMLCPEIPEIHR</a:t>
            </a:r>
          </a:p>
          <a:p>
            <a:pPr lvl="1"/>
            <a:endParaRPr lang="en-US" altLang="zh-CN" sz="2400" dirty="0"/>
          </a:p>
        </p:txBody>
      </p:sp>
      <p:sp>
        <p:nvSpPr>
          <p:cNvPr id="3" name="标题 2"/>
          <p:cNvSpPr>
            <a:spLocks noGrp="1"/>
          </p:cNvSpPr>
          <p:nvPr>
            <p:ph type="title"/>
          </p:nvPr>
        </p:nvSpPr>
        <p:spPr/>
        <p:txBody>
          <a:bodyPr/>
          <a:lstStyle/>
          <a:p>
            <a:r>
              <a:rPr lang="en-US" altLang="zh-CN" dirty="0"/>
              <a:t>Classical cipher</a:t>
            </a:r>
            <a:endParaRPr lang="zh-CN" altLang="en-US" dirty="0"/>
          </a:p>
        </p:txBody>
      </p:sp>
    </p:spTree>
    <p:extLst>
      <p:ext uri="{BB962C8B-B14F-4D97-AF65-F5344CB8AC3E}">
        <p14:creationId xmlns:p14="http://schemas.microsoft.com/office/powerpoint/2010/main" val="2450694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0 </a:t>
            </a:r>
            <a:r>
              <a:rPr lang="zh-CN" altLang="en-US" dirty="0"/>
              <a:t>⊕ </a:t>
            </a:r>
            <a:r>
              <a:rPr lang="en-US" altLang="zh-CN" dirty="0"/>
              <a:t>0 = 0</a:t>
            </a:r>
          </a:p>
          <a:p>
            <a:r>
              <a:rPr lang="en-US" altLang="zh-CN" dirty="0"/>
              <a:t>0 </a:t>
            </a:r>
            <a:r>
              <a:rPr lang="zh-CN" altLang="en-US" dirty="0"/>
              <a:t>⊕ </a:t>
            </a:r>
            <a:r>
              <a:rPr lang="en-US" altLang="zh-CN" dirty="0"/>
              <a:t>1 = 1</a:t>
            </a:r>
          </a:p>
          <a:p>
            <a:r>
              <a:rPr lang="en-US" altLang="zh-CN" dirty="0"/>
              <a:t>1 </a:t>
            </a:r>
            <a:r>
              <a:rPr lang="zh-CN" altLang="en-US" dirty="0"/>
              <a:t>⊕ </a:t>
            </a:r>
            <a:r>
              <a:rPr lang="en-US" altLang="zh-CN" dirty="0"/>
              <a:t>0 = 1</a:t>
            </a:r>
          </a:p>
          <a:p>
            <a:r>
              <a:rPr lang="en-US" altLang="zh-CN" dirty="0"/>
              <a:t>1 </a:t>
            </a:r>
            <a:r>
              <a:rPr lang="zh-CN" altLang="en-US" dirty="0"/>
              <a:t>⊕ </a:t>
            </a:r>
            <a:r>
              <a:rPr lang="en-US" altLang="zh-CN" dirty="0"/>
              <a:t>1 = 0</a:t>
            </a:r>
          </a:p>
          <a:p>
            <a:r>
              <a:rPr lang="en-US" altLang="zh-CN" dirty="0"/>
              <a:t>Also note that:</a:t>
            </a:r>
          </a:p>
          <a:p>
            <a:r>
              <a:rPr lang="en-US" altLang="zh-CN" dirty="0"/>
              <a:t>a ⊕ a = 0</a:t>
            </a:r>
          </a:p>
          <a:p>
            <a:r>
              <a:rPr lang="en-US" altLang="zh-CN" dirty="0"/>
              <a:t>a ⊕ b ⊕ b = a</a:t>
            </a:r>
            <a:endParaRPr lang="zh-CN" altLang="en-US" dirty="0"/>
          </a:p>
        </p:txBody>
      </p:sp>
      <p:sp>
        <p:nvSpPr>
          <p:cNvPr id="3" name="标题 2"/>
          <p:cNvSpPr>
            <a:spLocks noGrp="1"/>
          </p:cNvSpPr>
          <p:nvPr>
            <p:ph type="title"/>
          </p:nvPr>
        </p:nvSpPr>
        <p:spPr/>
        <p:txBody>
          <a:bodyPr/>
          <a:lstStyle/>
          <a:p>
            <a:r>
              <a:rPr lang="en-US" altLang="zh-CN" dirty="0"/>
              <a:t>Exclusive OR</a:t>
            </a:r>
            <a:endParaRPr lang="zh-CN" altLang="en-US" dirty="0"/>
          </a:p>
        </p:txBody>
      </p:sp>
    </p:spTree>
    <p:extLst>
      <p:ext uri="{BB962C8B-B14F-4D97-AF65-F5344CB8AC3E}">
        <p14:creationId xmlns:p14="http://schemas.microsoft.com/office/powerpoint/2010/main" val="2227965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 cipher example</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6" y="0"/>
            <a:ext cx="9213772"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89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Each key letter is used exactly once, for only one message</a:t>
            </a:r>
          </a:p>
          <a:p>
            <a:r>
              <a:rPr lang="en-US" altLang="zh-CN" dirty="0"/>
              <a:t>The sender encrypts the message and then destroys the used pages of the pad or used section of the tape. </a:t>
            </a:r>
          </a:p>
          <a:p>
            <a:r>
              <a:rPr lang="en-US" altLang="zh-CN" dirty="0"/>
              <a:t>The receiver has an identical pad and uses each key on the pad, in turn, to decrypt each letter of the </a:t>
            </a:r>
            <a:r>
              <a:rPr lang="en-US" altLang="zh-CN" dirty="0" err="1"/>
              <a:t>ciphertext</a:t>
            </a:r>
            <a:r>
              <a:rPr lang="en-US" altLang="zh-CN" dirty="0"/>
              <a:t>. The receiver destroys the same pad pages or tape section after decrypting the message.</a:t>
            </a:r>
            <a:endParaRPr lang="zh-CN" altLang="en-US" dirty="0"/>
          </a:p>
        </p:txBody>
      </p:sp>
      <p:sp>
        <p:nvSpPr>
          <p:cNvPr id="3" name="标题 2"/>
          <p:cNvSpPr>
            <a:spLocks noGrp="1"/>
          </p:cNvSpPr>
          <p:nvPr>
            <p:ph type="title"/>
          </p:nvPr>
        </p:nvSpPr>
        <p:spPr/>
        <p:txBody>
          <a:bodyPr/>
          <a:lstStyle/>
          <a:p>
            <a:r>
              <a:rPr lang="en-US" altLang="zh-CN" dirty="0"/>
              <a:t>One-time Pads</a:t>
            </a:r>
            <a:endParaRPr lang="zh-CN" altLang="en-US" dirty="0"/>
          </a:p>
        </p:txBody>
      </p:sp>
    </p:spTree>
    <p:extLst>
      <p:ext uri="{BB962C8B-B14F-4D97-AF65-F5344CB8AC3E}">
        <p14:creationId xmlns:p14="http://schemas.microsoft.com/office/powerpoint/2010/main" val="3820418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For example:</a:t>
            </a:r>
          </a:p>
          <a:p>
            <a:pPr lvl="1"/>
            <a:r>
              <a:rPr lang="en-US" altLang="zh-CN" dirty="0"/>
              <a:t>Plaintext is:     ONETIMEPAD</a:t>
            </a:r>
          </a:p>
          <a:p>
            <a:pPr lvl="1"/>
            <a:r>
              <a:rPr lang="en-US" altLang="zh-CN" dirty="0"/>
              <a:t>Key sequence: TBFRGFARFM</a:t>
            </a:r>
          </a:p>
          <a:p>
            <a:pPr lvl="1"/>
            <a:r>
              <a:rPr lang="en-US" altLang="zh-CN" dirty="0"/>
              <a:t>What is the </a:t>
            </a:r>
            <a:r>
              <a:rPr lang="en-US" altLang="zh-CN" dirty="0" err="1"/>
              <a:t>ciphertext</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a:t>One-time Pads</a:t>
            </a:r>
            <a:endParaRPr lang="zh-CN" altLang="en-US" dirty="0"/>
          </a:p>
        </p:txBody>
      </p:sp>
    </p:spTree>
    <p:extLst>
      <p:ext uri="{BB962C8B-B14F-4D97-AF65-F5344CB8AC3E}">
        <p14:creationId xmlns:p14="http://schemas.microsoft.com/office/powerpoint/2010/main" val="10814963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It is a perfect encryption scheme</a:t>
            </a:r>
          </a:p>
          <a:p>
            <a:r>
              <a:rPr lang="en-US" altLang="zh-CN" dirty="0"/>
              <a:t>It sounds good, but are there any problems?</a:t>
            </a:r>
          </a:p>
          <a:p>
            <a:pPr lvl="1"/>
            <a:r>
              <a:rPr lang="en-US" altLang="zh-CN" sz="2400" dirty="0"/>
              <a:t>The key bits must be random and can never be used again</a:t>
            </a:r>
          </a:p>
          <a:p>
            <a:pPr lvl="1"/>
            <a:r>
              <a:rPr lang="en-US" altLang="zh-CN" sz="2400" dirty="0"/>
              <a:t>The length of the key sequence must be equal to the length of the message</a:t>
            </a:r>
          </a:p>
          <a:p>
            <a:pPr lvl="1"/>
            <a:r>
              <a:rPr lang="en-US" altLang="zh-CN" sz="2400" dirty="0"/>
              <a:t>It is suitable for a few short messages, but not for long messages.</a:t>
            </a:r>
            <a:endParaRPr lang="zh-CN" altLang="en-US" sz="2400" dirty="0"/>
          </a:p>
        </p:txBody>
      </p:sp>
      <p:sp>
        <p:nvSpPr>
          <p:cNvPr id="3" name="标题 2"/>
          <p:cNvSpPr>
            <a:spLocks noGrp="1"/>
          </p:cNvSpPr>
          <p:nvPr>
            <p:ph type="title"/>
          </p:nvPr>
        </p:nvSpPr>
        <p:spPr/>
        <p:txBody>
          <a:bodyPr/>
          <a:lstStyle/>
          <a:p>
            <a:r>
              <a:rPr lang="en-US" altLang="zh-CN" dirty="0"/>
              <a:t>One-time Pads</a:t>
            </a:r>
            <a:endParaRPr lang="zh-CN" altLang="en-US" dirty="0"/>
          </a:p>
        </p:txBody>
      </p:sp>
    </p:spTree>
    <p:extLst>
      <p:ext uri="{BB962C8B-B14F-4D97-AF65-F5344CB8AC3E}">
        <p14:creationId xmlns:p14="http://schemas.microsoft.com/office/powerpoint/2010/main" val="178211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Name</a:t>
            </a:r>
          </a:p>
          <a:p>
            <a:r>
              <a:rPr lang="en-US" altLang="zh-CN" dirty="0"/>
              <a:t>Photo</a:t>
            </a:r>
          </a:p>
          <a:p>
            <a:r>
              <a:rPr lang="en-US" altLang="zh-CN" dirty="0"/>
              <a:t>What do you want to learn from this course? </a:t>
            </a:r>
          </a:p>
          <a:p>
            <a:r>
              <a:rPr lang="en-US" altLang="zh-CN" dirty="0"/>
              <a:t>Any ideas about</a:t>
            </a:r>
            <a:r>
              <a:rPr lang="zh-CN" altLang="en-US" dirty="0"/>
              <a:t> </a:t>
            </a:r>
            <a:r>
              <a:rPr lang="en-US" altLang="zh-CN"/>
              <a:t>this course?</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Make yourself known to me…</a:t>
            </a:r>
            <a:endParaRPr lang="zh-CN" altLang="en-US" dirty="0"/>
          </a:p>
        </p:txBody>
      </p:sp>
    </p:spTree>
    <p:extLst>
      <p:ext uri="{BB962C8B-B14F-4D97-AF65-F5344CB8AC3E}">
        <p14:creationId xmlns:p14="http://schemas.microsoft.com/office/powerpoint/2010/main" val="226123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Chapter I. Foundations</a:t>
            </a:r>
          </a:p>
          <a:p>
            <a:r>
              <a:rPr lang="en-US" altLang="zh-CN" dirty="0"/>
              <a:t>Chapter II. Protocol Building Blocks</a:t>
            </a:r>
          </a:p>
          <a:p>
            <a:r>
              <a:rPr lang="en-US" altLang="zh-CN" dirty="0"/>
              <a:t>Chapter III. Basic Protocols</a:t>
            </a:r>
          </a:p>
          <a:p>
            <a:r>
              <a:rPr lang="en-US" altLang="zh-CN" dirty="0"/>
              <a:t>Chapter IV. Intermediate Protocols</a:t>
            </a:r>
          </a:p>
          <a:p>
            <a:r>
              <a:rPr lang="en-US" altLang="zh-CN" dirty="0"/>
              <a:t>Chapter V. Advanced Protocols</a:t>
            </a:r>
          </a:p>
          <a:p>
            <a:r>
              <a:rPr lang="en-US" altLang="zh-CN" dirty="0"/>
              <a:t>Chapter VI. Esoteric Protocols</a:t>
            </a:r>
          </a:p>
        </p:txBody>
      </p:sp>
      <p:sp>
        <p:nvSpPr>
          <p:cNvPr id="3" name="标题 2"/>
          <p:cNvSpPr>
            <a:spLocks noGrp="1"/>
          </p:cNvSpPr>
          <p:nvPr>
            <p:ph type="title"/>
          </p:nvPr>
        </p:nvSpPr>
        <p:spPr/>
        <p:txBody>
          <a:bodyPr/>
          <a:lstStyle/>
          <a:p>
            <a:r>
              <a:rPr lang="en-US" altLang="zh-CN" dirty="0"/>
              <a:t>Contents</a:t>
            </a:r>
            <a:endParaRPr lang="zh-CN" altLang="en-US" dirty="0"/>
          </a:p>
        </p:txBody>
      </p:sp>
    </p:spTree>
    <p:extLst>
      <p:ext uri="{BB962C8B-B14F-4D97-AF65-F5344CB8AC3E}">
        <p14:creationId xmlns:p14="http://schemas.microsoft.com/office/powerpoint/2010/main" val="509793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3400" y="1905000"/>
            <a:ext cx="7772400" cy="1829761"/>
          </a:xfrm>
        </p:spPr>
        <p:txBody>
          <a:bodyPr/>
          <a:lstStyle/>
          <a:p>
            <a:r>
              <a:rPr lang="en-US" altLang="zh-CN" dirty="0"/>
              <a:t>Chapter I. Foundations</a:t>
            </a:r>
            <a:endParaRPr lang="zh-CN" altLang="en-US" dirty="0"/>
          </a:p>
        </p:txBody>
      </p:sp>
    </p:spTree>
    <p:extLst>
      <p:ext uri="{BB962C8B-B14F-4D97-AF65-F5344CB8AC3E}">
        <p14:creationId xmlns:p14="http://schemas.microsoft.com/office/powerpoint/2010/main" val="345826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Math Background</a:t>
            </a:r>
          </a:p>
          <a:p>
            <a:r>
              <a:rPr lang="en-US" altLang="zh-CN" dirty="0"/>
              <a:t>Terminology</a:t>
            </a:r>
          </a:p>
          <a:p>
            <a:r>
              <a:rPr lang="en-US" altLang="zh-CN" dirty="0"/>
              <a:t>Classical ciphers</a:t>
            </a:r>
          </a:p>
          <a:p>
            <a:r>
              <a:rPr lang="en-US" altLang="zh-CN" dirty="0"/>
              <a:t>Exclusive OR</a:t>
            </a:r>
          </a:p>
          <a:p>
            <a:r>
              <a:rPr lang="en-US" altLang="zh-CN" dirty="0"/>
              <a:t>One-time pad</a:t>
            </a:r>
          </a:p>
          <a:p>
            <a:r>
              <a:rPr lang="en-US" altLang="zh-CN" dirty="0"/>
              <a:t>Large numbers </a:t>
            </a:r>
          </a:p>
          <a:p>
            <a:endParaRPr lang="zh-CN" altLang="en-US" dirty="0"/>
          </a:p>
        </p:txBody>
      </p:sp>
      <p:sp>
        <p:nvSpPr>
          <p:cNvPr id="3" name="标题 2"/>
          <p:cNvSpPr>
            <a:spLocks noGrp="1"/>
          </p:cNvSpPr>
          <p:nvPr>
            <p:ph type="title"/>
          </p:nvPr>
        </p:nvSpPr>
        <p:spPr/>
        <p:txBody>
          <a:bodyPr/>
          <a:lstStyle/>
          <a:p>
            <a:r>
              <a:rPr lang="en-US" altLang="zh-CN" dirty="0"/>
              <a:t>Chapter I. Foundations</a:t>
            </a:r>
            <a:endParaRPr lang="zh-CN" altLang="en-US" dirty="0"/>
          </a:p>
        </p:txBody>
      </p:sp>
    </p:spTree>
    <p:extLst>
      <p:ext uri="{BB962C8B-B14F-4D97-AF65-F5344CB8AC3E}">
        <p14:creationId xmlns:p14="http://schemas.microsoft.com/office/powerpoint/2010/main" val="3601898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Sender</a:t>
            </a:r>
            <a:r>
              <a:rPr lang="en-US" altLang="zh-CN" b="1" dirty="0">
                <a:sym typeface="Wingdings" pitchFamily="2" charset="2"/>
              </a:rPr>
              <a:t> &lt;-&gt; Receiver</a:t>
            </a:r>
          </a:p>
          <a:p>
            <a:pPr lvl="1"/>
            <a:r>
              <a:rPr lang="en-US" altLang="zh-CN" dirty="0">
                <a:sym typeface="Wingdings" pitchFamily="2" charset="2"/>
              </a:rPr>
              <a:t>Send and receive securely</a:t>
            </a:r>
          </a:p>
          <a:p>
            <a:pPr lvl="1"/>
            <a:r>
              <a:rPr lang="en-US" altLang="zh-CN" dirty="0">
                <a:sym typeface="Wingdings" pitchFamily="2" charset="2"/>
              </a:rPr>
              <a:t>Make sure an eavesdropper cannot read message</a:t>
            </a:r>
          </a:p>
          <a:p>
            <a:r>
              <a:rPr lang="en-US" altLang="zh-CN" b="1" dirty="0">
                <a:sym typeface="Wingdings" pitchFamily="2" charset="2"/>
              </a:rPr>
              <a:t>Messages and Encryption</a:t>
            </a:r>
          </a:p>
          <a:p>
            <a:pPr lvl="1"/>
            <a:r>
              <a:rPr lang="en-US" altLang="zh-CN" dirty="0">
                <a:sym typeface="Wingdings" pitchFamily="2" charset="2"/>
              </a:rPr>
              <a:t>Plaintext</a:t>
            </a:r>
          </a:p>
          <a:p>
            <a:pPr lvl="1"/>
            <a:r>
              <a:rPr lang="en-US" altLang="zh-CN" dirty="0" err="1">
                <a:sym typeface="Wingdings" pitchFamily="2" charset="2"/>
              </a:rPr>
              <a:t>Ciphertext</a:t>
            </a:r>
            <a:endParaRPr lang="en-US" altLang="zh-CN" dirty="0">
              <a:sym typeface="Wingdings" pitchFamily="2" charset="2"/>
            </a:endParaRPr>
          </a:p>
          <a:p>
            <a:pPr lvl="1"/>
            <a:r>
              <a:rPr lang="en-US" altLang="zh-CN" dirty="0">
                <a:sym typeface="Wingdings" pitchFamily="2" charset="2"/>
              </a:rPr>
              <a:t>Decryption and Encryption</a:t>
            </a:r>
          </a:p>
          <a:p>
            <a:endParaRPr lang="zh-CN" altLang="en-US" dirty="0"/>
          </a:p>
        </p:txBody>
      </p:sp>
      <p:sp>
        <p:nvSpPr>
          <p:cNvPr id="3" name="标题 2"/>
          <p:cNvSpPr>
            <a:spLocks noGrp="1"/>
          </p:cNvSpPr>
          <p:nvPr>
            <p:ph type="title"/>
          </p:nvPr>
        </p:nvSpPr>
        <p:spPr/>
        <p:txBody>
          <a:bodyPr/>
          <a:lstStyle/>
          <a:p>
            <a:r>
              <a:rPr lang="en-US" altLang="zh-CN" dirty="0"/>
              <a:t>Terminology</a:t>
            </a:r>
            <a:endParaRPr lang="zh-CN" altLang="en-US" dirty="0"/>
          </a:p>
        </p:txBody>
      </p:sp>
    </p:spTree>
    <p:extLst>
      <p:ext uri="{BB962C8B-B14F-4D97-AF65-F5344CB8AC3E}">
        <p14:creationId xmlns:p14="http://schemas.microsoft.com/office/powerpoint/2010/main" val="426981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Terminology</a:t>
            </a:r>
            <a:endParaRPr lang="zh-CN" altLang="en-US" dirty="0"/>
          </a:p>
        </p:txBody>
      </p:sp>
      <p:sp>
        <p:nvSpPr>
          <p:cNvPr id="5" name="圆角矩形 4"/>
          <p:cNvSpPr/>
          <p:nvPr/>
        </p:nvSpPr>
        <p:spPr>
          <a:xfrm>
            <a:off x="1752600" y="23622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Encryption</a:t>
            </a:r>
            <a:endParaRPr lang="zh-CN" altLang="en-US" sz="2800" dirty="0"/>
          </a:p>
        </p:txBody>
      </p:sp>
      <p:sp>
        <p:nvSpPr>
          <p:cNvPr id="6" name="圆角矩形 5"/>
          <p:cNvSpPr/>
          <p:nvPr/>
        </p:nvSpPr>
        <p:spPr>
          <a:xfrm>
            <a:off x="5105400" y="2362200"/>
            <a:ext cx="2514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Decryption</a:t>
            </a:r>
            <a:endParaRPr lang="zh-CN" altLang="en-US" sz="2800" dirty="0"/>
          </a:p>
        </p:txBody>
      </p:sp>
      <p:cxnSp>
        <p:nvCxnSpPr>
          <p:cNvPr id="8" name="直接箭头连接符 7"/>
          <p:cNvCxnSpPr/>
          <p:nvPr/>
        </p:nvCxnSpPr>
        <p:spPr>
          <a:xfrm>
            <a:off x="228600" y="2743200"/>
            <a:ext cx="14478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2400" y="2743200"/>
            <a:ext cx="11430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696200" y="2743200"/>
            <a:ext cx="144780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 y="2133600"/>
            <a:ext cx="1375698" cy="523220"/>
          </a:xfrm>
          <a:prstGeom prst="rect">
            <a:avLst/>
          </a:prstGeom>
          <a:noFill/>
        </p:spPr>
        <p:txBody>
          <a:bodyPr wrap="none" rtlCol="0">
            <a:spAutoFit/>
          </a:bodyPr>
          <a:lstStyle/>
          <a:p>
            <a:r>
              <a:rPr lang="en-US" altLang="zh-CN" sz="2800" dirty="0"/>
              <a:t>Sender</a:t>
            </a:r>
            <a:endParaRPr lang="zh-CN" altLang="en-US" sz="2800" dirty="0"/>
          </a:p>
        </p:txBody>
      </p:sp>
      <p:sp>
        <p:nvSpPr>
          <p:cNvPr id="12" name="TextBox 11"/>
          <p:cNvSpPr txBox="1"/>
          <p:nvPr/>
        </p:nvSpPr>
        <p:spPr>
          <a:xfrm>
            <a:off x="23812" y="3160693"/>
            <a:ext cx="2282997" cy="954107"/>
          </a:xfrm>
          <a:prstGeom prst="rect">
            <a:avLst/>
          </a:prstGeom>
          <a:noFill/>
        </p:spPr>
        <p:txBody>
          <a:bodyPr wrap="none" rtlCol="0">
            <a:spAutoFit/>
          </a:bodyPr>
          <a:lstStyle/>
          <a:p>
            <a:r>
              <a:rPr lang="en-US" altLang="zh-CN" sz="2800" dirty="0"/>
              <a:t>Plaintext</a:t>
            </a:r>
          </a:p>
          <a:p>
            <a:r>
              <a:rPr lang="en-US" altLang="zh-CN" sz="2800" dirty="0"/>
              <a:t>Hello, world</a:t>
            </a:r>
            <a:endParaRPr lang="zh-CN" altLang="en-US" sz="2800" dirty="0"/>
          </a:p>
        </p:txBody>
      </p:sp>
      <p:sp>
        <p:nvSpPr>
          <p:cNvPr id="13" name="TextBox 12"/>
          <p:cNvSpPr txBox="1"/>
          <p:nvPr/>
        </p:nvSpPr>
        <p:spPr>
          <a:xfrm>
            <a:off x="3429000" y="3124200"/>
            <a:ext cx="2242922" cy="954107"/>
          </a:xfrm>
          <a:prstGeom prst="rect">
            <a:avLst/>
          </a:prstGeom>
          <a:noFill/>
        </p:spPr>
        <p:txBody>
          <a:bodyPr wrap="none" rtlCol="0">
            <a:spAutoFit/>
          </a:bodyPr>
          <a:lstStyle/>
          <a:p>
            <a:r>
              <a:rPr lang="en-US" altLang="zh-CN" sz="2800" dirty="0" err="1"/>
              <a:t>Ciphertext</a:t>
            </a:r>
            <a:endParaRPr lang="en-US" altLang="zh-CN" sz="2800" dirty="0"/>
          </a:p>
          <a:p>
            <a:r>
              <a:rPr lang="en-US" altLang="zh-CN" sz="2800" dirty="0"/>
              <a:t>!@#$%^&amp;**(</a:t>
            </a:r>
            <a:endParaRPr lang="zh-CN" altLang="en-US" sz="2800" dirty="0"/>
          </a:p>
        </p:txBody>
      </p:sp>
      <p:sp>
        <p:nvSpPr>
          <p:cNvPr id="14" name="TextBox 13"/>
          <p:cNvSpPr txBox="1"/>
          <p:nvPr/>
        </p:nvSpPr>
        <p:spPr>
          <a:xfrm>
            <a:off x="6934200" y="3160693"/>
            <a:ext cx="2282997" cy="954107"/>
          </a:xfrm>
          <a:prstGeom prst="rect">
            <a:avLst/>
          </a:prstGeom>
          <a:noFill/>
        </p:spPr>
        <p:txBody>
          <a:bodyPr wrap="none" rtlCol="0">
            <a:spAutoFit/>
          </a:bodyPr>
          <a:lstStyle/>
          <a:p>
            <a:r>
              <a:rPr lang="en-US" altLang="zh-CN" sz="2800" dirty="0"/>
              <a:t>Plaintext</a:t>
            </a:r>
          </a:p>
          <a:p>
            <a:r>
              <a:rPr lang="en-US" altLang="zh-CN" sz="2800" dirty="0"/>
              <a:t>Hello, world</a:t>
            </a:r>
            <a:endParaRPr lang="zh-CN" altLang="en-US" sz="2800" dirty="0"/>
          </a:p>
        </p:txBody>
      </p:sp>
      <p:sp>
        <p:nvSpPr>
          <p:cNvPr id="15" name="TextBox 14"/>
          <p:cNvSpPr txBox="1"/>
          <p:nvPr/>
        </p:nvSpPr>
        <p:spPr>
          <a:xfrm>
            <a:off x="7508616" y="1981200"/>
            <a:ext cx="1635384" cy="523220"/>
          </a:xfrm>
          <a:prstGeom prst="rect">
            <a:avLst/>
          </a:prstGeom>
          <a:noFill/>
        </p:spPr>
        <p:txBody>
          <a:bodyPr wrap="none" rtlCol="0">
            <a:spAutoFit/>
          </a:bodyPr>
          <a:lstStyle/>
          <a:p>
            <a:r>
              <a:rPr lang="en-US" altLang="zh-CN" sz="2800" dirty="0"/>
              <a:t>Receiver</a:t>
            </a:r>
            <a:endParaRPr lang="zh-CN" altLang="en-US" sz="2800" dirty="0"/>
          </a:p>
        </p:txBody>
      </p:sp>
      <p:sp>
        <p:nvSpPr>
          <p:cNvPr id="17" name="内容占位符 1"/>
          <p:cNvSpPr>
            <a:spLocks noGrp="1"/>
          </p:cNvSpPr>
          <p:nvPr>
            <p:ph idx="1"/>
          </p:nvPr>
        </p:nvSpPr>
        <p:spPr>
          <a:xfrm>
            <a:off x="1428085" y="4343400"/>
            <a:ext cx="6672927" cy="1881982"/>
          </a:xfrm>
        </p:spPr>
        <p:txBody>
          <a:bodyPr>
            <a:normAutofit/>
          </a:bodyPr>
          <a:lstStyle/>
          <a:p>
            <a:r>
              <a:rPr lang="en-US" altLang="zh-CN" dirty="0"/>
              <a:t>Encryption: E(</a:t>
            </a:r>
            <a:r>
              <a:rPr lang="en-US" altLang="zh-CN" dirty="0" err="1"/>
              <a:t>m,k</a:t>
            </a:r>
            <a:r>
              <a:rPr lang="en-US" altLang="zh-CN" dirty="0"/>
              <a:t>)=c</a:t>
            </a:r>
          </a:p>
          <a:p>
            <a:r>
              <a:rPr lang="en-US" altLang="zh-CN" dirty="0"/>
              <a:t>Decryption: D(</a:t>
            </a:r>
            <a:r>
              <a:rPr lang="en-US" altLang="zh-CN" dirty="0" err="1"/>
              <a:t>c,k</a:t>
            </a:r>
            <a:r>
              <a:rPr lang="en-US" altLang="zh-CN" dirty="0"/>
              <a:t>)=m</a:t>
            </a:r>
          </a:p>
          <a:p>
            <a:r>
              <a:rPr lang="en-US" altLang="zh-CN" dirty="0"/>
              <a:t>D(E(</a:t>
            </a:r>
            <a:r>
              <a:rPr lang="en-US" altLang="zh-CN" dirty="0" err="1"/>
              <a:t>m,k</a:t>
            </a:r>
            <a:r>
              <a:rPr lang="en-US" altLang="zh-CN" dirty="0"/>
              <a:t>),k)=m</a:t>
            </a:r>
            <a:endParaRPr lang="zh-CN" altLang="en-US" dirty="0"/>
          </a:p>
        </p:txBody>
      </p:sp>
    </p:spTree>
    <p:extLst>
      <p:ext uri="{BB962C8B-B14F-4D97-AF65-F5344CB8AC3E}">
        <p14:creationId xmlns:p14="http://schemas.microsoft.com/office/powerpoint/2010/main" val="261611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统一模板2</Template>
  <TotalTime>1912</TotalTime>
  <Words>1419</Words>
  <Application>Microsoft Office PowerPoint</Application>
  <PresentationFormat>全屏显示(4:3)</PresentationFormat>
  <Paragraphs>225</Paragraphs>
  <Slides>37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黑体</vt:lpstr>
      <vt:lpstr>宋体</vt:lpstr>
      <vt:lpstr>Arial</vt:lpstr>
      <vt:lpstr>Calibri</vt:lpstr>
      <vt:lpstr>Lucida Sans Unicode</vt:lpstr>
      <vt:lpstr>Verdana</vt:lpstr>
      <vt:lpstr>Wingdings</vt:lpstr>
      <vt:lpstr>Wingdings 2</vt:lpstr>
      <vt:lpstr>Wingdings 3</vt:lpstr>
      <vt:lpstr>聚合</vt:lpstr>
      <vt:lpstr>Security Protocols</vt:lpstr>
      <vt:lpstr>Resume (Education)</vt:lpstr>
      <vt:lpstr>Resume(Work)</vt:lpstr>
      <vt:lpstr>Make yourself known to me…</vt:lpstr>
      <vt:lpstr>Contents</vt:lpstr>
      <vt:lpstr>Chapter I. Foundations</vt:lpstr>
      <vt:lpstr>Chapter I. Foundations</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Terminology</vt:lpstr>
      <vt:lpstr>Large numbers</vt:lpstr>
      <vt:lpstr>Large numbers</vt:lpstr>
      <vt:lpstr>Large numbers</vt:lpstr>
      <vt:lpstr>Classical cipher</vt:lpstr>
      <vt:lpstr>Classical cipher</vt:lpstr>
      <vt:lpstr>PowerPoint 演示文稿</vt:lpstr>
      <vt:lpstr>Classical cipher</vt:lpstr>
      <vt:lpstr>Exclusive OR</vt:lpstr>
      <vt:lpstr>A cipher example</vt:lpstr>
      <vt:lpstr>One-time Pads</vt:lpstr>
      <vt:lpstr>One-time Pads</vt:lpstr>
      <vt:lpstr>One-time Pads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信息安全前沿技术讲座</dc:title>
  <dc:creator>Qinke</dc:creator>
  <cp:lastModifiedBy>Qin ke</cp:lastModifiedBy>
  <cp:revision>59</cp:revision>
  <dcterms:created xsi:type="dcterms:W3CDTF">2012-11-05T06:42:50Z</dcterms:created>
  <dcterms:modified xsi:type="dcterms:W3CDTF">2019-09-24T01:00:29Z</dcterms:modified>
</cp:coreProperties>
</file>