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69"/>
  </p:notesMasterIdLst>
  <p:sldIdLst>
    <p:sldId id="256" r:id="rId3"/>
    <p:sldId id="257" r:id="rId4"/>
    <p:sldId id="258" r:id="rId5"/>
    <p:sldId id="259" r:id="rId6"/>
    <p:sldId id="260" r:id="rId7"/>
    <p:sldId id="263" r:id="rId8"/>
    <p:sldId id="266" r:id="rId9"/>
    <p:sldId id="261" r:id="rId10"/>
    <p:sldId id="267" r:id="rId11"/>
    <p:sldId id="262" r:id="rId12"/>
    <p:sldId id="268" r:id="rId13"/>
    <p:sldId id="264" r:id="rId14"/>
    <p:sldId id="265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280" r:id="rId43"/>
    <p:sldId id="281" r:id="rId44"/>
    <p:sldId id="282" r:id="rId45"/>
    <p:sldId id="283" r:id="rId46"/>
    <p:sldId id="286" r:id="rId47"/>
    <p:sldId id="287" r:id="rId48"/>
    <p:sldId id="285" r:id="rId49"/>
    <p:sldId id="288" r:id="rId50"/>
    <p:sldId id="289" r:id="rId51"/>
    <p:sldId id="290" r:id="rId52"/>
    <p:sldId id="291" r:id="rId53"/>
    <p:sldId id="293" r:id="rId54"/>
    <p:sldId id="292" r:id="rId55"/>
    <p:sldId id="294" r:id="rId56"/>
    <p:sldId id="295" r:id="rId57"/>
    <p:sldId id="296" r:id="rId58"/>
    <p:sldId id="297" r:id="rId59"/>
    <p:sldId id="298" r:id="rId60"/>
    <p:sldId id="302" r:id="rId61"/>
    <p:sldId id="299" r:id="rId62"/>
    <p:sldId id="300" r:id="rId63"/>
    <p:sldId id="303" r:id="rId64"/>
    <p:sldId id="307" r:id="rId65"/>
    <p:sldId id="301" r:id="rId66"/>
    <p:sldId id="304" r:id="rId67"/>
    <p:sldId id="308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087" autoAdjust="0"/>
  </p:normalViewPr>
  <p:slideViewPr>
    <p:cSldViewPr>
      <p:cViewPr varScale="1">
        <p:scale>
          <a:sx n="100" d="100"/>
          <a:sy n="100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CEFA5-8C17-47FB-AF02-E4F21696A9D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677E-FE77-4670-9735-B3B571BF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3F3321-F98B-4E5A-A1BF-B8720A4A11B5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</p:spTree>
    <p:extLst>
      <p:ext uri="{BB962C8B-B14F-4D97-AF65-F5344CB8AC3E}">
        <p14:creationId xmlns:p14="http://schemas.microsoft.com/office/powerpoint/2010/main" val="358097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增加一些例子和方法的详细介绍。手稿板书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4677E-FE77-4670-9735-B3B571BFE34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270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4325AD-9FE7-4B5F-8537-89B7BAC76E62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92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373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046E1F-BA52-46F7-AB2D-34F0C2F4CAC6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12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475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1EDAEB-B115-4E01-B43F-468B1FCF5B6E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5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578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EE5DF7-70A6-405C-A8F4-DB14B0A1E960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59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68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0ACBC-D3C9-4C5D-9F10-4837EE1905A7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8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782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5B2F06-4486-465E-9F44-86B84A4E1A1F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66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zh-CN" smtClean="0"/>
          </a:p>
        </p:txBody>
      </p:sp>
      <p:sp>
        <p:nvSpPr>
          <p:cNvPr id="788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493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E0ED34-A0B3-41C9-89C3-5D6E6E60B79C}" type="slidenum">
              <a:rPr kumimoji="0" lang="de-DE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altLang="zh-CN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18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增加其他的移位寄存器，手稿板书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4677E-FE77-4670-9735-B3B571BFE34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01720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84225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34742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319713" y="322263"/>
            <a:ext cx="1614487" cy="2587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22263"/>
            <a:ext cx="4695825" cy="2587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2320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6462712" cy="515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849313" y="1130300"/>
            <a:ext cx="6084887" cy="1779588"/>
          </a:xfrm>
        </p:spPr>
        <p:txBody>
          <a:bodyPr/>
          <a:lstStyle/>
          <a:p>
            <a:pPr lvl="0"/>
            <a:r>
              <a:rPr lang="de-DE" noProof="0" dirty="0" smtClean="0"/>
              <a:t>Klicken Sie auf das Symbol, um die SmartArt-Grafik hinzuzufügen</a:t>
            </a:r>
          </a:p>
        </p:txBody>
      </p:sp>
    </p:spTree>
    <p:extLst>
      <p:ext uri="{BB962C8B-B14F-4D97-AF65-F5344CB8AC3E}">
        <p14:creationId xmlns:p14="http://schemas.microsoft.com/office/powerpoint/2010/main" val="80282906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algn="just">
              <a:defRPr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322263"/>
            <a:ext cx="6769100" cy="74453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8838" y="1108075"/>
            <a:ext cx="6303962" cy="1752600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67047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72312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931423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49313" y="1130300"/>
            <a:ext cx="2965450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67163" y="1130300"/>
            <a:ext cx="2967037" cy="177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90220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64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7917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9027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91CFE8"/>
            </a:gs>
            <a:gs pos="37000">
              <a:schemeClr val="accent1">
                <a:tint val="66000"/>
                <a:satMod val="160000"/>
              </a:schemeClr>
            </a:gs>
            <a:gs pos="62000">
              <a:schemeClr val="accent1">
                <a:tint val="44500"/>
                <a:satMod val="160000"/>
              </a:schemeClr>
            </a:gs>
            <a:gs pos="14583">
              <a:schemeClr val="accent1">
                <a:tint val="660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 userDrawn="1"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 userDrawn="1"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 userDrawn="1"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2018/10/9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322263"/>
            <a:ext cx="64627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Mastertitelformat bearbeiten</a:t>
            </a:r>
            <a:br>
              <a:rPr lang="de-DE" altLang="zh-CN" smtClean="0"/>
            </a:br>
            <a:endParaRPr lang="de-DE" altLang="zh-CN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9313" y="1130300"/>
            <a:ext cx="6084887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zh-CN" smtClean="0"/>
              <a:t>Mastertextformat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2800" b="1">
          <a:solidFill>
            <a:schemeClr val="tx2"/>
          </a:solidFill>
          <a:latin typeface="Arial" charset="0"/>
        </a:defRPr>
      </a:lvl2pPr>
      <a:lvl3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2800" b="1">
          <a:solidFill>
            <a:schemeClr val="tx2"/>
          </a:solidFill>
          <a:latin typeface="Arial" charset="0"/>
        </a:defRPr>
      </a:lvl3pPr>
      <a:lvl4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2800" b="1">
          <a:solidFill>
            <a:schemeClr val="tx2"/>
          </a:solidFill>
          <a:latin typeface="Arial" charset="0"/>
        </a:defRPr>
      </a:lvl4pPr>
      <a:lvl5pPr marL="381000" indent="-381000" algn="l" rtl="0" eaLnBrk="0" fontAlgn="base" hangingPunct="0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anose="05030102010509060703" pitchFamily="18" charset="2"/>
        <a:buChar char="&lt;"/>
        <a:defRPr sz="2800" b="1">
          <a:solidFill>
            <a:schemeClr val="tx2"/>
          </a:solidFill>
          <a:latin typeface="Arial" charset="0"/>
        </a:defRPr>
      </a:lvl5pPr>
      <a:lvl6pPr marL="838200" indent="-381000" algn="l" rtl="0" eaLnBrk="1" fontAlgn="base" hangingPunct="1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6pPr>
      <a:lvl7pPr marL="1295400" indent="-381000" algn="l" rtl="0" eaLnBrk="1" fontAlgn="base" hangingPunct="1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7pPr>
      <a:lvl8pPr marL="1752600" indent="-381000" algn="l" rtl="0" eaLnBrk="1" fontAlgn="base" hangingPunct="1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8pPr>
      <a:lvl9pPr marL="2209800" indent="-381000" algn="l" rtl="0" eaLnBrk="1" fontAlgn="base" hangingPunct="1">
        <a:spcBef>
          <a:spcPct val="20000"/>
        </a:spcBef>
        <a:spcAft>
          <a:spcPct val="0"/>
        </a:spcAft>
        <a:buClr>
          <a:srgbClr val="007AC2"/>
        </a:buClr>
        <a:buSzPct val="120000"/>
        <a:buFont typeface="Webdings" pitchFamily="18" charset="2"/>
        <a:buChar char="&lt;"/>
        <a:defRPr sz="1900" b="1">
          <a:solidFill>
            <a:schemeClr val="tx2"/>
          </a:solidFill>
          <a:latin typeface="Arial" charset="0"/>
        </a:defRPr>
      </a:lvl9pPr>
    </p:titleStyle>
    <p:bodyStyle>
      <a:lvl1pPr marL="195263" indent="-1952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8891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952500" indent="-187325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3pPr>
      <a:lvl4pPr marL="1325563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4pPr>
      <a:lvl5pPr marL="1698625" indent="-182563" algn="l" rtl="0" eaLnBrk="0" fontAlgn="base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5pPr>
      <a:lvl6pPr marL="2155825" indent="-182563" algn="l" rtl="0" eaLnBrk="1" fontAlgn="base" hangingPunct="1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6pPr>
      <a:lvl7pPr marL="2613025" indent="-182563" algn="l" rtl="0" eaLnBrk="1" fontAlgn="base" hangingPunct="1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7pPr>
      <a:lvl8pPr marL="3070225" indent="-182563" algn="l" rtl="0" eaLnBrk="1" fontAlgn="base" hangingPunct="1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8pPr>
      <a:lvl9pPr marL="3527425" indent="-182563" algn="l" rtl="0" eaLnBrk="1" fontAlgn="base" hangingPunct="1">
        <a:lnSpc>
          <a:spcPct val="125000"/>
        </a:lnSpc>
        <a:spcBef>
          <a:spcPct val="25000"/>
        </a:spcBef>
        <a:spcAft>
          <a:spcPct val="0"/>
        </a:spcAft>
        <a:buClr>
          <a:srgbClr val="007AC2"/>
        </a:buClr>
        <a:buSzPct val="12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424936" cy="1829761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Chapter II. Protocol Building Blocks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7266335" y="2960141"/>
            <a:ext cx="933450" cy="1382712"/>
            <a:chOff x="4461" y="1497"/>
            <a:chExt cx="588" cy="871"/>
          </a:xfrm>
        </p:grpSpPr>
        <p:sp>
          <p:nvSpPr>
            <p:cNvPr id="5" name="Freeform 144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45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46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7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8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51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52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3"/>
            <p:cNvSpPr>
              <a:spLocks/>
            </p:cNvSpPr>
            <p:nvPr/>
          </p:nvSpPr>
          <p:spPr bwMode="auto">
            <a:xfrm>
              <a:off x="4848" y="2078"/>
              <a:ext cx="31" cy="113"/>
            </a:xfrm>
            <a:custGeom>
              <a:avLst/>
              <a:gdLst>
                <a:gd name="T0" fmla="*/ 0 w 31"/>
                <a:gd name="T1" fmla="*/ 113 h 113"/>
                <a:gd name="T2" fmla="*/ 0 w 31"/>
                <a:gd name="T3" fmla="*/ 0 h 113"/>
                <a:gd name="T4" fmla="*/ 31 w 31"/>
                <a:gd name="T5" fmla="*/ 0 h 113"/>
                <a:gd name="T6" fmla="*/ 31 w 31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3">
                  <a:moveTo>
                    <a:pt x="0" y="11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4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5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6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7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8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9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60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1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62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63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64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5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66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67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68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69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70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1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72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3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74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5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76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7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8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79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80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81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83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84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5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86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87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88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143"/>
          <p:cNvGrpSpPr>
            <a:grpSpLocks/>
          </p:cNvGrpSpPr>
          <p:nvPr/>
        </p:nvGrpSpPr>
        <p:grpSpPr bwMode="auto">
          <a:xfrm>
            <a:off x="1274767" y="2922834"/>
            <a:ext cx="1155700" cy="1741487"/>
            <a:chOff x="175" y="1997"/>
            <a:chExt cx="728" cy="1097"/>
          </a:xfrm>
        </p:grpSpPr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808" y="2336"/>
              <a:ext cx="94" cy="65"/>
            </a:xfrm>
            <a:custGeom>
              <a:avLst/>
              <a:gdLst>
                <a:gd name="G0" fmla="+- 16083 0 0"/>
                <a:gd name="G1" fmla="+- 21600 0 0"/>
                <a:gd name="G2" fmla="+- 21600 0 0"/>
                <a:gd name="T0" fmla="*/ 0 w 37683"/>
                <a:gd name="T1" fmla="*/ 7181 h 34779"/>
                <a:gd name="T2" fmla="*/ 33196 w 37683"/>
                <a:gd name="T3" fmla="*/ 34779 h 34779"/>
                <a:gd name="T4" fmla="*/ 16083 w 37683"/>
                <a:gd name="T5" fmla="*/ 21600 h 34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83" h="34779" fill="none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</a:path>
                <a:path w="37683" h="34779" stroke="0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  <a:lnTo>
                    <a:pt x="16083" y="21600"/>
                  </a:lnTo>
                  <a:close/>
                </a:path>
              </a:pathLst>
            </a:custGeom>
            <a:noFill/>
            <a:ln w="0">
              <a:solidFill>
                <a:srgbClr val="007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819" y="2336"/>
              <a:ext cx="84" cy="63"/>
            </a:xfrm>
            <a:custGeom>
              <a:avLst/>
              <a:gdLst>
                <a:gd name="G0" fmla="+- 17241 0 0"/>
                <a:gd name="G1" fmla="+- 21600 0 0"/>
                <a:gd name="G2" fmla="+- 21600 0 0"/>
                <a:gd name="T0" fmla="*/ 0 w 38841"/>
                <a:gd name="T1" fmla="*/ 8588 h 33731"/>
                <a:gd name="T2" fmla="*/ 35113 w 38841"/>
                <a:gd name="T3" fmla="*/ 33731 h 33731"/>
                <a:gd name="T4" fmla="*/ 17241 w 38841"/>
                <a:gd name="T5" fmla="*/ 21600 h 33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41" h="33731" fill="none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</a:path>
                <a:path w="38841" h="33731" stroke="0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  <a:lnTo>
                    <a:pt x="17241" y="21600"/>
                  </a:lnTo>
                  <a:close/>
                </a:path>
              </a:pathLst>
            </a:cu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562" y="2110"/>
              <a:ext cx="263" cy="22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577" y="2126"/>
              <a:ext cx="232" cy="17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3C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639" y="2175"/>
              <a:ext cx="93" cy="16"/>
            </a:xfrm>
            <a:custGeom>
              <a:avLst/>
              <a:gdLst>
                <a:gd name="T0" fmla="*/ 0 w 93"/>
                <a:gd name="T1" fmla="*/ 0 h 16"/>
                <a:gd name="T2" fmla="*/ 47 w 93"/>
                <a:gd name="T3" fmla="*/ 0 h 16"/>
                <a:gd name="T4" fmla="*/ 31 w 93"/>
                <a:gd name="T5" fmla="*/ 16 h 16"/>
                <a:gd name="T6" fmla="*/ 93 w 9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6">
                  <a:moveTo>
                    <a:pt x="0" y="0"/>
                  </a:moveTo>
                  <a:lnTo>
                    <a:pt x="47" y="0"/>
                  </a:lnTo>
                  <a:lnTo>
                    <a:pt x="31" y="16"/>
                  </a:lnTo>
                  <a:lnTo>
                    <a:pt x="93" y="16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624" y="2175"/>
              <a:ext cx="62" cy="81"/>
            </a:xfrm>
            <a:custGeom>
              <a:avLst/>
              <a:gdLst>
                <a:gd name="T0" fmla="*/ 0 w 62"/>
                <a:gd name="T1" fmla="*/ 0 h 81"/>
                <a:gd name="T2" fmla="*/ 46 w 62"/>
                <a:gd name="T3" fmla="*/ 32 h 81"/>
                <a:gd name="T4" fmla="*/ 31 w 62"/>
                <a:gd name="T5" fmla="*/ 32 h 81"/>
                <a:gd name="T6" fmla="*/ 62 w 6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1">
                  <a:moveTo>
                    <a:pt x="0" y="0"/>
                  </a:moveTo>
                  <a:lnTo>
                    <a:pt x="46" y="32"/>
                  </a:lnTo>
                  <a:lnTo>
                    <a:pt x="31" y="32"/>
                  </a:lnTo>
                  <a:lnTo>
                    <a:pt x="62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686" y="2175"/>
              <a:ext cx="61" cy="81"/>
            </a:xfrm>
            <a:custGeom>
              <a:avLst/>
              <a:gdLst>
                <a:gd name="T0" fmla="*/ 61 w 61"/>
                <a:gd name="T1" fmla="*/ 0 h 81"/>
                <a:gd name="T2" fmla="*/ 15 w 61"/>
                <a:gd name="T3" fmla="*/ 32 h 81"/>
                <a:gd name="T4" fmla="*/ 30 w 61"/>
                <a:gd name="T5" fmla="*/ 32 h 81"/>
                <a:gd name="T6" fmla="*/ 0 w 6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1">
                  <a:moveTo>
                    <a:pt x="61" y="0"/>
                  </a:moveTo>
                  <a:lnTo>
                    <a:pt x="15" y="32"/>
                  </a:lnTo>
                  <a:lnTo>
                    <a:pt x="30" y="32"/>
                  </a:lnTo>
                  <a:lnTo>
                    <a:pt x="0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>
              <a:off x="593" y="2175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56"/>
            <p:cNvSpPr>
              <a:spLocks noChangeArrowheads="1"/>
            </p:cNvSpPr>
            <p:nvPr/>
          </p:nvSpPr>
          <p:spPr bwMode="auto">
            <a:xfrm>
              <a:off x="593" y="2159"/>
              <a:ext cx="77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70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72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3"/>
            <p:cNvSpPr>
              <a:spLocks noChangeShapeType="1"/>
            </p:cNvSpPr>
            <p:nvPr/>
          </p:nvSpPr>
          <p:spPr bwMode="auto">
            <a:xfrm>
              <a:off x="593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4"/>
            <p:cNvSpPr>
              <a:spLocks noChangeShapeType="1"/>
            </p:cNvSpPr>
            <p:nvPr/>
          </p:nvSpPr>
          <p:spPr bwMode="auto">
            <a:xfrm>
              <a:off x="655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75"/>
            <p:cNvSpPr>
              <a:spLocks noChangeArrowheads="1"/>
            </p:cNvSpPr>
            <p:nvPr/>
          </p:nvSpPr>
          <p:spPr bwMode="auto">
            <a:xfrm>
              <a:off x="716" y="2175"/>
              <a:ext cx="78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Oval 78"/>
            <p:cNvSpPr>
              <a:spLocks noChangeArrowheads="1"/>
            </p:cNvSpPr>
            <p:nvPr/>
          </p:nvSpPr>
          <p:spPr bwMode="auto">
            <a:xfrm>
              <a:off x="716" y="2159"/>
              <a:ext cx="78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79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80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81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88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89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0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92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95"/>
            <p:cNvSpPr>
              <a:spLocks noChangeShapeType="1"/>
            </p:cNvSpPr>
            <p:nvPr/>
          </p:nvSpPr>
          <p:spPr bwMode="auto">
            <a:xfrm>
              <a:off x="716" y="2175"/>
              <a:ext cx="1" cy="16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78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Oval 97"/>
            <p:cNvSpPr>
              <a:spLocks noChangeArrowheads="1"/>
            </p:cNvSpPr>
            <p:nvPr/>
          </p:nvSpPr>
          <p:spPr bwMode="auto">
            <a:xfrm>
              <a:off x="655" y="2256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Oval 100"/>
            <p:cNvSpPr>
              <a:spLocks noChangeArrowheads="1"/>
            </p:cNvSpPr>
            <p:nvPr/>
          </p:nvSpPr>
          <p:spPr bwMode="auto">
            <a:xfrm>
              <a:off x="655" y="2239"/>
              <a:ext cx="77" cy="33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01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02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03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05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06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07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08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09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655" y="2239"/>
              <a:ext cx="1" cy="17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16" y="2223"/>
              <a:ext cx="0" cy="49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19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20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21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22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23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24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25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26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27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28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29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31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32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33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35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45 h 226"/>
                <a:gd name="T20" fmla="*/ 139 w 154"/>
                <a:gd name="T21" fmla="*/ 161 h 226"/>
                <a:gd name="T22" fmla="*/ 123 w 154"/>
                <a:gd name="T23" fmla="*/ 177 h 226"/>
                <a:gd name="T24" fmla="*/ 123 w 154"/>
                <a:gd name="T25" fmla="*/ 177 h 226"/>
                <a:gd name="T26" fmla="*/ 108 w 154"/>
                <a:gd name="T27" fmla="*/ 177 h 226"/>
                <a:gd name="T28" fmla="*/ 92 w 154"/>
                <a:gd name="T29" fmla="*/ 193 h 226"/>
                <a:gd name="T30" fmla="*/ 62 w 154"/>
                <a:gd name="T31" fmla="*/ 226 h 226"/>
                <a:gd name="T32" fmla="*/ 0 w 154"/>
                <a:gd name="T33" fmla="*/ 161 h 226"/>
                <a:gd name="T34" fmla="*/ 31 w 154"/>
                <a:gd name="T35" fmla="*/ 0 h 226"/>
                <a:gd name="T36" fmla="*/ 139 w 154"/>
                <a:gd name="T37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36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61 h 226"/>
                <a:gd name="T20" fmla="*/ 123 w 154"/>
                <a:gd name="T21" fmla="*/ 177 h 226"/>
                <a:gd name="T22" fmla="*/ 123 w 154"/>
                <a:gd name="T23" fmla="*/ 177 h 226"/>
                <a:gd name="T24" fmla="*/ 108 w 154"/>
                <a:gd name="T25" fmla="*/ 177 h 226"/>
                <a:gd name="T26" fmla="*/ 92 w 154"/>
                <a:gd name="T27" fmla="*/ 193 h 226"/>
                <a:gd name="T28" fmla="*/ 62 w 154"/>
                <a:gd name="T29" fmla="*/ 226 h 226"/>
                <a:gd name="T30" fmla="*/ 0 w 154"/>
                <a:gd name="T31" fmla="*/ 161 h 226"/>
                <a:gd name="T32" fmla="*/ 31 w 154"/>
                <a:gd name="T33" fmla="*/ 0 h 226"/>
                <a:gd name="T34" fmla="*/ 139 w 154"/>
                <a:gd name="T35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37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38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39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40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41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42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339360" y="4637185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Alice</a:t>
            </a:r>
            <a:endParaRPr lang="zh-CN" alt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301751" y="472514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Bob</a:t>
            </a:r>
            <a:endParaRPr lang="zh-CN" altLang="en-US" sz="2800" dirty="0"/>
          </a:p>
        </p:txBody>
      </p:sp>
      <p:cxnSp>
        <p:nvCxnSpPr>
          <p:cNvPr id="178" name="直接连接符 177"/>
          <p:cNvCxnSpPr/>
          <p:nvPr/>
        </p:nvCxnSpPr>
        <p:spPr>
          <a:xfrm>
            <a:off x="2430467" y="3716584"/>
            <a:ext cx="4859681" cy="0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V="1">
            <a:off x="3491880" y="2492896"/>
            <a:ext cx="0" cy="1198288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V="1">
            <a:off x="6012160" y="2492896"/>
            <a:ext cx="0" cy="1198288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5328083" y="1835696"/>
            <a:ext cx="193825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Evidence</a:t>
            </a:r>
            <a:endParaRPr lang="zh-CN" altLang="en-US" sz="2800" dirty="0"/>
          </a:p>
        </p:txBody>
      </p:sp>
      <p:sp>
        <p:nvSpPr>
          <p:cNvPr id="183" name="圆角矩形 182"/>
          <p:cNvSpPr/>
          <p:nvPr/>
        </p:nvSpPr>
        <p:spPr>
          <a:xfrm>
            <a:off x="2522754" y="1827138"/>
            <a:ext cx="1938251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Evidence</a:t>
            </a:r>
            <a:endParaRPr lang="zh-CN" altLang="en-US" sz="2800" dirty="0"/>
          </a:p>
        </p:txBody>
      </p:sp>
      <p:pic>
        <p:nvPicPr>
          <p:cNvPr id="184" name="Picture 2" descr="C:\Users\Administrator\Desktop\55 拷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35" y="1637384"/>
            <a:ext cx="1296143" cy="14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5589240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Adjudicated Protocols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66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Adjudicated </a:t>
            </a:r>
            <a:r>
              <a:rPr lang="en-US" altLang="zh-CN" dirty="0" smtClean="0"/>
              <a:t>Protocols</a:t>
            </a:r>
          </a:p>
          <a:p>
            <a:pPr lvl="1"/>
            <a:r>
              <a:rPr lang="en-US" altLang="zh-CN" dirty="0" smtClean="0"/>
              <a:t>It can be subdivided into two </a:t>
            </a:r>
            <a:r>
              <a:rPr lang="en-US" altLang="zh-CN" dirty="0" err="1" smtClean="0"/>
              <a:t>subprotocols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Non arbitrated </a:t>
            </a:r>
            <a:r>
              <a:rPr lang="en-US" altLang="zh-CN" dirty="0" err="1" smtClean="0"/>
              <a:t>subprotocol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Arbitrated </a:t>
            </a:r>
            <a:r>
              <a:rPr lang="en-US" altLang="zh-CN" dirty="0" err="1" smtClean="0"/>
              <a:t>subprotocol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Arbitrated </a:t>
            </a:r>
            <a:r>
              <a:rPr lang="en-US" altLang="zh-CN" dirty="0" err="1" smtClean="0"/>
              <a:t>subprotocol</a:t>
            </a:r>
            <a:r>
              <a:rPr lang="en-US" altLang="zh-CN" dirty="0" smtClean="0"/>
              <a:t> is need to be executed only when there is a dispute.   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5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Against the </a:t>
            </a:r>
            <a:r>
              <a:rPr lang="en-US" altLang="zh-CN" dirty="0"/>
              <a:t>cryptographic </a:t>
            </a:r>
            <a:r>
              <a:rPr lang="en-US" altLang="zh-CN" dirty="0" smtClean="0"/>
              <a:t>algorithms </a:t>
            </a:r>
          </a:p>
          <a:p>
            <a:r>
              <a:rPr lang="en-US" altLang="zh-CN" dirty="0" smtClean="0"/>
              <a:t>Against the implement of the </a:t>
            </a:r>
            <a:r>
              <a:rPr lang="en-US" altLang="zh-CN" dirty="0"/>
              <a:t>algorithms and </a:t>
            </a:r>
            <a:r>
              <a:rPr lang="en-US" altLang="zh-CN" dirty="0" smtClean="0"/>
              <a:t>protocols</a:t>
            </a:r>
          </a:p>
          <a:p>
            <a:r>
              <a:rPr lang="en-US" altLang="zh-CN" dirty="0" smtClean="0"/>
              <a:t>Against the protocols themselves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Attacks Against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5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Passive attack</a:t>
            </a:r>
          </a:p>
          <a:p>
            <a:pPr lvl="1"/>
            <a:r>
              <a:rPr lang="en-US" altLang="zh-CN" dirty="0" smtClean="0"/>
              <a:t>Eavesdropper can only eavesdrop the communication</a:t>
            </a:r>
          </a:p>
          <a:p>
            <a:pPr lvl="1"/>
            <a:r>
              <a:rPr lang="en-US" altLang="zh-CN" dirty="0" smtClean="0"/>
              <a:t>He cannot affect the protocol</a:t>
            </a:r>
          </a:p>
          <a:p>
            <a:r>
              <a:rPr lang="en-US" altLang="zh-CN" dirty="0" smtClean="0"/>
              <a:t>Active attack</a:t>
            </a:r>
          </a:p>
          <a:p>
            <a:pPr lvl="1"/>
            <a:r>
              <a:rPr lang="en-US" altLang="zh-CN" sz="2400" dirty="0" smtClean="0"/>
              <a:t>An attacker </a:t>
            </a:r>
            <a:r>
              <a:rPr lang="en-US" altLang="zh-CN" sz="2400" dirty="0"/>
              <a:t>could try to alter the protocol to his own advantage. He could pretend to </a:t>
            </a:r>
            <a:r>
              <a:rPr lang="en-US" altLang="zh-CN" sz="2400" dirty="0" smtClean="0"/>
              <a:t>be someone </a:t>
            </a:r>
            <a:r>
              <a:rPr lang="en-US" altLang="zh-CN" sz="2400" dirty="0"/>
              <a:t>else, introduce new messages in the protocol, delete existing messages, substitute </a:t>
            </a:r>
            <a:r>
              <a:rPr lang="en-US" altLang="zh-CN" sz="2400" dirty="0" smtClean="0"/>
              <a:t>one message </a:t>
            </a:r>
            <a:r>
              <a:rPr lang="en-US" altLang="zh-CN" sz="2400" dirty="0"/>
              <a:t>for another, replay old messages, interrupt a communications channel, or alter </a:t>
            </a:r>
            <a:r>
              <a:rPr lang="en-US" altLang="zh-CN" sz="2400" dirty="0" smtClean="0"/>
              <a:t>stored information </a:t>
            </a:r>
            <a:r>
              <a:rPr lang="en-US" altLang="zh-CN" sz="2400" dirty="0"/>
              <a:t>in a computer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Attacks Against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1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altLang="zh-CN" b="1" dirty="0"/>
              <a:t>(1) </a:t>
            </a:r>
            <a:r>
              <a:rPr lang="en-US" altLang="zh-CN" dirty="0"/>
              <a:t>Alice and Bob agree on a cryptosystem.</a:t>
            </a:r>
          </a:p>
          <a:p>
            <a:r>
              <a:rPr lang="en-US" altLang="zh-CN" b="1" dirty="0"/>
              <a:t>(2) </a:t>
            </a:r>
            <a:r>
              <a:rPr lang="en-US" altLang="zh-CN" dirty="0"/>
              <a:t>Alice and Bob agree on a key.</a:t>
            </a:r>
          </a:p>
          <a:p>
            <a:r>
              <a:rPr lang="en-US" altLang="zh-CN" b="1" dirty="0"/>
              <a:t>(3) </a:t>
            </a:r>
            <a:r>
              <a:rPr lang="en-US" altLang="zh-CN" dirty="0"/>
              <a:t>Alice takes her plaintext message and encrypts it using the encryption algorithm and </a:t>
            </a:r>
            <a:r>
              <a:rPr lang="en-US" altLang="zh-CN" dirty="0" smtClean="0"/>
              <a:t>the key</a:t>
            </a:r>
            <a:r>
              <a:rPr lang="en-US" altLang="zh-CN" dirty="0"/>
              <a:t>. This creates a </a:t>
            </a:r>
            <a:r>
              <a:rPr lang="en-US" altLang="zh-CN" dirty="0" err="1"/>
              <a:t>ciphertext</a:t>
            </a:r>
            <a:r>
              <a:rPr lang="en-US" altLang="zh-CN" dirty="0"/>
              <a:t> message.</a:t>
            </a:r>
          </a:p>
          <a:p>
            <a:r>
              <a:rPr lang="en-US" altLang="zh-CN" b="1" dirty="0"/>
              <a:t>(4) </a:t>
            </a:r>
            <a:r>
              <a:rPr lang="en-US" altLang="zh-CN" dirty="0"/>
              <a:t>Alice sends the </a:t>
            </a:r>
            <a:r>
              <a:rPr lang="en-US" altLang="zh-CN" dirty="0" err="1"/>
              <a:t>ciphertext</a:t>
            </a:r>
            <a:r>
              <a:rPr lang="en-US" altLang="zh-CN" dirty="0"/>
              <a:t> message to Bob.</a:t>
            </a:r>
          </a:p>
          <a:p>
            <a:r>
              <a:rPr lang="en-US" altLang="zh-CN" b="1" dirty="0"/>
              <a:t>(5) </a:t>
            </a:r>
            <a:r>
              <a:rPr lang="en-US" altLang="zh-CN" dirty="0"/>
              <a:t>Bob decrypts the </a:t>
            </a:r>
            <a:r>
              <a:rPr lang="en-US" altLang="zh-CN" dirty="0" err="1"/>
              <a:t>ciphertext</a:t>
            </a:r>
            <a:r>
              <a:rPr lang="en-US" altLang="zh-CN" dirty="0"/>
              <a:t> message with the same algorithm and key and reads it.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Communications Using Symmetric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altLang="zh-CN" b="1" dirty="0" smtClean="0"/>
              <a:t>Problems:</a:t>
            </a:r>
          </a:p>
          <a:p>
            <a:pPr lvl="1"/>
            <a:r>
              <a:rPr lang="en-US" altLang="zh-CN" dirty="0"/>
              <a:t>Keys must be distributed in secret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400" dirty="0"/>
              <a:t>If a key is </a:t>
            </a:r>
            <a:r>
              <a:rPr lang="en-US" altLang="zh-CN" sz="2400" dirty="0" smtClean="0"/>
              <a:t>compromised, </a:t>
            </a:r>
            <a:r>
              <a:rPr lang="en-US" altLang="zh-CN" sz="2400" dirty="0"/>
              <a:t>then Eve can decrypt </a:t>
            </a:r>
            <a:r>
              <a:rPr lang="en-US" altLang="zh-CN" sz="2400" dirty="0" smtClean="0"/>
              <a:t>all message </a:t>
            </a:r>
            <a:r>
              <a:rPr lang="en-US" altLang="zh-CN" sz="2400" dirty="0"/>
              <a:t>traffic encrypted with that key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The total number of keys increases rapidly as the number of users increases.</a:t>
            </a:r>
          </a:p>
          <a:p>
            <a:pPr lvl="2"/>
            <a:r>
              <a:rPr lang="en-US" altLang="zh-CN" dirty="0" smtClean="0"/>
              <a:t>Any solutions to this problem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Communications Using Symmetric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2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altLang="zh-CN" dirty="0" smtClean="0"/>
              <a:t>It is the key point of a public-key cryptosystem</a:t>
            </a:r>
          </a:p>
          <a:p>
            <a:r>
              <a:rPr lang="en-US" altLang="zh-CN" dirty="0" smtClean="0"/>
              <a:t>Given </a:t>
            </a:r>
            <a:r>
              <a:rPr lang="en-US" altLang="zh-CN" i="1" dirty="0" smtClean="0"/>
              <a:t>x, </a:t>
            </a:r>
            <a:r>
              <a:rPr lang="en-US" altLang="zh-CN" dirty="0" smtClean="0"/>
              <a:t>it </a:t>
            </a:r>
            <a:r>
              <a:rPr lang="en-US" altLang="zh-CN" dirty="0"/>
              <a:t>is easy to compute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But given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en-US" altLang="zh-CN" dirty="0" smtClean="0"/>
              <a:t>, it </a:t>
            </a:r>
            <a:r>
              <a:rPr lang="en-US" altLang="zh-CN" dirty="0"/>
              <a:t>is hard to compute </a:t>
            </a:r>
            <a:r>
              <a:rPr lang="en-US" altLang="zh-CN" i="1" dirty="0"/>
              <a:t>x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What is hard?</a:t>
            </a:r>
          </a:p>
          <a:p>
            <a:pPr lvl="1"/>
            <a:r>
              <a:rPr lang="en-US" altLang="zh-CN" dirty="0" smtClean="0"/>
              <a:t>Processing complexity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way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2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en-US" altLang="zh-CN" dirty="0" smtClean="0"/>
              <a:t>Trapdoor one way function:</a:t>
            </a:r>
          </a:p>
          <a:p>
            <a:pPr lvl="1"/>
            <a:r>
              <a:rPr lang="en-US" altLang="zh-CN" dirty="0" smtClean="0"/>
              <a:t>A special type of one way function.</a:t>
            </a:r>
          </a:p>
          <a:p>
            <a:pPr lvl="1"/>
            <a:r>
              <a:rPr lang="en-US" altLang="zh-CN" dirty="0"/>
              <a:t>Given </a:t>
            </a:r>
            <a:r>
              <a:rPr lang="en-US" altLang="zh-CN" i="1" dirty="0"/>
              <a:t>x, </a:t>
            </a:r>
            <a:r>
              <a:rPr lang="en-US" altLang="zh-CN" dirty="0"/>
              <a:t>it is easy to compute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smtClean="0"/>
              <a:t>Given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, it is hard to compute </a:t>
            </a:r>
            <a:r>
              <a:rPr lang="en-US" altLang="zh-CN" i="1" dirty="0"/>
              <a:t>x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But with some secret information </a:t>
            </a:r>
            <a:r>
              <a:rPr lang="en-US" altLang="zh-CN" i="1" dirty="0"/>
              <a:t>y</a:t>
            </a:r>
            <a:r>
              <a:rPr lang="en-US" altLang="zh-CN" dirty="0" smtClean="0"/>
              <a:t>, it is easy to compute </a:t>
            </a:r>
            <a:r>
              <a:rPr lang="en-US" altLang="zh-CN" i="1" dirty="0"/>
              <a:t>x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way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1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Hash function :</a:t>
            </a:r>
          </a:p>
          <a:p>
            <a:pPr lvl="1"/>
            <a:r>
              <a:rPr lang="en-US" altLang="zh-CN" dirty="0" smtClean="0"/>
              <a:t>It takes </a:t>
            </a:r>
            <a:r>
              <a:rPr lang="en-US" altLang="zh-CN" dirty="0"/>
              <a:t>a variable-length input </a:t>
            </a:r>
            <a:r>
              <a:rPr lang="en-US" altLang="zh-CN" dirty="0" smtClean="0"/>
              <a:t>string (pre-image) and converts </a:t>
            </a:r>
            <a:r>
              <a:rPr lang="en-US" altLang="zh-CN" dirty="0"/>
              <a:t>it to a fixed-length </a:t>
            </a:r>
            <a:r>
              <a:rPr lang="en-US" altLang="zh-CN" dirty="0" smtClean="0"/>
              <a:t>output string.</a:t>
            </a:r>
          </a:p>
          <a:p>
            <a:r>
              <a:rPr lang="en-US" altLang="zh-CN" dirty="0" smtClean="0"/>
              <a:t>One way hash function:</a:t>
            </a:r>
          </a:p>
          <a:p>
            <a:pPr lvl="1"/>
            <a:r>
              <a:rPr lang="en-US" altLang="zh-CN" dirty="0" smtClean="0"/>
              <a:t>It works in one direction.</a:t>
            </a:r>
          </a:p>
          <a:p>
            <a:pPr lvl="1"/>
            <a:r>
              <a:rPr lang="en-US" altLang="zh-CN" dirty="0" smtClean="0"/>
              <a:t>For a given value x, it is easy to compute it’s hash value H(x)</a:t>
            </a:r>
          </a:p>
          <a:p>
            <a:pPr lvl="1"/>
            <a:r>
              <a:rPr lang="en-US" altLang="zh-CN" dirty="0" smtClean="0"/>
              <a:t>But given an H(x), it is hard to compute x.</a:t>
            </a:r>
          </a:p>
          <a:p>
            <a:pPr lvl="1"/>
            <a:r>
              <a:rPr lang="en-US" altLang="zh-CN" dirty="0" smtClean="0"/>
              <a:t>Also known as MDC (Manipulation Detection Code)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way hash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51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way hash functions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/>
          <a:lstStyle/>
          <a:p>
            <a:r>
              <a:rPr lang="en-US" altLang="zh-CN" dirty="0" smtClean="0"/>
              <a:t>Properties of a good one way function:</a:t>
            </a:r>
          </a:p>
          <a:p>
            <a:pPr lvl="1"/>
            <a:r>
              <a:rPr lang="en-US" altLang="zh-CN" sz="2400" dirty="0" smtClean="0"/>
              <a:t>Pre-image </a:t>
            </a:r>
            <a:r>
              <a:rPr lang="en-US" altLang="zh-CN" sz="2400" dirty="0"/>
              <a:t>resistance—for essentially all </a:t>
            </a:r>
            <a:r>
              <a:rPr lang="en-US" altLang="zh-CN" sz="2400" dirty="0" smtClean="0"/>
              <a:t>pre-specified </a:t>
            </a:r>
            <a:r>
              <a:rPr lang="en-US" altLang="zh-CN" sz="2400" dirty="0"/>
              <a:t>outputs, it is </a:t>
            </a:r>
            <a:r>
              <a:rPr lang="en-US" altLang="zh-CN" sz="2400" dirty="0" smtClean="0"/>
              <a:t>computationally infeasible </a:t>
            </a:r>
            <a:r>
              <a:rPr lang="en-US" altLang="zh-CN" sz="2400" dirty="0"/>
              <a:t>to find any input which hashes to that </a:t>
            </a:r>
            <a:r>
              <a:rPr lang="en-US" altLang="zh-CN" sz="2400" dirty="0" smtClean="0"/>
              <a:t>output</a:t>
            </a:r>
            <a:r>
              <a:rPr lang="en-US" altLang="zh-CN" sz="2400" dirty="0"/>
              <a:t>.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2nd-preimage resistance—it is computationally infeasible to find any second </a:t>
            </a:r>
            <a:r>
              <a:rPr lang="en-US" altLang="zh-CN" sz="2400" dirty="0" smtClean="0"/>
              <a:t>input which </a:t>
            </a:r>
            <a:r>
              <a:rPr lang="en-US" altLang="zh-CN" sz="2400" dirty="0"/>
              <a:t>has the same output as any specified </a:t>
            </a:r>
            <a:r>
              <a:rPr lang="en-US" altLang="zh-CN" sz="2400" dirty="0" smtClean="0"/>
              <a:t>input.</a:t>
            </a:r>
          </a:p>
          <a:p>
            <a:pPr lvl="1"/>
            <a:r>
              <a:rPr lang="en-US" altLang="zh-CN" sz="2400" dirty="0"/>
              <a:t>collision resistance—it is computationally infeasible to find any two distinct inputs x, </a:t>
            </a:r>
            <a:r>
              <a:rPr lang="en-US" altLang="zh-CN" sz="2400" dirty="0" smtClean="0"/>
              <a:t>x’, </a:t>
            </a:r>
            <a:r>
              <a:rPr lang="en-US" altLang="zh-CN" sz="2400" dirty="0"/>
              <a:t>which hash to the same </a:t>
            </a:r>
            <a:r>
              <a:rPr lang="en-US" altLang="zh-CN" sz="2400" dirty="0" smtClean="0"/>
              <a:t>output.</a:t>
            </a:r>
            <a:endParaRPr lang="en-US" altLang="zh-CN" sz="2400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85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66652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Introduction to Protocols</a:t>
            </a:r>
          </a:p>
          <a:p>
            <a:r>
              <a:rPr lang="en-US" altLang="zh-CN" dirty="0"/>
              <a:t>Communications Using Symmetric Cryptography</a:t>
            </a:r>
          </a:p>
          <a:p>
            <a:r>
              <a:rPr lang="en-US" altLang="zh-CN" dirty="0"/>
              <a:t>One-Way Functions</a:t>
            </a:r>
          </a:p>
          <a:p>
            <a:r>
              <a:rPr lang="en-US" altLang="zh-CN" dirty="0"/>
              <a:t>One-Way Hash Functions</a:t>
            </a:r>
          </a:p>
          <a:p>
            <a:r>
              <a:rPr lang="en-US" altLang="zh-CN" dirty="0"/>
              <a:t>Communications Using Public-Key Cryptography</a:t>
            </a:r>
          </a:p>
          <a:p>
            <a:r>
              <a:rPr lang="en-US" altLang="zh-CN" dirty="0"/>
              <a:t>Digital Signatures</a:t>
            </a:r>
          </a:p>
          <a:p>
            <a:r>
              <a:rPr lang="en-US" altLang="zh-CN" dirty="0"/>
              <a:t>Digital Signatures with Encryption</a:t>
            </a:r>
          </a:p>
          <a:p>
            <a:r>
              <a:rPr lang="en-US" altLang="zh-CN" dirty="0"/>
              <a:t>Random and Pseudo-Random-Sequence Generation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II.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9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 one way hash </a:t>
            </a:r>
            <a:r>
              <a:rPr lang="en-US" altLang="zh-CN" dirty="0"/>
              <a:t>function with the addition of a secret </a:t>
            </a:r>
            <a:r>
              <a:rPr lang="en-US" altLang="zh-CN" dirty="0" smtClean="0"/>
              <a:t>key.</a:t>
            </a:r>
          </a:p>
          <a:p>
            <a:r>
              <a:rPr lang="en-US" altLang="zh-CN" dirty="0" smtClean="0"/>
              <a:t>It should has the same properties as the MDC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Messages authentication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1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and Bob agree on a public-key cryptosystem.</a:t>
            </a:r>
          </a:p>
          <a:p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sends Alice his public key.</a:t>
            </a:r>
          </a:p>
          <a:p>
            <a:r>
              <a:rPr lang="en-US" altLang="zh-CN" b="1" dirty="0"/>
              <a:t>(3)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encrypts her message using Bob’s public key and sends it to Bob.</a:t>
            </a:r>
          </a:p>
          <a:p>
            <a:r>
              <a:rPr lang="en-US" altLang="zh-CN" b="1" dirty="0"/>
              <a:t>(4)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decrypts Alice’s message using his private key.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Communications Using Public-Key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4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gets Bob’s public key from the database.</a:t>
            </a:r>
          </a:p>
          <a:p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encrypts her message using Bob’s public key and sends it to Bob.</a:t>
            </a:r>
          </a:p>
          <a:p>
            <a:r>
              <a:rPr lang="en-US" altLang="zh-CN" b="1" dirty="0"/>
              <a:t>(3)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then decrypts Alice’s message using his private key.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Communications Using Public-Key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(1)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sends Alice his public key.</a:t>
            </a:r>
          </a:p>
          <a:p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generates a random session key, </a:t>
            </a:r>
            <a:r>
              <a:rPr lang="en-US" altLang="zh-CN" i="1" dirty="0"/>
              <a:t>K</a:t>
            </a:r>
            <a:r>
              <a:rPr lang="en-US" altLang="zh-CN" dirty="0"/>
              <a:t>, encrypts it using Bob’s public key, and </a:t>
            </a:r>
            <a:r>
              <a:rPr lang="en-US" altLang="zh-CN" dirty="0" smtClean="0"/>
              <a:t>sends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) to Bob</a:t>
            </a:r>
            <a:endParaRPr lang="en-US" altLang="zh-CN" dirty="0"/>
          </a:p>
          <a:p>
            <a:r>
              <a:rPr lang="en-US" altLang="zh-CN" b="1" dirty="0"/>
              <a:t>(3) </a:t>
            </a:r>
            <a:r>
              <a:rPr lang="en-US" altLang="zh-CN" dirty="0"/>
              <a:t>Bob decrypts Alice’s message using his private key to recover the session key.</a:t>
            </a:r>
          </a:p>
          <a:p>
            <a:r>
              <a:rPr lang="en-US" altLang="zh-CN" i="1" dirty="0" smtClean="0"/>
              <a:t>D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/>
              <a:t>K</a:t>
            </a:r>
          </a:p>
          <a:p>
            <a:r>
              <a:rPr lang="en-US" altLang="zh-CN" b="1" dirty="0"/>
              <a:t>(4) </a:t>
            </a:r>
            <a:r>
              <a:rPr lang="en-US" altLang="zh-CN" dirty="0"/>
              <a:t>Both of them encrypt their communications using the same session key.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Hybrid cryptosystem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6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268760"/>
            <a:ext cx="8964488" cy="55892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Properties of a signature</a:t>
            </a:r>
          </a:p>
          <a:p>
            <a:pPr lvl="1"/>
            <a:r>
              <a:rPr lang="en-US" altLang="zh-CN" dirty="0" smtClean="0"/>
              <a:t>Authentic</a:t>
            </a:r>
          </a:p>
          <a:p>
            <a:pPr lvl="2"/>
            <a:r>
              <a:rPr lang="en-US" altLang="zh-CN" sz="2200" dirty="0"/>
              <a:t>The signature convinces the document’s recipient that the </a:t>
            </a:r>
            <a:r>
              <a:rPr lang="en-US" altLang="zh-CN" sz="2200" dirty="0" smtClean="0"/>
              <a:t>signer deliberately </a:t>
            </a:r>
            <a:r>
              <a:rPr lang="en-US" altLang="zh-CN" sz="2200" dirty="0"/>
              <a:t>signed the document.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Un-forgeable</a:t>
            </a:r>
          </a:p>
          <a:p>
            <a:pPr lvl="2"/>
            <a:r>
              <a:rPr lang="en-US" altLang="zh-CN" sz="2200" dirty="0"/>
              <a:t>The signature is proof that the signer, and no one else</a:t>
            </a:r>
            <a:r>
              <a:rPr lang="en-US" altLang="zh-CN" sz="2200" dirty="0" smtClean="0"/>
              <a:t>, deliberately </a:t>
            </a:r>
            <a:r>
              <a:rPr lang="en-US" altLang="zh-CN" sz="2200" dirty="0"/>
              <a:t>signed the document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Not reusable</a:t>
            </a:r>
          </a:p>
          <a:p>
            <a:pPr lvl="2"/>
            <a:r>
              <a:rPr lang="en-US" altLang="zh-CN" dirty="0"/>
              <a:t>The signature is part of the document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signed document is unalterable</a:t>
            </a:r>
          </a:p>
          <a:p>
            <a:pPr lvl="2"/>
            <a:r>
              <a:rPr lang="en-US" altLang="zh-CN" dirty="0"/>
              <a:t>After the document is signed, it cannot be altered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Cannot be repudiated </a:t>
            </a:r>
          </a:p>
          <a:p>
            <a:pPr lvl="2"/>
            <a:r>
              <a:rPr lang="en-US" altLang="zh-CN" dirty="0"/>
              <a:t>The signer cannot later claim that he or she didn’t sign it.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Signatures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5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362950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zh-CN" altLang="en-US" sz="3600" smtClean="0">
              <a:ea typeface="宋体" panose="02010600030101010101" pitchFamily="2" charset="-122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571625"/>
            <a:ext cx="67722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4071938"/>
            <a:ext cx="85248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092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253412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4572000"/>
            <a:ext cx="36417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556792"/>
            <a:ext cx="83058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3383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132762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428750"/>
            <a:ext cx="68199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8798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132762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8688"/>
            <a:ext cx="8869363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988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132762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849313" y="1130300"/>
            <a:ext cx="7437437" cy="4656138"/>
          </a:xfrm>
        </p:spPr>
        <p:txBody>
          <a:bodyPr/>
          <a:lstStyle/>
          <a:p>
            <a:r>
              <a:rPr lang="en-US" altLang="zh-CN" sz="2000" b="1" smtClean="0">
                <a:ea typeface="宋体" panose="02010600030101010101" pitchFamily="2" charset="-122"/>
              </a:rPr>
              <a:t>Computational Aspects</a:t>
            </a:r>
          </a:p>
          <a:p>
            <a:pPr lvl="1"/>
            <a:r>
              <a:rPr lang="en-US" altLang="zh-CN" sz="2000" b="1" i="1" smtClean="0">
                <a:ea typeface="宋体" panose="02010600030101010101" pitchFamily="2" charset="-122"/>
              </a:rPr>
              <a:t>p</a:t>
            </a:r>
            <a:r>
              <a:rPr lang="en-US" altLang="zh-CN" sz="2000" b="1" smtClean="0">
                <a:ea typeface="宋体" panose="02010600030101010101" pitchFamily="2" charset="-122"/>
              </a:rPr>
              <a:t> should have a length of at least 1024 bits.</a:t>
            </a:r>
          </a:p>
          <a:p>
            <a:pPr lvl="1"/>
            <a:r>
              <a:rPr lang="en-US" altLang="zh-CN" sz="2000" b="1" smtClean="0">
                <a:ea typeface="宋体" panose="02010600030101010101" pitchFamily="2" charset="-122"/>
              </a:rPr>
              <a:t>The private key </a:t>
            </a:r>
            <a:r>
              <a:rPr lang="en-US" altLang="zh-CN" sz="2000" b="1" i="1" smtClean="0">
                <a:ea typeface="宋体" panose="02010600030101010101" pitchFamily="2" charset="-122"/>
              </a:rPr>
              <a:t>d </a:t>
            </a:r>
            <a:r>
              <a:rPr lang="en-US" altLang="zh-CN" sz="2000" b="1" smtClean="0">
                <a:ea typeface="宋体" panose="02010600030101010101" pitchFamily="2" charset="-122"/>
              </a:rPr>
              <a:t>should be generated by a true random number generator. The public key </a:t>
            </a:r>
            <a:r>
              <a:rPr lang="en-US" altLang="zh-CN" sz="2000" b="1" i="1" smtClean="0">
                <a:ea typeface="宋体" panose="02010600030101010101" pitchFamily="2" charset="-122"/>
              </a:rPr>
              <a:t>β</a:t>
            </a:r>
            <a:r>
              <a:rPr lang="en-US" altLang="zh-CN" sz="2000" b="1" smtClean="0">
                <a:ea typeface="宋体" panose="02010600030101010101" pitchFamily="2" charset="-122"/>
              </a:rPr>
              <a:t> requires one exponentiation using the square-and-multiply algorithm</a:t>
            </a:r>
          </a:p>
          <a:p>
            <a:pPr lvl="1"/>
            <a:r>
              <a:rPr lang="en-US" altLang="zh-CN" sz="2000" b="1" smtClean="0">
                <a:ea typeface="宋体" panose="02010600030101010101" pitchFamily="2" charset="-122"/>
              </a:rPr>
              <a:t>The signature consists of the pair (</a:t>
            </a:r>
            <a:r>
              <a:rPr lang="en-US" altLang="zh-CN" sz="2000" b="1" i="1" smtClean="0">
                <a:ea typeface="宋体" panose="02010600030101010101" pitchFamily="2" charset="-122"/>
              </a:rPr>
              <a:t>r</a:t>
            </a:r>
            <a:r>
              <a:rPr lang="en-US" altLang="zh-CN" sz="2000" b="1" smtClean="0">
                <a:ea typeface="宋体" panose="02010600030101010101" pitchFamily="2" charset="-122"/>
              </a:rPr>
              <a:t>, </a:t>
            </a:r>
            <a:r>
              <a:rPr lang="en-US" altLang="zh-CN" sz="2000" b="1" i="1" smtClean="0">
                <a:ea typeface="宋体" panose="02010600030101010101" pitchFamily="2" charset="-122"/>
              </a:rPr>
              <a:t>s</a:t>
            </a:r>
            <a:r>
              <a:rPr lang="en-US" altLang="zh-CN" sz="2000" b="1" smtClean="0">
                <a:ea typeface="宋体" panose="02010600030101010101" pitchFamily="2" charset="-122"/>
              </a:rPr>
              <a:t>)</a:t>
            </a:r>
            <a:r>
              <a:rPr lang="zh-CN" altLang="en-US" sz="2000" b="1" smtClean="0">
                <a:ea typeface="宋体" panose="02010600030101010101" pitchFamily="2" charset="-122"/>
              </a:rPr>
              <a:t>，</a:t>
            </a:r>
            <a:r>
              <a:rPr lang="en-US" altLang="zh-CN" sz="2000" b="1" smtClean="0">
                <a:ea typeface="宋体" panose="02010600030101010101" pitchFamily="2" charset="-122"/>
              </a:rPr>
              <a:t>about two times as long as only the message </a:t>
            </a:r>
            <a:r>
              <a:rPr lang="en-US" altLang="zh-CN" sz="2000" b="1" i="1" smtClean="0">
                <a:ea typeface="宋体" panose="02010600030101010101" pitchFamily="2" charset="-122"/>
              </a:rPr>
              <a:t>x.</a:t>
            </a:r>
          </a:p>
          <a:p>
            <a:pPr lvl="1"/>
            <a:r>
              <a:rPr lang="en-US" altLang="zh-CN" sz="2000" b="1" smtClean="0">
                <a:ea typeface="宋体" panose="02010600030101010101" pitchFamily="2" charset="-122"/>
              </a:rPr>
              <a:t>Computing </a:t>
            </a:r>
            <a:r>
              <a:rPr lang="en-US" altLang="zh-CN" sz="2000" b="1" i="1" smtClean="0">
                <a:ea typeface="宋体" panose="02010600030101010101" pitchFamily="2" charset="-122"/>
              </a:rPr>
              <a:t>r </a:t>
            </a:r>
            <a:r>
              <a:rPr lang="en-US" altLang="zh-CN" sz="2000" b="1" smtClean="0">
                <a:ea typeface="宋体" panose="02010600030101010101" pitchFamily="2" charset="-122"/>
              </a:rPr>
              <a:t>requires an exponentiation modulo p</a:t>
            </a:r>
          </a:p>
          <a:p>
            <a:pPr lvl="1"/>
            <a:r>
              <a:rPr lang="en-US" altLang="zh-CN" sz="2000" b="1" smtClean="0">
                <a:ea typeface="宋体" panose="02010600030101010101" pitchFamily="2" charset="-122"/>
              </a:rPr>
              <a:t>The main operation when computing </a:t>
            </a:r>
            <a:r>
              <a:rPr lang="en-US" altLang="zh-CN" sz="2000" b="1" i="1" smtClean="0">
                <a:ea typeface="宋体" panose="02010600030101010101" pitchFamily="2" charset="-122"/>
              </a:rPr>
              <a:t>s </a:t>
            </a:r>
            <a:r>
              <a:rPr lang="en-US" altLang="zh-CN" sz="2000" b="1" smtClean="0">
                <a:ea typeface="宋体" panose="02010600030101010101" pitchFamily="2" charset="-122"/>
              </a:rPr>
              <a:t>is the inversion of </a:t>
            </a:r>
            <a:r>
              <a:rPr lang="en-US" altLang="zh-CN" sz="2000" b="1" i="1" smtClean="0">
                <a:ea typeface="宋体" panose="02010600030101010101" pitchFamily="2" charset="-122"/>
              </a:rPr>
              <a:t>k</a:t>
            </a:r>
            <a:r>
              <a:rPr lang="en-US" altLang="zh-CN" sz="1000" b="1" i="1" smtClean="0">
                <a:ea typeface="宋体" panose="02010600030101010101" pitchFamily="2" charset="-122"/>
              </a:rPr>
              <a:t>E</a:t>
            </a:r>
          </a:p>
          <a:p>
            <a:pPr lvl="1"/>
            <a:r>
              <a:rPr lang="en-US" altLang="zh-CN" sz="2000" b="1" smtClean="0">
                <a:ea typeface="宋体" panose="02010600030101010101" pitchFamily="2" charset="-122"/>
              </a:rPr>
              <a:t>The verifier performs two exponentiations</a:t>
            </a:r>
            <a:endParaRPr lang="zh-CN" altLang="en-US" sz="2000" b="1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3825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/>
              <a:t>protocol </a:t>
            </a:r>
            <a:r>
              <a:rPr lang="en-US" altLang="zh-CN" dirty="0"/>
              <a:t>is a series of steps, involving two or more parties, designed to accomplish a task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sz="2400" dirty="0"/>
              <a:t>A "series of steps" means that the protocol has a sequence, from start </a:t>
            </a:r>
            <a:r>
              <a:rPr lang="en-US" altLang="zh-CN" sz="2400" dirty="0" smtClean="0"/>
              <a:t>to finish</a:t>
            </a:r>
            <a:r>
              <a:rPr lang="en-US" altLang="zh-CN" sz="2400" dirty="0"/>
              <a:t>. Every step must be executed in turn, and no step can be taken before the previous step </a:t>
            </a:r>
            <a:r>
              <a:rPr lang="en-US" altLang="zh-CN" sz="2400" dirty="0" smtClean="0"/>
              <a:t>is finished.</a:t>
            </a:r>
          </a:p>
          <a:p>
            <a:pPr lvl="1"/>
            <a:r>
              <a:rPr lang="en-US" altLang="zh-CN" sz="2400" dirty="0"/>
              <a:t>"Involving two or more parties" means that at least two people are required to complete </a:t>
            </a:r>
            <a:r>
              <a:rPr lang="en-US" altLang="zh-CN" sz="2400" dirty="0" smtClean="0"/>
              <a:t>the protocol</a:t>
            </a:r>
            <a:r>
              <a:rPr lang="en-US" altLang="zh-CN" sz="2400" dirty="0"/>
              <a:t>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 protocol?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0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277225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849313" y="857250"/>
            <a:ext cx="6084887" cy="347663"/>
          </a:xfrm>
        </p:spPr>
        <p:txBody>
          <a:bodyPr/>
          <a:lstStyle/>
          <a:p>
            <a:r>
              <a:rPr lang="en-US" altLang="zh-CN" sz="2000" b="1" smtClean="0">
                <a:ea typeface="宋体" panose="02010600030101010101" pitchFamily="2" charset="-122"/>
              </a:rPr>
              <a:t>Reuse of Ephemeral Key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285875"/>
            <a:ext cx="60579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6566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71488" y="322263"/>
            <a:ext cx="8564562" cy="515937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 Elgamal digital signature scheme</a:t>
            </a:r>
            <a:endParaRPr lang="zh-CN" altLang="en-US" sz="4000" smtClean="0">
              <a:ea typeface="宋体" panose="02010600030101010101" pitchFamily="2" charset="-122"/>
            </a:endParaRP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914400"/>
            <a:ext cx="78771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887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22263"/>
            <a:ext cx="8204200" cy="515937"/>
          </a:xfrm>
        </p:spPr>
        <p:txBody>
          <a:bodyPr/>
          <a:lstStyle/>
          <a:p>
            <a:pPr eaLnBrk="1" hangingPunct="1">
              <a:buFont typeface="Webdings" panose="05030102010509060703" pitchFamily="18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Content of this Chapter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28750" y="1714500"/>
            <a:ext cx="6891338" cy="2962275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zh-CN" sz="2200" b="1" smtClean="0">
                <a:ea typeface="宋体" panose="02010600030101010101" pitchFamily="2" charset="-122"/>
              </a:rPr>
              <a:t>The principle of digital signatures</a:t>
            </a:r>
          </a:p>
          <a:p>
            <a:pPr marL="342900" indent="-342900" eaLnBrk="1" hangingPunct="1"/>
            <a:r>
              <a:rPr lang="en-US" altLang="zh-CN" sz="2200" b="1" smtClean="0">
                <a:ea typeface="宋体" panose="02010600030101010101" pitchFamily="2" charset="-122"/>
              </a:rPr>
              <a:t>Security services</a:t>
            </a:r>
          </a:p>
          <a:p>
            <a:pPr marL="342900" indent="-342900" eaLnBrk="1" hangingPunct="1"/>
            <a:r>
              <a:rPr lang="en-US" altLang="zh-CN" sz="2200" b="1" smtClean="0">
                <a:ea typeface="宋体" panose="02010600030101010101" pitchFamily="2" charset="-122"/>
              </a:rPr>
              <a:t>The RSA digital signature scheme</a:t>
            </a:r>
          </a:p>
          <a:p>
            <a:pPr marL="342900" indent="-342900" eaLnBrk="1" hangingPunct="1"/>
            <a:r>
              <a:rPr lang="en-US" altLang="zh-CN" sz="2200" b="1" smtClean="0">
                <a:ea typeface="宋体" panose="02010600030101010101" pitchFamily="2" charset="-122"/>
              </a:rPr>
              <a:t>The Elgamal digital signature scheme</a:t>
            </a:r>
          </a:p>
          <a:p>
            <a:pPr marL="342900" indent="-342900" eaLnBrk="1" hangingPunct="1"/>
            <a:r>
              <a:rPr lang="en-US" altLang="zh-CN" sz="2200" b="1" smtClean="0">
                <a:ea typeface="宋体" panose="02010600030101010101" pitchFamily="2" charset="-122"/>
              </a:rPr>
              <a:t>The Digital Signature Algorithm (DSA)</a:t>
            </a:r>
          </a:p>
          <a:p>
            <a:pPr marL="342900" indent="-342900" eaLnBrk="1" hangingPunct="1"/>
            <a:endParaRPr lang="en-US" altLang="zh-CN" sz="2200" b="1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07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71488" y="322263"/>
            <a:ext cx="856456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Signature Algorithm (DSA)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11188" y="1500188"/>
            <a:ext cx="8064500" cy="2928937"/>
          </a:xfrm>
          <a:prstGeom prst="rect">
            <a:avLst/>
          </a:prstGeom>
        </p:spPr>
        <p:txBody>
          <a:bodyPr/>
          <a:lstStyle/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Federal US Government standard for digital signatures (DSS)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Proposed by NIST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DSA is based on the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Elgamal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signature scheme 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Signature is only 320 bits long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Free from some attacks that can threaten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Elgamal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Signature verification is slower compared to RSA</a:t>
            </a:r>
          </a:p>
        </p:txBody>
      </p:sp>
    </p:spTree>
    <p:extLst>
      <p:ext uri="{BB962C8B-B14F-4D97-AF65-F5344CB8AC3E}">
        <p14:creationId xmlns:p14="http://schemas.microsoft.com/office/powerpoint/2010/main" val="112043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71488" y="322263"/>
            <a:ext cx="813276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Signature Algorithm (DSA)</a:t>
            </a:r>
          </a:p>
        </p:txBody>
      </p:sp>
      <p:sp>
        <p:nvSpPr>
          <p:cNvPr id="39939" name="Rectangle 6"/>
          <p:cNvSpPr txBox="1">
            <a:spLocks noChangeArrowheads="1"/>
          </p:cNvSpPr>
          <p:nvPr/>
        </p:nvSpPr>
        <p:spPr bwMode="auto">
          <a:xfrm>
            <a:off x="1214438" y="1285875"/>
            <a:ext cx="6084887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5263" indent="-195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 generation of DSA: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endParaRPr kumimoji="0" lang="en-US" altLang="zh-CN" sz="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Generate a prime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with 2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1023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 2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1024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Find a prime divisor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of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p-1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with 2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159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 2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160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Find an integer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with ord(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a random integer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with 0&lt;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d&lt;q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β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keys are: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p,q,α,β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643438"/>
            <a:ext cx="21431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166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ChangeArrowheads="1"/>
          </p:cNvSpPr>
          <p:nvPr/>
        </p:nvSpPr>
        <p:spPr bwMode="auto">
          <a:xfrm>
            <a:off x="576263" y="1285875"/>
            <a:ext cx="79914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195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DSA signature generation :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Given: message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private key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and public key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p,q,α,β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an integer as random ephemeral key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with 0&lt;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000" b="0" i="1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≡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600" b="0" i="1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000" b="0" i="1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000" b="0" i="1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Computes s ≡ (SHA(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)+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∙ 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signature consists of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r,s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SHA denotes the hashfunction SHA-1 which computes a 160-bit fingerprint of message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71488" y="322263"/>
            <a:ext cx="813276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Signature Algorithm (DSA)</a:t>
            </a:r>
          </a:p>
        </p:txBody>
      </p:sp>
    </p:spTree>
    <p:extLst>
      <p:ext uri="{BB962C8B-B14F-4D97-AF65-F5344CB8AC3E}">
        <p14:creationId xmlns:p14="http://schemas.microsoft.com/office/powerpoint/2010/main" val="602509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6"/>
          <p:cNvSpPr txBox="1">
            <a:spLocks noChangeArrowheads="1"/>
          </p:cNvSpPr>
          <p:nvPr/>
        </p:nvSpPr>
        <p:spPr bwMode="auto">
          <a:xfrm>
            <a:off x="1071563" y="1285875"/>
            <a:ext cx="7000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5263" indent="-195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DSA signature verification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Given: message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signature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and public key (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p,q,α,β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auxiliary value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000" b="0" i="1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auxiliary value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∙ SHA(x)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000" b="0" i="1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auxiliary value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 ∙ r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(α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∙ β</a:t>
            </a:r>
            <a:r>
              <a:rPr kumimoji="0" lang="en-US" altLang="zh-CN" sz="20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endParaRPr kumimoji="0" lang="en-US" altLang="zh-CN" sz="2000" b="0" i="1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→ signature is valid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→ signature is invalid</a:t>
            </a:r>
          </a:p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988" name="Gerade Verbindung 6"/>
          <p:cNvCxnSpPr>
            <a:cxnSpLocks noChangeShapeType="1"/>
          </p:cNvCxnSpPr>
          <p:nvPr/>
        </p:nvCxnSpPr>
        <p:spPr bwMode="auto">
          <a:xfrm rot="5400000" flipH="1" flipV="1">
            <a:off x="1532732" y="4964906"/>
            <a:ext cx="214312" cy="1428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471488" y="322263"/>
            <a:ext cx="813276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Signature Algorithm (DSA)</a:t>
            </a:r>
          </a:p>
        </p:txBody>
      </p:sp>
    </p:spTree>
    <p:extLst>
      <p:ext uri="{BB962C8B-B14F-4D97-AF65-F5344CB8AC3E}">
        <p14:creationId xmlns:p14="http://schemas.microsoft.com/office/powerpoint/2010/main" val="1085787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71488" y="322263"/>
            <a:ext cx="6462712" cy="515937"/>
          </a:xfrm>
          <a:prstGeom prst="rect">
            <a:avLst/>
          </a:prstGeom>
        </p:spPr>
        <p:txBody>
          <a:bodyPr/>
          <a:lstStyle/>
          <a:p>
            <a:pPr marL="195263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Proof of DSA:</a:t>
            </a:r>
          </a:p>
        </p:txBody>
      </p:sp>
      <p:sp>
        <p:nvSpPr>
          <p:cNvPr id="43011" name="Rectangle 6"/>
          <p:cNvSpPr txBox="1">
            <a:spLocks noChangeArrowheads="1"/>
          </p:cNvSpPr>
          <p:nvPr/>
        </p:nvSpPr>
        <p:spPr bwMode="auto">
          <a:xfrm>
            <a:off x="215900" y="1239838"/>
            <a:ext cx="87122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195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52463" indent="-1952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 need to show that the signature (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r,s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in fact satisfied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q:</a:t>
            </a:r>
          </a:p>
          <a:p>
            <a:pPr marL="652463" marR="0" lvl="1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(SHA(x))+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∙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SHA(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+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8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du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 can raise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to either side of the equation if we reduce modulo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p: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400" b="0" i="1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d∙u</a:t>
            </a:r>
            <a:r>
              <a:rPr kumimoji="0" lang="en-US" altLang="zh-CN" sz="14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Since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1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we can write: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4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p ≡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 now reduce both sides of the equation modulo q: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(α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4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0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0" i="1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p)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q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Since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1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1" i="1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(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α</a:t>
            </a:r>
            <a:r>
              <a:rPr kumimoji="0" lang="en-US" altLang="zh-CN" sz="1800" b="1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1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400" b="1" i="0" u="none" strike="noStrike" kern="1200" cap="none" spc="0" normalizeH="0" baseline="2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 mod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-195263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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 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v </a:t>
            </a:r>
          </a:p>
        </p:txBody>
      </p:sp>
    </p:spTree>
    <p:extLst>
      <p:ext uri="{BB962C8B-B14F-4D97-AF65-F5344CB8AC3E}">
        <p14:creationId xmlns:p14="http://schemas.microsoft.com/office/powerpoint/2010/main" val="16744169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471488" y="322263"/>
            <a:ext cx="646271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</a:t>
            </a:r>
          </a:p>
        </p:txBody>
      </p:sp>
      <p:sp>
        <p:nvSpPr>
          <p:cNvPr id="44035" name="Textfeld 6"/>
          <p:cNvSpPr txBox="1">
            <a:spLocks noChangeArrowheads="1"/>
          </p:cNvSpPr>
          <p:nvPr/>
        </p:nvSpPr>
        <p:spPr bwMode="auto">
          <a:xfrm>
            <a:off x="1071563" y="982663"/>
            <a:ext cx="9286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Alice</a:t>
            </a:r>
          </a:p>
        </p:txBody>
      </p:sp>
      <p:sp>
        <p:nvSpPr>
          <p:cNvPr id="44036" name="Textfeld 7"/>
          <p:cNvSpPr txBox="1">
            <a:spLocks noChangeArrowheads="1"/>
          </p:cNvSpPr>
          <p:nvPr/>
        </p:nvSpPr>
        <p:spPr bwMode="auto">
          <a:xfrm>
            <a:off x="5929313" y="982663"/>
            <a:ext cx="1857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Bob</a:t>
            </a:r>
          </a:p>
        </p:txBody>
      </p:sp>
      <p:cxnSp>
        <p:nvCxnSpPr>
          <p:cNvPr id="44038" name="Gerade Verbindung mit Pfeil 9"/>
          <p:cNvCxnSpPr>
            <a:cxnSpLocks noChangeShapeType="1"/>
          </p:cNvCxnSpPr>
          <p:nvPr/>
        </p:nvCxnSpPr>
        <p:spPr bwMode="auto">
          <a:xfrm rot="10800000">
            <a:off x="2286000" y="2500313"/>
            <a:ext cx="25003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Gerade Verbindung mit Pfeil 11"/>
          <p:cNvCxnSpPr>
            <a:cxnSpLocks noChangeShapeType="1"/>
          </p:cNvCxnSpPr>
          <p:nvPr/>
        </p:nvCxnSpPr>
        <p:spPr bwMode="auto">
          <a:xfrm rot="10800000">
            <a:off x="2428875" y="4143375"/>
            <a:ext cx="2500313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Textfeld 13"/>
          <p:cNvSpPr txBox="1">
            <a:spLocks noChangeArrowheads="1"/>
          </p:cNvSpPr>
          <p:nvPr/>
        </p:nvSpPr>
        <p:spPr bwMode="auto">
          <a:xfrm>
            <a:off x="5143500" y="1357313"/>
            <a:ext cx="3786188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Key generation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59 and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29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</a:t>
            </a:r>
            <a:r>
              <a:rPr kumimoji="0" lang="el-GR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α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private key </a:t>
            </a: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l-GR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β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l-GR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α</a:t>
            </a:r>
            <a:r>
              <a:rPr kumimoji="0" lang="en-US" altLang="zh-CN" sz="1800" b="0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r>
              <a:rPr kumimoji="0" lang="de-DE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 3</a:t>
            </a:r>
            <a:r>
              <a:rPr kumimoji="0" lang="de-DE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4 mod 59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zh-CN" sz="1800" b="0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zh-CN" sz="1800" b="0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zh-CN" sz="1800" b="0" i="0" u="none" strike="noStrike" kern="1200" cap="none" spc="0" normalizeH="0" baseline="30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Sign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Compute has of message H(</a:t>
            </a: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)=26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Choose ephermal key </a:t>
            </a: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de-DE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(3</a:t>
            </a:r>
            <a:r>
              <a:rPr kumimoji="0" lang="de-DE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 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mod 59) ≡ 20 mod 29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(26 + 7 ∙ 20) ∙ 3) ≡ 5 mod 29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1" name="Textfeld 18"/>
          <p:cNvSpPr txBox="1">
            <a:spLocks noChangeArrowheads="1"/>
          </p:cNvSpPr>
          <p:nvPr/>
        </p:nvSpPr>
        <p:spPr bwMode="auto">
          <a:xfrm>
            <a:off x="2286000" y="2071688"/>
            <a:ext cx="2714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p, q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α</a:t>
            </a:r>
            <a:r>
              <a:rPr kumimoji="0" lang="de-DE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l-GR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β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)=(59, 29, 3, 4)</a:t>
            </a:r>
          </a:p>
        </p:txBody>
      </p:sp>
      <p:sp>
        <p:nvSpPr>
          <p:cNvPr id="44042" name="Textfeld 19"/>
          <p:cNvSpPr txBox="1">
            <a:spLocks noChangeArrowheads="1"/>
          </p:cNvSpPr>
          <p:nvPr/>
        </p:nvSpPr>
        <p:spPr bwMode="auto">
          <a:xfrm>
            <a:off x="2500313" y="3786188"/>
            <a:ext cx="2500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x,(r, s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))=(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,20, 5)</a:t>
            </a:r>
          </a:p>
        </p:txBody>
      </p:sp>
      <p:sp>
        <p:nvSpPr>
          <p:cNvPr id="44043" name="Textfeld 20"/>
          <p:cNvSpPr txBox="1">
            <a:spLocks noChangeArrowheads="1"/>
          </p:cNvSpPr>
          <p:nvPr/>
        </p:nvSpPr>
        <p:spPr bwMode="auto">
          <a:xfrm>
            <a:off x="357188" y="4214813"/>
            <a:ext cx="4214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Verify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5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6 mod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u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6 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∙ 26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11 mod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1800" b="0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6 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∙  20 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≡ 4 mod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(3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de-DE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∙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4</a:t>
            </a:r>
            <a:r>
              <a:rPr kumimoji="0" lang="en-US" altLang="zh-CN" sz="18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mod 59) mod 29 =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≡ r mod 29 → valid signature</a:t>
            </a:r>
          </a:p>
        </p:txBody>
      </p:sp>
    </p:spTree>
    <p:extLst>
      <p:ext uri="{BB962C8B-B14F-4D97-AF65-F5344CB8AC3E}">
        <p14:creationId xmlns:p14="http://schemas.microsoft.com/office/powerpoint/2010/main" val="26181112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/>
      <p:bldP spid="440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85825"/>
            <a:ext cx="81438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471488" y="322263"/>
            <a:ext cx="813276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Signature Algorithm (DSA)</a:t>
            </a:r>
          </a:p>
        </p:txBody>
      </p:sp>
    </p:spTree>
    <p:extLst>
      <p:ext uri="{BB962C8B-B14F-4D97-AF65-F5344CB8AC3E}">
        <p14:creationId xmlns:p14="http://schemas.microsoft.com/office/powerpoint/2010/main" val="2792236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Fairness</a:t>
            </a:r>
          </a:p>
          <a:p>
            <a:r>
              <a:rPr lang="en-US" altLang="zh-CN" dirty="0" smtClean="0"/>
              <a:t>Security</a:t>
            </a:r>
          </a:p>
          <a:p>
            <a:r>
              <a:rPr lang="en-US" altLang="zh-CN" dirty="0" smtClean="0"/>
              <a:t>Anonymity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Purpose of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2411413" y="6524625"/>
            <a:ext cx="4321175" cy="2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71488" y="322263"/>
            <a:ext cx="6462712" cy="515937"/>
          </a:xfrm>
          <a:prstGeom prst="rect">
            <a:avLst/>
          </a:prstGeom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Webdings" pitchFamily="18" charset="2"/>
              <a:buChar char="&lt;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Security of DSA</a:t>
            </a:r>
          </a:p>
        </p:txBody>
      </p:sp>
      <p:sp>
        <p:nvSpPr>
          <p:cNvPr id="46084" name="Rectangle 5"/>
          <p:cNvSpPr txBox="1">
            <a:spLocks noChangeArrowheads="1"/>
          </p:cNvSpPr>
          <p:nvPr/>
        </p:nvSpPr>
        <p:spPr bwMode="auto">
          <a:xfrm>
            <a:off x="849313" y="1130300"/>
            <a:ext cx="7223125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04800" indent="-304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04800" marR="0" lvl="0" indent="-3048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To solve the discrete logarithm problem in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powerful index calculus method can be applied. But this method cannot be applied to the discrete logarithm problem of the subgroup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Therefore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can be smaller than </a:t>
            </a:r>
            <a:r>
              <a:rPr kumimoji="0" lang="en-US" altLang="zh-CN" sz="18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</a:p>
          <a:p>
            <a:pPr marL="304800" marR="0" lvl="0" indent="-3048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04800" marR="0" lvl="0" indent="-304800" algn="l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7AC2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857250" y="3000375"/>
          <a:ext cx="7215188" cy="1754483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690618682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403606796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52207375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299461069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hash output (min)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security levels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01208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8834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5699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3072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5000"/>
                        </a:lnSpc>
                        <a:spcBef>
                          <a:spcPct val="25000"/>
                        </a:spcBef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44887"/>
                  </a:ext>
                </a:extLst>
              </a:tr>
            </a:tbl>
          </a:graphicData>
        </a:graphic>
      </p:graphicFrame>
      <p:sp>
        <p:nvSpPr>
          <p:cNvPr id="46112" name="Textfeld 6"/>
          <p:cNvSpPr txBox="1">
            <a:spLocks noChangeArrowheads="1"/>
          </p:cNvSpPr>
          <p:nvPr/>
        </p:nvSpPr>
        <p:spPr bwMode="auto">
          <a:xfrm>
            <a:off x="1143000" y="5143500"/>
            <a:ext cx="735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DSA is vulnerable if the ephemeral key is reused</a:t>
            </a:r>
          </a:p>
        </p:txBody>
      </p:sp>
    </p:spTree>
    <p:extLst>
      <p:ext uri="{BB962C8B-B14F-4D97-AF65-F5344CB8AC3E}">
        <p14:creationId xmlns:p14="http://schemas.microsoft.com/office/powerpoint/2010/main" val="2138430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(1)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encrypts her message to Bob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A</a:t>
            </a:r>
            <a:r>
              <a:rPr lang="en-US" altLang="zh-CN" dirty="0"/>
              <a:t> and sends it to Trent.</a:t>
            </a:r>
          </a:p>
          <a:p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Trent </a:t>
            </a:r>
            <a:r>
              <a:rPr lang="en-US" altLang="zh-CN" dirty="0"/>
              <a:t>decrypts the message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A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(3)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Trent </a:t>
            </a:r>
            <a:r>
              <a:rPr lang="en-US" altLang="zh-CN" dirty="0"/>
              <a:t>takes the decrypted message and a statement that he has received this message </a:t>
            </a:r>
            <a:r>
              <a:rPr lang="en-US" altLang="zh-CN" dirty="0" smtClean="0"/>
              <a:t>from Alice</a:t>
            </a:r>
            <a:r>
              <a:rPr lang="en-US" altLang="zh-CN" dirty="0"/>
              <a:t>, and encrypts the whole bundle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B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(4)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Trent </a:t>
            </a:r>
            <a:r>
              <a:rPr lang="en-US" altLang="zh-CN" dirty="0"/>
              <a:t>sends the encrypted bundle to Bob.</a:t>
            </a:r>
          </a:p>
          <a:p>
            <a:r>
              <a:rPr lang="en-US" altLang="zh-CN" b="1" dirty="0"/>
              <a:t>(5)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decrypts the bundle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B</a:t>
            </a:r>
            <a:r>
              <a:rPr lang="en-US" altLang="zh-CN" dirty="0"/>
              <a:t>. He can now read both the message and </a:t>
            </a:r>
            <a:r>
              <a:rPr lang="en-US" altLang="zh-CN" dirty="0" smtClean="0"/>
              <a:t>Trent’s certification </a:t>
            </a:r>
            <a:r>
              <a:rPr lang="en-US" altLang="zh-CN" dirty="0"/>
              <a:t>that Alice sent it.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Signature with </a:t>
            </a:r>
            <a:r>
              <a:rPr lang="en-US" altLang="zh-CN" dirty="0"/>
              <a:t>Symmetric Cryptosystems and an Arbitrator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this scheme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Authentic</a:t>
            </a:r>
          </a:p>
          <a:p>
            <a:r>
              <a:rPr lang="en-US" altLang="zh-CN" dirty="0" smtClean="0"/>
              <a:t>Un-forgeable</a:t>
            </a:r>
          </a:p>
          <a:p>
            <a:r>
              <a:rPr lang="en-US" altLang="zh-CN" dirty="0" smtClean="0"/>
              <a:t>Not reusable</a:t>
            </a:r>
          </a:p>
          <a:p>
            <a:r>
              <a:rPr lang="en-US" altLang="zh-CN" dirty="0" smtClean="0"/>
              <a:t>The signed document is unalterable</a:t>
            </a:r>
          </a:p>
          <a:p>
            <a:r>
              <a:rPr lang="en-US" altLang="zh-CN" dirty="0" smtClean="0"/>
              <a:t>Cannot be repudiated </a:t>
            </a:r>
          </a:p>
        </p:txBody>
      </p:sp>
    </p:spTree>
    <p:extLst>
      <p:ext uri="{BB962C8B-B14F-4D97-AF65-F5344CB8AC3E}">
        <p14:creationId xmlns:p14="http://schemas.microsoft.com/office/powerpoint/2010/main" val="23518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044016"/>
          </a:xfrm>
        </p:spPr>
        <p:txBody>
          <a:bodyPr>
            <a:normAutofit/>
          </a:bodyPr>
          <a:lstStyle/>
          <a:p>
            <a:r>
              <a:rPr lang="en-US" altLang="zh-CN" dirty="0"/>
              <a:t>If Bob wants to show Carol a document signed by </a:t>
            </a:r>
            <a:r>
              <a:rPr lang="en-US" altLang="zh-CN" dirty="0" smtClean="0"/>
              <a:t>Alice. How can he achieve this goal?</a:t>
            </a:r>
          </a:p>
          <a:p>
            <a:pPr lvl="1"/>
            <a:r>
              <a:rPr lang="en-US" altLang="zh-CN" b="1" dirty="0"/>
              <a:t>(1) </a:t>
            </a:r>
            <a:r>
              <a:rPr lang="en-US" altLang="zh-CN" dirty="0"/>
              <a:t>Bob takes the message and Trent’s statement that the message came from Alice, </a:t>
            </a:r>
            <a:r>
              <a:rPr lang="en-US" altLang="zh-CN" dirty="0" smtClean="0"/>
              <a:t>encrypts them </a:t>
            </a:r>
            <a:r>
              <a:rPr lang="en-US" altLang="zh-CN" dirty="0"/>
              <a:t>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B</a:t>
            </a:r>
            <a:r>
              <a:rPr lang="en-US" altLang="zh-CN" dirty="0"/>
              <a:t>, and sends them back to Trent.</a:t>
            </a:r>
          </a:p>
          <a:p>
            <a:pPr lvl="1"/>
            <a:r>
              <a:rPr lang="en-US" altLang="zh-CN" b="1" dirty="0"/>
              <a:t>(2) </a:t>
            </a:r>
            <a:r>
              <a:rPr lang="en-US" altLang="zh-CN" dirty="0"/>
              <a:t>Trent decrypts the bundle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B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(3) </a:t>
            </a:r>
            <a:r>
              <a:rPr lang="en-US" altLang="zh-CN" dirty="0"/>
              <a:t>Trent checks his database and confirms that the original message came from Alice.</a:t>
            </a:r>
          </a:p>
          <a:p>
            <a:pPr lvl="1"/>
            <a:r>
              <a:rPr lang="en-US" altLang="zh-CN" b="1" dirty="0"/>
              <a:t>(4) </a:t>
            </a:r>
            <a:r>
              <a:rPr lang="en-US" altLang="zh-CN" dirty="0"/>
              <a:t>Trent re-encrypts the bundle with the secret key he shares with Carol, </a:t>
            </a:r>
            <a:r>
              <a:rPr lang="en-US" altLang="zh-CN" i="1" dirty="0"/>
              <a:t>K</a:t>
            </a:r>
            <a:r>
              <a:rPr lang="en-US" altLang="zh-CN" baseline="-25000" dirty="0"/>
              <a:t>C</a:t>
            </a:r>
            <a:r>
              <a:rPr lang="en-US" altLang="zh-CN" dirty="0"/>
              <a:t>, and sends it </a:t>
            </a:r>
            <a:r>
              <a:rPr lang="en-US" altLang="zh-CN" dirty="0" smtClean="0"/>
              <a:t>to Carol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(5) </a:t>
            </a:r>
            <a:r>
              <a:rPr lang="en-US" altLang="zh-CN" dirty="0"/>
              <a:t>Carol decrypts the bundle with </a:t>
            </a:r>
            <a:r>
              <a:rPr lang="en-US" altLang="zh-CN" i="1" dirty="0"/>
              <a:t>K</a:t>
            </a:r>
            <a:r>
              <a:rPr lang="en-US" altLang="zh-CN" baseline="-25000" dirty="0"/>
              <a:t>C</a:t>
            </a:r>
            <a:r>
              <a:rPr lang="en-US" altLang="zh-CN" dirty="0"/>
              <a:t>. She can now read both the message and </a:t>
            </a:r>
            <a:r>
              <a:rPr lang="en-US" altLang="zh-CN" dirty="0" smtClean="0"/>
              <a:t>Trent’s certification </a:t>
            </a:r>
            <a:r>
              <a:rPr lang="en-US" altLang="zh-CN" dirty="0"/>
              <a:t>that Alice sent it.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Signature with </a:t>
            </a:r>
            <a:r>
              <a:rPr lang="en-US" altLang="zh-CN" dirty="0"/>
              <a:t>Symmetric Cryptosystems and an Arbitrator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9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encrypts the document with her private key, thereby signing the document.</a:t>
            </a:r>
          </a:p>
          <a:p>
            <a:r>
              <a:rPr lang="en-US" altLang="zh-CN" b="1" dirty="0"/>
              <a:t>(2)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Alice </a:t>
            </a:r>
            <a:r>
              <a:rPr lang="en-US" altLang="zh-CN" dirty="0"/>
              <a:t>sends the signed document to Bob.</a:t>
            </a:r>
          </a:p>
          <a:p>
            <a:r>
              <a:rPr lang="en-US" altLang="zh-CN" b="1" dirty="0"/>
              <a:t>(3)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Bob </a:t>
            </a:r>
            <a:r>
              <a:rPr lang="en-US" altLang="zh-CN" dirty="0"/>
              <a:t>decrypts the document with Alice’s public key, thereby verifying the signature.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Signature using Public-Key </a:t>
            </a:r>
            <a:r>
              <a:rPr lang="en-US" altLang="zh-CN" dirty="0"/>
              <a:t>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12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Any problems with the signature using public-key cryptosystem?</a:t>
            </a:r>
          </a:p>
          <a:p>
            <a:pPr lvl="1"/>
            <a:r>
              <a:rPr lang="en-US" altLang="zh-CN" dirty="0" smtClean="0"/>
              <a:t>Efficiency</a:t>
            </a:r>
          </a:p>
          <a:p>
            <a:pPr lvl="1"/>
            <a:r>
              <a:rPr lang="en-US" altLang="zh-CN" dirty="0" smtClean="0"/>
              <a:t>Any solutions?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Signature using Public-Key Cryptography and one way Hash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0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700808"/>
            <a:ext cx="8892480" cy="452596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(1) 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Alice </a:t>
            </a:r>
            <a:r>
              <a:rPr lang="en-US" altLang="zh-CN" sz="2800" dirty="0"/>
              <a:t>produces a one-way hash of a document.</a:t>
            </a:r>
          </a:p>
          <a:p>
            <a:r>
              <a:rPr lang="en-US" altLang="zh-CN" sz="2800" b="1" dirty="0"/>
              <a:t>(2) 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Alice </a:t>
            </a:r>
            <a:r>
              <a:rPr lang="en-US" altLang="zh-CN" sz="2800" dirty="0"/>
              <a:t>encrypts the hash with her private key, thereby signing the document.</a:t>
            </a:r>
          </a:p>
          <a:p>
            <a:r>
              <a:rPr lang="en-US" altLang="zh-CN" sz="2800" b="1" dirty="0"/>
              <a:t>(3) 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Alice </a:t>
            </a:r>
            <a:r>
              <a:rPr lang="en-US" altLang="zh-CN" sz="2800" dirty="0"/>
              <a:t>sends the document and the signed hash to Bob.</a:t>
            </a:r>
          </a:p>
          <a:p>
            <a:r>
              <a:rPr lang="en-US" altLang="zh-CN" sz="2800" b="1" dirty="0"/>
              <a:t>(4) 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Bob </a:t>
            </a:r>
            <a:r>
              <a:rPr lang="en-US" altLang="zh-CN" sz="2800" dirty="0"/>
              <a:t>produces a one-way hash of the document that Alice sent. He then, using the </a:t>
            </a:r>
            <a:r>
              <a:rPr lang="en-US" altLang="zh-CN" sz="2800" dirty="0" smtClean="0"/>
              <a:t>digital signature </a:t>
            </a:r>
            <a:r>
              <a:rPr lang="en-US" altLang="zh-CN" sz="2800" dirty="0"/>
              <a:t>algorithm, decrypts the signed hash with Alice’s public key.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Signature using Public-Key Cryptography and one way Hash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8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640960" cy="4525963"/>
          </a:xfrm>
        </p:spPr>
        <p:txBody>
          <a:bodyPr/>
          <a:lstStyle/>
          <a:p>
            <a:r>
              <a:rPr lang="en-US" altLang="zh-CN" dirty="0" smtClean="0"/>
              <a:t>Question:</a:t>
            </a:r>
          </a:p>
          <a:p>
            <a:pPr lvl="1"/>
            <a:r>
              <a:rPr lang="en-US" altLang="zh-CN" dirty="0" smtClean="0"/>
              <a:t>How can Alice and Bob sign the same document?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Signatures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8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640960" cy="4525963"/>
          </a:xfrm>
        </p:spPr>
        <p:txBody>
          <a:bodyPr/>
          <a:lstStyle/>
          <a:p>
            <a:r>
              <a:rPr lang="en-US" altLang="zh-CN" b="1" dirty="0"/>
              <a:t>(1) </a:t>
            </a:r>
            <a:r>
              <a:rPr lang="en-US" altLang="zh-CN" dirty="0"/>
              <a:t>Alice signs the hash of the document.</a:t>
            </a:r>
          </a:p>
          <a:p>
            <a:r>
              <a:rPr lang="en-US" altLang="zh-CN" b="1" dirty="0"/>
              <a:t>(2) </a:t>
            </a:r>
            <a:r>
              <a:rPr lang="en-US" altLang="zh-CN" dirty="0"/>
              <a:t>Bob signs the hash of the document.</a:t>
            </a:r>
          </a:p>
          <a:p>
            <a:r>
              <a:rPr lang="en-US" altLang="zh-CN" b="1" dirty="0"/>
              <a:t>(3) </a:t>
            </a:r>
            <a:r>
              <a:rPr lang="en-US" altLang="zh-CN" dirty="0"/>
              <a:t>Bob sends </a:t>
            </a:r>
            <a:r>
              <a:rPr lang="en-US" altLang="zh-CN" dirty="0" smtClean="0"/>
              <a:t>his signature to Alice.</a:t>
            </a:r>
          </a:p>
          <a:p>
            <a:r>
              <a:rPr lang="en-US" altLang="zh-CN" b="1" dirty="0"/>
              <a:t>(4) </a:t>
            </a:r>
            <a:r>
              <a:rPr lang="en-US" altLang="zh-CN" dirty="0"/>
              <a:t>Alice sends the document, her signature, and Bob’s signature to Carol.</a:t>
            </a:r>
          </a:p>
          <a:p>
            <a:r>
              <a:rPr lang="en-US" altLang="zh-CN" b="1" dirty="0"/>
              <a:t>(5) </a:t>
            </a:r>
            <a:r>
              <a:rPr lang="en-US" altLang="zh-CN" dirty="0"/>
              <a:t>Carol verifies both Alice’s signature and Bob’s signature.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Multiple Signatures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6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Repudiation</a:t>
            </a:r>
            <a:br>
              <a:rPr lang="en-US" altLang="zh-CN" dirty="0" smtClean="0"/>
            </a:br>
            <a:r>
              <a:rPr lang="en-US" altLang="zh-CN" dirty="0" smtClean="0"/>
              <a:t>	Deny something that you have ever done.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Nonrepudiation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Honest ones: Alice, Bob, Carol, Dave…</a:t>
            </a:r>
          </a:p>
          <a:p>
            <a:r>
              <a:rPr lang="en-US" altLang="zh-CN" dirty="0" smtClean="0"/>
              <a:t>Eavesdropper: Eve</a:t>
            </a:r>
          </a:p>
          <a:p>
            <a:r>
              <a:rPr lang="en-US" altLang="zh-CN" dirty="0" smtClean="0"/>
              <a:t>Active attacker: Mallory </a:t>
            </a:r>
          </a:p>
          <a:p>
            <a:r>
              <a:rPr lang="en-US" altLang="zh-CN" dirty="0" smtClean="0"/>
              <a:t>Trusted arbitrator: Trent</a:t>
            </a:r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7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28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(1) </a:t>
            </a:r>
            <a:r>
              <a:rPr lang="en-US" altLang="zh-CN" dirty="0"/>
              <a:t>Alice signs a message.</a:t>
            </a:r>
          </a:p>
          <a:p>
            <a:r>
              <a:rPr lang="en-US" altLang="zh-CN" b="1" dirty="0"/>
              <a:t>(2) </a:t>
            </a:r>
            <a:r>
              <a:rPr lang="en-US" altLang="zh-CN" dirty="0"/>
              <a:t>Alice generates a header containing some identifying information. She concatenates </a:t>
            </a:r>
            <a:r>
              <a:rPr lang="en-US" altLang="zh-CN" dirty="0" smtClean="0"/>
              <a:t>the header </a:t>
            </a:r>
            <a:r>
              <a:rPr lang="en-US" altLang="zh-CN" dirty="0"/>
              <a:t>with the signed message, signs that, and sends it to Trent.</a:t>
            </a:r>
          </a:p>
          <a:p>
            <a:r>
              <a:rPr lang="en-US" altLang="zh-CN" b="1" dirty="0"/>
              <a:t>(3) </a:t>
            </a:r>
            <a:r>
              <a:rPr lang="en-US" altLang="zh-CN" dirty="0"/>
              <a:t>Trent verifies the outside signature and confirms the identifying information. He adds </a:t>
            </a:r>
            <a:r>
              <a:rPr lang="en-US" altLang="zh-CN" dirty="0" smtClean="0"/>
              <a:t>a timestamp </a:t>
            </a:r>
            <a:r>
              <a:rPr lang="en-US" altLang="zh-CN" dirty="0"/>
              <a:t>to Alice’s signed message and the identifying information. Then he signs it all </a:t>
            </a:r>
            <a:r>
              <a:rPr lang="en-US" altLang="zh-CN" dirty="0" smtClean="0"/>
              <a:t>and sends </a:t>
            </a:r>
            <a:r>
              <a:rPr lang="en-US" altLang="zh-CN" dirty="0"/>
              <a:t>it to both Alice and Bob.</a:t>
            </a:r>
          </a:p>
          <a:p>
            <a:r>
              <a:rPr lang="en-US" altLang="zh-CN" b="1" dirty="0"/>
              <a:t>(4) </a:t>
            </a:r>
            <a:r>
              <a:rPr lang="en-US" altLang="zh-CN" dirty="0"/>
              <a:t>Bob verifies Trent’s signature, the identifying information, and Alice’s signature.</a:t>
            </a:r>
          </a:p>
          <a:p>
            <a:r>
              <a:rPr lang="en-US" altLang="zh-CN" b="1" dirty="0"/>
              <a:t>(5) </a:t>
            </a:r>
            <a:r>
              <a:rPr lang="en-US" altLang="zh-CN" dirty="0"/>
              <a:t>Alice verifies the message Trent sent to Bob. If she did not originate the message, </a:t>
            </a:r>
            <a:r>
              <a:rPr lang="en-US" altLang="zh-CN" dirty="0" smtClean="0"/>
              <a:t>she speaks </a:t>
            </a:r>
            <a:r>
              <a:rPr lang="en-US" altLang="zh-CN" dirty="0"/>
              <a:t>up quickly.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Nonrepudiation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651304" cy="5116024"/>
          </a:xfrm>
        </p:spPr>
        <p:txBody>
          <a:bodyPr>
            <a:normAutofit/>
          </a:bodyPr>
          <a:lstStyle/>
          <a:p>
            <a:r>
              <a:rPr lang="en-US" altLang="zh-CN" b="1" dirty="0"/>
              <a:t>(1) </a:t>
            </a:r>
            <a:r>
              <a:rPr lang="en-US" altLang="zh-CN" dirty="0"/>
              <a:t>Alice signs the message with her private </a:t>
            </a:r>
            <a:r>
              <a:rPr lang="en-US" altLang="zh-CN" dirty="0" smtClean="0"/>
              <a:t>key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b="1" dirty="0"/>
              <a:t>(2) </a:t>
            </a:r>
            <a:r>
              <a:rPr lang="en-US" altLang="zh-CN" dirty="0"/>
              <a:t>Alice encrypts the signed message with Bob’s </a:t>
            </a:r>
            <a:r>
              <a:rPr lang="en-US" altLang="zh-CN" dirty="0" smtClean="0"/>
              <a:t>public </a:t>
            </a:r>
            <a:r>
              <a:rPr lang="en-US" altLang="zh-CN" dirty="0"/>
              <a:t>key and sends it to </a:t>
            </a:r>
            <a:r>
              <a:rPr lang="en-US" altLang="zh-CN" dirty="0" smtClean="0"/>
              <a:t>Bob,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b="1" dirty="0"/>
              <a:t>(3) </a:t>
            </a:r>
            <a:r>
              <a:rPr lang="en-US" altLang="zh-CN" dirty="0"/>
              <a:t>Bob decrypts the message with his private </a:t>
            </a:r>
            <a:r>
              <a:rPr lang="en-US" altLang="zh-CN" dirty="0" smtClean="0"/>
              <a:t>key 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))) </a:t>
            </a:r>
            <a:r>
              <a:rPr lang="en-US" altLang="zh-CN" dirty="0"/>
              <a:t>=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b="1" dirty="0"/>
              <a:t>(4) </a:t>
            </a:r>
            <a:r>
              <a:rPr lang="en-US" altLang="zh-CN" dirty="0"/>
              <a:t>Bob verifies with Alice’s public key and recovers the </a:t>
            </a:r>
            <a:r>
              <a:rPr lang="en-US" altLang="zh-CN" dirty="0" smtClean="0"/>
              <a:t>message,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/>
              <a:t>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Signatures with encryption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651304" cy="5116024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Any weakness with this scheme?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Signatures with encryption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03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50440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 </a:t>
            </a:r>
            <a:r>
              <a:rPr lang="en-US" altLang="zh-CN" dirty="0"/>
              <a:t>Alice signs a message with her private key, encrypts it with Bob’s public key, and sends </a:t>
            </a:r>
            <a:r>
              <a:rPr lang="en-US" altLang="zh-CN" dirty="0" smtClean="0"/>
              <a:t>it to </a:t>
            </a:r>
            <a:r>
              <a:rPr lang="en-US" altLang="zh-CN" dirty="0"/>
              <a:t>Bob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b="1" dirty="0" smtClean="0"/>
              <a:t> </a:t>
            </a:r>
            <a:r>
              <a:rPr lang="en-US" altLang="zh-CN" dirty="0"/>
              <a:t>Bob decrypts the message with his private key and verifies the signature with </a:t>
            </a:r>
            <a:r>
              <a:rPr lang="en-US" altLang="zh-CN" dirty="0" smtClean="0"/>
              <a:t>Alice’s public </a:t>
            </a:r>
            <a:r>
              <a:rPr lang="en-US" altLang="zh-CN" dirty="0"/>
              <a:t>key, thereby verifying that Alice signed the message and recovering the message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D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)))) </a:t>
            </a:r>
            <a:r>
              <a:rPr lang="en-US" altLang="zh-CN" dirty="0"/>
              <a:t>= </a:t>
            </a:r>
            <a:r>
              <a:rPr lang="en-US" altLang="zh-CN" i="1" dirty="0"/>
              <a:t>M</a:t>
            </a:r>
          </a:p>
          <a:p>
            <a:r>
              <a:rPr lang="en-US" altLang="zh-CN" dirty="0" smtClean="0"/>
              <a:t>Bob </a:t>
            </a:r>
            <a:r>
              <a:rPr lang="en-US" altLang="zh-CN" dirty="0"/>
              <a:t>signs the message with his private key, encrypts it with Alice’s public key, and </a:t>
            </a:r>
            <a:r>
              <a:rPr lang="en-US" altLang="zh-CN" dirty="0" smtClean="0"/>
              <a:t>sends it </a:t>
            </a:r>
            <a:r>
              <a:rPr lang="en-US" altLang="zh-CN" dirty="0"/>
              <a:t>back to Alice</a:t>
            </a:r>
            <a:r>
              <a:rPr lang="en-US" altLang="zh-CN" dirty="0" smtClean="0"/>
              <a:t>. </a:t>
            </a:r>
            <a:r>
              <a:rPr lang="en-US" altLang="zh-CN" i="1" dirty="0" smtClean="0"/>
              <a:t>E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 </a:t>
            </a:r>
            <a:r>
              <a:rPr lang="en-US" altLang="zh-CN" dirty="0" smtClean="0"/>
              <a:t>))</a:t>
            </a:r>
            <a:endParaRPr lang="en-US" altLang="zh-CN" dirty="0"/>
          </a:p>
          <a:p>
            <a:r>
              <a:rPr lang="en-US" altLang="zh-CN" dirty="0" smtClean="0"/>
              <a:t>Alice </a:t>
            </a:r>
            <a:r>
              <a:rPr lang="en-US" altLang="zh-CN" dirty="0"/>
              <a:t>decrypts the message with her private key and verifies the signature with </a:t>
            </a:r>
            <a:r>
              <a:rPr lang="en-US" altLang="zh-CN" dirty="0" smtClean="0"/>
              <a:t>Bob’s public </a:t>
            </a:r>
            <a:r>
              <a:rPr lang="en-US" altLang="zh-CN" dirty="0"/>
              <a:t>key. If the resultant message is the same one she sent to Bob, she knows that </a:t>
            </a:r>
            <a:r>
              <a:rPr lang="en-US" altLang="zh-CN" dirty="0" smtClean="0"/>
              <a:t>Bob received </a:t>
            </a:r>
            <a:r>
              <a:rPr lang="en-US" altLang="zh-CN" dirty="0"/>
              <a:t>the message accurately.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Resending the Message as a Receipt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138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same algorithm is used for both encryption and digital-signature verification there is a </a:t>
            </a:r>
            <a:r>
              <a:rPr lang="en-US" altLang="zh-CN" dirty="0" smtClean="0"/>
              <a:t>possible attack.</a:t>
            </a:r>
          </a:p>
          <a:p>
            <a:endParaRPr lang="en-US" altLang="zh-CN" dirty="0"/>
          </a:p>
          <a:p>
            <a:r>
              <a:rPr lang="en-US" altLang="zh-CN" dirty="0" smtClean="0"/>
              <a:t>How to prevent?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attack this protocol?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60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Anyone who considers arithmetical methods of producing random digits is, </a:t>
            </a:r>
            <a:r>
              <a:rPr lang="en-US" altLang="zh-CN" dirty="0" smtClean="0"/>
              <a:t>of course</a:t>
            </a:r>
            <a:r>
              <a:rPr lang="en-US" altLang="zh-CN" dirty="0"/>
              <a:t>, in a state of </a:t>
            </a:r>
            <a:r>
              <a:rPr lang="en-US" altLang="zh-CN" dirty="0" smtClean="0"/>
              <a:t>sin</a:t>
            </a:r>
          </a:p>
          <a:p>
            <a:pPr marL="109728" indent="0" algn="r">
              <a:buNone/>
            </a:pPr>
            <a:r>
              <a:rPr lang="en-US" altLang="zh-CN" dirty="0" smtClean="0"/>
              <a:t>--John Von Neumann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Random and Pseudo-Random-Sequence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268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Physic way</a:t>
            </a:r>
          </a:p>
          <a:p>
            <a:pPr lvl="1"/>
            <a:r>
              <a:rPr lang="en-US" altLang="zh-CN" dirty="0" smtClean="0"/>
              <a:t>Noise voltage</a:t>
            </a:r>
          </a:p>
          <a:p>
            <a:pPr lvl="1"/>
            <a:r>
              <a:rPr lang="en-US" altLang="zh-CN" dirty="0" smtClean="0"/>
              <a:t>Package numbers sent from network interface card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Simulation way</a:t>
            </a:r>
          </a:p>
          <a:p>
            <a:pPr lvl="1"/>
            <a:r>
              <a:rPr lang="en-US" altLang="zh-CN" dirty="0" smtClean="0"/>
              <a:t>Middle-square method</a:t>
            </a:r>
          </a:p>
          <a:p>
            <a:pPr lvl="1"/>
            <a:r>
              <a:rPr lang="en-US" altLang="zh-CN" dirty="0" smtClean="0"/>
              <a:t>Linear congruent method</a:t>
            </a:r>
          </a:p>
          <a:p>
            <a:pPr lvl="1"/>
            <a:r>
              <a:rPr lang="en-US" altLang="zh-CN" dirty="0"/>
              <a:t>ANSI </a:t>
            </a:r>
            <a:r>
              <a:rPr lang="en-US" altLang="zh-CN" dirty="0" smtClean="0"/>
              <a:t>X9.17</a:t>
            </a:r>
          </a:p>
          <a:p>
            <a:pPr lvl="1"/>
            <a:r>
              <a:rPr lang="en-US" altLang="zh-CN" dirty="0" smtClean="0"/>
              <a:t>Linear feedback </a:t>
            </a:r>
            <a:r>
              <a:rPr lang="en-US" altLang="zh-CN" dirty="0"/>
              <a:t>shift </a:t>
            </a:r>
            <a:r>
              <a:rPr lang="en-US" altLang="zh-CN" dirty="0" smtClean="0"/>
              <a:t>register</a:t>
            </a:r>
          </a:p>
          <a:p>
            <a:pPr lvl="1"/>
            <a:r>
              <a:rPr lang="en-US" altLang="zh-CN" dirty="0" smtClean="0"/>
              <a:t>RSA</a:t>
            </a: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produce random numbers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526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congruent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08943"/>
              </p:ext>
            </p:extLst>
          </p:nvPr>
        </p:nvGraphicFramePr>
        <p:xfrm>
          <a:off x="1187624" y="1916832"/>
          <a:ext cx="590465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562100" imgH="228600" progId="">
                  <p:embed/>
                </p:oleObj>
              </mc:Choice>
              <mc:Fallback>
                <p:oleObj name="Equation" r:id="rId3" imgW="1562100" imgH="228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6832"/>
                        <a:ext cx="5904656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03716"/>
              </p:ext>
            </p:extLst>
          </p:nvPr>
        </p:nvGraphicFramePr>
        <p:xfrm>
          <a:off x="2987824" y="3140968"/>
          <a:ext cx="544560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5" imgW="1574800" imgH="228600" progId="">
                  <p:embed/>
                </p:oleObj>
              </mc:Choice>
              <mc:Fallback>
                <p:oleObj name="Equation" r:id="rId5" imgW="1574800" imgH="2286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40968"/>
                        <a:ext cx="544560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9512" y="3356992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For example. 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4365104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But how about: </a:t>
            </a:r>
            <a:endParaRPr lang="zh-CN" altLang="en-US" sz="2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576531"/>
              </p:ext>
            </p:extLst>
          </p:nvPr>
        </p:nvGraphicFramePr>
        <p:xfrm>
          <a:off x="3129935" y="4221088"/>
          <a:ext cx="518157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7" imgW="1498600" imgH="228600" progId="">
                  <p:embed/>
                </p:oleObj>
              </mc:Choice>
              <mc:Fallback>
                <p:oleObj name="Equation" r:id="rId7" imgW="1498600" imgH="2286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935" y="4221088"/>
                        <a:ext cx="5181576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6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congruent method</a:t>
            </a:r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25543"/>
              </p:ext>
            </p:extLst>
          </p:nvPr>
        </p:nvGraphicFramePr>
        <p:xfrm>
          <a:off x="1043608" y="2060848"/>
          <a:ext cx="680907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879600" imgH="241300" progId="">
                  <p:embed/>
                </p:oleObj>
              </mc:Choice>
              <mc:Fallback>
                <p:oleObj name="Equation" r:id="rId3" imgW="1879600" imgH="2413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60848"/>
                        <a:ext cx="6809076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08553"/>
              </p:ext>
            </p:extLst>
          </p:nvPr>
        </p:nvGraphicFramePr>
        <p:xfrm>
          <a:off x="1106975" y="3429000"/>
          <a:ext cx="785751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2362200" imgH="241300" progId="">
                  <p:embed/>
                </p:oleObj>
              </mc:Choice>
              <mc:Fallback>
                <p:oleObj name="Equation" r:id="rId5" imgW="2362200" imgH="2413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975" y="3429000"/>
                        <a:ext cx="7857513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058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481328"/>
            <a:ext cx="8640960" cy="4525963"/>
          </a:xfrm>
        </p:spPr>
        <p:txBody>
          <a:bodyPr/>
          <a:lstStyle/>
          <a:p>
            <a:r>
              <a:rPr lang="en-US" altLang="zh-CN" dirty="0"/>
              <a:t>It looks </a:t>
            </a:r>
            <a:r>
              <a:rPr lang="en-US" altLang="zh-CN" dirty="0" smtClean="0"/>
              <a:t>random. </a:t>
            </a:r>
            <a:r>
              <a:rPr lang="en-US" altLang="zh-CN" dirty="0"/>
              <a:t>This means that it passes all the statistical tests of randomness that we </a:t>
            </a:r>
            <a:r>
              <a:rPr lang="en-US" altLang="zh-CN" dirty="0" smtClean="0"/>
              <a:t>can find</a:t>
            </a:r>
          </a:p>
          <a:p>
            <a:r>
              <a:rPr lang="en-US" altLang="zh-CN" dirty="0"/>
              <a:t>It is unpredictable. It must be </a:t>
            </a:r>
            <a:r>
              <a:rPr lang="en-US" altLang="zh-CN" dirty="0" smtClean="0"/>
              <a:t>computationally </a:t>
            </a:r>
            <a:r>
              <a:rPr lang="en-US" altLang="zh-CN" dirty="0"/>
              <a:t>infeasible to predict what the next </a:t>
            </a:r>
            <a:r>
              <a:rPr lang="en-US" altLang="zh-CN" dirty="0" smtClean="0"/>
              <a:t>random bit </a:t>
            </a:r>
            <a:r>
              <a:rPr lang="en-US" altLang="zh-CN" dirty="0"/>
              <a:t>will be, given complete knowledge of the algorithm or hardware generating the </a:t>
            </a:r>
            <a:r>
              <a:rPr lang="en-US" altLang="zh-CN" dirty="0" smtClean="0"/>
              <a:t>sequence and </a:t>
            </a:r>
            <a:r>
              <a:rPr lang="en-US" altLang="zh-CN" dirty="0"/>
              <a:t>all of the previous bits in the stream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 cannot be reliably reproduced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is a good pseudo-random number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7266335" y="2960141"/>
            <a:ext cx="933450" cy="1382712"/>
            <a:chOff x="4461" y="1497"/>
            <a:chExt cx="588" cy="871"/>
          </a:xfrm>
        </p:grpSpPr>
        <p:sp>
          <p:nvSpPr>
            <p:cNvPr id="5" name="Freeform 144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45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46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7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8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51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52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3"/>
            <p:cNvSpPr>
              <a:spLocks/>
            </p:cNvSpPr>
            <p:nvPr/>
          </p:nvSpPr>
          <p:spPr bwMode="auto">
            <a:xfrm>
              <a:off x="4848" y="2078"/>
              <a:ext cx="31" cy="113"/>
            </a:xfrm>
            <a:custGeom>
              <a:avLst/>
              <a:gdLst>
                <a:gd name="T0" fmla="*/ 0 w 31"/>
                <a:gd name="T1" fmla="*/ 113 h 113"/>
                <a:gd name="T2" fmla="*/ 0 w 31"/>
                <a:gd name="T3" fmla="*/ 0 h 113"/>
                <a:gd name="T4" fmla="*/ 31 w 31"/>
                <a:gd name="T5" fmla="*/ 0 h 113"/>
                <a:gd name="T6" fmla="*/ 31 w 31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3">
                  <a:moveTo>
                    <a:pt x="0" y="11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4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5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6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7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8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9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60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1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62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63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64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5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66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67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68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69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70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1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72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3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74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5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76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7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8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79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80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81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83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84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5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86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87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88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143"/>
          <p:cNvGrpSpPr>
            <a:grpSpLocks/>
          </p:cNvGrpSpPr>
          <p:nvPr/>
        </p:nvGrpSpPr>
        <p:grpSpPr bwMode="auto">
          <a:xfrm>
            <a:off x="1274767" y="2922834"/>
            <a:ext cx="1155700" cy="1741487"/>
            <a:chOff x="175" y="1997"/>
            <a:chExt cx="728" cy="1097"/>
          </a:xfrm>
        </p:grpSpPr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808" y="2336"/>
              <a:ext cx="94" cy="65"/>
            </a:xfrm>
            <a:custGeom>
              <a:avLst/>
              <a:gdLst>
                <a:gd name="G0" fmla="+- 16083 0 0"/>
                <a:gd name="G1" fmla="+- 21600 0 0"/>
                <a:gd name="G2" fmla="+- 21600 0 0"/>
                <a:gd name="T0" fmla="*/ 0 w 37683"/>
                <a:gd name="T1" fmla="*/ 7181 h 34779"/>
                <a:gd name="T2" fmla="*/ 33196 w 37683"/>
                <a:gd name="T3" fmla="*/ 34779 h 34779"/>
                <a:gd name="T4" fmla="*/ 16083 w 37683"/>
                <a:gd name="T5" fmla="*/ 21600 h 34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83" h="34779" fill="none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</a:path>
                <a:path w="37683" h="34779" stroke="0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  <a:lnTo>
                    <a:pt x="16083" y="21600"/>
                  </a:lnTo>
                  <a:close/>
                </a:path>
              </a:pathLst>
            </a:custGeom>
            <a:noFill/>
            <a:ln w="0">
              <a:solidFill>
                <a:srgbClr val="007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819" y="2336"/>
              <a:ext cx="84" cy="63"/>
            </a:xfrm>
            <a:custGeom>
              <a:avLst/>
              <a:gdLst>
                <a:gd name="G0" fmla="+- 17241 0 0"/>
                <a:gd name="G1" fmla="+- 21600 0 0"/>
                <a:gd name="G2" fmla="+- 21600 0 0"/>
                <a:gd name="T0" fmla="*/ 0 w 38841"/>
                <a:gd name="T1" fmla="*/ 8588 h 33731"/>
                <a:gd name="T2" fmla="*/ 35113 w 38841"/>
                <a:gd name="T3" fmla="*/ 33731 h 33731"/>
                <a:gd name="T4" fmla="*/ 17241 w 38841"/>
                <a:gd name="T5" fmla="*/ 21600 h 33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41" h="33731" fill="none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</a:path>
                <a:path w="38841" h="33731" stroke="0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  <a:lnTo>
                    <a:pt x="17241" y="21600"/>
                  </a:lnTo>
                  <a:close/>
                </a:path>
              </a:pathLst>
            </a:cu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562" y="2110"/>
              <a:ext cx="263" cy="22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577" y="2126"/>
              <a:ext cx="232" cy="17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3C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639" y="2175"/>
              <a:ext cx="93" cy="16"/>
            </a:xfrm>
            <a:custGeom>
              <a:avLst/>
              <a:gdLst>
                <a:gd name="T0" fmla="*/ 0 w 93"/>
                <a:gd name="T1" fmla="*/ 0 h 16"/>
                <a:gd name="T2" fmla="*/ 47 w 93"/>
                <a:gd name="T3" fmla="*/ 0 h 16"/>
                <a:gd name="T4" fmla="*/ 31 w 93"/>
                <a:gd name="T5" fmla="*/ 16 h 16"/>
                <a:gd name="T6" fmla="*/ 93 w 9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6">
                  <a:moveTo>
                    <a:pt x="0" y="0"/>
                  </a:moveTo>
                  <a:lnTo>
                    <a:pt x="47" y="0"/>
                  </a:lnTo>
                  <a:lnTo>
                    <a:pt x="31" y="16"/>
                  </a:lnTo>
                  <a:lnTo>
                    <a:pt x="93" y="16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624" y="2175"/>
              <a:ext cx="62" cy="81"/>
            </a:xfrm>
            <a:custGeom>
              <a:avLst/>
              <a:gdLst>
                <a:gd name="T0" fmla="*/ 0 w 62"/>
                <a:gd name="T1" fmla="*/ 0 h 81"/>
                <a:gd name="T2" fmla="*/ 46 w 62"/>
                <a:gd name="T3" fmla="*/ 32 h 81"/>
                <a:gd name="T4" fmla="*/ 31 w 62"/>
                <a:gd name="T5" fmla="*/ 32 h 81"/>
                <a:gd name="T6" fmla="*/ 62 w 6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1">
                  <a:moveTo>
                    <a:pt x="0" y="0"/>
                  </a:moveTo>
                  <a:lnTo>
                    <a:pt x="46" y="32"/>
                  </a:lnTo>
                  <a:lnTo>
                    <a:pt x="31" y="32"/>
                  </a:lnTo>
                  <a:lnTo>
                    <a:pt x="62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686" y="2175"/>
              <a:ext cx="61" cy="81"/>
            </a:xfrm>
            <a:custGeom>
              <a:avLst/>
              <a:gdLst>
                <a:gd name="T0" fmla="*/ 61 w 61"/>
                <a:gd name="T1" fmla="*/ 0 h 81"/>
                <a:gd name="T2" fmla="*/ 15 w 61"/>
                <a:gd name="T3" fmla="*/ 32 h 81"/>
                <a:gd name="T4" fmla="*/ 30 w 61"/>
                <a:gd name="T5" fmla="*/ 32 h 81"/>
                <a:gd name="T6" fmla="*/ 0 w 6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1">
                  <a:moveTo>
                    <a:pt x="61" y="0"/>
                  </a:moveTo>
                  <a:lnTo>
                    <a:pt x="15" y="32"/>
                  </a:lnTo>
                  <a:lnTo>
                    <a:pt x="30" y="32"/>
                  </a:lnTo>
                  <a:lnTo>
                    <a:pt x="0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>
              <a:off x="593" y="2175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56"/>
            <p:cNvSpPr>
              <a:spLocks noChangeArrowheads="1"/>
            </p:cNvSpPr>
            <p:nvPr/>
          </p:nvSpPr>
          <p:spPr bwMode="auto">
            <a:xfrm>
              <a:off x="593" y="2159"/>
              <a:ext cx="77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70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72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3"/>
            <p:cNvSpPr>
              <a:spLocks noChangeShapeType="1"/>
            </p:cNvSpPr>
            <p:nvPr/>
          </p:nvSpPr>
          <p:spPr bwMode="auto">
            <a:xfrm>
              <a:off x="593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4"/>
            <p:cNvSpPr>
              <a:spLocks noChangeShapeType="1"/>
            </p:cNvSpPr>
            <p:nvPr/>
          </p:nvSpPr>
          <p:spPr bwMode="auto">
            <a:xfrm>
              <a:off x="655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75"/>
            <p:cNvSpPr>
              <a:spLocks noChangeArrowheads="1"/>
            </p:cNvSpPr>
            <p:nvPr/>
          </p:nvSpPr>
          <p:spPr bwMode="auto">
            <a:xfrm>
              <a:off x="716" y="2175"/>
              <a:ext cx="78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Oval 78"/>
            <p:cNvSpPr>
              <a:spLocks noChangeArrowheads="1"/>
            </p:cNvSpPr>
            <p:nvPr/>
          </p:nvSpPr>
          <p:spPr bwMode="auto">
            <a:xfrm>
              <a:off x="716" y="2159"/>
              <a:ext cx="78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79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80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81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88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89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0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92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95"/>
            <p:cNvSpPr>
              <a:spLocks noChangeShapeType="1"/>
            </p:cNvSpPr>
            <p:nvPr/>
          </p:nvSpPr>
          <p:spPr bwMode="auto">
            <a:xfrm>
              <a:off x="716" y="2175"/>
              <a:ext cx="1" cy="16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78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Oval 97"/>
            <p:cNvSpPr>
              <a:spLocks noChangeArrowheads="1"/>
            </p:cNvSpPr>
            <p:nvPr/>
          </p:nvSpPr>
          <p:spPr bwMode="auto">
            <a:xfrm>
              <a:off x="655" y="2256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Oval 100"/>
            <p:cNvSpPr>
              <a:spLocks noChangeArrowheads="1"/>
            </p:cNvSpPr>
            <p:nvPr/>
          </p:nvSpPr>
          <p:spPr bwMode="auto">
            <a:xfrm>
              <a:off x="655" y="2239"/>
              <a:ext cx="77" cy="33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01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02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03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05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06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07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08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09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655" y="2239"/>
              <a:ext cx="1" cy="17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16" y="2223"/>
              <a:ext cx="0" cy="49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19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20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21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22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23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24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25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26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27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28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29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31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32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33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35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45 h 226"/>
                <a:gd name="T20" fmla="*/ 139 w 154"/>
                <a:gd name="T21" fmla="*/ 161 h 226"/>
                <a:gd name="T22" fmla="*/ 123 w 154"/>
                <a:gd name="T23" fmla="*/ 177 h 226"/>
                <a:gd name="T24" fmla="*/ 123 w 154"/>
                <a:gd name="T25" fmla="*/ 177 h 226"/>
                <a:gd name="T26" fmla="*/ 108 w 154"/>
                <a:gd name="T27" fmla="*/ 177 h 226"/>
                <a:gd name="T28" fmla="*/ 92 w 154"/>
                <a:gd name="T29" fmla="*/ 193 h 226"/>
                <a:gd name="T30" fmla="*/ 62 w 154"/>
                <a:gd name="T31" fmla="*/ 226 h 226"/>
                <a:gd name="T32" fmla="*/ 0 w 154"/>
                <a:gd name="T33" fmla="*/ 161 h 226"/>
                <a:gd name="T34" fmla="*/ 31 w 154"/>
                <a:gd name="T35" fmla="*/ 0 h 226"/>
                <a:gd name="T36" fmla="*/ 139 w 154"/>
                <a:gd name="T37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36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61 h 226"/>
                <a:gd name="T20" fmla="*/ 123 w 154"/>
                <a:gd name="T21" fmla="*/ 177 h 226"/>
                <a:gd name="T22" fmla="*/ 123 w 154"/>
                <a:gd name="T23" fmla="*/ 177 h 226"/>
                <a:gd name="T24" fmla="*/ 108 w 154"/>
                <a:gd name="T25" fmla="*/ 177 h 226"/>
                <a:gd name="T26" fmla="*/ 92 w 154"/>
                <a:gd name="T27" fmla="*/ 193 h 226"/>
                <a:gd name="T28" fmla="*/ 62 w 154"/>
                <a:gd name="T29" fmla="*/ 226 h 226"/>
                <a:gd name="T30" fmla="*/ 0 w 154"/>
                <a:gd name="T31" fmla="*/ 161 h 226"/>
                <a:gd name="T32" fmla="*/ 31 w 154"/>
                <a:gd name="T33" fmla="*/ 0 h 226"/>
                <a:gd name="T34" fmla="*/ 139 w 154"/>
                <a:gd name="T35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37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38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39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40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41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42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339360" y="4637185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Alice</a:t>
            </a:r>
            <a:endParaRPr lang="zh-CN" alt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301751" y="472514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Bob</a:t>
            </a:r>
            <a:endParaRPr lang="zh-CN" altLang="en-US" sz="2800" dirty="0"/>
          </a:p>
        </p:txBody>
      </p:sp>
      <p:cxnSp>
        <p:nvCxnSpPr>
          <p:cNvPr id="180" name="直接连接符 179"/>
          <p:cNvCxnSpPr/>
          <p:nvPr/>
        </p:nvCxnSpPr>
        <p:spPr>
          <a:xfrm>
            <a:off x="2430467" y="3716584"/>
            <a:ext cx="4859681" cy="0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56819" y="5202230"/>
            <a:ext cx="4406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Self-Enforcing Protocols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46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means of DES.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(T) = I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(XOR (I, S))=R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Where S is a secret seed</a:t>
            </a:r>
          </a:p>
          <a:p>
            <a:r>
              <a:rPr lang="en-US" altLang="zh-CN" dirty="0" smtClean="0"/>
              <a:t>E</a:t>
            </a:r>
            <a:r>
              <a:rPr lang="en-US" altLang="zh-CN" baseline="-25000" dirty="0" smtClean="0"/>
              <a:t>K</a:t>
            </a:r>
            <a:r>
              <a:rPr lang="en-US" altLang="zh-CN" dirty="0" smtClean="0"/>
              <a:t>(XOR (R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dirty="0"/>
              <a:t>I</a:t>
            </a:r>
            <a:r>
              <a:rPr lang="en-US" altLang="zh-CN" dirty="0" smtClean="0"/>
              <a:t>)) = S</a:t>
            </a:r>
            <a:r>
              <a:rPr lang="en-US" altLang="zh-CN" baseline="-25000" dirty="0" smtClean="0"/>
              <a:t>1,</a:t>
            </a:r>
            <a:r>
              <a:rPr lang="en-US" altLang="zh-CN" dirty="0" smtClean="0"/>
              <a:t> Which is using for the next secret seed.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ANSI X9.17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753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effectLst/>
              </a:rPr>
              <a:t>linear feedback shift </a:t>
            </a:r>
            <a:r>
              <a:rPr lang="en-US" altLang="zh-CN" b="0" dirty="0" smtClean="0">
                <a:effectLst/>
              </a:rPr>
              <a:t>register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18682"/>
              </p:ext>
            </p:extLst>
          </p:nvPr>
        </p:nvGraphicFramePr>
        <p:xfrm>
          <a:off x="467544" y="2348880"/>
          <a:ext cx="8294662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3" imgW="4788720" imgH="1243854" progId="">
                  <p:embed/>
                </p:oleObj>
              </mc:Choice>
              <mc:Fallback>
                <p:oleObj name="Visio" r:id="rId3" imgW="4788720" imgH="1243854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348880"/>
                        <a:ext cx="8294662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158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For example, the initial conditions are </a:t>
            </a:r>
          </a:p>
          <a:p>
            <a:pPr marL="109728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=(1,0,0,1,1</a:t>
            </a:r>
            <a:r>
              <a:rPr lang="en-US" altLang="zh-CN" sz="2800" dirty="0" smtClean="0"/>
              <a:t>), </a:t>
            </a:r>
          </a:p>
          <a:p>
            <a:pPr marL="109728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then what is the output?</a:t>
            </a:r>
            <a:endParaRPr lang="zh-CN" altLang="en-US" sz="28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effectLst/>
              </a:rPr>
              <a:t>linear feedback shift </a:t>
            </a:r>
            <a:r>
              <a:rPr lang="en-US" altLang="zh-CN" b="0" dirty="0" smtClean="0">
                <a:effectLst/>
              </a:rPr>
              <a:t>register</a:t>
            </a:r>
            <a:endParaRPr lang="zh-CN" altLang="en-US" dirty="0"/>
          </a:p>
        </p:txBody>
      </p:sp>
      <p:pic>
        <p:nvPicPr>
          <p:cNvPr id="6" name="Picture 3" descr="xd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153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917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1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Produce a l-bits sequence by means of RSA method </a:t>
            </a:r>
          </a:p>
          <a:p>
            <a:r>
              <a:rPr lang="en-US" altLang="zh-CN" dirty="0" smtClean="0"/>
              <a:t>Choose p, q, compute n=</a:t>
            </a:r>
            <a:r>
              <a:rPr lang="en-US" altLang="zh-CN" dirty="0" err="1" smtClean="0"/>
              <a:t>pq</a:t>
            </a:r>
            <a:r>
              <a:rPr lang="en-US" altLang="zh-CN" dirty="0" smtClean="0"/>
              <a:t>,</a:t>
            </a: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choose a proper e.</a:t>
            </a:r>
          </a:p>
          <a:p>
            <a:r>
              <a:rPr lang="en-US" altLang="zh-CN" dirty="0" smtClean="0"/>
              <a:t>Choose a secret x between 1 and n-1as the seed</a:t>
            </a:r>
          </a:p>
          <a:p>
            <a:r>
              <a:rPr lang="en-US" altLang="zh-CN" dirty="0" smtClean="0"/>
              <a:t>Compute                           , the lowest bit is the first output</a:t>
            </a:r>
          </a:p>
          <a:p>
            <a:r>
              <a:rPr lang="en-US" altLang="zh-CN" dirty="0" smtClean="0"/>
              <a:t>Let y=x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 Method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937561"/>
              </p:ext>
            </p:extLst>
          </p:nvPr>
        </p:nvGraphicFramePr>
        <p:xfrm>
          <a:off x="5868144" y="2348880"/>
          <a:ext cx="307234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1218671" imgH="203112" progId="">
                  <p:embed/>
                </p:oleObj>
              </mc:Choice>
              <mc:Fallback>
                <p:oleObj name="Equation" r:id="rId3" imgW="1218671" imgH="20311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348880"/>
                        <a:ext cx="307234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82478"/>
              </p:ext>
            </p:extLst>
          </p:nvPr>
        </p:nvGraphicFramePr>
        <p:xfrm>
          <a:off x="2627783" y="4005064"/>
          <a:ext cx="264989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876300" imgH="241300" progId="">
                  <p:embed/>
                </p:oleObj>
              </mc:Choice>
              <mc:Fallback>
                <p:oleObj name="Equation" r:id="rId5" imgW="876300" imgH="2413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3" y="4005064"/>
                        <a:ext cx="2649895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187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 mathematic method</a:t>
            </a:r>
          </a:p>
          <a:p>
            <a:pPr lvl="1"/>
            <a:r>
              <a:rPr lang="en-US" altLang="zh-CN" dirty="0" smtClean="0"/>
              <a:t>Statistical test</a:t>
            </a:r>
          </a:p>
          <a:p>
            <a:pPr lvl="1"/>
            <a:r>
              <a:rPr lang="en-US" altLang="zh-CN" dirty="0" smtClean="0"/>
              <a:t>Parameter test</a:t>
            </a:r>
          </a:p>
          <a:p>
            <a:pPr lvl="1"/>
            <a:r>
              <a:rPr lang="en-US" altLang="zh-CN" dirty="0" smtClean="0"/>
              <a:t>Frequency test</a:t>
            </a:r>
          </a:p>
          <a:p>
            <a:pPr lvl="2"/>
            <a:r>
              <a:rPr lang="en-US" altLang="zh-CN" dirty="0" smtClean="0">
                <a:latin typeface="Kunstler Script" pitchFamily="66" charset="0"/>
              </a:rPr>
              <a:t>χ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test</a:t>
            </a:r>
          </a:p>
          <a:p>
            <a:pPr lvl="2"/>
            <a:r>
              <a:rPr lang="en-US" altLang="zh-CN" dirty="0" smtClean="0"/>
              <a:t>K-S test</a:t>
            </a:r>
          </a:p>
          <a:p>
            <a:pPr lvl="1"/>
            <a:r>
              <a:rPr lang="en-US" altLang="zh-CN" dirty="0" err="1" smtClean="0"/>
              <a:t>Monobit</a:t>
            </a:r>
            <a:r>
              <a:rPr lang="en-US" altLang="zh-CN" dirty="0" smtClean="0"/>
              <a:t>  test</a:t>
            </a:r>
          </a:p>
          <a:p>
            <a:pPr lvl="1"/>
            <a:r>
              <a:rPr lang="en-US" altLang="zh-CN" dirty="0" smtClean="0"/>
              <a:t>Run-length test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Discrimination of good pseudo-random number (sequences)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1989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0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Self-enforcing protocols</a:t>
            </a:r>
          </a:p>
          <a:p>
            <a:pPr lvl="1"/>
            <a:r>
              <a:rPr lang="en-US" altLang="zh-CN" dirty="0" smtClean="0"/>
              <a:t>It’s the best type of protocol.</a:t>
            </a:r>
          </a:p>
          <a:p>
            <a:pPr lvl="1"/>
            <a:r>
              <a:rPr lang="en-US" altLang="zh-CN" dirty="0" smtClean="0"/>
              <a:t>No arbitrator is required</a:t>
            </a:r>
          </a:p>
          <a:p>
            <a:pPr lvl="1"/>
            <a:r>
              <a:rPr lang="en-US" altLang="zh-CN" dirty="0" smtClean="0"/>
              <a:t>If one party tries to cheat, the other one can detect</a:t>
            </a:r>
          </a:p>
          <a:p>
            <a:pPr lvl="1"/>
            <a:r>
              <a:rPr lang="en-US" altLang="zh-CN" dirty="0" smtClean="0"/>
              <a:t>The protocol will stop immediately. </a:t>
            </a: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  <p:grpSp>
        <p:nvGrpSpPr>
          <p:cNvPr id="4" name="Group 189"/>
          <p:cNvGrpSpPr>
            <a:grpSpLocks/>
          </p:cNvGrpSpPr>
          <p:nvPr/>
        </p:nvGrpSpPr>
        <p:grpSpPr bwMode="auto">
          <a:xfrm>
            <a:off x="7266335" y="2960141"/>
            <a:ext cx="933450" cy="1382712"/>
            <a:chOff x="4461" y="1497"/>
            <a:chExt cx="588" cy="871"/>
          </a:xfrm>
        </p:grpSpPr>
        <p:sp>
          <p:nvSpPr>
            <p:cNvPr id="5" name="Freeform 144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45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  <a:gd name="T26" fmla="*/ 31 w 93"/>
                <a:gd name="T27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46"/>
            <p:cNvSpPr>
              <a:spLocks/>
            </p:cNvSpPr>
            <p:nvPr/>
          </p:nvSpPr>
          <p:spPr bwMode="auto">
            <a:xfrm>
              <a:off x="4724" y="1949"/>
              <a:ext cx="93" cy="177"/>
            </a:xfrm>
            <a:custGeom>
              <a:avLst/>
              <a:gdLst>
                <a:gd name="T0" fmla="*/ 31 w 93"/>
                <a:gd name="T1" fmla="*/ 32 h 177"/>
                <a:gd name="T2" fmla="*/ 16 w 93"/>
                <a:gd name="T3" fmla="*/ 16 h 177"/>
                <a:gd name="T4" fmla="*/ 31 w 93"/>
                <a:gd name="T5" fmla="*/ 48 h 177"/>
                <a:gd name="T6" fmla="*/ 31 w 93"/>
                <a:gd name="T7" fmla="*/ 81 h 177"/>
                <a:gd name="T8" fmla="*/ 31 w 93"/>
                <a:gd name="T9" fmla="*/ 129 h 177"/>
                <a:gd name="T10" fmla="*/ 0 w 93"/>
                <a:gd name="T11" fmla="*/ 161 h 177"/>
                <a:gd name="T12" fmla="*/ 16 w 93"/>
                <a:gd name="T13" fmla="*/ 177 h 177"/>
                <a:gd name="T14" fmla="*/ 62 w 93"/>
                <a:gd name="T15" fmla="*/ 161 h 177"/>
                <a:gd name="T16" fmla="*/ 77 w 93"/>
                <a:gd name="T17" fmla="*/ 129 h 177"/>
                <a:gd name="T18" fmla="*/ 77 w 93"/>
                <a:gd name="T19" fmla="*/ 113 h 177"/>
                <a:gd name="T20" fmla="*/ 93 w 93"/>
                <a:gd name="T21" fmla="*/ 81 h 177"/>
                <a:gd name="T22" fmla="*/ 77 w 93"/>
                <a:gd name="T23" fmla="*/ 32 h 177"/>
                <a:gd name="T24" fmla="*/ 77 w 93"/>
                <a:gd name="T2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77">
                  <a:moveTo>
                    <a:pt x="31" y="32"/>
                  </a:moveTo>
                  <a:lnTo>
                    <a:pt x="16" y="16"/>
                  </a:lnTo>
                  <a:lnTo>
                    <a:pt x="31" y="48"/>
                  </a:lnTo>
                  <a:lnTo>
                    <a:pt x="31" y="81"/>
                  </a:lnTo>
                  <a:lnTo>
                    <a:pt x="31" y="129"/>
                  </a:lnTo>
                  <a:lnTo>
                    <a:pt x="0" y="161"/>
                  </a:lnTo>
                  <a:lnTo>
                    <a:pt x="16" y="177"/>
                  </a:lnTo>
                  <a:lnTo>
                    <a:pt x="62" y="161"/>
                  </a:lnTo>
                  <a:lnTo>
                    <a:pt x="77" y="129"/>
                  </a:lnTo>
                  <a:lnTo>
                    <a:pt x="77" y="113"/>
                  </a:lnTo>
                  <a:lnTo>
                    <a:pt x="93" y="81"/>
                  </a:lnTo>
                  <a:lnTo>
                    <a:pt x="77" y="32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47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8"/>
            <p:cNvSpPr>
              <a:spLocks/>
            </p:cNvSpPr>
            <p:nvPr/>
          </p:nvSpPr>
          <p:spPr bwMode="auto">
            <a:xfrm>
              <a:off x="4709" y="2078"/>
              <a:ext cx="108" cy="48"/>
            </a:xfrm>
            <a:custGeom>
              <a:avLst/>
              <a:gdLst>
                <a:gd name="T0" fmla="*/ 92 w 108"/>
                <a:gd name="T1" fmla="*/ 0 h 48"/>
                <a:gd name="T2" fmla="*/ 92 w 108"/>
                <a:gd name="T3" fmla="*/ 0 h 48"/>
                <a:gd name="T4" fmla="*/ 77 w 108"/>
                <a:gd name="T5" fmla="*/ 0 h 48"/>
                <a:gd name="T6" fmla="*/ 61 w 108"/>
                <a:gd name="T7" fmla="*/ 16 h 48"/>
                <a:gd name="T8" fmla="*/ 46 w 108"/>
                <a:gd name="T9" fmla="*/ 32 h 48"/>
                <a:gd name="T10" fmla="*/ 31 w 108"/>
                <a:gd name="T11" fmla="*/ 16 h 48"/>
                <a:gd name="T12" fmla="*/ 15 w 108"/>
                <a:gd name="T13" fmla="*/ 32 h 48"/>
                <a:gd name="T14" fmla="*/ 0 w 108"/>
                <a:gd name="T15" fmla="*/ 32 h 48"/>
                <a:gd name="T16" fmla="*/ 0 w 108"/>
                <a:gd name="T17" fmla="*/ 48 h 48"/>
                <a:gd name="T18" fmla="*/ 15 w 108"/>
                <a:gd name="T19" fmla="*/ 48 h 48"/>
                <a:gd name="T20" fmla="*/ 46 w 108"/>
                <a:gd name="T21" fmla="*/ 48 h 48"/>
                <a:gd name="T22" fmla="*/ 61 w 108"/>
                <a:gd name="T23" fmla="*/ 48 h 48"/>
                <a:gd name="T24" fmla="*/ 77 w 108"/>
                <a:gd name="T25" fmla="*/ 32 h 48"/>
                <a:gd name="T26" fmla="*/ 77 w 108"/>
                <a:gd name="T27" fmla="*/ 32 h 48"/>
                <a:gd name="T28" fmla="*/ 92 w 108"/>
                <a:gd name="T29" fmla="*/ 48 h 48"/>
                <a:gd name="T30" fmla="*/ 92 w 108"/>
                <a:gd name="T31" fmla="*/ 48 h 48"/>
                <a:gd name="T32" fmla="*/ 92 w 108"/>
                <a:gd name="T33" fmla="*/ 48 h 48"/>
                <a:gd name="T34" fmla="*/ 108 w 108"/>
                <a:gd name="T35" fmla="*/ 32 h 48"/>
                <a:gd name="T36" fmla="*/ 108 w 108"/>
                <a:gd name="T37" fmla="*/ 16 h 48"/>
                <a:gd name="T38" fmla="*/ 108 w 108"/>
                <a:gd name="T39" fmla="*/ 0 h 48"/>
                <a:gd name="T40" fmla="*/ 92 w 108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48">
                  <a:moveTo>
                    <a:pt x="92" y="0"/>
                  </a:moveTo>
                  <a:lnTo>
                    <a:pt x="92" y="0"/>
                  </a:lnTo>
                  <a:lnTo>
                    <a:pt x="77" y="0"/>
                  </a:lnTo>
                  <a:lnTo>
                    <a:pt x="61" y="16"/>
                  </a:lnTo>
                  <a:lnTo>
                    <a:pt x="46" y="32"/>
                  </a:lnTo>
                  <a:lnTo>
                    <a:pt x="31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5" y="48"/>
                  </a:lnTo>
                  <a:lnTo>
                    <a:pt x="46" y="48"/>
                  </a:lnTo>
                  <a:lnTo>
                    <a:pt x="61" y="48"/>
                  </a:lnTo>
                  <a:lnTo>
                    <a:pt x="77" y="32"/>
                  </a:lnTo>
                  <a:lnTo>
                    <a:pt x="77" y="32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108" y="32"/>
                  </a:lnTo>
                  <a:lnTo>
                    <a:pt x="108" y="16"/>
                  </a:lnTo>
                  <a:lnTo>
                    <a:pt x="108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49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50"/>
            <p:cNvSpPr>
              <a:spLocks/>
            </p:cNvSpPr>
            <p:nvPr/>
          </p:nvSpPr>
          <p:spPr bwMode="auto">
            <a:xfrm>
              <a:off x="4709" y="2110"/>
              <a:ext cx="340" cy="258"/>
            </a:xfrm>
            <a:custGeom>
              <a:avLst/>
              <a:gdLst>
                <a:gd name="T0" fmla="*/ 154 w 340"/>
                <a:gd name="T1" fmla="*/ 65 h 258"/>
                <a:gd name="T2" fmla="*/ 61 w 340"/>
                <a:gd name="T3" fmla="*/ 0 h 258"/>
                <a:gd name="T4" fmla="*/ 46 w 340"/>
                <a:gd name="T5" fmla="*/ 0 h 258"/>
                <a:gd name="T6" fmla="*/ 46 w 340"/>
                <a:gd name="T7" fmla="*/ 16 h 258"/>
                <a:gd name="T8" fmla="*/ 46 w 340"/>
                <a:gd name="T9" fmla="*/ 33 h 258"/>
                <a:gd name="T10" fmla="*/ 46 w 340"/>
                <a:gd name="T11" fmla="*/ 49 h 258"/>
                <a:gd name="T12" fmla="*/ 46 w 340"/>
                <a:gd name="T13" fmla="*/ 65 h 258"/>
                <a:gd name="T14" fmla="*/ 61 w 340"/>
                <a:gd name="T15" fmla="*/ 65 h 258"/>
                <a:gd name="T16" fmla="*/ 77 w 340"/>
                <a:gd name="T17" fmla="*/ 65 h 258"/>
                <a:gd name="T18" fmla="*/ 77 w 340"/>
                <a:gd name="T19" fmla="*/ 49 h 258"/>
                <a:gd name="T20" fmla="*/ 123 w 340"/>
                <a:gd name="T21" fmla="*/ 97 h 258"/>
                <a:gd name="T22" fmla="*/ 46 w 340"/>
                <a:gd name="T23" fmla="*/ 146 h 258"/>
                <a:gd name="T24" fmla="*/ 15 w 340"/>
                <a:gd name="T25" fmla="*/ 162 h 258"/>
                <a:gd name="T26" fmla="*/ 0 w 340"/>
                <a:gd name="T27" fmla="*/ 178 h 258"/>
                <a:gd name="T28" fmla="*/ 0 w 340"/>
                <a:gd name="T29" fmla="*/ 194 h 258"/>
                <a:gd name="T30" fmla="*/ 0 w 340"/>
                <a:gd name="T31" fmla="*/ 210 h 258"/>
                <a:gd name="T32" fmla="*/ 15 w 340"/>
                <a:gd name="T33" fmla="*/ 226 h 258"/>
                <a:gd name="T34" fmla="*/ 31 w 340"/>
                <a:gd name="T35" fmla="*/ 226 h 258"/>
                <a:gd name="T36" fmla="*/ 31 w 340"/>
                <a:gd name="T37" fmla="*/ 226 h 258"/>
                <a:gd name="T38" fmla="*/ 46 w 340"/>
                <a:gd name="T39" fmla="*/ 210 h 258"/>
                <a:gd name="T40" fmla="*/ 31 w 340"/>
                <a:gd name="T41" fmla="*/ 178 h 258"/>
                <a:gd name="T42" fmla="*/ 61 w 340"/>
                <a:gd name="T43" fmla="*/ 162 h 258"/>
                <a:gd name="T44" fmla="*/ 154 w 340"/>
                <a:gd name="T45" fmla="*/ 129 h 258"/>
                <a:gd name="T46" fmla="*/ 185 w 340"/>
                <a:gd name="T47" fmla="*/ 194 h 258"/>
                <a:gd name="T48" fmla="*/ 170 w 340"/>
                <a:gd name="T49" fmla="*/ 210 h 258"/>
                <a:gd name="T50" fmla="*/ 170 w 340"/>
                <a:gd name="T51" fmla="*/ 242 h 258"/>
                <a:gd name="T52" fmla="*/ 185 w 340"/>
                <a:gd name="T53" fmla="*/ 258 h 258"/>
                <a:gd name="T54" fmla="*/ 216 w 340"/>
                <a:gd name="T55" fmla="*/ 242 h 258"/>
                <a:gd name="T56" fmla="*/ 232 w 340"/>
                <a:gd name="T57" fmla="*/ 242 h 258"/>
                <a:gd name="T58" fmla="*/ 232 w 340"/>
                <a:gd name="T59" fmla="*/ 210 h 258"/>
                <a:gd name="T60" fmla="*/ 216 w 340"/>
                <a:gd name="T61" fmla="*/ 194 h 258"/>
                <a:gd name="T62" fmla="*/ 216 w 340"/>
                <a:gd name="T63" fmla="*/ 178 h 258"/>
                <a:gd name="T64" fmla="*/ 185 w 340"/>
                <a:gd name="T65" fmla="*/ 113 h 258"/>
                <a:gd name="T66" fmla="*/ 294 w 340"/>
                <a:gd name="T67" fmla="*/ 113 h 258"/>
                <a:gd name="T68" fmla="*/ 309 w 340"/>
                <a:gd name="T69" fmla="*/ 146 h 258"/>
                <a:gd name="T70" fmla="*/ 309 w 340"/>
                <a:gd name="T71" fmla="*/ 162 h 258"/>
                <a:gd name="T72" fmla="*/ 325 w 340"/>
                <a:gd name="T73" fmla="*/ 162 h 258"/>
                <a:gd name="T74" fmla="*/ 340 w 340"/>
                <a:gd name="T75" fmla="*/ 146 h 258"/>
                <a:gd name="T76" fmla="*/ 340 w 340"/>
                <a:gd name="T77" fmla="*/ 146 h 258"/>
                <a:gd name="T78" fmla="*/ 340 w 340"/>
                <a:gd name="T79" fmla="*/ 113 h 258"/>
                <a:gd name="T80" fmla="*/ 325 w 340"/>
                <a:gd name="T81" fmla="*/ 97 h 258"/>
                <a:gd name="T82" fmla="*/ 294 w 340"/>
                <a:gd name="T83" fmla="*/ 81 h 258"/>
                <a:gd name="T84" fmla="*/ 201 w 340"/>
                <a:gd name="T85" fmla="*/ 81 h 258"/>
                <a:gd name="T86" fmla="*/ 232 w 340"/>
                <a:gd name="T87" fmla="*/ 49 h 258"/>
                <a:gd name="T88" fmla="*/ 232 w 340"/>
                <a:gd name="T89" fmla="*/ 65 h 258"/>
                <a:gd name="T90" fmla="*/ 247 w 340"/>
                <a:gd name="T91" fmla="*/ 65 h 258"/>
                <a:gd name="T92" fmla="*/ 263 w 340"/>
                <a:gd name="T93" fmla="*/ 49 h 258"/>
                <a:gd name="T94" fmla="*/ 263 w 340"/>
                <a:gd name="T95" fmla="*/ 33 h 258"/>
                <a:gd name="T96" fmla="*/ 263 w 340"/>
                <a:gd name="T97" fmla="*/ 16 h 258"/>
                <a:gd name="T98" fmla="*/ 247 w 340"/>
                <a:gd name="T99" fmla="*/ 16 h 258"/>
                <a:gd name="T100" fmla="*/ 232 w 340"/>
                <a:gd name="T101" fmla="*/ 16 h 258"/>
                <a:gd name="T102" fmla="*/ 216 w 340"/>
                <a:gd name="T103" fmla="*/ 33 h 258"/>
                <a:gd name="T104" fmla="*/ 201 w 340"/>
                <a:gd name="T105" fmla="*/ 33 h 258"/>
                <a:gd name="T106" fmla="*/ 154 w 340"/>
                <a:gd name="T107" fmla="*/ 6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" h="258">
                  <a:moveTo>
                    <a:pt x="154" y="65"/>
                  </a:moveTo>
                  <a:lnTo>
                    <a:pt x="61" y="0"/>
                  </a:lnTo>
                  <a:lnTo>
                    <a:pt x="46" y="0"/>
                  </a:lnTo>
                  <a:lnTo>
                    <a:pt x="46" y="16"/>
                  </a:lnTo>
                  <a:lnTo>
                    <a:pt x="46" y="33"/>
                  </a:lnTo>
                  <a:lnTo>
                    <a:pt x="46" y="49"/>
                  </a:lnTo>
                  <a:lnTo>
                    <a:pt x="46" y="65"/>
                  </a:lnTo>
                  <a:lnTo>
                    <a:pt x="61" y="65"/>
                  </a:lnTo>
                  <a:lnTo>
                    <a:pt x="77" y="65"/>
                  </a:lnTo>
                  <a:lnTo>
                    <a:pt x="77" y="49"/>
                  </a:lnTo>
                  <a:lnTo>
                    <a:pt x="123" y="97"/>
                  </a:lnTo>
                  <a:lnTo>
                    <a:pt x="46" y="146"/>
                  </a:lnTo>
                  <a:lnTo>
                    <a:pt x="15" y="162"/>
                  </a:lnTo>
                  <a:lnTo>
                    <a:pt x="0" y="178"/>
                  </a:lnTo>
                  <a:lnTo>
                    <a:pt x="0" y="194"/>
                  </a:lnTo>
                  <a:lnTo>
                    <a:pt x="0" y="210"/>
                  </a:lnTo>
                  <a:lnTo>
                    <a:pt x="15" y="226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46" y="210"/>
                  </a:lnTo>
                  <a:lnTo>
                    <a:pt x="31" y="178"/>
                  </a:lnTo>
                  <a:lnTo>
                    <a:pt x="61" y="162"/>
                  </a:lnTo>
                  <a:lnTo>
                    <a:pt x="154" y="129"/>
                  </a:lnTo>
                  <a:lnTo>
                    <a:pt x="185" y="194"/>
                  </a:lnTo>
                  <a:lnTo>
                    <a:pt x="170" y="210"/>
                  </a:lnTo>
                  <a:lnTo>
                    <a:pt x="170" y="242"/>
                  </a:lnTo>
                  <a:lnTo>
                    <a:pt x="185" y="258"/>
                  </a:lnTo>
                  <a:lnTo>
                    <a:pt x="216" y="242"/>
                  </a:lnTo>
                  <a:lnTo>
                    <a:pt x="232" y="242"/>
                  </a:lnTo>
                  <a:lnTo>
                    <a:pt x="232" y="210"/>
                  </a:lnTo>
                  <a:lnTo>
                    <a:pt x="216" y="194"/>
                  </a:lnTo>
                  <a:lnTo>
                    <a:pt x="216" y="178"/>
                  </a:lnTo>
                  <a:lnTo>
                    <a:pt x="185" y="113"/>
                  </a:lnTo>
                  <a:lnTo>
                    <a:pt x="294" y="113"/>
                  </a:lnTo>
                  <a:lnTo>
                    <a:pt x="309" y="146"/>
                  </a:lnTo>
                  <a:lnTo>
                    <a:pt x="309" y="162"/>
                  </a:lnTo>
                  <a:lnTo>
                    <a:pt x="325" y="162"/>
                  </a:lnTo>
                  <a:lnTo>
                    <a:pt x="340" y="146"/>
                  </a:lnTo>
                  <a:lnTo>
                    <a:pt x="340" y="146"/>
                  </a:lnTo>
                  <a:lnTo>
                    <a:pt x="340" y="113"/>
                  </a:lnTo>
                  <a:lnTo>
                    <a:pt x="325" y="97"/>
                  </a:lnTo>
                  <a:lnTo>
                    <a:pt x="294" y="81"/>
                  </a:lnTo>
                  <a:lnTo>
                    <a:pt x="201" y="81"/>
                  </a:lnTo>
                  <a:lnTo>
                    <a:pt x="232" y="49"/>
                  </a:lnTo>
                  <a:lnTo>
                    <a:pt x="232" y="65"/>
                  </a:lnTo>
                  <a:lnTo>
                    <a:pt x="247" y="65"/>
                  </a:lnTo>
                  <a:lnTo>
                    <a:pt x="263" y="49"/>
                  </a:lnTo>
                  <a:lnTo>
                    <a:pt x="263" y="33"/>
                  </a:lnTo>
                  <a:lnTo>
                    <a:pt x="263" y="16"/>
                  </a:lnTo>
                  <a:lnTo>
                    <a:pt x="247" y="16"/>
                  </a:lnTo>
                  <a:lnTo>
                    <a:pt x="232" y="16"/>
                  </a:lnTo>
                  <a:lnTo>
                    <a:pt x="216" y="33"/>
                  </a:lnTo>
                  <a:lnTo>
                    <a:pt x="201" y="33"/>
                  </a:lnTo>
                  <a:lnTo>
                    <a:pt x="154" y="65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51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52"/>
            <p:cNvSpPr>
              <a:spLocks noChangeArrowheads="1"/>
            </p:cNvSpPr>
            <p:nvPr/>
          </p:nvSpPr>
          <p:spPr bwMode="auto">
            <a:xfrm>
              <a:off x="4848" y="2078"/>
              <a:ext cx="31" cy="113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53"/>
            <p:cNvSpPr>
              <a:spLocks/>
            </p:cNvSpPr>
            <p:nvPr/>
          </p:nvSpPr>
          <p:spPr bwMode="auto">
            <a:xfrm>
              <a:off x="4848" y="2078"/>
              <a:ext cx="31" cy="113"/>
            </a:xfrm>
            <a:custGeom>
              <a:avLst/>
              <a:gdLst>
                <a:gd name="T0" fmla="*/ 0 w 31"/>
                <a:gd name="T1" fmla="*/ 113 h 113"/>
                <a:gd name="T2" fmla="*/ 0 w 31"/>
                <a:gd name="T3" fmla="*/ 0 h 113"/>
                <a:gd name="T4" fmla="*/ 31 w 31"/>
                <a:gd name="T5" fmla="*/ 0 h 113"/>
                <a:gd name="T6" fmla="*/ 31 w 31"/>
                <a:gd name="T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13">
                  <a:moveTo>
                    <a:pt x="0" y="11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1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4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5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  <a:gd name="T28" fmla="*/ 15 w 108"/>
                <a:gd name="T2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6"/>
            <p:cNvSpPr>
              <a:spLocks/>
            </p:cNvSpPr>
            <p:nvPr/>
          </p:nvSpPr>
          <p:spPr bwMode="auto">
            <a:xfrm>
              <a:off x="4647" y="1949"/>
              <a:ext cx="108" cy="242"/>
            </a:xfrm>
            <a:custGeom>
              <a:avLst/>
              <a:gdLst>
                <a:gd name="T0" fmla="*/ 15 w 108"/>
                <a:gd name="T1" fmla="*/ 0 h 242"/>
                <a:gd name="T2" fmla="*/ 31 w 108"/>
                <a:gd name="T3" fmla="*/ 65 h 242"/>
                <a:gd name="T4" fmla="*/ 31 w 108"/>
                <a:gd name="T5" fmla="*/ 113 h 242"/>
                <a:gd name="T6" fmla="*/ 31 w 108"/>
                <a:gd name="T7" fmla="*/ 161 h 242"/>
                <a:gd name="T8" fmla="*/ 15 w 108"/>
                <a:gd name="T9" fmla="*/ 194 h 242"/>
                <a:gd name="T10" fmla="*/ 0 w 108"/>
                <a:gd name="T11" fmla="*/ 242 h 242"/>
                <a:gd name="T12" fmla="*/ 0 w 108"/>
                <a:gd name="T13" fmla="*/ 242 h 242"/>
                <a:gd name="T14" fmla="*/ 77 w 108"/>
                <a:gd name="T15" fmla="*/ 226 h 242"/>
                <a:gd name="T16" fmla="*/ 77 w 108"/>
                <a:gd name="T17" fmla="*/ 210 h 242"/>
                <a:gd name="T18" fmla="*/ 77 w 108"/>
                <a:gd name="T19" fmla="*/ 177 h 242"/>
                <a:gd name="T20" fmla="*/ 77 w 108"/>
                <a:gd name="T21" fmla="*/ 161 h 242"/>
                <a:gd name="T22" fmla="*/ 93 w 108"/>
                <a:gd name="T23" fmla="*/ 129 h 242"/>
                <a:gd name="T24" fmla="*/ 93 w 108"/>
                <a:gd name="T25" fmla="*/ 97 h 242"/>
                <a:gd name="T26" fmla="*/ 108 w 108"/>
                <a:gd name="T27" fmla="*/ 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42">
                  <a:moveTo>
                    <a:pt x="15" y="0"/>
                  </a:moveTo>
                  <a:lnTo>
                    <a:pt x="31" y="65"/>
                  </a:lnTo>
                  <a:lnTo>
                    <a:pt x="31" y="113"/>
                  </a:lnTo>
                  <a:lnTo>
                    <a:pt x="31" y="161"/>
                  </a:lnTo>
                  <a:lnTo>
                    <a:pt x="15" y="194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77" y="226"/>
                  </a:lnTo>
                  <a:lnTo>
                    <a:pt x="77" y="210"/>
                  </a:lnTo>
                  <a:lnTo>
                    <a:pt x="77" y="177"/>
                  </a:lnTo>
                  <a:lnTo>
                    <a:pt x="77" y="161"/>
                  </a:lnTo>
                  <a:lnTo>
                    <a:pt x="93" y="129"/>
                  </a:lnTo>
                  <a:lnTo>
                    <a:pt x="93" y="97"/>
                  </a:lnTo>
                  <a:lnTo>
                    <a:pt x="108" y="3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7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8"/>
            <p:cNvSpPr>
              <a:spLocks/>
            </p:cNvSpPr>
            <p:nvPr/>
          </p:nvSpPr>
          <p:spPr bwMode="auto">
            <a:xfrm>
              <a:off x="4585" y="2143"/>
              <a:ext cx="139" cy="80"/>
            </a:xfrm>
            <a:custGeom>
              <a:avLst/>
              <a:gdLst>
                <a:gd name="T0" fmla="*/ 139 w 139"/>
                <a:gd name="T1" fmla="*/ 0 h 80"/>
                <a:gd name="T2" fmla="*/ 124 w 139"/>
                <a:gd name="T3" fmla="*/ 16 h 80"/>
                <a:gd name="T4" fmla="*/ 108 w 139"/>
                <a:gd name="T5" fmla="*/ 16 h 80"/>
                <a:gd name="T6" fmla="*/ 93 w 139"/>
                <a:gd name="T7" fmla="*/ 32 h 80"/>
                <a:gd name="T8" fmla="*/ 62 w 139"/>
                <a:gd name="T9" fmla="*/ 32 h 80"/>
                <a:gd name="T10" fmla="*/ 62 w 139"/>
                <a:gd name="T11" fmla="*/ 32 h 80"/>
                <a:gd name="T12" fmla="*/ 46 w 139"/>
                <a:gd name="T13" fmla="*/ 32 h 80"/>
                <a:gd name="T14" fmla="*/ 15 w 139"/>
                <a:gd name="T15" fmla="*/ 48 h 80"/>
                <a:gd name="T16" fmla="*/ 0 w 139"/>
                <a:gd name="T17" fmla="*/ 48 h 80"/>
                <a:gd name="T18" fmla="*/ 0 w 139"/>
                <a:gd name="T19" fmla="*/ 64 h 80"/>
                <a:gd name="T20" fmla="*/ 31 w 139"/>
                <a:gd name="T21" fmla="*/ 80 h 80"/>
                <a:gd name="T22" fmla="*/ 62 w 139"/>
                <a:gd name="T23" fmla="*/ 80 h 80"/>
                <a:gd name="T24" fmla="*/ 77 w 139"/>
                <a:gd name="T25" fmla="*/ 64 h 80"/>
                <a:gd name="T26" fmla="*/ 108 w 139"/>
                <a:gd name="T27" fmla="*/ 48 h 80"/>
                <a:gd name="T28" fmla="*/ 124 w 139"/>
                <a:gd name="T29" fmla="*/ 48 h 80"/>
                <a:gd name="T30" fmla="*/ 124 w 139"/>
                <a:gd name="T31" fmla="*/ 64 h 80"/>
                <a:gd name="T32" fmla="*/ 124 w 139"/>
                <a:gd name="T33" fmla="*/ 80 h 80"/>
                <a:gd name="T34" fmla="*/ 139 w 139"/>
                <a:gd name="T35" fmla="*/ 80 h 80"/>
                <a:gd name="T36" fmla="*/ 139 w 139"/>
                <a:gd name="T37" fmla="*/ 48 h 80"/>
                <a:gd name="T38" fmla="*/ 139 w 139"/>
                <a:gd name="T39" fmla="*/ 32 h 80"/>
                <a:gd name="T40" fmla="*/ 139 w 139"/>
                <a:gd name="T41" fmla="*/ 16 h 80"/>
                <a:gd name="T42" fmla="*/ 139 w 139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80">
                  <a:moveTo>
                    <a:pt x="139" y="0"/>
                  </a:moveTo>
                  <a:lnTo>
                    <a:pt x="124" y="16"/>
                  </a:lnTo>
                  <a:lnTo>
                    <a:pt x="108" y="16"/>
                  </a:lnTo>
                  <a:lnTo>
                    <a:pt x="93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46" y="32"/>
                  </a:lnTo>
                  <a:lnTo>
                    <a:pt x="15" y="48"/>
                  </a:lnTo>
                  <a:lnTo>
                    <a:pt x="0" y="48"/>
                  </a:lnTo>
                  <a:lnTo>
                    <a:pt x="0" y="64"/>
                  </a:lnTo>
                  <a:lnTo>
                    <a:pt x="31" y="80"/>
                  </a:lnTo>
                  <a:lnTo>
                    <a:pt x="62" y="80"/>
                  </a:lnTo>
                  <a:lnTo>
                    <a:pt x="77" y="64"/>
                  </a:lnTo>
                  <a:lnTo>
                    <a:pt x="108" y="48"/>
                  </a:lnTo>
                  <a:lnTo>
                    <a:pt x="124" y="48"/>
                  </a:lnTo>
                  <a:lnTo>
                    <a:pt x="124" y="64"/>
                  </a:lnTo>
                  <a:lnTo>
                    <a:pt x="124" y="80"/>
                  </a:lnTo>
                  <a:lnTo>
                    <a:pt x="139" y="80"/>
                  </a:lnTo>
                  <a:lnTo>
                    <a:pt x="139" y="48"/>
                  </a:lnTo>
                  <a:lnTo>
                    <a:pt x="139" y="32"/>
                  </a:lnTo>
                  <a:lnTo>
                    <a:pt x="139" y="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59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60"/>
            <p:cNvSpPr>
              <a:spLocks/>
            </p:cNvSpPr>
            <p:nvPr/>
          </p:nvSpPr>
          <p:spPr bwMode="auto">
            <a:xfrm>
              <a:off x="4662" y="1885"/>
              <a:ext cx="356" cy="177"/>
            </a:xfrm>
            <a:custGeom>
              <a:avLst/>
              <a:gdLst>
                <a:gd name="T0" fmla="*/ 124 w 356"/>
                <a:gd name="T1" fmla="*/ 32 h 177"/>
                <a:gd name="T2" fmla="*/ 47 w 356"/>
                <a:gd name="T3" fmla="*/ 0 h 177"/>
                <a:gd name="T4" fmla="*/ 0 w 356"/>
                <a:gd name="T5" fmla="*/ 32 h 177"/>
                <a:gd name="T6" fmla="*/ 0 w 356"/>
                <a:gd name="T7" fmla="*/ 64 h 177"/>
                <a:gd name="T8" fmla="*/ 47 w 356"/>
                <a:gd name="T9" fmla="*/ 112 h 177"/>
                <a:gd name="T10" fmla="*/ 62 w 356"/>
                <a:gd name="T11" fmla="*/ 129 h 177"/>
                <a:gd name="T12" fmla="*/ 124 w 356"/>
                <a:gd name="T13" fmla="*/ 161 h 177"/>
                <a:gd name="T14" fmla="*/ 310 w 356"/>
                <a:gd name="T15" fmla="*/ 177 h 177"/>
                <a:gd name="T16" fmla="*/ 341 w 356"/>
                <a:gd name="T17" fmla="*/ 161 h 177"/>
                <a:gd name="T18" fmla="*/ 356 w 356"/>
                <a:gd name="T19" fmla="*/ 80 h 177"/>
                <a:gd name="T20" fmla="*/ 279 w 356"/>
                <a:gd name="T21" fmla="*/ 64 h 177"/>
                <a:gd name="T22" fmla="*/ 124 w 356"/>
                <a:gd name="T23" fmla="*/ 3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6" h="177">
                  <a:moveTo>
                    <a:pt x="124" y="32"/>
                  </a:moveTo>
                  <a:lnTo>
                    <a:pt x="47" y="0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47" y="112"/>
                  </a:lnTo>
                  <a:lnTo>
                    <a:pt x="62" y="129"/>
                  </a:lnTo>
                  <a:lnTo>
                    <a:pt x="124" y="161"/>
                  </a:lnTo>
                  <a:lnTo>
                    <a:pt x="310" y="177"/>
                  </a:lnTo>
                  <a:lnTo>
                    <a:pt x="341" y="161"/>
                  </a:lnTo>
                  <a:lnTo>
                    <a:pt x="356" y="80"/>
                  </a:lnTo>
                  <a:lnTo>
                    <a:pt x="279" y="64"/>
                  </a:lnTo>
                  <a:lnTo>
                    <a:pt x="124" y="32"/>
                  </a:lnTo>
                  <a:close/>
                </a:path>
              </a:pathLst>
            </a:custGeom>
            <a:solidFill>
              <a:srgbClr val="55555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61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62"/>
            <p:cNvSpPr>
              <a:spLocks/>
            </p:cNvSpPr>
            <p:nvPr/>
          </p:nvSpPr>
          <p:spPr bwMode="auto">
            <a:xfrm>
              <a:off x="4461" y="1578"/>
              <a:ext cx="62" cy="145"/>
            </a:xfrm>
            <a:custGeom>
              <a:avLst/>
              <a:gdLst>
                <a:gd name="T0" fmla="*/ 15 w 62"/>
                <a:gd name="T1" fmla="*/ 0 h 145"/>
                <a:gd name="T2" fmla="*/ 0 w 62"/>
                <a:gd name="T3" fmla="*/ 0 h 145"/>
                <a:gd name="T4" fmla="*/ 46 w 62"/>
                <a:gd name="T5" fmla="*/ 145 h 145"/>
                <a:gd name="T6" fmla="*/ 62 w 62"/>
                <a:gd name="T7" fmla="*/ 129 h 145"/>
                <a:gd name="T8" fmla="*/ 15 w 62"/>
                <a:gd name="T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45">
                  <a:moveTo>
                    <a:pt x="15" y="0"/>
                  </a:moveTo>
                  <a:lnTo>
                    <a:pt x="0" y="0"/>
                  </a:lnTo>
                  <a:lnTo>
                    <a:pt x="46" y="145"/>
                  </a:lnTo>
                  <a:lnTo>
                    <a:pt x="62" y="12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8888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63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64"/>
            <p:cNvSpPr>
              <a:spLocks/>
            </p:cNvSpPr>
            <p:nvPr/>
          </p:nvSpPr>
          <p:spPr bwMode="auto">
            <a:xfrm>
              <a:off x="4507" y="1707"/>
              <a:ext cx="186" cy="16"/>
            </a:xfrm>
            <a:custGeom>
              <a:avLst/>
              <a:gdLst>
                <a:gd name="T0" fmla="*/ 16 w 186"/>
                <a:gd name="T1" fmla="*/ 0 h 16"/>
                <a:gd name="T2" fmla="*/ 186 w 186"/>
                <a:gd name="T3" fmla="*/ 0 h 16"/>
                <a:gd name="T4" fmla="*/ 186 w 186"/>
                <a:gd name="T5" fmla="*/ 0 h 16"/>
                <a:gd name="T6" fmla="*/ 0 w 186"/>
                <a:gd name="T7" fmla="*/ 16 h 16"/>
                <a:gd name="T8" fmla="*/ 16 w 18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6">
                  <a:moveTo>
                    <a:pt x="16" y="0"/>
                  </a:moveTo>
                  <a:lnTo>
                    <a:pt x="186" y="0"/>
                  </a:lnTo>
                  <a:lnTo>
                    <a:pt x="186" y="0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65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66"/>
            <p:cNvSpPr>
              <a:spLocks/>
            </p:cNvSpPr>
            <p:nvPr/>
          </p:nvSpPr>
          <p:spPr bwMode="auto">
            <a:xfrm>
              <a:off x="4476" y="1578"/>
              <a:ext cx="217" cy="129"/>
            </a:xfrm>
            <a:custGeom>
              <a:avLst/>
              <a:gdLst>
                <a:gd name="T0" fmla="*/ 0 w 217"/>
                <a:gd name="T1" fmla="*/ 0 h 129"/>
                <a:gd name="T2" fmla="*/ 47 w 217"/>
                <a:gd name="T3" fmla="*/ 129 h 129"/>
                <a:gd name="T4" fmla="*/ 217 w 217"/>
                <a:gd name="T5" fmla="*/ 129 h 129"/>
                <a:gd name="T6" fmla="*/ 171 w 217"/>
                <a:gd name="T7" fmla="*/ 0 h 129"/>
                <a:gd name="T8" fmla="*/ 0 w 217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29">
                  <a:moveTo>
                    <a:pt x="0" y="0"/>
                  </a:moveTo>
                  <a:lnTo>
                    <a:pt x="47" y="129"/>
                  </a:lnTo>
                  <a:lnTo>
                    <a:pt x="217" y="129"/>
                  </a:lnTo>
                  <a:lnTo>
                    <a:pt x="1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67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68"/>
            <p:cNvSpPr>
              <a:spLocks/>
            </p:cNvSpPr>
            <p:nvPr/>
          </p:nvSpPr>
          <p:spPr bwMode="auto">
            <a:xfrm>
              <a:off x="4492" y="1594"/>
              <a:ext cx="186" cy="97"/>
            </a:xfrm>
            <a:custGeom>
              <a:avLst/>
              <a:gdLst>
                <a:gd name="T0" fmla="*/ 0 w 186"/>
                <a:gd name="T1" fmla="*/ 0 h 97"/>
                <a:gd name="T2" fmla="*/ 46 w 186"/>
                <a:gd name="T3" fmla="*/ 97 h 97"/>
                <a:gd name="T4" fmla="*/ 186 w 186"/>
                <a:gd name="T5" fmla="*/ 97 h 97"/>
                <a:gd name="T6" fmla="*/ 139 w 186"/>
                <a:gd name="T7" fmla="*/ 0 h 97"/>
                <a:gd name="T8" fmla="*/ 0 w 18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7">
                  <a:moveTo>
                    <a:pt x="0" y="0"/>
                  </a:moveTo>
                  <a:lnTo>
                    <a:pt x="46" y="97"/>
                  </a:lnTo>
                  <a:lnTo>
                    <a:pt x="186" y="97"/>
                  </a:lnTo>
                  <a:lnTo>
                    <a:pt x="1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69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70"/>
            <p:cNvSpPr>
              <a:spLocks/>
            </p:cNvSpPr>
            <p:nvPr/>
          </p:nvSpPr>
          <p:spPr bwMode="auto">
            <a:xfrm>
              <a:off x="4507" y="1723"/>
              <a:ext cx="93" cy="65"/>
            </a:xfrm>
            <a:custGeom>
              <a:avLst/>
              <a:gdLst>
                <a:gd name="T0" fmla="*/ 16 w 93"/>
                <a:gd name="T1" fmla="*/ 0 h 65"/>
                <a:gd name="T2" fmla="*/ 0 w 93"/>
                <a:gd name="T3" fmla="*/ 16 h 65"/>
                <a:gd name="T4" fmla="*/ 16 w 93"/>
                <a:gd name="T5" fmla="*/ 32 h 65"/>
                <a:gd name="T6" fmla="*/ 93 w 93"/>
                <a:gd name="T7" fmla="*/ 65 h 65"/>
                <a:gd name="T8" fmla="*/ 93 w 93"/>
                <a:gd name="T9" fmla="*/ 49 h 65"/>
                <a:gd name="T10" fmla="*/ 16 w 9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5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93" y="65"/>
                  </a:lnTo>
                  <a:lnTo>
                    <a:pt x="93" y="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1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72"/>
            <p:cNvSpPr>
              <a:spLocks/>
            </p:cNvSpPr>
            <p:nvPr/>
          </p:nvSpPr>
          <p:spPr bwMode="auto">
            <a:xfrm>
              <a:off x="4523" y="1723"/>
              <a:ext cx="278" cy="49"/>
            </a:xfrm>
            <a:custGeom>
              <a:avLst/>
              <a:gdLst>
                <a:gd name="T0" fmla="*/ 0 w 278"/>
                <a:gd name="T1" fmla="*/ 0 h 49"/>
                <a:gd name="T2" fmla="*/ 186 w 278"/>
                <a:gd name="T3" fmla="*/ 0 h 49"/>
                <a:gd name="T4" fmla="*/ 278 w 278"/>
                <a:gd name="T5" fmla="*/ 32 h 49"/>
                <a:gd name="T6" fmla="*/ 77 w 278"/>
                <a:gd name="T7" fmla="*/ 49 h 49"/>
                <a:gd name="T8" fmla="*/ 0 w 278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49">
                  <a:moveTo>
                    <a:pt x="0" y="0"/>
                  </a:moveTo>
                  <a:lnTo>
                    <a:pt x="186" y="0"/>
                  </a:lnTo>
                  <a:lnTo>
                    <a:pt x="278" y="32"/>
                  </a:lnTo>
                  <a:lnTo>
                    <a:pt x="7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BBBB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73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74"/>
            <p:cNvSpPr>
              <a:spLocks/>
            </p:cNvSpPr>
            <p:nvPr/>
          </p:nvSpPr>
          <p:spPr bwMode="auto">
            <a:xfrm>
              <a:off x="4600" y="1739"/>
              <a:ext cx="201" cy="49"/>
            </a:xfrm>
            <a:custGeom>
              <a:avLst/>
              <a:gdLst>
                <a:gd name="T0" fmla="*/ 0 w 201"/>
                <a:gd name="T1" fmla="*/ 33 h 49"/>
                <a:gd name="T2" fmla="*/ 0 w 201"/>
                <a:gd name="T3" fmla="*/ 49 h 49"/>
                <a:gd name="T4" fmla="*/ 201 w 201"/>
                <a:gd name="T5" fmla="*/ 33 h 49"/>
                <a:gd name="T6" fmla="*/ 201 w 201"/>
                <a:gd name="T7" fmla="*/ 0 h 49"/>
                <a:gd name="T8" fmla="*/ 0 w 201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49">
                  <a:moveTo>
                    <a:pt x="0" y="33"/>
                  </a:moveTo>
                  <a:lnTo>
                    <a:pt x="0" y="49"/>
                  </a:lnTo>
                  <a:lnTo>
                    <a:pt x="201" y="33"/>
                  </a:lnTo>
                  <a:lnTo>
                    <a:pt x="20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77777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75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76"/>
            <p:cNvSpPr>
              <a:spLocks/>
            </p:cNvSpPr>
            <p:nvPr/>
          </p:nvSpPr>
          <p:spPr bwMode="auto">
            <a:xfrm>
              <a:off x="4600" y="1723"/>
              <a:ext cx="93" cy="81"/>
            </a:xfrm>
            <a:custGeom>
              <a:avLst/>
              <a:gdLst>
                <a:gd name="T0" fmla="*/ 93 w 93"/>
                <a:gd name="T1" fmla="*/ 65 h 81"/>
                <a:gd name="T2" fmla="*/ 78 w 93"/>
                <a:gd name="T3" fmla="*/ 16 h 81"/>
                <a:gd name="T4" fmla="*/ 62 w 93"/>
                <a:gd name="T5" fmla="*/ 0 h 81"/>
                <a:gd name="T6" fmla="*/ 47 w 93"/>
                <a:gd name="T7" fmla="*/ 0 h 81"/>
                <a:gd name="T8" fmla="*/ 62 w 93"/>
                <a:gd name="T9" fmla="*/ 16 h 81"/>
                <a:gd name="T10" fmla="*/ 31 w 93"/>
                <a:gd name="T11" fmla="*/ 0 h 81"/>
                <a:gd name="T12" fmla="*/ 16 w 93"/>
                <a:gd name="T13" fmla="*/ 0 h 81"/>
                <a:gd name="T14" fmla="*/ 31 w 93"/>
                <a:gd name="T15" fmla="*/ 16 h 81"/>
                <a:gd name="T16" fmla="*/ 16 w 93"/>
                <a:gd name="T17" fmla="*/ 0 h 81"/>
                <a:gd name="T18" fmla="*/ 0 w 93"/>
                <a:gd name="T19" fmla="*/ 0 h 81"/>
                <a:gd name="T20" fmla="*/ 16 w 93"/>
                <a:gd name="T21" fmla="*/ 16 h 81"/>
                <a:gd name="T22" fmla="*/ 0 w 93"/>
                <a:gd name="T23" fmla="*/ 16 h 81"/>
                <a:gd name="T24" fmla="*/ 0 w 93"/>
                <a:gd name="T25" fmla="*/ 16 h 81"/>
                <a:gd name="T26" fmla="*/ 16 w 93"/>
                <a:gd name="T27" fmla="*/ 32 h 81"/>
                <a:gd name="T28" fmla="*/ 31 w 93"/>
                <a:gd name="T29" fmla="*/ 49 h 81"/>
                <a:gd name="T30" fmla="*/ 31 w 93"/>
                <a:gd name="T31" fmla="*/ 49 h 81"/>
                <a:gd name="T32" fmla="*/ 78 w 93"/>
                <a:gd name="T33" fmla="*/ 81 h 81"/>
                <a:gd name="T34" fmla="*/ 93 w 93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1">
                  <a:moveTo>
                    <a:pt x="93" y="65"/>
                  </a:moveTo>
                  <a:lnTo>
                    <a:pt x="78" y="16"/>
                  </a:lnTo>
                  <a:lnTo>
                    <a:pt x="62" y="0"/>
                  </a:lnTo>
                  <a:lnTo>
                    <a:pt x="47" y="0"/>
                  </a:lnTo>
                  <a:lnTo>
                    <a:pt x="62" y="16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78" y="81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FFE1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77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8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  <a:gd name="T70" fmla="*/ 217 w 372"/>
                <a:gd name="T7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79"/>
            <p:cNvSpPr>
              <a:spLocks/>
            </p:cNvSpPr>
            <p:nvPr/>
          </p:nvSpPr>
          <p:spPr bwMode="auto">
            <a:xfrm>
              <a:off x="4662" y="1691"/>
              <a:ext cx="372" cy="306"/>
            </a:xfrm>
            <a:custGeom>
              <a:avLst/>
              <a:gdLst>
                <a:gd name="T0" fmla="*/ 217 w 372"/>
                <a:gd name="T1" fmla="*/ 0 h 306"/>
                <a:gd name="T2" fmla="*/ 139 w 372"/>
                <a:gd name="T3" fmla="*/ 32 h 306"/>
                <a:gd name="T4" fmla="*/ 124 w 372"/>
                <a:gd name="T5" fmla="*/ 48 h 306"/>
                <a:gd name="T6" fmla="*/ 108 w 372"/>
                <a:gd name="T7" fmla="*/ 81 h 306"/>
                <a:gd name="T8" fmla="*/ 108 w 372"/>
                <a:gd name="T9" fmla="*/ 97 h 306"/>
                <a:gd name="T10" fmla="*/ 108 w 372"/>
                <a:gd name="T11" fmla="*/ 113 h 306"/>
                <a:gd name="T12" fmla="*/ 93 w 372"/>
                <a:gd name="T13" fmla="*/ 129 h 306"/>
                <a:gd name="T14" fmla="*/ 62 w 372"/>
                <a:gd name="T15" fmla="*/ 113 h 306"/>
                <a:gd name="T16" fmla="*/ 47 w 372"/>
                <a:gd name="T17" fmla="*/ 97 h 306"/>
                <a:gd name="T18" fmla="*/ 31 w 372"/>
                <a:gd name="T19" fmla="*/ 97 h 306"/>
                <a:gd name="T20" fmla="*/ 31 w 372"/>
                <a:gd name="T21" fmla="*/ 81 h 306"/>
                <a:gd name="T22" fmla="*/ 0 w 372"/>
                <a:gd name="T23" fmla="*/ 97 h 306"/>
                <a:gd name="T24" fmla="*/ 16 w 372"/>
                <a:gd name="T25" fmla="*/ 129 h 306"/>
                <a:gd name="T26" fmla="*/ 78 w 372"/>
                <a:gd name="T27" fmla="*/ 210 h 306"/>
                <a:gd name="T28" fmla="*/ 124 w 372"/>
                <a:gd name="T29" fmla="*/ 226 h 306"/>
                <a:gd name="T30" fmla="*/ 155 w 372"/>
                <a:gd name="T31" fmla="*/ 177 h 306"/>
                <a:gd name="T32" fmla="*/ 155 w 372"/>
                <a:gd name="T33" fmla="*/ 242 h 306"/>
                <a:gd name="T34" fmla="*/ 139 w 372"/>
                <a:gd name="T35" fmla="*/ 258 h 306"/>
                <a:gd name="T36" fmla="*/ 155 w 372"/>
                <a:gd name="T37" fmla="*/ 290 h 306"/>
                <a:gd name="T38" fmla="*/ 217 w 372"/>
                <a:gd name="T39" fmla="*/ 306 h 306"/>
                <a:gd name="T40" fmla="*/ 263 w 372"/>
                <a:gd name="T41" fmla="*/ 306 h 306"/>
                <a:gd name="T42" fmla="*/ 310 w 372"/>
                <a:gd name="T43" fmla="*/ 306 h 306"/>
                <a:gd name="T44" fmla="*/ 325 w 372"/>
                <a:gd name="T45" fmla="*/ 306 h 306"/>
                <a:gd name="T46" fmla="*/ 356 w 372"/>
                <a:gd name="T47" fmla="*/ 290 h 306"/>
                <a:gd name="T48" fmla="*/ 356 w 372"/>
                <a:gd name="T49" fmla="*/ 290 h 306"/>
                <a:gd name="T50" fmla="*/ 356 w 372"/>
                <a:gd name="T51" fmla="*/ 226 h 306"/>
                <a:gd name="T52" fmla="*/ 372 w 372"/>
                <a:gd name="T53" fmla="*/ 226 h 306"/>
                <a:gd name="T54" fmla="*/ 356 w 372"/>
                <a:gd name="T55" fmla="*/ 177 h 306"/>
                <a:gd name="T56" fmla="*/ 356 w 372"/>
                <a:gd name="T57" fmla="*/ 145 h 306"/>
                <a:gd name="T58" fmla="*/ 356 w 372"/>
                <a:gd name="T59" fmla="*/ 81 h 306"/>
                <a:gd name="T60" fmla="*/ 356 w 372"/>
                <a:gd name="T61" fmla="*/ 48 h 306"/>
                <a:gd name="T62" fmla="*/ 341 w 372"/>
                <a:gd name="T63" fmla="*/ 16 h 306"/>
                <a:gd name="T64" fmla="*/ 310 w 372"/>
                <a:gd name="T65" fmla="*/ 0 h 306"/>
                <a:gd name="T66" fmla="*/ 263 w 372"/>
                <a:gd name="T67" fmla="*/ 0 h 306"/>
                <a:gd name="T68" fmla="*/ 232 w 372"/>
                <a:gd name="T6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06">
                  <a:moveTo>
                    <a:pt x="217" y="0"/>
                  </a:moveTo>
                  <a:lnTo>
                    <a:pt x="139" y="32"/>
                  </a:lnTo>
                  <a:lnTo>
                    <a:pt x="124" y="48"/>
                  </a:lnTo>
                  <a:lnTo>
                    <a:pt x="108" y="81"/>
                  </a:lnTo>
                  <a:lnTo>
                    <a:pt x="108" y="97"/>
                  </a:lnTo>
                  <a:lnTo>
                    <a:pt x="108" y="113"/>
                  </a:lnTo>
                  <a:lnTo>
                    <a:pt x="93" y="129"/>
                  </a:lnTo>
                  <a:lnTo>
                    <a:pt x="62" y="113"/>
                  </a:lnTo>
                  <a:lnTo>
                    <a:pt x="47" y="97"/>
                  </a:lnTo>
                  <a:lnTo>
                    <a:pt x="31" y="97"/>
                  </a:lnTo>
                  <a:lnTo>
                    <a:pt x="31" y="81"/>
                  </a:lnTo>
                  <a:lnTo>
                    <a:pt x="0" y="97"/>
                  </a:lnTo>
                  <a:lnTo>
                    <a:pt x="16" y="129"/>
                  </a:lnTo>
                  <a:lnTo>
                    <a:pt x="78" y="210"/>
                  </a:lnTo>
                  <a:lnTo>
                    <a:pt x="124" y="226"/>
                  </a:lnTo>
                  <a:lnTo>
                    <a:pt x="155" y="177"/>
                  </a:lnTo>
                  <a:lnTo>
                    <a:pt x="155" y="242"/>
                  </a:lnTo>
                  <a:lnTo>
                    <a:pt x="139" y="258"/>
                  </a:lnTo>
                  <a:lnTo>
                    <a:pt x="155" y="290"/>
                  </a:lnTo>
                  <a:lnTo>
                    <a:pt x="217" y="306"/>
                  </a:lnTo>
                  <a:lnTo>
                    <a:pt x="263" y="306"/>
                  </a:lnTo>
                  <a:lnTo>
                    <a:pt x="310" y="306"/>
                  </a:lnTo>
                  <a:lnTo>
                    <a:pt x="325" y="306"/>
                  </a:lnTo>
                  <a:lnTo>
                    <a:pt x="356" y="290"/>
                  </a:lnTo>
                  <a:lnTo>
                    <a:pt x="356" y="290"/>
                  </a:lnTo>
                  <a:lnTo>
                    <a:pt x="356" y="226"/>
                  </a:lnTo>
                  <a:lnTo>
                    <a:pt x="372" y="226"/>
                  </a:lnTo>
                  <a:lnTo>
                    <a:pt x="356" y="177"/>
                  </a:lnTo>
                  <a:lnTo>
                    <a:pt x="356" y="145"/>
                  </a:lnTo>
                  <a:lnTo>
                    <a:pt x="356" y="81"/>
                  </a:lnTo>
                  <a:lnTo>
                    <a:pt x="356" y="48"/>
                  </a:lnTo>
                  <a:lnTo>
                    <a:pt x="341" y="16"/>
                  </a:lnTo>
                  <a:lnTo>
                    <a:pt x="310" y="0"/>
                  </a:lnTo>
                  <a:lnTo>
                    <a:pt x="263" y="0"/>
                  </a:lnTo>
                  <a:lnTo>
                    <a:pt x="23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80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81"/>
            <p:cNvSpPr>
              <a:spLocks/>
            </p:cNvSpPr>
            <p:nvPr/>
          </p:nvSpPr>
          <p:spPr bwMode="auto">
            <a:xfrm>
              <a:off x="4724" y="2014"/>
              <a:ext cx="294" cy="80"/>
            </a:xfrm>
            <a:custGeom>
              <a:avLst/>
              <a:gdLst>
                <a:gd name="T0" fmla="*/ 0 w 294"/>
                <a:gd name="T1" fmla="*/ 0 h 80"/>
                <a:gd name="T2" fmla="*/ 0 w 294"/>
                <a:gd name="T3" fmla="*/ 32 h 80"/>
                <a:gd name="T4" fmla="*/ 31 w 294"/>
                <a:gd name="T5" fmla="*/ 48 h 80"/>
                <a:gd name="T6" fmla="*/ 108 w 294"/>
                <a:gd name="T7" fmla="*/ 64 h 80"/>
                <a:gd name="T8" fmla="*/ 170 w 294"/>
                <a:gd name="T9" fmla="*/ 80 h 80"/>
                <a:gd name="T10" fmla="*/ 248 w 294"/>
                <a:gd name="T11" fmla="*/ 80 h 80"/>
                <a:gd name="T12" fmla="*/ 279 w 294"/>
                <a:gd name="T13" fmla="*/ 64 h 80"/>
                <a:gd name="T14" fmla="*/ 294 w 294"/>
                <a:gd name="T15" fmla="*/ 32 h 80"/>
                <a:gd name="T16" fmla="*/ 294 w 294"/>
                <a:gd name="T17" fmla="*/ 32 h 80"/>
                <a:gd name="T18" fmla="*/ 232 w 294"/>
                <a:gd name="T19" fmla="*/ 32 h 80"/>
                <a:gd name="T20" fmla="*/ 139 w 294"/>
                <a:gd name="T21" fmla="*/ 32 h 80"/>
                <a:gd name="T22" fmla="*/ 62 w 294"/>
                <a:gd name="T23" fmla="*/ 16 h 80"/>
                <a:gd name="T24" fmla="*/ 16 w 294"/>
                <a:gd name="T25" fmla="*/ 0 h 80"/>
                <a:gd name="T26" fmla="*/ 0 w 294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4" h="80">
                  <a:moveTo>
                    <a:pt x="0" y="0"/>
                  </a:moveTo>
                  <a:lnTo>
                    <a:pt x="0" y="32"/>
                  </a:lnTo>
                  <a:lnTo>
                    <a:pt x="31" y="48"/>
                  </a:lnTo>
                  <a:lnTo>
                    <a:pt x="108" y="64"/>
                  </a:lnTo>
                  <a:lnTo>
                    <a:pt x="170" y="80"/>
                  </a:lnTo>
                  <a:lnTo>
                    <a:pt x="248" y="80"/>
                  </a:lnTo>
                  <a:lnTo>
                    <a:pt x="279" y="64"/>
                  </a:lnTo>
                  <a:lnTo>
                    <a:pt x="294" y="32"/>
                  </a:lnTo>
                  <a:lnTo>
                    <a:pt x="294" y="32"/>
                  </a:lnTo>
                  <a:lnTo>
                    <a:pt x="232" y="32"/>
                  </a:lnTo>
                  <a:lnTo>
                    <a:pt x="139" y="32"/>
                  </a:lnTo>
                  <a:lnTo>
                    <a:pt x="62" y="16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82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83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  <a:gd name="T22" fmla="*/ 46 w 77"/>
                <a:gd name="T23" fmla="*/ 1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  <a:lnTo>
                    <a:pt x="46" y="16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84"/>
            <p:cNvSpPr>
              <a:spLocks/>
            </p:cNvSpPr>
            <p:nvPr/>
          </p:nvSpPr>
          <p:spPr bwMode="auto">
            <a:xfrm>
              <a:off x="4910" y="1901"/>
              <a:ext cx="77" cy="193"/>
            </a:xfrm>
            <a:custGeom>
              <a:avLst/>
              <a:gdLst>
                <a:gd name="T0" fmla="*/ 46 w 77"/>
                <a:gd name="T1" fmla="*/ 16 h 193"/>
                <a:gd name="T2" fmla="*/ 46 w 77"/>
                <a:gd name="T3" fmla="*/ 129 h 193"/>
                <a:gd name="T4" fmla="*/ 31 w 77"/>
                <a:gd name="T5" fmla="*/ 177 h 193"/>
                <a:gd name="T6" fmla="*/ 0 w 77"/>
                <a:gd name="T7" fmla="*/ 193 h 193"/>
                <a:gd name="T8" fmla="*/ 31 w 77"/>
                <a:gd name="T9" fmla="*/ 193 h 193"/>
                <a:gd name="T10" fmla="*/ 62 w 77"/>
                <a:gd name="T11" fmla="*/ 193 h 193"/>
                <a:gd name="T12" fmla="*/ 77 w 77"/>
                <a:gd name="T13" fmla="*/ 177 h 193"/>
                <a:gd name="T14" fmla="*/ 77 w 77"/>
                <a:gd name="T15" fmla="*/ 129 h 193"/>
                <a:gd name="T16" fmla="*/ 77 w 77"/>
                <a:gd name="T17" fmla="*/ 96 h 193"/>
                <a:gd name="T18" fmla="*/ 77 w 77"/>
                <a:gd name="T19" fmla="*/ 48 h 193"/>
                <a:gd name="T20" fmla="*/ 77 w 77"/>
                <a:gd name="T2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93">
                  <a:moveTo>
                    <a:pt x="46" y="16"/>
                  </a:moveTo>
                  <a:lnTo>
                    <a:pt x="46" y="129"/>
                  </a:lnTo>
                  <a:lnTo>
                    <a:pt x="31" y="177"/>
                  </a:lnTo>
                  <a:lnTo>
                    <a:pt x="0" y="193"/>
                  </a:lnTo>
                  <a:lnTo>
                    <a:pt x="31" y="193"/>
                  </a:lnTo>
                  <a:lnTo>
                    <a:pt x="62" y="193"/>
                  </a:lnTo>
                  <a:lnTo>
                    <a:pt x="77" y="177"/>
                  </a:lnTo>
                  <a:lnTo>
                    <a:pt x="77" y="129"/>
                  </a:lnTo>
                  <a:lnTo>
                    <a:pt x="77" y="96"/>
                  </a:lnTo>
                  <a:lnTo>
                    <a:pt x="77" y="48"/>
                  </a:lnTo>
                  <a:lnTo>
                    <a:pt x="7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85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86"/>
            <p:cNvSpPr>
              <a:spLocks/>
            </p:cNvSpPr>
            <p:nvPr/>
          </p:nvSpPr>
          <p:spPr bwMode="auto">
            <a:xfrm>
              <a:off x="4832" y="1772"/>
              <a:ext cx="217" cy="161"/>
            </a:xfrm>
            <a:custGeom>
              <a:avLst/>
              <a:gdLst>
                <a:gd name="T0" fmla="*/ 16 w 217"/>
                <a:gd name="T1" fmla="*/ 32 h 161"/>
                <a:gd name="T2" fmla="*/ 0 w 217"/>
                <a:gd name="T3" fmla="*/ 48 h 161"/>
                <a:gd name="T4" fmla="*/ 0 w 217"/>
                <a:gd name="T5" fmla="*/ 48 h 161"/>
                <a:gd name="T6" fmla="*/ 0 w 217"/>
                <a:gd name="T7" fmla="*/ 96 h 161"/>
                <a:gd name="T8" fmla="*/ 0 w 217"/>
                <a:gd name="T9" fmla="*/ 145 h 161"/>
                <a:gd name="T10" fmla="*/ 16 w 217"/>
                <a:gd name="T11" fmla="*/ 161 h 161"/>
                <a:gd name="T12" fmla="*/ 47 w 217"/>
                <a:gd name="T13" fmla="*/ 161 h 161"/>
                <a:gd name="T14" fmla="*/ 78 w 217"/>
                <a:gd name="T15" fmla="*/ 161 h 161"/>
                <a:gd name="T16" fmla="*/ 155 w 217"/>
                <a:gd name="T17" fmla="*/ 161 h 161"/>
                <a:gd name="T18" fmla="*/ 202 w 217"/>
                <a:gd name="T19" fmla="*/ 145 h 161"/>
                <a:gd name="T20" fmla="*/ 217 w 217"/>
                <a:gd name="T21" fmla="*/ 113 h 161"/>
                <a:gd name="T22" fmla="*/ 217 w 217"/>
                <a:gd name="T23" fmla="*/ 64 h 161"/>
                <a:gd name="T24" fmla="*/ 202 w 217"/>
                <a:gd name="T25" fmla="*/ 32 h 161"/>
                <a:gd name="T26" fmla="*/ 202 w 217"/>
                <a:gd name="T27" fmla="*/ 16 h 161"/>
                <a:gd name="T28" fmla="*/ 171 w 217"/>
                <a:gd name="T29" fmla="*/ 0 h 161"/>
                <a:gd name="T30" fmla="*/ 124 w 217"/>
                <a:gd name="T31" fmla="*/ 16 h 161"/>
                <a:gd name="T32" fmla="*/ 47 w 217"/>
                <a:gd name="T33" fmla="*/ 16 h 161"/>
                <a:gd name="T34" fmla="*/ 16 w 217"/>
                <a:gd name="T3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61">
                  <a:moveTo>
                    <a:pt x="16" y="32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0" y="96"/>
                  </a:lnTo>
                  <a:lnTo>
                    <a:pt x="0" y="145"/>
                  </a:lnTo>
                  <a:lnTo>
                    <a:pt x="16" y="161"/>
                  </a:lnTo>
                  <a:lnTo>
                    <a:pt x="47" y="161"/>
                  </a:lnTo>
                  <a:lnTo>
                    <a:pt x="78" y="161"/>
                  </a:lnTo>
                  <a:lnTo>
                    <a:pt x="155" y="161"/>
                  </a:lnTo>
                  <a:lnTo>
                    <a:pt x="202" y="145"/>
                  </a:lnTo>
                  <a:lnTo>
                    <a:pt x="217" y="113"/>
                  </a:lnTo>
                  <a:lnTo>
                    <a:pt x="217" y="64"/>
                  </a:lnTo>
                  <a:lnTo>
                    <a:pt x="202" y="32"/>
                  </a:lnTo>
                  <a:lnTo>
                    <a:pt x="202" y="16"/>
                  </a:lnTo>
                  <a:lnTo>
                    <a:pt x="171" y="0"/>
                  </a:lnTo>
                  <a:lnTo>
                    <a:pt x="124" y="16"/>
                  </a:lnTo>
                  <a:lnTo>
                    <a:pt x="47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78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87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88"/>
            <p:cNvSpPr>
              <a:spLocks/>
            </p:cNvSpPr>
            <p:nvPr/>
          </p:nvSpPr>
          <p:spPr bwMode="auto">
            <a:xfrm>
              <a:off x="4770" y="1497"/>
              <a:ext cx="264" cy="226"/>
            </a:xfrm>
            <a:custGeom>
              <a:avLst/>
              <a:gdLst>
                <a:gd name="T0" fmla="*/ 78 w 264"/>
                <a:gd name="T1" fmla="*/ 0 h 226"/>
                <a:gd name="T2" fmla="*/ 124 w 264"/>
                <a:gd name="T3" fmla="*/ 0 h 226"/>
                <a:gd name="T4" fmla="*/ 171 w 264"/>
                <a:gd name="T5" fmla="*/ 0 h 226"/>
                <a:gd name="T6" fmla="*/ 202 w 264"/>
                <a:gd name="T7" fmla="*/ 33 h 226"/>
                <a:gd name="T8" fmla="*/ 217 w 264"/>
                <a:gd name="T9" fmla="*/ 81 h 226"/>
                <a:gd name="T10" fmla="*/ 233 w 264"/>
                <a:gd name="T11" fmla="*/ 97 h 226"/>
                <a:gd name="T12" fmla="*/ 217 w 264"/>
                <a:gd name="T13" fmla="*/ 113 h 226"/>
                <a:gd name="T14" fmla="*/ 233 w 264"/>
                <a:gd name="T15" fmla="*/ 129 h 226"/>
                <a:gd name="T16" fmla="*/ 233 w 264"/>
                <a:gd name="T17" fmla="*/ 146 h 226"/>
                <a:gd name="T18" fmla="*/ 233 w 264"/>
                <a:gd name="T19" fmla="*/ 146 h 226"/>
                <a:gd name="T20" fmla="*/ 233 w 264"/>
                <a:gd name="T21" fmla="*/ 162 h 226"/>
                <a:gd name="T22" fmla="*/ 233 w 264"/>
                <a:gd name="T23" fmla="*/ 162 h 226"/>
                <a:gd name="T24" fmla="*/ 248 w 264"/>
                <a:gd name="T25" fmla="*/ 178 h 226"/>
                <a:gd name="T26" fmla="*/ 248 w 264"/>
                <a:gd name="T27" fmla="*/ 178 h 226"/>
                <a:gd name="T28" fmla="*/ 248 w 264"/>
                <a:gd name="T29" fmla="*/ 178 h 226"/>
                <a:gd name="T30" fmla="*/ 264 w 264"/>
                <a:gd name="T31" fmla="*/ 194 h 226"/>
                <a:gd name="T32" fmla="*/ 264 w 264"/>
                <a:gd name="T33" fmla="*/ 210 h 226"/>
                <a:gd name="T34" fmla="*/ 248 w 264"/>
                <a:gd name="T35" fmla="*/ 210 h 226"/>
                <a:gd name="T36" fmla="*/ 264 w 264"/>
                <a:gd name="T37" fmla="*/ 210 h 226"/>
                <a:gd name="T38" fmla="*/ 248 w 264"/>
                <a:gd name="T39" fmla="*/ 226 h 226"/>
                <a:gd name="T40" fmla="*/ 233 w 264"/>
                <a:gd name="T41" fmla="*/ 226 h 226"/>
                <a:gd name="T42" fmla="*/ 186 w 264"/>
                <a:gd name="T43" fmla="*/ 226 h 226"/>
                <a:gd name="T44" fmla="*/ 186 w 264"/>
                <a:gd name="T45" fmla="*/ 226 h 226"/>
                <a:gd name="T46" fmla="*/ 171 w 264"/>
                <a:gd name="T47" fmla="*/ 226 h 226"/>
                <a:gd name="T48" fmla="*/ 171 w 264"/>
                <a:gd name="T49" fmla="*/ 210 h 226"/>
                <a:gd name="T50" fmla="*/ 155 w 264"/>
                <a:gd name="T51" fmla="*/ 226 h 226"/>
                <a:gd name="T52" fmla="*/ 140 w 264"/>
                <a:gd name="T53" fmla="*/ 226 h 226"/>
                <a:gd name="T54" fmla="*/ 124 w 264"/>
                <a:gd name="T55" fmla="*/ 226 h 226"/>
                <a:gd name="T56" fmla="*/ 109 w 264"/>
                <a:gd name="T57" fmla="*/ 226 h 226"/>
                <a:gd name="T58" fmla="*/ 93 w 264"/>
                <a:gd name="T59" fmla="*/ 226 h 226"/>
                <a:gd name="T60" fmla="*/ 93 w 264"/>
                <a:gd name="T61" fmla="*/ 226 h 226"/>
                <a:gd name="T62" fmla="*/ 93 w 264"/>
                <a:gd name="T63" fmla="*/ 210 h 226"/>
                <a:gd name="T64" fmla="*/ 78 w 264"/>
                <a:gd name="T65" fmla="*/ 226 h 226"/>
                <a:gd name="T66" fmla="*/ 47 w 264"/>
                <a:gd name="T67" fmla="*/ 226 h 226"/>
                <a:gd name="T68" fmla="*/ 62 w 264"/>
                <a:gd name="T69" fmla="*/ 210 h 226"/>
                <a:gd name="T70" fmla="*/ 47 w 264"/>
                <a:gd name="T71" fmla="*/ 210 h 226"/>
                <a:gd name="T72" fmla="*/ 16 w 264"/>
                <a:gd name="T73" fmla="*/ 210 h 226"/>
                <a:gd name="T74" fmla="*/ 0 w 264"/>
                <a:gd name="T75" fmla="*/ 210 h 226"/>
                <a:gd name="T76" fmla="*/ 0 w 264"/>
                <a:gd name="T77" fmla="*/ 194 h 226"/>
                <a:gd name="T78" fmla="*/ 0 w 264"/>
                <a:gd name="T79" fmla="*/ 194 h 226"/>
                <a:gd name="T80" fmla="*/ 0 w 264"/>
                <a:gd name="T81" fmla="*/ 194 h 226"/>
                <a:gd name="T82" fmla="*/ 0 w 264"/>
                <a:gd name="T83" fmla="*/ 178 h 226"/>
                <a:gd name="T84" fmla="*/ 16 w 264"/>
                <a:gd name="T85" fmla="*/ 178 h 226"/>
                <a:gd name="T86" fmla="*/ 16 w 264"/>
                <a:gd name="T87" fmla="*/ 162 h 226"/>
                <a:gd name="T88" fmla="*/ 16 w 264"/>
                <a:gd name="T89" fmla="*/ 146 h 226"/>
                <a:gd name="T90" fmla="*/ 31 w 264"/>
                <a:gd name="T91" fmla="*/ 146 h 226"/>
                <a:gd name="T92" fmla="*/ 31 w 264"/>
                <a:gd name="T93" fmla="*/ 146 h 226"/>
                <a:gd name="T94" fmla="*/ 31 w 264"/>
                <a:gd name="T95" fmla="*/ 129 h 226"/>
                <a:gd name="T96" fmla="*/ 47 w 264"/>
                <a:gd name="T97" fmla="*/ 129 h 226"/>
                <a:gd name="T98" fmla="*/ 31 w 264"/>
                <a:gd name="T99" fmla="*/ 113 h 226"/>
                <a:gd name="T100" fmla="*/ 47 w 264"/>
                <a:gd name="T101" fmla="*/ 97 h 226"/>
                <a:gd name="T102" fmla="*/ 47 w 264"/>
                <a:gd name="T103" fmla="*/ 81 h 226"/>
                <a:gd name="T104" fmla="*/ 47 w 264"/>
                <a:gd name="T105" fmla="*/ 65 h 226"/>
                <a:gd name="T106" fmla="*/ 47 w 264"/>
                <a:gd name="T107" fmla="*/ 65 h 226"/>
                <a:gd name="T108" fmla="*/ 47 w 264"/>
                <a:gd name="T109" fmla="*/ 33 h 226"/>
                <a:gd name="T110" fmla="*/ 47 w 264"/>
                <a:gd name="T111" fmla="*/ 16 h 226"/>
                <a:gd name="T112" fmla="*/ 62 w 264"/>
                <a:gd name="T113" fmla="*/ 16 h 226"/>
                <a:gd name="T114" fmla="*/ 78 w 264"/>
                <a:gd name="T115" fmla="*/ 0 h 226"/>
                <a:gd name="T116" fmla="*/ 78 w 264"/>
                <a:gd name="T1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4" h="226">
                  <a:moveTo>
                    <a:pt x="78" y="0"/>
                  </a:moveTo>
                  <a:lnTo>
                    <a:pt x="124" y="0"/>
                  </a:lnTo>
                  <a:lnTo>
                    <a:pt x="171" y="0"/>
                  </a:lnTo>
                  <a:lnTo>
                    <a:pt x="202" y="33"/>
                  </a:lnTo>
                  <a:lnTo>
                    <a:pt x="217" y="81"/>
                  </a:lnTo>
                  <a:lnTo>
                    <a:pt x="233" y="97"/>
                  </a:lnTo>
                  <a:lnTo>
                    <a:pt x="217" y="113"/>
                  </a:lnTo>
                  <a:lnTo>
                    <a:pt x="233" y="129"/>
                  </a:lnTo>
                  <a:lnTo>
                    <a:pt x="233" y="146"/>
                  </a:lnTo>
                  <a:lnTo>
                    <a:pt x="233" y="146"/>
                  </a:lnTo>
                  <a:lnTo>
                    <a:pt x="233" y="162"/>
                  </a:lnTo>
                  <a:lnTo>
                    <a:pt x="233" y="162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48" y="178"/>
                  </a:lnTo>
                  <a:lnTo>
                    <a:pt x="264" y="194"/>
                  </a:lnTo>
                  <a:lnTo>
                    <a:pt x="264" y="210"/>
                  </a:lnTo>
                  <a:lnTo>
                    <a:pt x="248" y="210"/>
                  </a:lnTo>
                  <a:lnTo>
                    <a:pt x="264" y="210"/>
                  </a:lnTo>
                  <a:lnTo>
                    <a:pt x="248" y="226"/>
                  </a:lnTo>
                  <a:lnTo>
                    <a:pt x="233" y="226"/>
                  </a:lnTo>
                  <a:lnTo>
                    <a:pt x="186" y="226"/>
                  </a:lnTo>
                  <a:lnTo>
                    <a:pt x="186" y="226"/>
                  </a:lnTo>
                  <a:lnTo>
                    <a:pt x="171" y="226"/>
                  </a:lnTo>
                  <a:lnTo>
                    <a:pt x="171" y="210"/>
                  </a:lnTo>
                  <a:lnTo>
                    <a:pt x="155" y="226"/>
                  </a:lnTo>
                  <a:lnTo>
                    <a:pt x="140" y="226"/>
                  </a:lnTo>
                  <a:lnTo>
                    <a:pt x="124" y="226"/>
                  </a:lnTo>
                  <a:lnTo>
                    <a:pt x="109" y="226"/>
                  </a:lnTo>
                  <a:lnTo>
                    <a:pt x="93" y="226"/>
                  </a:lnTo>
                  <a:lnTo>
                    <a:pt x="93" y="226"/>
                  </a:lnTo>
                  <a:lnTo>
                    <a:pt x="93" y="210"/>
                  </a:lnTo>
                  <a:lnTo>
                    <a:pt x="78" y="226"/>
                  </a:lnTo>
                  <a:lnTo>
                    <a:pt x="47" y="226"/>
                  </a:lnTo>
                  <a:lnTo>
                    <a:pt x="62" y="210"/>
                  </a:lnTo>
                  <a:lnTo>
                    <a:pt x="47" y="210"/>
                  </a:lnTo>
                  <a:lnTo>
                    <a:pt x="16" y="210"/>
                  </a:lnTo>
                  <a:lnTo>
                    <a:pt x="0" y="210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78"/>
                  </a:lnTo>
                  <a:lnTo>
                    <a:pt x="16" y="178"/>
                  </a:lnTo>
                  <a:lnTo>
                    <a:pt x="16" y="162"/>
                  </a:lnTo>
                  <a:lnTo>
                    <a:pt x="16" y="146"/>
                  </a:lnTo>
                  <a:lnTo>
                    <a:pt x="31" y="146"/>
                  </a:lnTo>
                  <a:lnTo>
                    <a:pt x="31" y="146"/>
                  </a:lnTo>
                  <a:lnTo>
                    <a:pt x="31" y="129"/>
                  </a:lnTo>
                  <a:lnTo>
                    <a:pt x="47" y="129"/>
                  </a:lnTo>
                  <a:lnTo>
                    <a:pt x="31" y="113"/>
                  </a:lnTo>
                  <a:lnTo>
                    <a:pt x="47" y="97"/>
                  </a:lnTo>
                  <a:lnTo>
                    <a:pt x="47" y="81"/>
                  </a:lnTo>
                  <a:lnTo>
                    <a:pt x="47" y="65"/>
                  </a:lnTo>
                  <a:lnTo>
                    <a:pt x="47" y="65"/>
                  </a:lnTo>
                  <a:lnTo>
                    <a:pt x="47" y="33"/>
                  </a:lnTo>
                  <a:lnTo>
                    <a:pt x="47" y="16"/>
                  </a:lnTo>
                  <a:lnTo>
                    <a:pt x="62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8023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143"/>
          <p:cNvGrpSpPr>
            <a:grpSpLocks/>
          </p:cNvGrpSpPr>
          <p:nvPr/>
        </p:nvGrpSpPr>
        <p:grpSpPr bwMode="auto">
          <a:xfrm>
            <a:off x="1274767" y="2922834"/>
            <a:ext cx="1155700" cy="1741487"/>
            <a:chOff x="175" y="1997"/>
            <a:chExt cx="728" cy="1097"/>
          </a:xfrm>
        </p:grpSpPr>
        <p:sp>
          <p:nvSpPr>
            <p:cNvPr id="51" name="Arc 22"/>
            <p:cNvSpPr>
              <a:spLocks/>
            </p:cNvSpPr>
            <p:nvPr/>
          </p:nvSpPr>
          <p:spPr bwMode="auto">
            <a:xfrm>
              <a:off x="808" y="2336"/>
              <a:ext cx="94" cy="65"/>
            </a:xfrm>
            <a:custGeom>
              <a:avLst/>
              <a:gdLst>
                <a:gd name="G0" fmla="+- 16083 0 0"/>
                <a:gd name="G1" fmla="+- 21600 0 0"/>
                <a:gd name="G2" fmla="+- 21600 0 0"/>
                <a:gd name="T0" fmla="*/ 0 w 37683"/>
                <a:gd name="T1" fmla="*/ 7181 h 34779"/>
                <a:gd name="T2" fmla="*/ 33196 w 37683"/>
                <a:gd name="T3" fmla="*/ 34779 h 34779"/>
                <a:gd name="T4" fmla="*/ 16083 w 37683"/>
                <a:gd name="T5" fmla="*/ 21600 h 34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83" h="34779" fill="none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</a:path>
                <a:path w="37683" h="34779" stroke="0" extrusionOk="0">
                  <a:moveTo>
                    <a:pt x="0" y="7181"/>
                  </a:moveTo>
                  <a:cubicBezTo>
                    <a:pt x="4097" y="2611"/>
                    <a:pt x="9945" y="-1"/>
                    <a:pt x="16083" y="0"/>
                  </a:cubicBezTo>
                  <a:cubicBezTo>
                    <a:pt x="28012" y="0"/>
                    <a:pt x="37683" y="9670"/>
                    <a:pt x="37683" y="21600"/>
                  </a:cubicBezTo>
                  <a:cubicBezTo>
                    <a:pt x="37683" y="26367"/>
                    <a:pt x="36105" y="31001"/>
                    <a:pt x="33196" y="34779"/>
                  </a:cubicBezTo>
                  <a:lnTo>
                    <a:pt x="16083" y="21600"/>
                  </a:lnTo>
                  <a:close/>
                </a:path>
              </a:pathLst>
            </a:custGeom>
            <a:noFill/>
            <a:ln w="0">
              <a:solidFill>
                <a:srgbClr val="0078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Arc 23"/>
            <p:cNvSpPr>
              <a:spLocks/>
            </p:cNvSpPr>
            <p:nvPr/>
          </p:nvSpPr>
          <p:spPr bwMode="auto">
            <a:xfrm>
              <a:off x="819" y="2336"/>
              <a:ext cx="84" cy="63"/>
            </a:xfrm>
            <a:custGeom>
              <a:avLst/>
              <a:gdLst>
                <a:gd name="G0" fmla="+- 17241 0 0"/>
                <a:gd name="G1" fmla="+- 21600 0 0"/>
                <a:gd name="G2" fmla="+- 21600 0 0"/>
                <a:gd name="T0" fmla="*/ 0 w 38841"/>
                <a:gd name="T1" fmla="*/ 8588 h 33731"/>
                <a:gd name="T2" fmla="*/ 35113 w 38841"/>
                <a:gd name="T3" fmla="*/ 33731 h 33731"/>
                <a:gd name="T4" fmla="*/ 17241 w 38841"/>
                <a:gd name="T5" fmla="*/ 21600 h 33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41" h="33731" fill="none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</a:path>
                <a:path w="38841" h="33731" stroke="0" extrusionOk="0">
                  <a:moveTo>
                    <a:pt x="0" y="8588"/>
                  </a:moveTo>
                  <a:cubicBezTo>
                    <a:pt x="4081" y="3179"/>
                    <a:pt x="10465" y="-1"/>
                    <a:pt x="17241" y="0"/>
                  </a:cubicBezTo>
                  <a:cubicBezTo>
                    <a:pt x="29170" y="0"/>
                    <a:pt x="38841" y="9670"/>
                    <a:pt x="38841" y="21600"/>
                  </a:cubicBezTo>
                  <a:cubicBezTo>
                    <a:pt x="38841" y="25925"/>
                    <a:pt x="37542" y="30151"/>
                    <a:pt x="35112" y="33730"/>
                  </a:cubicBezTo>
                  <a:lnTo>
                    <a:pt x="17241" y="21600"/>
                  </a:lnTo>
                  <a:close/>
                </a:path>
              </a:pathLst>
            </a:cu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562" y="2288"/>
              <a:ext cx="294" cy="48"/>
            </a:xfrm>
            <a:custGeom>
              <a:avLst/>
              <a:gdLst>
                <a:gd name="T0" fmla="*/ 0 w 294"/>
                <a:gd name="T1" fmla="*/ 48 h 48"/>
                <a:gd name="T2" fmla="*/ 31 w 294"/>
                <a:gd name="T3" fmla="*/ 0 h 48"/>
                <a:gd name="T4" fmla="*/ 294 w 294"/>
                <a:gd name="T5" fmla="*/ 0 h 48"/>
                <a:gd name="T6" fmla="*/ 263 w 294"/>
                <a:gd name="T7" fmla="*/ 48 h 48"/>
                <a:gd name="T8" fmla="*/ 0 w 29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48">
                  <a:moveTo>
                    <a:pt x="0" y="48"/>
                  </a:moveTo>
                  <a:lnTo>
                    <a:pt x="31" y="0"/>
                  </a:lnTo>
                  <a:lnTo>
                    <a:pt x="294" y="0"/>
                  </a:lnTo>
                  <a:lnTo>
                    <a:pt x="26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562" y="2336"/>
              <a:ext cx="263" cy="49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825" y="2288"/>
              <a:ext cx="31" cy="97"/>
            </a:xfrm>
            <a:custGeom>
              <a:avLst/>
              <a:gdLst>
                <a:gd name="T0" fmla="*/ 0 w 31"/>
                <a:gd name="T1" fmla="*/ 97 h 97"/>
                <a:gd name="T2" fmla="*/ 31 w 31"/>
                <a:gd name="T3" fmla="*/ 48 h 97"/>
                <a:gd name="T4" fmla="*/ 31 w 31"/>
                <a:gd name="T5" fmla="*/ 0 h 97"/>
                <a:gd name="T6" fmla="*/ 0 w 31"/>
                <a:gd name="T7" fmla="*/ 48 h 97"/>
                <a:gd name="T8" fmla="*/ 0 w 3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7">
                  <a:moveTo>
                    <a:pt x="0" y="97"/>
                  </a:moveTo>
                  <a:lnTo>
                    <a:pt x="31" y="48"/>
                  </a:lnTo>
                  <a:lnTo>
                    <a:pt x="31" y="0"/>
                  </a:lnTo>
                  <a:lnTo>
                    <a:pt x="0" y="48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562" y="228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562" y="2078"/>
              <a:ext cx="278" cy="32"/>
            </a:xfrm>
            <a:custGeom>
              <a:avLst/>
              <a:gdLst>
                <a:gd name="T0" fmla="*/ 0 w 278"/>
                <a:gd name="T1" fmla="*/ 32 h 32"/>
                <a:gd name="T2" fmla="*/ 31 w 278"/>
                <a:gd name="T3" fmla="*/ 0 h 32"/>
                <a:gd name="T4" fmla="*/ 278 w 278"/>
                <a:gd name="T5" fmla="*/ 0 h 32"/>
                <a:gd name="T6" fmla="*/ 263 w 278"/>
                <a:gd name="T7" fmla="*/ 32 h 32"/>
                <a:gd name="T8" fmla="*/ 0 w 27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32">
                  <a:moveTo>
                    <a:pt x="0" y="32"/>
                  </a:moveTo>
                  <a:lnTo>
                    <a:pt x="31" y="0"/>
                  </a:lnTo>
                  <a:lnTo>
                    <a:pt x="278" y="0"/>
                  </a:lnTo>
                  <a:lnTo>
                    <a:pt x="263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562" y="2110"/>
              <a:ext cx="263" cy="22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577" y="2126"/>
              <a:ext cx="232" cy="17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3C55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25" y="2078"/>
              <a:ext cx="15" cy="242"/>
            </a:xfrm>
            <a:custGeom>
              <a:avLst/>
              <a:gdLst>
                <a:gd name="T0" fmla="*/ 0 w 15"/>
                <a:gd name="T1" fmla="*/ 242 h 242"/>
                <a:gd name="T2" fmla="*/ 15 w 15"/>
                <a:gd name="T3" fmla="*/ 210 h 242"/>
                <a:gd name="T4" fmla="*/ 15 w 15"/>
                <a:gd name="T5" fmla="*/ 0 h 242"/>
                <a:gd name="T6" fmla="*/ 0 w 15"/>
                <a:gd name="T7" fmla="*/ 32 h 242"/>
                <a:gd name="T8" fmla="*/ 0 w 1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42">
                  <a:moveTo>
                    <a:pt x="0" y="242"/>
                  </a:moveTo>
                  <a:lnTo>
                    <a:pt x="15" y="210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500" y="2368"/>
              <a:ext cx="325" cy="49"/>
            </a:xfrm>
            <a:custGeom>
              <a:avLst/>
              <a:gdLst>
                <a:gd name="T0" fmla="*/ 0 w 325"/>
                <a:gd name="T1" fmla="*/ 49 h 49"/>
                <a:gd name="T2" fmla="*/ 46 w 325"/>
                <a:gd name="T3" fmla="*/ 0 h 49"/>
                <a:gd name="T4" fmla="*/ 325 w 325"/>
                <a:gd name="T5" fmla="*/ 0 h 49"/>
                <a:gd name="T6" fmla="*/ 294 w 325"/>
                <a:gd name="T7" fmla="*/ 49 h 49"/>
                <a:gd name="T8" fmla="*/ 0 w 32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9">
                  <a:moveTo>
                    <a:pt x="0" y="49"/>
                  </a:moveTo>
                  <a:lnTo>
                    <a:pt x="46" y="0"/>
                  </a:lnTo>
                  <a:lnTo>
                    <a:pt x="325" y="0"/>
                  </a:lnTo>
                  <a:lnTo>
                    <a:pt x="294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794" y="2368"/>
              <a:ext cx="31" cy="65"/>
            </a:xfrm>
            <a:custGeom>
              <a:avLst/>
              <a:gdLst>
                <a:gd name="T0" fmla="*/ 0 w 31"/>
                <a:gd name="T1" fmla="*/ 65 h 65"/>
                <a:gd name="T2" fmla="*/ 31 w 31"/>
                <a:gd name="T3" fmla="*/ 17 h 65"/>
                <a:gd name="T4" fmla="*/ 31 w 31"/>
                <a:gd name="T5" fmla="*/ 0 h 65"/>
                <a:gd name="T6" fmla="*/ 0 w 31"/>
                <a:gd name="T7" fmla="*/ 49 h 65"/>
                <a:gd name="T8" fmla="*/ 0 w 3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65">
                  <a:moveTo>
                    <a:pt x="0" y="65"/>
                  </a:moveTo>
                  <a:lnTo>
                    <a:pt x="31" y="17"/>
                  </a:lnTo>
                  <a:lnTo>
                    <a:pt x="31" y="0"/>
                  </a:lnTo>
                  <a:lnTo>
                    <a:pt x="0" y="4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500" y="2417"/>
              <a:ext cx="294" cy="16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840" y="2385"/>
              <a:ext cx="62" cy="32"/>
            </a:xfrm>
            <a:custGeom>
              <a:avLst/>
              <a:gdLst>
                <a:gd name="T0" fmla="*/ 0 w 62"/>
                <a:gd name="T1" fmla="*/ 32 h 32"/>
                <a:gd name="T2" fmla="*/ 31 w 62"/>
                <a:gd name="T3" fmla="*/ 0 h 32"/>
                <a:gd name="T4" fmla="*/ 62 w 62"/>
                <a:gd name="T5" fmla="*/ 0 h 32"/>
                <a:gd name="T6" fmla="*/ 47 w 62"/>
                <a:gd name="T7" fmla="*/ 32 h 32"/>
                <a:gd name="T8" fmla="*/ 0 w 6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0" y="32"/>
                  </a:moveTo>
                  <a:lnTo>
                    <a:pt x="31" y="0"/>
                  </a:lnTo>
                  <a:lnTo>
                    <a:pt x="62" y="0"/>
                  </a:lnTo>
                  <a:lnTo>
                    <a:pt x="47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B4FF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887" y="2385"/>
              <a:ext cx="15" cy="32"/>
            </a:xfrm>
            <a:custGeom>
              <a:avLst/>
              <a:gdLst>
                <a:gd name="T0" fmla="*/ 0 w 15"/>
                <a:gd name="T1" fmla="*/ 32 h 32"/>
                <a:gd name="T2" fmla="*/ 15 w 15"/>
                <a:gd name="T3" fmla="*/ 16 h 32"/>
                <a:gd name="T4" fmla="*/ 15 w 15"/>
                <a:gd name="T5" fmla="*/ 0 h 32"/>
                <a:gd name="T6" fmla="*/ 0 w 15"/>
                <a:gd name="T7" fmla="*/ 32 h 32"/>
                <a:gd name="T8" fmla="*/ 0 w 15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2">
                  <a:moveTo>
                    <a:pt x="0" y="32"/>
                  </a:moveTo>
                  <a:lnTo>
                    <a:pt x="15" y="16"/>
                  </a:lnTo>
                  <a:lnTo>
                    <a:pt x="15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5A80"/>
            </a:solidFill>
            <a:ln w="0">
              <a:solidFill>
                <a:srgbClr val="AAE6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840" y="2417"/>
              <a:ext cx="47" cy="1"/>
            </a:xfrm>
            <a:prstGeom prst="rect">
              <a:avLst/>
            </a:prstGeom>
            <a:solidFill>
              <a:srgbClr val="0096D5"/>
            </a:solidFill>
            <a:ln w="0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639" y="2175"/>
              <a:ext cx="93" cy="16"/>
            </a:xfrm>
            <a:custGeom>
              <a:avLst/>
              <a:gdLst>
                <a:gd name="T0" fmla="*/ 0 w 93"/>
                <a:gd name="T1" fmla="*/ 0 h 16"/>
                <a:gd name="T2" fmla="*/ 47 w 93"/>
                <a:gd name="T3" fmla="*/ 0 h 16"/>
                <a:gd name="T4" fmla="*/ 31 w 93"/>
                <a:gd name="T5" fmla="*/ 16 h 16"/>
                <a:gd name="T6" fmla="*/ 93 w 93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6">
                  <a:moveTo>
                    <a:pt x="0" y="0"/>
                  </a:moveTo>
                  <a:lnTo>
                    <a:pt x="47" y="0"/>
                  </a:lnTo>
                  <a:lnTo>
                    <a:pt x="31" y="16"/>
                  </a:lnTo>
                  <a:lnTo>
                    <a:pt x="93" y="16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624" y="2175"/>
              <a:ext cx="62" cy="81"/>
            </a:xfrm>
            <a:custGeom>
              <a:avLst/>
              <a:gdLst>
                <a:gd name="T0" fmla="*/ 0 w 62"/>
                <a:gd name="T1" fmla="*/ 0 h 81"/>
                <a:gd name="T2" fmla="*/ 46 w 62"/>
                <a:gd name="T3" fmla="*/ 32 h 81"/>
                <a:gd name="T4" fmla="*/ 31 w 62"/>
                <a:gd name="T5" fmla="*/ 32 h 81"/>
                <a:gd name="T6" fmla="*/ 62 w 6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1">
                  <a:moveTo>
                    <a:pt x="0" y="0"/>
                  </a:moveTo>
                  <a:lnTo>
                    <a:pt x="46" y="32"/>
                  </a:lnTo>
                  <a:lnTo>
                    <a:pt x="31" y="32"/>
                  </a:lnTo>
                  <a:lnTo>
                    <a:pt x="62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/>
            </p:cNvSpPr>
            <p:nvPr/>
          </p:nvSpPr>
          <p:spPr bwMode="auto">
            <a:xfrm>
              <a:off x="686" y="2175"/>
              <a:ext cx="61" cy="81"/>
            </a:xfrm>
            <a:custGeom>
              <a:avLst/>
              <a:gdLst>
                <a:gd name="T0" fmla="*/ 61 w 61"/>
                <a:gd name="T1" fmla="*/ 0 h 81"/>
                <a:gd name="T2" fmla="*/ 15 w 61"/>
                <a:gd name="T3" fmla="*/ 32 h 81"/>
                <a:gd name="T4" fmla="*/ 30 w 61"/>
                <a:gd name="T5" fmla="*/ 32 h 81"/>
                <a:gd name="T6" fmla="*/ 0 w 61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81">
                  <a:moveTo>
                    <a:pt x="61" y="0"/>
                  </a:moveTo>
                  <a:lnTo>
                    <a:pt x="15" y="32"/>
                  </a:lnTo>
                  <a:lnTo>
                    <a:pt x="30" y="32"/>
                  </a:lnTo>
                  <a:lnTo>
                    <a:pt x="0" y="81"/>
                  </a:lnTo>
                </a:path>
              </a:pathLst>
            </a:custGeom>
            <a:noFill/>
            <a:ln w="0">
              <a:solidFill>
                <a:srgbClr val="CF0E3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>
              <a:off x="593" y="2175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593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56"/>
            <p:cNvSpPr>
              <a:spLocks noChangeArrowheads="1"/>
            </p:cNvSpPr>
            <p:nvPr/>
          </p:nvSpPr>
          <p:spPr bwMode="auto">
            <a:xfrm>
              <a:off x="593" y="2159"/>
              <a:ext cx="77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58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9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60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61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62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63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64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65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66"/>
            <p:cNvSpPr>
              <a:spLocks/>
            </p:cNvSpPr>
            <p:nvPr/>
          </p:nvSpPr>
          <p:spPr bwMode="auto">
            <a:xfrm>
              <a:off x="624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15 w 31"/>
                <a:gd name="T3" fmla="*/ 16 h 16"/>
                <a:gd name="T4" fmla="*/ 15 w 31"/>
                <a:gd name="T5" fmla="*/ 16 h 16"/>
                <a:gd name="T6" fmla="*/ 31 w 31"/>
                <a:gd name="T7" fmla="*/ 16 h 16"/>
                <a:gd name="T8" fmla="*/ 15 w 31"/>
                <a:gd name="T9" fmla="*/ 0 h 16"/>
                <a:gd name="T10" fmla="*/ 15 w 31"/>
                <a:gd name="T11" fmla="*/ 0 h 16"/>
                <a:gd name="T12" fmla="*/ 15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31" y="16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67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68"/>
            <p:cNvSpPr>
              <a:spLocks/>
            </p:cNvSpPr>
            <p:nvPr/>
          </p:nvSpPr>
          <p:spPr bwMode="auto">
            <a:xfrm>
              <a:off x="608" y="2175"/>
              <a:ext cx="16" cy="0"/>
            </a:xfrm>
            <a:custGeom>
              <a:avLst/>
              <a:gdLst>
                <a:gd name="T0" fmla="*/ 16 w 16"/>
                <a:gd name="T1" fmla="*/ 16 w 16"/>
                <a:gd name="T2" fmla="*/ 0 w 16"/>
                <a:gd name="T3" fmla="*/ 0 w 16"/>
                <a:gd name="T4" fmla="*/ 0 w 16"/>
                <a:gd name="T5" fmla="*/ 16 w 16"/>
                <a:gd name="T6" fmla="*/ 0 w 16"/>
                <a:gd name="T7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16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69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70"/>
            <p:cNvSpPr>
              <a:spLocks/>
            </p:cNvSpPr>
            <p:nvPr/>
          </p:nvSpPr>
          <p:spPr bwMode="auto">
            <a:xfrm>
              <a:off x="608" y="2159"/>
              <a:ext cx="16" cy="16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0 h 16"/>
                <a:gd name="T4" fmla="*/ 16 w 16"/>
                <a:gd name="T5" fmla="*/ 16 h 16"/>
                <a:gd name="T6" fmla="*/ 16 w 16"/>
                <a:gd name="T7" fmla="*/ 16 h 16"/>
                <a:gd name="T8" fmla="*/ 16 w 16"/>
                <a:gd name="T9" fmla="*/ 16 h 16"/>
                <a:gd name="T10" fmla="*/ 0 w 16"/>
                <a:gd name="T11" fmla="*/ 16 h 16"/>
                <a:gd name="T12" fmla="*/ 0 w 16"/>
                <a:gd name="T13" fmla="*/ 16 h 16"/>
                <a:gd name="T14" fmla="*/ 0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71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72"/>
            <p:cNvSpPr>
              <a:spLocks/>
            </p:cNvSpPr>
            <p:nvPr/>
          </p:nvSpPr>
          <p:spPr bwMode="auto">
            <a:xfrm>
              <a:off x="624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15 w 15"/>
                <a:gd name="T3" fmla="*/ 0 w 15"/>
                <a:gd name="T4" fmla="*/ 0 w 15"/>
                <a:gd name="T5" fmla="*/ 15 w 15"/>
                <a:gd name="T6" fmla="*/ 15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3"/>
            <p:cNvSpPr>
              <a:spLocks noChangeShapeType="1"/>
            </p:cNvSpPr>
            <p:nvPr/>
          </p:nvSpPr>
          <p:spPr bwMode="auto">
            <a:xfrm>
              <a:off x="593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4"/>
            <p:cNvSpPr>
              <a:spLocks noChangeShapeType="1"/>
            </p:cNvSpPr>
            <p:nvPr/>
          </p:nvSpPr>
          <p:spPr bwMode="auto">
            <a:xfrm>
              <a:off x="655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75"/>
            <p:cNvSpPr>
              <a:spLocks noChangeArrowheads="1"/>
            </p:cNvSpPr>
            <p:nvPr/>
          </p:nvSpPr>
          <p:spPr bwMode="auto">
            <a:xfrm>
              <a:off x="716" y="2175"/>
              <a:ext cx="78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76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>
              <a:off x="716" y="2175"/>
              <a:ext cx="62" cy="16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Oval 78"/>
            <p:cNvSpPr>
              <a:spLocks noChangeArrowheads="1"/>
            </p:cNvSpPr>
            <p:nvPr/>
          </p:nvSpPr>
          <p:spPr bwMode="auto">
            <a:xfrm>
              <a:off x="716" y="2159"/>
              <a:ext cx="78" cy="32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79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80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0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81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82"/>
            <p:cNvSpPr>
              <a:spLocks/>
            </p:cNvSpPr>
            <p:nvPr/>
          </p:nvSpPr>
          <p:spPr bwMode="auto">
            <a:xfrm>
              <a:off x="716" y="2175"/>
              <a:ext cx="31" cy="0"/>
            </a:xfrm>
            <a:custGeom>
              <a:avLst/>
              <a:gdLst>
                <a:gd name="T0" fmla="*/ 31 w 31"/>
                <a:gd name="T1" fmla="*/ 31 w 31"/>
                <a:gd name="T2" fmla="*/ 16 w 31"/>
                <a:gd name="T3" fmla="*/ 0 w 31"/>
                <a:gd name="T4" fmla="*/ 16 w 31"/>
                <a:gd name="T5" fmla="*/ 31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83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0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85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86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87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88"/>
            <p:cNvSpPr>
              <a:spLocks/>
            </p:cNvSpPr>
            <p:nvPr/>
          </p:nvSpPr>
          <p:spPr bwMode="auto">
            <a:xfrm>
              <a:off x="747" y="2159"/>
              <a:ext cx="31" cy="16"/>
            </a:xfrm>
            <a:custGeom>
              <a:avLst/>
              <a:gdLst>
                <a:gd name="T0" fmla="*/ 0 w 31"/>
                <a:gd name="T1" fmla="*/ 16 h 16"/>
                <a:gd name="T2" fmla="*/ 0 w 31"/>
                <a:gd name="T3" fmla="*/ 16 h 16"/>
                <a:gd name="T4" fmla="*/ 16 w 31"/>
                <a:gd name="T5" fmla="*/ 16 h 16"/>
                <a:gd name="T6" fmla="*/ 31 w 31"/>
                <a:gd name="T7" fmla="*/ 16 h 16"/>
                <a:gd name="T8" fmla="*/ 16 w 31"/>
                <a:gd name="T9" fmla="*/ 0 h 16"/>
                <a:gd name="T10" fmla="*/ 0 w 31"/>
                <a:gd name="T11" fmla="*/ 0 h 16"/>
                <a:gd name="T12" fmla="*/ 16 w 31"/>
                <a:gd name="T13" fmla="*/ 16 h 16"/>
                <a:gd name="T14" fmla="*/ 0 w 31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">
                  <a:moveTo>
                    <a:pt x="0" y="16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31" y="1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89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90"/>
            <p:cNvSpPr>
              <a:spLocks/>
            </p:cNvSpPr>
            <p:nvPr/>
          </p:nvSpPr>
          <p:spPr bwMode="auto">
            <a:xfrm>
              <a:off x="732" y="2175"/>
              <a:ext cx="15" cy="0"/>
            </a:xfrm>
            <a:custGeom>
              <a:avLst/>
              <a:gdLst>
                <a:gd name="T0" fmla="*/ 15 w 15"/>
                <a:gd name="T1" fmla="*/ 15 w 15"/>
                <a:gd name="T2" fmla="*/ 0 w 15"/>
                <a:gd name="T3" fmla="*/ 0 w 15"/>
                <a:gd name="T4" fmla="*/ 0 w 15"/>
                <a:gd name="T5" fmla="*/ 15 w 15"/>
                <a:gd name="T6" fmla="*/ 0 w 15"/>
                <a:gd name="T7" fmla="*/ 15 w 1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5">
                  <a:moveTo>
                    <a:pt x="15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92"/>
            <p:cNvSpPr>
              <a:spLocks/>
            </p:cNvSpPr>
            <p:nvPr/>
          </p:nvSpPr>
          <p:spPr bwMode="auto">
            <a:xfrm>
              <a:off x="732" y="2159"/>
              <a:ext cx="15" cy="16"/>
            </a:xfrm>
            <a:custGeom>
              <a:avLst/>
              <a:gdLst>
                <a:gd name="T0" fmla="*/ 0 w 15"/>
                <a:gd name="T1" fmla="*/ 16 h 16"/>
                <a:gd name="T2" fmla="*/ 0 w 15"/>
                <a:gd name="T3" fmla="*/ 0 h 16"/>
                <a:gd name="T4" fmla="*/ 15 w 15"/>
                <a:gd name="T5" fmla="*/ 16 h 16"/>
                <a:gd name="T6" fmla="*/ 15 w 15"/>
                <a:gd name="T7" fmla="*/ 16 h 16"/>
                <a:gd name="T8" fmla="*/ 15 w 15"/>
                <a:gd name="T9" fmla="*/ 16 h 16"/>
                <a:gd name="T10" fmla="*/ 0 w 15"/>
                <a:gd name="T11" fmla="*/ 16 h 16"/>
                <a:gd name="T12" fmla="*/ 0 w 15"/>
                <a:gd name="T13" fmla="*/ 16 h 16"/>
                <a:gd name="T14" fmla="*/ 0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0" y="16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747" y="2175"/>
              <a:ext cx="31" cy="0"/>
            </a:xfrm>
            <a:custGeom>
              <a:avLst/>
              <a:gdLst>
                <a:gd name="T0" fmla="*/ 31 w 31"/>
                <a:gd name="T1" fmla="*/ 16 w 31"/>
                <a:gd name="T2" fmla="*/ 0 w 31"/>
                <a:gd name="T3" fmla="*/ 0 w 31"/>
                <a:gd name="T4" fmla="*/ 0 w 31"/>
                <a:gd name="T5" fmla="*/ 16 w 31"/>
                <a:gd name="T6" fmla="*/ 16 w 31"/>
                <a:gd name="T7" fmla="*/ 31 w 3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1">
                  <a:moveTo>
                    <a:pt x="31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95"/>
            <p:cNvSpPr>
              <a:spLocks noChangeShapeType="1"/>
            </p:cNvSpPr>
            <p:nvPr/>
          </p:nvSpPr>
          <p:spPr bwMode="auto">
            <a:xfrm>
              <a:off x="716" y="2175"/>
              <a:ext cx="1" cy="16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96"/>
            <p:cNvSpPr>
              <a:spLocks noChangeShapeType="1"/>
            </p:cNvSpPr>
            <p:nvPr/>
          </p:nvSpPr>
          <p:spPr bwMode="auto">
            <a:xfrm>
              <a:off x="778" y="2143"/>
              <a:ext cx="0" cy="64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Oval 97"/>
            <p:cNvSpPr>
              <a:spLocks noChangeArrowheads="1"/>
            </p:cNvSpPr>
            <p:nvPr/>
          </p:nvSpPr>
          <p:spPr bwMode="auto">
            <a:xfrm>
              <a:off x="655" y="2256"/>
              <a:ext cx="77" cy="32"/>
            </a:xfrm>
            <a:prstGeom prst="ellipse">
              <a:avLst/>
            </a:prstGeom>
            <a:solidFill>
              <a:srgbClr val="0078AA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98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99"/>
            <p:cNvSpPr>
              <a:spLocks noChangeArrowheads="1"/>
            </p:cNvSpPr>
            <p:nvPr/>
          </p:nvSpPr>
          <p:spPr bwMode="auto">
            <a:xfrm>
              <a:off x="655" y="2239"/>
              <a:ext cx="61" cy="17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Oval 100"/>
            <p:cNvSpPr>
              <a:spLocks noChangeArrowheads="1"/>
            </p:cNvSpPr>
            <p:nvPr/>
          </p:nvSpPr>
          <p:spPr bwMode="auto">
            <a:xfrm>
              <a:off x="655" y="2239"/>
              <a:ext cx="77" cy="33"/>
            </a:xfrm>
            <a:prstGeom prst="ellipse">
              <a:avLst/>
            </a:prstGeom>
            <a:solidFill>
              <a:srgbClr val="00B4FF"/>
            </a:solidFill>
            <a:ln w="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01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02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15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03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04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05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06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07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08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09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10"/>
            <p:cNvSpPr>
              <a:spLocks/>
            </p:cNvSpPr>
            <p:nvPr/>
          </p:nvSpPr>
          <p:spPr bwMode="auto">
            <a:xfrm>
              <a:off x="686" y="2239"/>
              <a:ext cx="30" cy="0"/>
            </a:xfrm>
            <a:custGeom>
              <a:avLst/>
              <a:gdLst>
                <a:gd name="T0" fmla="*/ 0 w 30"/>
                <a:gd name="T1" fmla="*/ 0 w 30"/>
                <a:gd name="T2" fmla="*/ 15 w 30"/>
                <a:gd name="T3" fmla="*/ 30 w 30"/>
                <a:gd name="T4" fmla="*/ 30 w 30"/>
                <a:gd name="T5" fmla="*/ 0 w 30"/>
                <a:gd name="T6" fmla="*/ 15 w 30"/>
                <a:gd name="T7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11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12"/>
            <p:cNvSpPr>
              <a:spLocks/>
            </p:cNvSpPr>
            <p:nvPr/>
          </p:nvSpPr>
          <p:spPr bwMode="auto">
            <a:xfrm>
              <a:off x="670" y="2239"/>
              <a:ext cx="16" cy="17"/>
            </a:xfrm>
            <a:custGeom>
              <a:avLst/>
              <a:gdLst>
                <a:gd name="T0" fmla="*/ 16 w 16"/>
                <a:gd name="T1" fmla="*/ 17 h 17"/>
                <a:gd name="T2" fmla="*/ 16 w 16"/>
                <a:gd name="T3" fmla="*/ 0 h 17"/>
                <a:gd name="T4" fmla="*/ 0 w 16"/>
                <a:gd name="T5" fmla="*/ 17 h 17"/>
                <a:gd name="T6" fmla="*/ 0 w 16"/>
                <a:gd name="T7" fmla="*/ 17 h 17"/>
                <a:gd name="T8" fmla="*/ 0 w 16"/>
                <a:gd name="T9" fmla="*/ 17 h 17"/>
                <a:gd name="T10" fmla="*/ 16 w 16"/>
                <a:gd name="T11" fmla="*/ 17 h 17"/>
                <a:gd name="T12" fmla="*/ 0 w 16"/>
                <a:gd name="T13" fmla="*/ 17 h 17"/>
                <a:gd name="T14" fmla="*/ 16 w 16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7">
                  <a:moveTo>
                    <a:pt x="16" y="17"/>
                  </a:moveTo>
                  <a:lnTo>
                    <a:pt x="16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0" y="17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13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670" y="2239"/>
              <a:ext cx="16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16 w 16"/>
                <a:gd name="T4" fmla="*/ 16 w 16"/>
                <a:gd name="T5" fmla="*/ 0 w 16"/>
                <a:gd name="T6" fmla="*/ 0 w 16"/>
                <a:gd name="T7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15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16"/>
            <p:cNvSpPr>
              <a:spLocks/>
            </p:cNvSpPr>
            <p:nvPr/>
          </p:nvSpPr>
          <p:spPr bwMode="auto">
            <a:xfrm>
              <a:off x="686" y="2239"/>
              <a:ext cx="30" cy="17"/>
            </a:xfrm>
            <a:custGeom>
              <a:avLst/>
              <a:gdLst>
                <a:gd name="T0" fmla="*/ 30 w 30"/>
                <a:gd name="T1" fmla="*/ 17 h 17"/>
                <a:gd name="T2" fmla="*/ 15 w 30"/>
                <a:gd name="T3" fmla="*/ 17 h 17"/>
                <a:gd name="T4" fmla="*/ 0 w 30"/>
                <a:gd name="T5" fmla="*/ 17 h 17"/>
                <a:gd name="T6" fmla="*/ 0 w 30"/>
                <a:gd name="T7" fmla="*/ 17 h 17"/>
                <a:gd name="T8" fmla="*/ 0 w 30"/>
                <a:gd name="T9" fmla="*/ 0 h 17"/>
                <a:gd name="T10" fmla="*/ 15 w 30"/>
                <a:gd name="T11" fmla="*/ 0 h 17"/>
                <a:gd name="T12" fmla="*/ 15 w 30"/>
                <a:gd name="T13" fmla="*/ 17 h 17"/>
                <a:gd name="T14" fmla="*/ 30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30" y="17"/>
                  </a:moveTo>
                  <a:lnTo>
                    <a:pt x="15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>
              <a:off x="655" y="2239"/>
              <a:ext cx="1" cy="17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18"/>
            <p:cNvSpPr>
              <a:spLocks noChangeShapeType="1"/>
            </p:cNvSpPr>
            <p:nvPr/>
          </p:nvSpPr>
          <p:spPr bwMode="auto">
            <a:xfrm>
              <a:off x="716" y="2223"/>
              <a:ext cx="0" cy="49"/>
            </a:xfrm>
            <a:prstGeom prst="line">
              <a:avLst/>
            </a:prstGeom>
            <a:noFill/>
            <a:ln w="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19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20"/>
            <p:cNvSpPr>
              <a:spLocks/>
            </p:cNvSpPr>
            <p:nvPr/>
          </p:nvSpPr>
          <p:spPr bwMode="auto">
            <a:xfrm>
              <a:off x="500" y="2336"/>
              <a:ext cx="124" cy="65"/>
            </a:xfrm>
            <a:custGeom>
              <a:avLst/>
              <a:gdLst>
                <a:gd name="T0" fmla="*/ 0 w 124"/>
                <a:gd name="T1" fmla="*/ 32 h 65"/>
                <a:gd name="T2" fmla="*/ 31 w 124"/>
                <a:gd name="T3" fmla="*/ 32 h 65"/>
                <a:gd name="T4" fmla="*/ 62 w 124"/>
                <a:gd name="T5" fmla="*/ 0 h 65"/>
                <a:gd name="T6" fmla="*/ 93 w 124"/>
                <a:gd name="T7" fmla="*/ 16 h 65"/>
                <a:gd name="T8" fmla="*/ 108 w 124"/>
                <a:gd name="T9" fmla="*/ 16 h 65"/>
                <a:gd name="T10" fmla="*/ 124 w 124"/>
                <a:gd name="T11" fmla="*/ 32 h 65"/>
                <a:gd name="T12" fmla="*/ 108 w 124"/>
                <a:gd name="T13" fmla="*/ 49 h 65"/>
                <a:gd name="T14" fmla="*/ 108 w 124"/>
                <a:gd name="T15" fmla="*/ 49 h 65"/>
                <a:gd name="T16" fmla="*/ 108 w 124"/>
                <a:gd name="T17" fmla="*/ 32 h 65"/>
                <a:gd name="T18" fmla="*/ 93 w 124"/>
                <a:gd name="T19" fmla="*/ 32 h 65"/>
                <a:gd name="T20" fmla="*/ 77 w 124"/>
                <a:gd name="T21" fmla="*/ 32 h 65"/>
                <a:gd name="T22" fmla="*/ 93 w 124"/>
                <a:gd name="T23" fmla="*/ 32 h 65"/>
                <a:gd name="T24" fmla="*/ 93 w 124"/>
                <a:gd name="T25" fmla="*/ 32 h 65"/>
                <a:gd name="T26" fmla="*/ 93 w 124"/>
                <a:gd name="T27" fmla="*/ 49 h 65"/>
                <a:gd name="T28" fmla="*/ 62 w 124"/>
                <a:gd name="T29" fmla="*/ 65 h 65"/>
                <a:gd name="T30" fmla="*/ 31 w 124"/>
                <a:gd name="T31" fmla="*/ 49 h 65"/>
                <a:gd name="T32" fmla="*/ 0 w 124"/>
                <a:gd name="T33" fmla="*/ 49 h 65"/>
                <a:gd name="T34" fmla="*/ 0 w 124"/>
                <a:gd name="T3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65">
                  <a:moveTo>
                    <a:pt x="0" y="32"/>
                  </a:moveTo>
                  <a:lnTo>
                    <a:pt x="31" y="32"/>
                  </a:lnTo>
                  <a:lnTo>
                    <a:pt x="62" y="0"/>
                  </a:lnTo>
                  <a:lnTo>
                    <a:pt x="93" y="16"/>
                  </a:lnTo>
                  <a:lnTo>
                    <a:pt x="108" y="16"/>
                  </a:lnTo>
                  <a:lnTo>
                    <a:pt x="124" y="32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108" y="32"/>
                  </a:lnTo>
                  <a:lnTo>
                    <a:pt x="93" y="32"/>
                  </a:lnTo>
                  <a:lnTo>
                    <a:pt x="77" y="32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49"/>
                  </a:lnTo>
                  <a:lnTo>
                    <a:pt x="62" y="65"/>
                  </a:lnTo>
                  <a:lnTo>
                    <a:pt x="31" y="49"/>
                  </a:lnTo>
                  <a:lnTo>
                    <a:pt x="0" y="49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21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122"/>
            <p:cNvSpPr>
              <a:spLocks/>
            </p:cNvSpPr>
            <p:nvPr/>
          </p:nvSpPr>
          <p:spPr bwMode="auto">
            <a:xfrm>
              <a:off x="361" y="2352"/>
              <a:ext cx="154" cy="65"/>
            </a:xfrm>
            <a:custGeom>
              <a:avLst/>
              <a:gdLst>
                <a:gd name="T0" fmla="*/ 0 w 154"/>
                <a:gd name="T1" fmla="*/ 0 h 65"/>
                <a:gd name="T2" fmla="*/ 139 w 154"/>
                <a:gd name="T3" fmla="*/ 0 h 65"/>
                <a:gd name="T4" fmla="*/ 154 w 154"/>
                <a:gd name="T5" fmla="*/ 16 h 65"/>
                <a:gd name="T6" fmla="*/ 154 w 154"/>
                <a:gd name="T7" fmla="*/ 49 h 65"/>
                <a:gd name="T8" fmla="*/ 31 w 154"/>
                <a:gd name="T9" fmla="*/ 65 h 65"/>
                <a:gd name="T10" fmla="*/ 0 w 154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65">
                  <a:moveTo>
                    <a:pt x="0" y="0"/>
                  </a:moveTo>
                  <a:lnTo>
                    <a:pt x="139" y="0"/>
                  </a:lnTo>
                  <a:lnTo>
                    <a:pt x="154" y="16"/>
                  </a:lnTo>
                  <a:lnTo>
                    <a:pt x="154" y="49"/>
                  </a:lnTo>
                  <a:lnTo>
                    <a:pt x="31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123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124"/>
            <p:cNvSpPr>
              <a:spLocks/>
            </p:cNvSpPr>
            <p:nvPr/>
          </p:nvSpPr>
          <p:spPr bwMode="auto">
            <a:xfrm>
              <a:off x="546" y="2707"/>
              <a:ext cx="109" cy="145"/>
            </a:xfrm>
            <a:custGeom>
              <a:avLst/>
              <a:gdLst>
                <a:gd name="T0" fmla="*/ 62 w 109"/>
                <a:gd name="T1" fmla="*/ 0 h 145"/>
                <a:gd name="T2" fmla="*/ 62 w 109"/>
                <a:gd name="T3" fmla="*/ 65 h 145"/>
                <a:gd name="T4" fmla="*/ 78 w 109"/>
                <a:gd name="T5" fmla="*/ 65 h 145"/>
                <a:gd name="T6" fmla="*/ 109 w 109"/>
                <a:gd name="T7" fmla="*/ 97 h 145"/>
                <a:gd name="T8" fmla="*/ 109 w 109"/>
                <a:gd name="T9" fmla="*/ 129 h 145"/>
                <a:gd name="T10" fmla="*/ 78 w 109"/>
                <a:gd name="T11" fmla="*/ 129 h 145"/>
                <a:gd name="T12" fmla="*/ 62 w 109"/>
                <a:gd name="T13" fmla="*/ 129 h 145"/>
                <a:gd name="T14" fmla="*/ 62 w 109"/>
                <a:gd name="T15" fmla="*/ 145 h 145"/>
                <a:gd name="T16" fmla="*/ 16 w 109"/>
                <a:gd name="T17" fmla="*/ 145 h 145"/>
                <a:gd name="T18" fmla="*/ 0 w 109"/>
                <a:gd name="T19" fmla="*/ 145 h 145"/>
                <a:gd name="T20" fmla="*/ 0 w 109"/>
                <a:gd name="T21" fmla="*/ 145 h 145"/>
                <a:gd name="T22" fmla="*/ 0 w 109"/>
                <a:gd name="T23" fmla="*/ 113 h 145"/>
                <a:gd name="T24" fmla="*/ 0 w 109"/>
                <a:gd name="T25" fmla="*/ 97 h 145"/>
                <a:gd name="T26" fmla="*/ 16 w 109"/>
                <a:gd name="T27" fmla="*/ 81 h 145"/>
                <a:gd name="T28" fmla="*/ 0 w 109"/>
                <a:gd name="T29" fmla="*/ 16 h 145"/>
                <a:gd name="T30" fmla="*/ 62 w 109"/>
                <a:gd name="T3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5">
                  <a:moveTo>
                    <a:pt x="62" y="0"/>
                  </a:moveTo>
                  <a:lnTo>
                    <a:pt x="62" y="65"/>
                  </a:lnTo>
                  <a:lnTo>
                    <a:pt x="78" y="65"/>
                  </a:lnTo>
                  <a:lnTo>
                    <a:pt x="109" y="97"/>
                  </a:lnTo>
                  <a:lnTo>
                    <a:pt x="109" y="129"/>
                  </a:lnTo>
                  <a:lnTo>
                    <a:pt x="78" y="129"/>
                  </a:lnTo>
                  <a:lnTo>
                    <a:pt x="62" y="129"/>
                  </a:lnTo>
                  <a:lnTo>
                    <a:pt x="62" y="145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6" y="81"/>
                  </a:lnTo>
                  <a:lnTo>
                    <a:pt x="0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25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26"/>
            <p:cNvSpPr>
              <a:spLocks/>
            </p:cNvSpPr>
            <p:nvPr/>
          </p:nvSpPr>
          <p:spPr bwMode="auto">
            <a:xfrm>
              <a:off x="624" y="2788"/>
              <a:ext cx="170" cy="161"/>
            </a:xfrm>
            <a:custGeom>
              <a:avLst/>
              <a:gdLst>
                <a:gd name="T0" fmla="*/ 77 w 170"/>
                <a:gd name="T1" fmla="*/ 0 h 161"/>
                <a:gd name="T2" fmla="*/ 77 w 170"/>
                <a:gd name="T3" fmla="*/ 48 h 161"/>
                <a:gd name="T4" fmla="*/ 92 w 170"/>
                <a:gd name="T5" fmla="*/ 48 h 161"/>
                <a:gd name="T6" fmla="*/ 108 w 170"/>
                <a:gd name="T7" fmla="*/ 81 h 161"/>
                <a:gd name="T8" fmla="*/ 154 w 170"/>
                <a:gd name="T9" fmla="*/ 81 h 161"/>
                <a:gd name="T10" fmla="*/ 154 w 170"/>
                <a:gd name="T11" fmla="*/ 81 h 161"/>
                <a:gd name="T12" fmla="*/ 170 w 170"/>
                <a:gd name="T13" fmla="*/ 97 h 161"/>
                <a:gd name="T14" fmla="*/ 154 w 170"/>
                <a:gd name="T15" fmla="*/ 113 h 161"/>
                <a:gd name="T16" fmla="*/ 123 w 170"/>
                <a:gd name="T17" fmla="*/ 129 h 161"/>
                <a:gd name="T18" fmla="*/ 108 w 170"/>
                <a:gd name="T19" fmla="*/ 129 h 161"/>
                <a:gd name="T20" fmla="*/ 92 w 170"/>
                <a:gd name="T21" fmla="*/ 129 h 161"/>
                <a:gd name="T22" fmla="*/ 46 w 170"/>
                <a:gd name="T23" fmla="*/ 145 h 161"/>
                <a:gd name="T24" fmla="*/ 46 w 170"/>
                <a:gd name="T25" fmla="*/ 161 h 161"/>
                <a:gd name="T26" fmla="*/ 46 w 170"/>
                <a:gd name="T27" fmla="*/ 161 h 161"/>
                <a:gd name="T28" fmla="*/ 15 w 170"/>
                <a:gd name="T29" fmla="*/ 161 h 161"/>
                <a:gd name="T30" fmla="*/ 15 w 170"/>
                <a:gd name="T31" fmla="*/ 145 h 161"/>
                <a:gd name="T32" fmla="*/ 0 w 170"/>
                <a:gd name="T33" fmla="*/ 145 h 161"/>
                <a:gd name="T34" fmla="*/ 0 w 170"/>
                <a:gd name="T35" fmla="*/ 113 h 161"/>
                <a:gd name="T36" fmla="*/ 0 w 170"/>
                <a:gd name="T37" fmla="*/ 97 h 161"/>
                <a:gd name="T38" fmla="*/ 15 w 170"/>
                <a:gd name="T39" fmla="*/ 81 h 161"/>
                <a:gd name="T40" fmla="*/ 15 w 170"/>
                <a:gd name="T41" fmla="*/ 64 h 161"/>
                <a:gd name="T42" fmla="*/ 31 w 170"/>
                <a:gd name="T43" fmla="*/ 16 h 161"/>
                <a:gd name="T44" fmla="*/ 77 w 170"/>
                <a:gd name="T4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61">
                  <a:moveTo>
                    <a:pt x="77" y="0"/>
                  </a:moveTo>
                  <a:lnTo>
                    <a:pt x="77" y="48"/>
                  </a:lnTo>
                  <a:lnTo>
                    <a:pt x="92" y="48"/>
                  </a:lnTo>
                  <a:lnTo>
                    <a:pt x="108" y="81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70" y="97"/>
                  </a:lnTo>
                  <a:lnTo>
                    <a:pt x="154" y="113"/>
                  </a:lnTo>
                  <a:lnTo>
                    <a:pt x="123" y="129"/>
                  </a:lnTo>
                  <a:lnTo>
                    <a:pt x="108" y="129"/>
                  </a:lnTo>
                  <a:lnTo>
                    <a:pt x="92" y="129"/>
                  </a:lnTo>
                  <a:lnTo>
                    <a:pt x="46" y="145"/>
                  </a:lnTo>
                  <a:lnTo>
                    <a:pt x="46" y="161"/>
                  </a:lnTo>
                  <a:lnTo>
                    <a:pt x="46" y="161"/>
                  </a:lnTo>
                  <a:lnTo>
                    <a:pt x="15" y="161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113"/>
                  </a:lnTo>
                  <a:lnTo>
                    <a:pt x="0" y="97"/>
                  </a:lnTo>
                  <a:lnTo>
                    <a:pt x="15" y="81"/>
                  </a:lnTo>
                  <a:lnTo>
                    <a:pt x="15" y="64"/>
                  </a:lnTo>
                  <a:lnTo>
                    <a:pt x="31" y="16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2222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27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28"/>
            <p:cNvSpPr>
              <a:spLocks/>
            </p:cNvSpPr>
            <p:nvPr/>
          </p:nvSpPr>
          <p:spPr bwMode="auto">
            <a:xfrm>
              <a:off x="500" y="2675"/>
              <a:ext cx="124" cy="81"/>
            </a:xfrm>
            <a:custGeom>
              <a:avLst/>
              <a:gdLst>
                <a:gd name="T0" fmla="*/ 0 w 124"/>
                <a:gd name="T1" fmla="*/ 48 h 81"/>
                <a:gd name="T2" fmla="*/ 124 w 124"/>
                <a:gd name="T3" fmla="*/ 0 h 81"/>
                <a:gd name="T4" fmla="*/ 124 w 124"/>
                <a:gd name="T5" fmla="*/ 16 h 81"/>
                <a:gd name="T6" fmla="*/ 124 w 124"/>
                <a:gd name="T7" fmla="*/ 32 h 81"/>
                <a:gd name="T8" fmla="*/ 124 w 124"/>
                <a:gd name="T9" fmla="*/ 32 h 81"/>
                <a:gd name="T10" fmla="*/ 0 w 124"/>
                <a:gd name="T11" fmla="*/ 81 h 81"/>
                <a:gd name="T12" fmla="*/ 0 w 124"/>
                <a:gd name="T13" fmla="*/ 4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81">
                  <a:moveTo>
                    <a:pt x="0" y="48"/>
                  </a:moveTo>
                  <a:lnTo>
                    <a:pt x="124" y="0"/>
                  </a:lnTo>
                  <a:lnTo>
                    <a:pt x="124" y="16"/>
                  </a:lnTo>
                  <a:lnTo>
                    <a:pt x="124" y="32"/>
                  </a:lnTo>
                  <a:lnTo>
                    <a:pt x="124" y="32"/>
                  </a:lnTo>
                  <a:lnTo>
                    <a:pt x="0" y="81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29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30"/>
            <p:cNvSpPr>
              <a:spLocks/>
            </p:cNvSpPr>
            <p:nvPr/>
          </p:nvSpPr>
          <p:spPr bwMode="auto">
            <a:xfrm>
              <a:off x="500" y="2530"/>
              <a:ext cx="247" cy="290"/>
            </a:xfrm>
            <a:custGeom>
              <a:avLst/>
              <a:gdLst>
                <a:gd name="T0" fmla="*/ 0 w 247"/>
                <a:gd name="T1" fmla="*/ 0 h 290"/>
                <a:gd name="T2" fmla="*/ 62 w 247"/>
                <a:gd name="T3" fmla="*/ 48 h 290"/>
                <a:gd name="T4" fmla="*/ 108 w 247"/>
                <a:gd name="T5" fmla="*/ 48 h 290"/>
                <a:gd name="T6" fmla="*/ 216 w 247"/>
                <a:gd name="T7" fmla="*/ 48 h 290"/>
                <a:gd name="T8" fmla="*/ 247 w 247"/>
                <a:gd name="T9" fmla="*/ 97 h 290"/>
                <a:gd name="T10" fmla="*/ 232 w 247"/>
                <a:gd name="T11" fmla="*/ 226 h 290"/>
                <a:gd name="T12" fmla="*/ 232 w 247"/>
                <a:gd name="T13" fmla="*/ 274 h 290"/>
                <a:gd name="T14" fmla="*/ 186 w 247"/>
                <a:gd name="T15" fmla="*/ 290 h 290"/>
                <a:gd name="T16" fmla="*/ 139 w 247"/>
                <a:gd name="T17" fmla="*/ 290 h 290"/>
                <a:gd name="T18" fmla="*/ 155 w 247"/>
                <a:gd name="T19" fmla="*/ 145 h 290"/>
                <a:gd name="T20" fmla="*/ 124 w 247"/>
                <a:gd name="T21" fmla="*/ 145 h 290"/>
                <a:gd name="T22" fmla="*/ 0 w 247"/>
                <a:gd name="T23" fmla="*/ 193 h 290"/>
                <a:gd name="T24" fmla="*/ 0 w 247"/>
                <a:gd name="T2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90">
                  <a:moveTo>
                    <a:pt x="0" y="0"/>
                  </a:moveTo>
                  <a:lnTo>
                    <a:pt x="62" y="48"/>
                  </a:lnTo>
                  <a:lnTo>
                    <a:pt x="108" y="48"/>
                  </a:lnTo>
                  <a:lnTo>
                    <a:pt x="216" y="48"/>
                  </a:lnTo>
                  <a:lnTo>
                    <a:pt x="247" y="97"/>
                  </a:lnTo>
                  <a:lnTo>
                    <a:pt x="232" y="226"/>
                  </a:lnTo>
                  <a:lnTo>
                    <a:pt x="232" y="274"/>
                  </a:lnTo>
                  <a:lnTo>
                    <a:pt x="186" y="290"/>
                  </a:lnTo>
                  <a:lnTo>
                    <a:pt x="139" y="290"/>
                  </a:lnTo>
                  <a:lnTo>
                    <a:pt x="155" y="145"/>
                  </a:lnTo>
                  <a:lnTo>
                    <a:pt x="124" y="145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31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32"/>
            <p:cNvSpPr>
              <a:spLocks/>
            </p:cNvSpPr>
            <p:nvPr/>
          </p:nvSpPr>
          <p:spPr bwMode="auto">
            <a:xfrm>
              <a:off x="221" y="2804"/>
              <a:ext cx="341" cy="290"/>
            </a:xfrm>
            <a:custGeom>
              <a:avLst/>
              <a:gdLst>
                <a:gd name="T0" fmla="*/ 201 w 341"/>
                <a:gd name="T1" fmla="*/ 0 h 290"/>
                <a:gd name="T2" fmla="*/ 217 w 341"/>
                <a:gd name="T3" fmla="*/ 81 h 290"/>
                <a:gd name="T4" fmla="*/ 325 w 341"/>
                <a:gd name="T5" fmla="*/ 32 h 290"/>
                <a:gd name="T6" fmla="*/ 341 w 341"/>
                <a:gd name="T7" fmla="*/ 32 h 290"/>
                <a:gd name="T8" fmla="*/ 341 w 341"/>
                <a:gd name="T9" fmla="*/ 65 h 290"/>
                <a:gd name="T10" fmla="*/ 341 w 341"/>
                <a:gd name="T11" fmla="*/ 65 h 290"/>
                <a:gd name="T12" fmla="*/ 341 w 341"/>
                <a:gd name="T13" fmla="*/ 81 h 290"/>
                <a:gd name="T14" fmla="*/ 325 w 341"/>
                <a:gd name="T15" fmla="*/ 97 h 290"/>
                <a:gd name="T16" fmla="*/ 325 w 341"/>
                <a:gd name="T17" fmla="*/ 97 h 290"/>
                <a:gd name="T18" fmla="*/ 310 w 341"/>
                <a:gd name="T19" fmla="*/ 97 h 290"/>
                <a:gd name="T20" fmla="*/ 310 w 341"/>
                <a:gd name="T21" fmla="*/ 81 h 290"/>
                <a:gd name="T22" fmla="*/ 310 w 341"/>
                <a:gd name="T23" fmla="*/ 65 h 290"/>
                <a:gd name="T24" fmla="*/ 217 w 341"/>
                <a:gd name="T25" fmla="*/ 113 h 290"/>
                <a:gd name="T26" fmla="*/ 310 w 341"/>
                <a:gd name="T27" fmla="*/ 210 h 290"/>
                <a:gd name="T28" fmla="*/ 310 w 341"/>
                <a:gd name="T29" fmla="*/ 242 h 290"/>
                <a:gd name="T30" fmla="*/ 310 w 341"/>
                <a:gd name="T31" fmla="*/ 258 h 290"/>
                <a:gd name="T32" fmla="*/ 310 w 341"/>
                <a:gd name="T33" fmla="*/ 274 h 290"/>
                <a:gd name="T34" fmla="*/ 294 w 341"/>
                <a:gd name="T35" fmla="*/ 274 h 290"/>
                <a:gd name="T36" fmla="*/ 294 w 341"/>
                <a:gd name="T37" fmla="*/ 290 h 290"/>
                <a:gd name="T38" fmla="*/ 294 w 341"/>
                <a:gd name="T39" fmla="*/ 290 h 290"/>
                <a:gd name="T40" fmla="*/ 279 w 341"/>
                <a:gd name="T41" fmla="*/ 290 h 290"/>
                <a:gd name="T42" fmla="*/ 279 w 341"/>
                <a:gd name="T43" fmla="*/ 290 h 290"/>
                <a:gd name="T44" fmla="*/ 279 w 341"/>
                <a:gd name="T45" fmla="*/ 274 h 290"/>
                <a:gd name="T46" fmla="*/ 263 w 341"/>
                <a:gd name="T47" fmla="*/ 274 h 290"/>
                <a:gd name="T48" fmla="*/ 279 w 341"/>
                <a:gd name="T49" fmla="*/ 258 h 290"/>
                <a:gd name="T50" fmla="*/ 279 w 341"/>
                <a:gd name="T51" fmla="*/ 258 h 290"/>
                <a:gd name="T52" fmla="*/ 279 w 341"/>
                <a:gd name="T53" fmla="*/ 242 h 290"/>
                <a:gd name="T54" fmla="*/ 279 w 341"/>
                <a:gd name="T55" fmla="*/ 242 h 290"/>
                <a:gd name="T56" fmla="*/ 294 w 341"/>
                <a:gd name="T57" fmla="*/ 226 h 290"/>
                <a:gd name="T58" fmla="*/ 201 w 341"/>
                <a:gd name="T59" fmla="*/ 113 h 290"/>
                <a:gd name="T60" fmla="*/ 31 w 341"/>
                <a:gd name="T61" fmla="*/ 210 h 290"/>
                <a:gd name="T62" fmla="*/ 31 w 341"/>
                <a:gd name="T63" fmla="*/ 226 h 290"/>
                <a:gd name="T64" fmla="*/ 31 w 341"/>
                <a:gd name="T65" fmla="*/ 226 h 290"/>
                <a:gd name="T66" fmla="*/ 31 w 341"/>
                <a:gd name="T67" fmla="*/ 258 h 290"/>
                <a:gd name="T68" fmla="*/ 31 w 341"/>
                <a:gd name="T69" fmla="*/ 258 h 290"/>
                <a:gd name="T70" fmla="*/ 31 w 341"/>
                <a:gd name="T71" fmla="*/ 274 h 290"/>
                <a:gd name="T72" fmla="*/ 16 w 341"/>
                <a:gd name="T73" fmla="*/ 274 h 290"/>
                <a:gd name="T74" fmla="*/ 0 w 341"/>
                <a:gd name="T75" fmla="*/ 258 h 290"/>
                <a:gd name="T76" fmla="*/ 16 w 341"/>
                <a:gd name="T77" fmla="*/ 226 h 290"/>
                <a:gd name="T78" fmla="*/ 16 w 341"/>
                <a:gd name="T79" fmla="*/ 226 h 290"/>
                <a:gd name="T80" fmla="*/ 31 w 341"/>
                <a:gd name="T81" fmla="*/ 210 h 290"/>
                <a:gd name="T82" fmla="*/ 16 w 341"/>
                <a:gd name="T83" fmla="*/ 177 h 290"/>
                <a:gd name="T84" fmla="*/ 171 w 341"/>
                <a:gd name="T85" fmla="*/ 97 h 290"/>
                <a:gd name="T86" fmla="*/ 124 w 341"/>
                <a:gd name="T87" fmla="*/ 48 h 290"/>
                <a:gd name="T88" fmla="*/ 109 w 341"/>
                <a:gd name="T89" fmla="*/ 65 h 290"/>
                <a:gd name="T90" fmla="*/ 109 w 341"/>
                <a:gd name="T91" fmla="*/ 65 h 290"/>
                <a:gd name="T92" fmla="*/ 93 w 341"/>
                <a:gd name="T93" fmla="*/ 81 h 290"/>
                <a:gd name="T94" fmla="*/ 78 w 341"/>
                <a:gd name="T95" fmla="*/ 65 h 290"/>
                <a:gd name="T96" fmla="*/ 78 w 341"/>
                <a:gd name="T97" fmla="*/ 65 h 290"/>
                <a:gd name="T98" fmla="*/ 78 w 341"/>
                <a:gd name="T99" fmla="*/ 48 h 290"/>
                <a:gd name="T100" fmla="*/ 93 w 341"/>
                <a:gd name="T101" fmla="*/ 48 h 290"/>
                <a:gd name="T102" fmla="*/ 93 w 341"/>
                <a:gd name="T103" fmla="*/ 32 h 290"/>
                <a:gd name="T104" fmla="*/ 124 w 341"/>
                <a:gd name="T105" fmla="*/ 16 h 290"/>
                <a:gd name="T106" fmla="*/ 171 w 341"/>
                <a:gd name="T107" fmla="*/ 65 h 290"/>
                <a:gd name="T108" fmla="*/ 171 w 341"/>
                <a:gd name="T109" fmla="*/ 16 h 290"/>
                <a:gd name="T110" fmla="*/ 201 w 341"/>
                <a:gd name="T111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" h="290">
                  <a:moveTo>
                    <a:pt x="201" y="0"/>
                  </a:moveTo>
                  <a:lnTo>
                    <a:pt x="217" y="81"/>
                  </a:lnTo>
                  <a:lnTo>
                    <a:pt x="325" y="32"/>
                  </a:lnTo>
                  <a:lnTo>
                    <a:pt x="341" y="32"/>
                  </a:lnTo>
                  <a:lnTo>
                    <a:pt x="341" y="65"/>
                  </a:lnTo>
                  <a:lnTo>
                    <a:pt x="341" y="65"/>
                  </a:lnTo>
                  <a:lnTo>
                    <a:pt x="341" y="81"/>
                  </a:lnTo>
                  <a:lnTo>
                    <a:pt x="325" y="97"/>
                  </a:lnTo>
                  <a:lnTo>
                    <a:pt x="325" y="97"/>
                  </a:lnTo>
                  <a:lnTo>
                    <a:pt x="310" y="97"/>
                  </a:lnTo>
                  <a:lnTo>
                    <a:pt x="310" y="81"/>
                  </a:lnTo>
                  <a:lnTo>
                    <a:pt x="310" y="65"/>
                  </a:lnTo>
                  <a:lnTo>
                    <a:pt x="217" y="113"/>
                  </a:lnTo>
                  <a:lnTo>
                    <a:pt x="310" y="210"/>
                  </a:lnTo>
                  <a:lnTo>
                    <a:pt x="310" y="242"/>
                  </a:lnTo>
                  <a:lnTo>
                    <a:pt x="310" y="258"/>
                  </a:lnTo>
                  <a:lnTo>
                    <a:pt x="310" y="274"/>
                  </a:lnTo>
                  <a:lnTo>
                    <a:pt x="294" y="274"/>
                  </a:lnTo>
                  <a:lnTo>
                    <a:pt x="294" y="290"/>
                  </a:lnTo>
                  <a:lnTo>
                    <a:pt x="294" y="290"/>
                  </a:lnTo>
                  <a:lnTo>
                    <a:pt x="279" y="290"/>
                  </a:lnTo>
                  <a:lnTo>
                    <a:pt x="279" y="290"/>
                  </a:lnTo>
                  <a:lnTo>
                    <a:pt x="279" y="274"/>
                  </a:lnTo>
                  <a:lnTo>
                    <a:pt x="263" y="274"/>
                  </a:lnTo>
                  <a:lnTo>
                    <a:pt x="279" y="258"/>
                  </a:lnTo>
                  <a:lnTo>
                    <a:pt x="279" y="258"/>
                  </a:lnTo>
                  <a:lnTo>
                    <a:pt x="279" y="242"/>
                  </a:lnTo>
                  <a:lnTo>
                    <a:pt x="279" y="242"/>
                  </a:lnTo>
                  <a:lnTo>
                    <a:pt x="294" y="226"/>
                  </a:lnTo>
                  <a:lnTo>
                    <a:pt x="201" y="113"/>
                  </a:lnTo>
                  <a:lnTo>
                    <a:pt x="31" y="210"/>
                  </a:lnTo>
                  <a:lnTo>
                    <a:pt x="31" y="226"/>
                  </a:lnTo>
                  <a:lnTo>
                    <a:pt x="31" y="226"/>
                  </a:lnTo>
                  <a:lnTo>
                    <a:pt x="31" y="258"/>
                  </a:lnTo>
                  <a:lnTo>
                    <a:pt x="31" y="258"/>
                  </a:lnTo>
                  <a:lnTo>
                    <a:pt x="31" y="274"/>
                  </a:lnTo>
                  <a:lnTo>
                    <a:pt x="16" y="274"/>
                  </a:lnTo>
                  <a:lnTo>
                    <a:pt x="0" y="258"/>
                  </a:lnTo>
                  <a:lnTo>
                    <a:pt x="16" y="226"/>
                  </a:lnTo>
                  <a:lnTo>
                    <a:pt x="16" y="226"/>
                  </a:lnTo>
                  <a:lnTo>
                    <a:pt x="31" y="210"/>
                  </a:lnTo>
                  <a:lnTo>
                    <a:pt x="16" y="177"/>
                  </a:lnTo>
                  <a:lnTo>
                    <a:pt x="171" y="97"/>
                  </a:lnTo>
                  <a:lnTo>
                    <a:pt x="124" y="48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93" y="81"/>
                  </a:lnTo>
                  <a:lnTo>
                    <a:pt x="78" y="65"/>
                  </a:lnTo>
                  <a:lnTo>
                    <a:pt x="78" y="65"/>
                  </a:lnTo>
                  <a:lnTo>
                    <a:pt x="78" y="48"/>
                  </a:lnTo>
                  <a:lnTo>
                    <a:pt x="93" y="48"/>
                  </a:lnTo>
                  <a:lnTo>
                    <a:pt x="93" y="32"/>
                  </a:lnTo>
                  <a:lnTo>
                    <a:pt x="124" y="16"/>
                  </a:lnTo>
                  <a:lnTo>
                    <a:pt x="171" y="65"/>
                  </a:lnTo>
                  <a:lnTo>
                    <a:pt x="171" y="1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AAA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33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Freeform 134"/>
            <p:cNvSpPr>
              <a:spLocks/>
            </p:cNvSpPr>
            <p:nvPr/>
          </p:nvSpPr>
          <p:spPr bwMode="auto">
            <a:xfrm>
              <a:off x="639" y="2401"/>
              <a:ext cx="108" cy="80"/>
            </a:xfrm>
            <a:custGeom>
              <a:avLst/>
              <a:gdLst>
                <a:gd name="T0" fmla="*/ 0 w 108"/>
                <a:gd name="T1" fmla="*/ 48 h 80"/>
                <a:gd name="T2" fmla="*/ 31 w 108"/>
                <a:gd name="T3" fmla="*/ 32 h 80"/>
                <a:gd name="T4" fmla="*/ 31 w 108"/>
                <a:gd name="T5" fmla="*/ 0 h 80"/>
                <a:gd name="T6" fmla="*/ 47 w 108"/>
                <a:gd name="T7" fmla="*/ 0 h 80"/>
                <a:gd name="T8" fmla="*/ 62 w 108"/>
                <a:gd name="T9" fmla="*/ 0 h 80"/>
                <a:gd name="T10" fmla="*/ 62 w 108"/>
                <a:gd name="T11" fmla="*/ 0 h 80"/>
                <a:gd name="T12" fmla="*/ 77 w 108"/>
                <a:gd name="T13" fmla="*/ 0 h 80"/>
                <a:gd name="T14" fmla="*/ 93 w 108"/>
                <a:gd name="T15" fmla="*/ 0 h 80"/>
                <a:gd name="T16" fmla="*/ 108 w 108"/>
                <a:gd name="T17" fmla="*/ 0 h 80"/>
                <a:gd name="T18" fmla="*/ 93 w 108"/>
                <a:gd name="T19" fmla="*/ 16 h 80"/>
                <a:gd name="T20" fmla="*/ 93 w 108"/>
                <a:gd name="T21" fmla="*/ 48 h 80"/>
                <a:gd name="T22" fmla="*/ 62 w 108"/>
                <a:gd name="T23" fmla="*/ 64 h 80"/>
                <a:gd name="T24" fmla="*/ 47 w 108"/>
                <a:gd name="T25" fmla="*/ 64 h 80"/>
                <a:gd name="T26" fmla="*/ 31 w 108"/>
                <a:gd name="T27" fmla="*/ 80 h 80"/>
                <a:gd name="T28" fmla="*/ 0 w 108"/>
                <a:gd name="T29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80">
                  <a:moveTo>
                    <a:pt x="0" y="48"/>
                  </a:moveTo>
                  <a:lnTo>
                    <a:pt x="31" y="32"/>
                  </a:lnTo>
                  <a:lnTo>
                    <a:pt x="31" y="0"/>
                  </a:lnTo>
                  <a:lnTo>
                    <a:pt x="47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77" y="0"/>
                  </a:lnTo>
                  <a:lnTo>
                    <a:pt x="93" y="0"/>
                  </a:lnTo>
                  <a:lnTo>
                    <a:pt x="108" y="0"/>
                  </a:lnTo>
                  <a:lnTo>
                    <a:pt x="93" y="16"/>
                  </a:lnTo>
                  <a:lnTo>
                    <a:pt x="93" y="48"/>
                  </a:lnTo>
                  <a:lnTo>
                    <a:pt x="62" y="64"/>
                  </a:lnTo>
                  <a:lnTo>
                    <a:pt x="47" y="64"/>
                  </a:lnTo>
                  <a:lnTo>
                    <a:pt x="31" y="8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Freeform 135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45 h 226"/>
                <a:gd name="T20" fmla="*/ 139 w 154"/>
                <a:gd name="T21" fmla="*/ 161 h 226"/>
                <a:gd name="T22" fmla="*/ 123 w 154"/>
                <a:gd name="T23" fmla="*/ 177 h 226"/>
                <a:gd name="T24" fmla="*/ 123 w 154"/>
                <a:gd name="T25" fmla="*/ 177 h 226"/>
                <a:gd name="T26" fmla="*/ 108 w 154"/>
                <a:gd name="T27" fmla="*/ 177 h 226"/>
                <a:gd name="T28" fmla="*/ 92 w 154"/>
                <a:gd name="T29" fmla="*/ 193 h 226"/>
                <a:gd name="T30" fmla="*/ 62 w 154"/>
                <a:gd name="T31" fmla="*/ 226 h 226"/>
                <a:gd name="T32" fmla="*/ 0 w 154"/>
                <a:gd name="T33" fmla="*/ 161 h 226"/>
                <a:gd name="T34" fmla="*/ 31 w 154"/>
                <a:gd name="T35" fmla="*/ 0 h 226"/>
                <a:gd name="T36" fmla="*/ 139 w 154"/>
                <a:gd name="T37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Freeform 136"/>
            <p:cNvSpPr>
              <a:spLocks/>
            </p:cNvSpPr>
            <p:nvPr/>
          </p:nvSpPr>
          <p:spPr bwMode="auto">
            <a:xfrm>
              <a:off x="330" y="2030"/>
              <a:ext cx="154" cy="226"/>
            </a:xfrm>
            <a:custGeom>
              <a:avLst/>
              <a:gdLst>
                <a:gd name="T0" fmla="*/ 139 w 154"/>
                <a:gd name="T1" fmla="*/ 16 h 226"/>
                <a:gd name="T2" fmla="*/ 139 w 154"/>
                <a:gd name="T3" fmla="*/ 64 h 226"/>
                <a:gd name="T4" fmla="*/ 139 w 154"/>
                <a:gd name="T5" fmla="*/ 80 h 226"/>
                <a:gd name="T6" fmla="*/ 154 w 154"/>
                <a:gd name="T7" fmla="*/ 113 h 226"/>
                <a:gd name="T8" fmla="*/ 154 w 154"/>
                <a:gd name="T9" fmla="*/ 113 h 226"/>
                <a:gd name="T10" fmla="*/ 139 w 154"/>
                <a:gd name="T11" fmla="*/ 113 h 226"/>
                <a:gd name="T12" fmla="*/ 139 w 154"/>
                <a:gd name="T13" fmla="*/ 145 h 226"/>
                <a:gd name="T14" fmla="*/ 139 w 154"/>
                <a:gd name="T15" fmla="*/ 145 h 226"/>
                <a:gd name="T16" fmla="*/ 139 w 154"/>
                <a:gd name="T17" fmla="*/ 145 h 226"/>
                <a:gd name="T18" fmla="*/ 139 w 154"/>
                <a:gd name="T19" fmla="*/ 161 h 226"/>
                <a:gd name="T20" fmla="*/ 123 w 154"/>
                <a:gd name="T21" fmla="*/ 177 h 226"/>
                <a:gd name="T22" fmla="*/ 123 w 154"/>
                <a:gd name="T23" fmla="*/ 177 h 226"/>
                <a:gd name="T24" fmla="*/ 108 w 154"/>
                <a:gd name="T25" fmla="*/ 177 h 226"/>
                <a:gd name="T26" fmla="*/ 92 w 154"/>
                <a:gd name="T27" fmla="*/ 193 h 226"/>
                <a:gd name="T28" fmla="*/ 62 w 154"/>
                <a:gd name="T29" fmla="*/ 226 h 226"/>
                <a:gd name="T30" fmla="*/ 0 w 154"/>
                <a:gd name="T31" fmla="*/ 161 h 226"/>
                <a:gd name="T32" fmla="*/ 31 w 154"/>
                <a:gd name="T33" fmla="*/ 0 h 226"/>
                <a:gd name="T34" fmla="*/ 139 w 154"/>
                <a:gd name="T35" fmla="*/ 1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226">
                  <a:moveTo>
                    <a:pt x="139" y="16"/>
                  </a:moveTo>
                  <a:lnTo>
                    <a:pt x="139" y="64"/>
                  </a:lnTo>
                  <a:lnTo>
                    <a:pt x="139" y="80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39" y="113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61"/>
                  </a:lnTo>
                  <a:lnTo>
                    <a:pt x="123" y="177"/>
                  </a:lnTo>
                  <a:lnTo>
                    <a:pt x="123" y="177"/>
                  </a:lnTo>
                  <a:lnTo>
                    <a:pt x="108" y="177"/>
                  </a:lnTo>
                  <a:lnTo>
                    <a:pt x="92" y="193"/>
                  </a:lnTo>
                  <a:lnTo>
                    <a:pt x="62" y="226"/>
                  </a:lnTo>
                  <a:lnTo>
                    <a:pt x="0" y="161"/>
                  </a:lnTo>
                  <a:lnTo>
                    <a:pt x="31" y="0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FFA3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37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38"/>
            <p:cNvSpPr>
              <a:spLocks/>
            </p:cNvSpPr>
            <p:nvPr/>
          </p:nvSpPr>
          <p:spPr bwMode="auto">
            <a:xfrm>
              <a:off x="299" y="1997"/>
              <a:ext cx="185" cy="194"/>
            </a:xfrm>
            <a:custGeom>
              <a:avLst/>
              <a:gdLst>
                <a:gd name="T0" fmla="*/ 108 w 185"/>
                <a:gd name="T1" fmla="*/ 129 h 194"/>
                <a:gd name="T2" fmla="*/ 93 w 185"/>
                <a:gd name="T3" fmla="*/ 146 h 194"/>
                <a:gd name="T4" fmla="*/ 77 w 185"/>
                <a:gd name="T5" fmla="*/ 178 h 194"/>
                <a:gd name="T6" fmla="*/ 31 w 185"/>
                <a:gd name="T7" fmla="*/ 194 h 194"/>
                <a:gd name="T8" fmla="*/ 15 w 185"/>
                <a:gd name="T9" fmla="*/ 178 h 194"/>
                <a:gd name="T10" fmla="*/ 0 w 185"/>
                <a:gd name="T11" fmla="*/ 97 h 194"/>
                <a:gd name="T12" fmla="*/ 0 w 185"/>
                <a:gd name="T13" fmla="*/ 65 h 194"/>
                <a:gd name="T14" fmla="*/ 15 w 185"/>
                <a:gd name="T15" fmla="*/ 33 h 194"/>
                <a:gd name="T16" fmla="*/ 46 w 185"/>
                <a:gd name="T17" fmla="*/ 0 h 194"/>
                <a:gd name="T18" fmla="*/ 93 w 185"/>
                <a:gd name="T19" fmla="*/ 0 h 194"/>
                <a:gd name="T20" fmla="*/ 154 w 185"/>
                <a:gd name="T21" fmla="*/ 17 h 194"/>
                <a:gd name="T22" fmla="*/ 154 w 185"/>
                <a:gd name="T23" fmla="*/ 33 h 194"/>
                <a:gd name="T24" fmla="*/ 185 w 185"/>
                <a:gd name="T25" fmla="*/ 49 h 194"/>
                <a:gd name="T26" fmla="*/ 185 w 185"/>
                <a:gd name="T27" fmla="*/ 65 h 194"/>
                <a:gd name="T28" fmla="*/ 170 w 185"/>
                <a:gd name="T29" fmla="*/ 81 h 194"/>
                <a:gd name="T30" fmla="*/ 154 w 185"/>
                <a:gd name="T31" fmla="*/ 81 h 194"/>
                <a:gd name="T32" fmla="*/ 139 w 185"/>
                <a:gd name="T33" fmla="*/ 97 h 194"/>
                <a:gd name="T34" fmla="*/ 139 w 185"/>
                <a:gd name="T35" fmla="*/ 129 h 194"/>
                <a:gd name="T36" fmla="*/ 123 w 185"/>
                <a:gd name="T37" fmla="*/ 146 h 194"/>
                <a:gd name="T38" fmla="*/ 108 w 185"/>
                <a:gd name="T39" fmla="*/ 1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94">
                  <a:moveTo>
                    <a:pt x="108" y="129"/>
                  </a:moveTo>
                  <a:lnTo>
                    <a:pt x="93" y="146"/>
                  </a:lnTo>
                  <a:lnTo>
                    <a:pt x="77" y="178"/>
                  </a:lnTo>
                  <a:lnTo>
                    <a:pt x="31" y="194"/>
                  </a:lnTo>
                  <a:lnTo>
                    <a:pt x="15" y="178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15" y="33"/>
                  </a:lnTo>
                  <a:lnTo>
                    <a:pt x="46" y="0"/>
                  </a:lnTo>
                  <a:lnTo>
                    <a:pt x="93" y="0"/>
                  </a:lnTo>
                  <a:lnTo>
                    <a:pt x="154" y="17"/>
                  </a:lnTo>
                  <a:lnTo>
                    <a:pt x="154" y="33"/>
                  </a:lnTo>
                  <a:lnTo>
                    <a:pt x="185" y="49"/>
                  </a:lnTo>
                  <a:lnTo>
                    <a:pt x="185" y="65"/>
                  </a:lnTo>
                  <a:lnTo>
                    <a:pt x="170" y="81"/>
                  </a:lnTo>
                  <a:lnTo>
                    <a:pt x="154" y="81"/>
                  </a:lnTo>
                  <a:lnTo>
                    <a:pt x="139" y="97"/>
                  </a:lnTo>
                  <a:lnTo>
                    <a:pt x="139" y="129"/>
                  </a:lnTo>
                  <a:lnTo>
                    <a:pt x="123" y="146"/>
                  </a:lnTo>
                  <a:lnTo>
                    <a:pt x="108" y="129"/>
                  </a:lnTo>
                  <a:close/>
                </a:path>
              </a:pathLst>
            </a:custGeom>
            <a:solidFill>
              <a:srgbClr val="8F5B1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39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40"/>
            <p:cNvSpPr>
              <a:spLocks/>
            </p:cNvSpPr>
            <p:nvPr/>
          </p:nvSpPr>
          <p:spPr bwMode="auto">
            <a:xfrm>
              <a:off x="206" y="2175"/>
              <a:ext cx="480" cy="677"/>
            </a:xfrm>
            <a:custGeom>
              <a:avLst/>
              <a:gdLst>
                <a:gd name="T0" fmla="*/ 108 w 480"/>
                <a:gd name="T1" fmla="*/ 0 h 677"/>
                <a:gd name="T2" fmla="*/ 139 w 480"/>
                <a:gd name="T3" fmla="*/ 16 h 677"/>
                <a:gd name="T4" fmla="*/ 155 w 480"/>
                <a:gd name="T5" fmla="*/ 32 h 677"/>
                <a:gd name="T6" fmla="*/ 201 w 480"/>
                <a:gd name="T7" fmla="*/ 97 h 677"/>
                <a:gd name="T8" fmla="*/ 216 w 480"/>
                <a:gd name="T9" fmla="*/ 113 h 677"/>
                <a:gd name="T10" fmla="*/ 232 w 480"/>
                <a:gd name="T11" fmla="*/ 129 h 677"/>
                <a:gd name="T12" fmla="*/ 247 w 480"/>
                <a:gd name="T13" fmla="*/ 161 h 677"/>
                <a:gd name="T14" fmla="*/ 309 w 480"/>
                <a:gd name="T15" fmla="*/ 290 h 677"/>
                <a:gd name="T16" fmla="*/ 325 w 480"/>
                <a:gd name="T17" fmla="*/ 290 h 677"/>
                <a:gd name="T18" fmla="*/ 325 w 480"/>
                <a:gd name="T19" fmla="*/ 290 h 677"/>
                <a:gd name="T20" fmla="*/ 340 w 480"/>
                <a:gd name="T21" fmla="*/ 290 h 677"/>
                <a:gd name="T22" fmla="*/ 433 w 480"/>
                <a:gd name="T23" fmla="*/ 274 h 677"/>
                <a:gd name="T24" fmla="*/ 464 w 480"/>
                <a:gd name="T25" fmla="*/ 290 h 677"/>
                <a:gd name="T26" fmla="*/ 480 w 480"/>
                <a:gd name="T27" fmla="*/ 323 h 677"/>
                <a:gd name="T28" fmla="*/ 387 w 480"/>
                <a:gd name="T29" fmla="*/ 371 h 677"/>
                <a:gd name="T30" fmla="*/ 356 w 480"/>
                <a:gd name="T31" fmla="*/ 387 h 677"/>
                <a:gd name="T32" fmla="*/ 309 w 480"/>
                <a:gd name="T33" fmla="*/ 387 h 677"/>
                <a:gd name="T34" fmla="*/ 325 w 480"/>
                <a:gd name="T35" fmla="*/ 468 h 677"/>
                <a:gd name="T36" fmla="*/ 294 w 480"/>
                <a:gd name="T37" fmla="*/ 532 h 677"/>
                <a:gd name="T38" fmla="*/ 278 w 480"/>
                <a:gd name="T39" fmla="*/ 613 h 677"/>
                <a:gd name="T40" fmla="*/ 247 w 480"/>
                <a:gd name="T41" fmla="*/ 661 h 677"/>
                <a:gd name="T42" fmla="*/ 201 w 480"/>
                <a:gd name="T43" fmla="*/ 677 h 677"/>
                <a:gd name="T44" fmla="*/ 108 w 480"/>
                <a:gd name="T45" fmla="*/ 645 h 677"/>
                <a:gd name="T46" fmla="*/ 108 w 480"/>
                <a:gd name="T47" fmla="*/ 452 h 677"/>
                <a:gd name="T48" fmla="*/ 46 w 480"/>
                <a:gd name="T49" fmla="*/ 532 h 677"/>
                <a:gd name="T50" fmla="*/ 31 w 480"/>
                <a:gd name="T51" fmla="*/ 452 h 677"/>
                <a:gd name="T52" fmla="*/ 15 w 480"/>
                <a:gd name="T53" fmla="*/ 339 h 677"/>
                <a:gd name="T54" fmla="*/ 0 w 480"/>
                <a:gd name="T55" fmla="*/ 242 h 677"/>
                <a:gd name="T56" fmla="*/ 0 w 480"/>
                <a:gd name="T57" fmla="*/ 226 h 677"/>
                <a:gd name="T58" fmla="*/ 15 w 480"/>
                <a:gd name="T59" fmla="*/ 113 h 677"/>
                <a:gd name="T60" fmla="*/ 31 w 480"/>
                <a:gd name="T61" fmla="*/ 64 h 677"/>
                <a:gd name="T62" fmla="*/ 62 w 480"/>
                <a:gd name="T63" fmla="*/ 32 h 677"/>
                <a:gd name="T64" fmla="*/ 93 w 480"/>
                <a:gd name="T65" fmla="*/ 16 h 677"/>
                <a:gd name="T66" fmla="*/ 108 w 480"/>
                <a:gd name="T6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0" h="677">
                  <a:moveTo>
                    <a:pt x="108" y="0"/>
                  </a:moveTo>
                  <a:lnTo>
                    <a:pt x="139" y="16"/>
                  </a:lnTo>
                  <a:lnTo>
                    <a:pt x="155" y="32"/>
                  </a:lnTo>
                  <a:lnTo>
                    <a:pt x="201" y="97"/>
                  </a:lnTo>
                  <a:lnTo>
                    <a:pt x="216" y="113"/>
                  </a:lnTo>
                  <a:lnTo>
                    <a:pt x="232" y="129"/>
                  </a:lnTo>
                  <a:lnTo>
                    <a:pt x="247" y="161"/>
                  </a:lnTo>
                  <a:lnTo>
                    <a:pt x="309" y="290"/>
                  </a:lnTo>
                  <a:lnTo>
                    <a:pt x="325" y="290"/>
                  </a:lnTo>
                  <a:lnTo>
                    <a:pt x="325" y="290"/>
                  </a:lnTo>
                  <a:lnTo>
                    <a:pt x="340" y="290"/>
                  </a:lnTo>
                  <a:lnTo>
                    <a:pt x="433" y="274"/>
                  </a:lnTo>
                  <a:lnTo>
                    <a:pt x="464" y="290"/>
                  </a:lnTo>
                  <a:lnTo>
                    <a:pt x="480" y="323"/>
                  </a:lnTo>
                  <a:lnTo>
                    <a:pt x="387" y="371"/>
                  </a:lnTo>
                  <a:lnTo>
                    <a:pt x="356" y="387"/>
                  </a:lnTo>
                  <a:lnTo>
                    <a:pt x="309" y="387"/>
                  </a:lnTo>
                  <a:lnTo>
                    <a:pt x="325" y="468"/>
                  </a:lnTo>
                  <a:lnTo>
                    <a:pt x="294" y="532"/>
                  </a:lnTo>
                  <a:lnTo>
                    <a:pt x="278" y="613"/>
                  </a:lnTo>
                  <a:lnTo>
                    <a:pt x="247" y="661"/>
                  </a:lnTo>
                  <a:lnTo>
                    <a:pt x="201" y="677"/>
                  </a:lnTo>
                  <a:lnTo>
                    <a:pt x="108" y="645"/>
                  </a:lnTo>
                  <a:lnTo>
                    <a:pt x="108" y="452"/>
                  </a:lnTo>
                  <a:lnTo>
                    <a:pt x="46" y="532"/>
                  </a:lnTo>
                  <a:lnTo>
                    <a:pt x="31" y="452"/>
                  </a:lnTo>
                  <a:lnTo>
                    <a:pt x="15" y="339"/>
                  </a:lnTo>
                  <a:lnTo>
                    <a:pt x="0" y="242"/>
                  </a:lnTo>
                  <a:lnTo>
                    <a:pt x="0" y="226"/>
                  </a:lnTo>
                  <a:lnTo>
                    <a:pt x="15" y="113"/>
                  </a:lnTo>
                  <a:lnTo>
                    <a:pt x="31" y="64"/>
                  </a:lnTo>
                  <a:lnTo>
                    <a:pt x="62" y="32"/>
                  </a:lnTo>
                  <a:lnTo>
                    <a:pt x="93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62624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41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42"/>
            <p:cNvSpPr>
              <a:spLocks/>
            </p:cNvSpPr>
            <p:nvPr/>
          </p:nvSpPr>
          <p:spPr bwMode="auto">
            <a:xfrm>
              <a:off x="175" y="2481"/>
              <a:ext cx="186" cy="355"/>
            </a:xfrm>
            <a:custGeom>
              <a:avLst/>
              <a:gdLst>
                <a:gd name="T0" fmla="*/ 139 w 186"/>
                <a:gd name="T1" fmla="*/ 146 h 355"/>
                <a:gd name="T2" fmla="*/ 124 w 186"/>
                <a:gd name="T3" fmla="*/ 97 h 355"/>
                <a:gd name="T4" fmla="*/ 108 w 186"/>
                <a:gd name="T5" fmla="*/ 65 h 355"/>
                <a:gd name="T6" fmla="*/ 46 w 186"/>
                <a:gd name="T7" fmla="*/ 17 h 355"/>
                <a:gd name="T8" fmla="*/ 15 w 186"/>
                <a:gd name="T9" fmla="*/ 0 h 355"/>
                <a:gd name="T10" fmla="*/ 0 w 186"/>
                <a:gd name="T11" fmla="*/ 0 h 355"/>
                <a:gd name="T12" fmla="*/ 0 w 186"/>
                <a:gd name="T13" fmla="*/ 0 h 355"/>
                <a:gd name="T14" fmla="*/ 31 w 186"/>
                <a:gd name="T15" fmla="*/ 97 h 355"/>
                <a:gd name="T16" fmla="*/ 108 w 186"/>
                <a:gd name="T17" fmla="*/ 323 h 355"/>
                <a:gd name="T18" fmla="*/ 186 w 186"/>
                <a:gd name="T19" fmla="*/ 355 h 355"/>
                <a:gd name="T20" fmla="*/ 186 w 186"/>
                <a:gd name="T21" fmla="*/ 258 h 355"/>
                <a:gd name="T22" fmla="*/ 139 w 186"/>
                <a:gd name="T23" fmla="*/ 14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355">
                  <a:moveTo>
                    <a:pt x="139" y="146"/>
                  </a:moveTo>
                  <a:lnTo>
                    <a:pt x="124" y="97"/>
                  </a:lnTo>
                  <a:lnTo>
                    <a:pt x="108" y="65"/>
                  </a:lnTo>
                  <a:lnTo>
                    <a:pt x="46" y="1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" y="97"/>
                  </a:lnTo>
                  <a:lnTo>
                    <a:pt x="108" y="323"/>
                  </a:lnTo>
                  <a:lnTo>
                    <a:pt x="186" y="355"/>
                  </a:lnTo>
                  <a:lnTo>
                    <a:pt x="186" y="258"/>
                  </a:lnTo>
                  <a:lnTo>
                    <a:pt x="139" y="146"/>
                  </a:lnTo>
                  <a:close/>
                </a:path>
              </a:pathLst>
            </a:custGeom>
            <a:solidFill>
              <a:srgbClr val="004E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339360" y="4637185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Alice</a:t>
            </a:r>
            <a:endParaRPr lang="zh-CN" altLang="en-US" sz="2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301751" y="472514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Bob</a:t>
            </a:r>
            <a:endParaRPr lang="zh-CN" altLang="en-US" sz="2800" dirty="0"/>
          </a:p>
        </p:txBody>
      </p:sp>
      <p:pic>
        <p:nvPicPr>
          <p:cNvPr id="175" name="Picture 2" descr="C:\Users\Administrator\Desktop\55 拷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44392"/>
            <a:ext cx="1296143" cy="143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/>
          <p:cNvSpPr txBox="1"/>
          <p:nvPr/>
        </p:nvSpPr>
        <p:spPr>
          <a:xfrm>
            <a:off x="5364088" y="2113692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Trent </a:t>
            </a:r>
            <a:endParaRPr lang="zh-CN" altLang="en-US" sz="2800" dirty="0"/>
          </a:p>
        </p:txBody>
      </p:sp>
      <p:cxnSp>
        <p:nvCxnSpPr>
          <p:cNvPr id="177" name="直接连接符 176"/>
          <p:cNvCxnSpPr/>
          <p:nvPr/>
        </p:nvCxnSpPr>
        <p:spPr>
          <a:xfrm flipV="1">
            <a:off x="2430467" y="3920578"/>
            <a:ext cx="4908893" cy="117721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5130975" y="2269031"/>
            <a:ext cx="2135360" cy="1192758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76" idx="1"/>
            <a:endCxn id="175" idx="1"/>
          </p:cNvCxnSpPr>
          <p:nvPr/>
        </p:nvCxnSpPr>
        <p:spPr>
          <a:xfrm flipV="1">
            <a:off x="2428880" y="2259807"/>
            <a:ext cx="1495048" cy="1304377"/>
          </a:xfrm>
          <a:prstGeom prst="line">
            <a:avLst/>
          </a:prstGeom>
          <a:ln w="762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915816" y="5248364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Arbitrated Protocols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357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Arbitrated protocols</a:t>
            </a:r>
          </a:p>
          <a:p>
            <a:pPr lvl="1"/>
            <a:r>
              <a:rPr lang="en-US" altLang="zh-CN" dirty="0" smtClean="0"/>
              <a:t>A trusted third party is involved and completes his own part of the protocol</a:t>
            </a:r>
          </a:p>
          <a:p>
            <a:pPr lvl="1"/>
            <a:r>
              <a:rPr lang="en-US" altLang="zh-CN" dirty="0" smtClean="0"/>
              <a:t>He also helps Alice and Bob to finish the protocol.</a:t>
            </a:r>
          </a:p>
          <a:p>
            <a:pPr lvl="1"/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Types of Protocols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2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nderstanding_Cryptography_Chptr_1---Intro_to_Crypto + Historical_Ciphers">
  <a:themeElements>
    <a:clrScheme name="Folienvorlag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olienvorlag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nvorlag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vorlag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vorlag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 I</Template>
  <TotalTime>3517</TotalTime>
  <Words>2935</Words>
  <Application>Microsoft Office PowerPoint</Application>
  <PresentationFormat>全屏显示(4:3)</PresentationFormat>
  <Paragraphs>379</Paragraphs>
  <Slides>66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3" baseType="lpstr">
      <vt:lpstr>等线</vt:lpstr>
      <vt:lpstr>黑体</vt:lpstr>
      <vt:lpstr>宋体</vt:lpstr>
      <vt:lpstr>Arial</vt:lpstr>
      <vt:lpstr>Calibri</vt:lpstr>
      <vt:lpstr>Kunstler Script</vt:lpstr>
      <vt:lpstr>Lucida Sans Unicode</vt:lpstr>
      <vt:lpstr>Times New Roman</vt:lpstr>
      <vt:lpstr>Verdana</vt:lpstr>
      <vt:lpstr>Webdings</vt:lpstr>
      <vt:lpstr>Wingdings</vt:lpstr>
      <vt:lpstr>Wingdings 2</vt:lpstr>
      <vt:lpstr>Wingdings 3</vt:lpstr>
      <vt:lpstr>聚合</vt:lpstr>
      <vt:lpstr>Understanding_Cryptography_Chptr_1---Intro_to_Crypto + Historical_Ciphers</vt:lpstr>
      <vt:lpstr>Equation</vt:lpstr>
      <vt:lpstr>Visio</vt:lpstr>
      <vt:lpstr>Chapter II. Protocol Building Blocks</vt:lpstr>
      <vt:lpstr>Chapter II.</vt:lpstr>
      <vt:lpstr>What is a protocol?</vt:lpstr>
      <vt:lpstr>The Purpose of Protocols</vt:lpstr>
      <vt:lpstr>Players</vt:lpstr>
      <vt:lpstr>Types of Protocols</vt:lpstr>
      <vt:lpstr>Types of Protocols</vt:lpstr>
      <vt:lpstr>Types of Protocols</vt:lpstr>
      <vt:lpstr>Types of Protocols</vt:lpstr>
      <vt:lpstr>Types of Protocols</vt:lpstr>
      <vt:lpstr>Types of Protocols</vt:lpstr>
      <vt:lpstr>Attacks Against Protocols</vt:lpstr>
      <vt:lpstr>Attacks Against Protocols</vt:lpstr>
      <vt:lpstr>Communications Using Symmetric Cryptography</vt:lpstr>
      <vt:lpstr>Communications Using Symmetric Cryptography</vt:lpstr>
      <vt:lpstr>One way functions</vt:lpstr>
      <vt:lpstr>One way functions</vt:lpstr>
      <vt:lpstr>One way hash functions</vt:lpstr>
      <vt:lpstr>One way hash functions</vt:lpstr>
      <vt:lpstr>Messages authentication code</vt:lpstr>
      <vt:lpstr>Communications Using Public-Key Cryptography</vt:lpstr>
      <vt:lpstr>Communications Using Public-Key Cryptography</vt:lpstr>
      <vt:lpstr>Hybrid cryptosystem</vt:lpstr>
      <vt:lpstr>Digital Signatures</vt:lpstr>
      <vt:lpstr>The Elgamal digital signature scheme </vt:lpstr>
      <vt:lpstr>The Elgamal digital signature scheme</vt:lpstr>
      <vt:lpstr>The Elgamal digital signature scheme</vt:lpstr>
      <vt:lpstr>The Elgamal digital signature scheme</vt:lpstr>
      <vt:lpstr>The Elgamal digital signature scheme</vt:lpstr>
      <vt:lpstr>The Elgamal digital signature scheme</vt:lpstr>
      <vt:lpstr>The Elgamal digital signature scheme</vt:lpstr>
      <vt:lpstr>Content of this Chapter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Signature with Symmetric Cryptosystems and an Arbitrator</vt:lpstr>
      <vt:lpstr>Properties of this scheme</vt:lpstr>
      <vt:lpstr>Signature with Symmetric Cryptosystems and an Arbitrator</vt:lpstr>
      <vt:lpstr>Signature using Public-Key Cryptography</vt:lpstr>
      <vt:lpstr>Signature using Public-Key Cryptography and one way Hash Function</vt:lpstr>
      <vt:lpstr>Signature using Public-Key Cryptography and one way Hash Function</vt:lpstr>
      <vt:lpstr>Multiple Signatures</vt:lpstr>
      <vt:lpstr>Multiple Signatures</vt:lpstr>
      <vt:lpstr>Nonrepudiation</vt:lpstr>
      <vt:lpstr>Nonrepudiation</vt:lpstr>
      <vt:lpstr>Signatures with encryption</vt:lpstr>
      <vt:lpstr>Signatures with encryption</vt:lpstr>
      <vt:lpstr>Resending the Message as a Receipt</vt:lpstr>
      <vt:lpstr>How to attack this protocol?</vt:lpstr>
      <vt:lpstr>Random and Pseudo-Random-Sequence Generation</vt:lpstr>
      <vt:lpstr>How to produce random numbers</vt:lpstr>
      <vt:lpstr>Linear congruent</vt:lpstr>
      <vt:lpstr>Other congruent method</vt:lpstr>
      <vt:lpstr>What is a good pseudo-random number</vt:lpstr>
      <vt:lpstr>ANSI X9.17</vt:lpstr>
      <vt:lpstr>linear feedback shift register</vt:lpstr>
      <vt:lpstr>linear feedback shift register</vt:lpstr>
      <vt:lpstr>PowerPoint 演示文稿</vt:lpstr>
      <vt:lpstr>RSA Method</vt:lpstr>
      <vt:lpstr>Discrimination of good pseudo-random number (sequences)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II. Protocol Building Blocks</dc:title>
  <dc:creator>Qinke</dc:creator>
  <cp:lastModifiedBy>KE QIN</cp:lastModifiedBy>
  <cp:revision>45</cp:revision>
  <dcterms:created xsi:type="dcterms:W3CDTF">2012-11-12T07:54:42Z</dcterms:created>
  <dcterms:modified xsi:type="dcterms:W3CDTF">2018-10-09T05:24:17Z</dcterms:modified>
</cp:coreProperties>
</file>