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75" r:id="rId6"/>
    <p:sldId id="272" r:id="rId7"/>
    <p:sldId id="273" r:id="rId8"/>
    <p:sldId id="274" r:id="rId9"/>
    <p:sldId id="269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CC66-1F80-46CF-AE6E-73624FF1EF9E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err="1"/>
              <a:t>ld</a:t>
            </a: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FCB25-878E-4B08-B7C9-FA1A6A95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7F0C-8BF8-DF48-B280-48D486C8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DEE3C4-7157-0D45-916D-C77980201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DC0DA-E110-724A-BE77-9B6B684A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AFB4-6C8D-D440-AA1A-B3BE582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F7372-B21C-EE42-9E37-9C05E611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4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28E33-382D-984D-922D-2D448867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75319-AC82-9648-931D-C958529E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8A2D1-ADD8-4841-8EC8-1EAA8B06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FE1F4-5AE0-3D48-81C9-08C96E6C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2E2F1-D173-AC4A-95FA-D1129C1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57940-14CA-9F47-B2CF-1118B9F91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A4DC2-8315-8F47-BA8A-ECB052D2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CCB2F-33B9-CB47-AD7D-196AD475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1D732-5E76-2F42-A2D5-2D3132F2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21505-8679-7049-8105-17885A8D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9E52-B3B0-BB47-B690-D69DD325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93" y="533547"/>
            <a:ext cx="10515600" cy="461665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13324-E718-314B-AC6D-D19CB1D6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93" y="1354284"/>
            <a:ext cx="11018410" cy="43513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ED6D3-6769-064B-91A8-1C55E071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C5365-CA8B-034A-8ED6-08ECB9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5681D-60D8-284F-97B3-77533915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[R] 42">
            <a:extLst>
              <a:ext uri="{FF2B5EF4-FFF2-40B4-BE49-F238E27FC236}">
                <a16:creationId xmlns:a16="http://schemas.microsoft.com/office/drawing/2014/main" id="{3FA5CEFB-0F47-4FDB-9165-6C83EA5D232C}"/>
              </a:ext>
            </a:extLst>
          </p:cNvPr>
          <p:cNvCxnSpPr/>
          <p:nvPr/>
        </p:nvCxnSpPr>
        <p:spPr>
          <a:xfrm>
            <a:off x="480437" y="431935"/>
            <a:ext cx="0" cy="46166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73A35-9EF2-BA4C-A8AB-C6401602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540B5-A67C-8044-941C-F5215D421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4E3D6-74EB-5E43-B3CA-44691C6A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F3BB1-8181-1248-A52A-1CDBFDA7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30012-D677-2046-B9AF-133A843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92DB4-9865-6641-8333-E980D032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48A69-A042-1C49-9798-6392B13D7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7A84C-B26E-014D-AF21-D310FD11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E9B6D-5B1D-2443-8CE2-6874F595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CF992-79E8-3A40-A5AE-860C55BD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84EB2-F247-7746-AFFA-56DAF4DA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C6BDB-3A8F-C641-88EC-4112D2A5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94AD0-89E1-CC44-8C5C-8F20FFC6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11BCF-CD9B-DA49-8D15-FE23D6BE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F9D1A-6BBA-3F45-B6C9-0EEC3148E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7D466F-2916-6C40-98DA-D8C725544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21DD16-BA63-204D-BDCD-63F37BC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2EA81-918A-1C41-8AAA-133DBD88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953B35-8B1A-3047-9488-43FBEFA3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59CA9-52CB-1041-9765-9D678068E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rPr kumimoji="1" lang="en-US" altLang="ko-KR" sz="2200" b="1">
                <a:solidFill>
                  <a:srgbClr val="02856D"/>
                </a:solidFill>
                <a:latin typeface="+mj-ea"/>
                <a:ea typeface="+mj-ea"/>
              </a:rPr>
              <a:t>1-1. title</a:t>
            </a:r>
            <a:endParaRPr kumimoji="1" lang="ko-Kore-KR" altLang="en-US" sz="2200" b="1">
              <a:solidFill>
                <a:srgbClr val="02856D"/>
              </a:solidFill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262DBA-A7FB-0B41-A468-5B99DACF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4BA7E-3493-7D4D-B18C-801ECE45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ACD9D-2F5A-D940-A8DB-29B54014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58119C-E852-C94B-BBC5-4CCF29F3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B8E089-9473-7647-98E7-DA7DB3AB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C65DF-8AA5-D64F-8C2D-CDA29DB8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03E816F-8775-EE4D-B707-8A3917BD7DCD}"/>
              </a:ext>
            </a:extLst>
          </p:cNvPr>
          <p:cNvSpPr txBox="1">
            <a:spLocks/>
          </p:cNvSpPr>
          <p:nvPr/>
        </p:nvSpPr>
        <p:spPr>
          <a:xfrm>
            <a:off x="8930036" y="63106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D4ED0B-EC29-4C9D-A117-693CEE472E48}" type="slidenum">
              <a:rPr lang="ko-KR" altLang="en-US" sz="1000" smtClean="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35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1AEED-C67C-A846-940C-7E25929A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92DD0-842C-9847-8176-EC41E0B1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75964-F638-4840-AA51-83C5C6DE2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C0CD8A-86A4-C04C-BABE-096736F3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9A919-8DB4-8A4F-AD6D-0842A819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EC77-3896-7F4D-A3BB-80B7045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CA6EA-1532-B141-806B-9C6B33D0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F97F56-C35C-BC45-8DBC-01EEE0F91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A1E2FF-8EDC-6C46-9619-0DB19415C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E26F5-97FF-9041-B85E-1E991E2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D06C1-E2EC-4767-ADF7-4832A30F234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11EA3-C43D-6042-A0F8-7BD4242B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E2736-96C2-CC4C-8391-ECBE9A14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A8559-F2BF-4D81-89D2-EA47947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9534B59-E8C3-FC46-B931-C4057F67D3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353" y="6345390"/>
            <a:ext cx="952500" cy="2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/>
              <a:t>암모니아 분해수소 생산시스템</a:t>
            </a:r>
            <a:r>
              <a:rPr lang="en-US" altLang="ko-KR" sz="4000"/>
              <a:t>/</a:t>
            </a:r>
            <a:r>
              <a:rPr lang="ko-KR" altLang="en-US" sz="4000"/>
              <a:t>설비 안전 운영매뉴얼 개발</a:t>
            </a:r>
            <a:br>
              <a:rPr lang="en-US" altLang="ko-KR" sz="4000"/>
            </a:br>
            <a:r>
              <a:rPr lang="en-US" altLang="ko-KR" sz="4000"/>
              <a:t>- </a:t>
            </a:r>
            <a:r>
              <a:rPr lang="ko-KR" altLang="en-US" sz="4000"/>
              <a:t>공정해석모델 개발</a:t>
            </a:r>
            <a:r>
              <a:rPr lang="en-US" altLang="ko-KR" sz="4000"/>
              <a:t>-</a:t>
            </a:r>
            <a:endParaRPr 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2022. 09. 29</a:t>
            </a:r>
          </a:p>
          <a:p>
            <a:r>
              <a:rPr lang="ko-KR" altLang="en-US"/>
              <a:t>국민대학교 신에너지연구실</a:t>
            </a:r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69AA04-4381-4951-8BC1-202ABB0295F7}"/>
              </a:ext>
            </a:extLst>
          </p:cNvPr>
          <p:cNvSpPr/>
          <p:nvPr/>
        </p:nvSpPr>
        <p:spPr>
          <a:xfrm>
            <a:off x="394873" y="383957"/>
            <a:ext cx="734872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암모니아 기반 청정 수소생산 </a:t>
            </a:r>
            <a:r>
              <a:rPr lang="en-US" altLang="ko-KR"/>
              <a:t>1,000 Nm3/</a:t>
            </a:r>
            <a:r>
              <a:rPr lang="en-US" altLang="ko-KR" err="1"/>
              <a:t>hr</a:t>
            </a:r>
            <a:r>
              <a:rPr lang="en-US" altLang="ko-KR"/>
              <a:t> </a:t>
            </a:r>
            <a:r>
              <a:rPr lang="ko-KR" altLang="en-US"/>
              <a:t>규모 </a:t>
            </a:r>
            <a:r>
              <a:rPr lang="en-US" altLang="ko-KR"/>
              <a:t>Pilot </a:t>
            </a:r>
            <a:r>
              <a:rPr lang="ko-KR" altLang="en-US"/>
              <a:t>플랜트</a:t>
            </a:r>
            <a:br>
              <a:rPr lang="ko-KR" altLang="en-US"/>
            </a:br>
            <a:r>
              <a:rPr lang="ko-KR" altLang="en-US"/>
              <a:t>실증화 기술 개발 </a:t>
            </a:r>
            <a:r>
              <a:rPr lang="en-US" altLang="ko-KR"/>
              <a:t>- 2</a:t>
            </a:r>
            <a:r>
              <a:rPr lang="ko-KR" altLang="en-US"/>
              <a:t>차년도 </a:t>
            </a:r>
            <a:r>
              <a:rPr lang="ko-KR" altLang="en-US" err="1"/>
              <a:t>정례월례회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3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4EAF2-C24C-3292-5F56-DF17406E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 내용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1F2F3-539D-8F96-5DAC-63869125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93" y="1354284"/>
            <a:ext cx="11018410" cy="4351338"/>
          </a:xfrm>
        </p:spPr>
        <p:txBody>
          <a:bodyPr/>
          <a:lstStyle/>
          <a:p>
            <a:r>
              <a:rPr lang="en-US"/>
              <a:t>1000</a:t>
            </a:r>
            <a:r>
              <a:rPr lang="ko-KR" altLang="en-US"/>
              <a:t> </a:t>
            </a:r>
            <a:r>
              <a:rPr lang="en-US" altLang="ko-KR"/>
              <a:t>m3/</a:t>
            </a:r>
            <a:r>
              <a:rPr lang="en-US" altLang="ko-KR" err="1"/>
              <a:t>hr</a:t>
            </a:r>
            <a:r>
              <a:rPr lang="en-US" altLang="ko-KR"/>
              <a:t> </a:t>
            </a:r>
            <a:r>
              <a:rPr lang="ko-KR" altLang="en-US" err="1"/>
              <a:t>파일롯</a:t>
            </a:r>
            <a:r>
              <a:rPr lang="ko-KR" altLang="en-US"/>
              <a:t> 공정해석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기본설계와 </a:t>
            </a:r>
            <a:r>
              <a:rPr lang="en-US"/>
              <a:t>Cycle-Tempo </a:t>
            </a:r>
            <a:r>
              <a:rPr lang="ko-KR" altLang="en-US"/>
              <a:t>정적해석 결과 비교</a:t>
            </a:r>
            <a:endParaRPr lang="en-US" altLang="ko-KR"/>
          </a:p>
          <a:p>
            <a:pPr lvl="1"/>
            <a:r>
              <a:rPr lang="en-US"/>
              <a:t> </a:t>
            </a:r>
            <a:r>
              <a:rPr lang="en-US" err="1"/>
              <a:t>Modelica</a:t>
            </a:r>
            <a:r>
              <a:rPr lang="en-US"/>
              <a:t> </a:t>
            </a:r>
            <a:r>
              <a:rPr lang="ko-KR" altLang="en-US"/>
              <a:t>동특성해석 모델 개발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4A37D-408D-DE24-0345-254288F4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1000m3/h</a:t>
            </a:r>
            <a:br>
              <a:rPr lang="en-US"/>
            </a:br>
            <a:r>
              <a:rPr lang="en-US"/>
              <a:t>PFD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EDB137-0ACA-84FF-54E1-49099B86B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933" y="0"/>
            <a:ext cx="9999067" cy="6858000"/>
          </a:xfrm>
        </p:spPr>
      </p:pic>
    </p:spTree>
    <p:extLst>
      <p:ext uri="{BB962C8B-B14F-4D97-AF65-F5344CB8AC3E}">
        <p14:creationId xmlns:p14="http://schemas.microsoft.com/office/powerpoint/2010/main" val="236835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C630F-A054-35DC-820C-C5850246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73E5F-7922-BA1B-6574-7D0328B3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9FC30-F795-0FB6-FDEA-382754F8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7" y="0"/>
            <a:ext cx="10708105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FE42D3-3831-99EE-A397-F25F13E873FE}"/>
              </a:ext>
            </a:extLst>
          </p:cNvPr>
          <p:cNvSpPr/>
          <p:nvPr/>
        </p:nvSpPr>
        <p:spPr>
          <a:xfrm>
            <a:off x="741947" y="361950"/>
            <a:ext cx="10708105" cy="27535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C4DAFB-6FFE-2237-B1EE-358BF7E7E40A}"/>
              </a:ext>
            </a:extLst>
          </p:cNvPr>
          <p:cNvSpPr/>
          <p:nvPr/>
        </p:nvSpPr>
        <p:spPr>
          <a:xfrm>
            <a:off x="741946" y="938138"/>
            <a:ext cx="10708105" cy="27535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917EBC-F560-A2BC-501D-B3F1C58CB763}"/>
              </a:ext>
            </a:extLst>
          </p:cNvPr>
          <p:cNvSpPr/>
          <p:nvPr/>
        </p:nvSpPr>
        <p:spPr>
          <a:xfrm>
            <a:off x="741945" y="2276190"/>
            <a:ext cx="10708105" cy="8457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4812CF0-19D7-FB6B-69FE-9199036F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7" y="0"/>
            <a:ext cx="97155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ECBFE0-43E0-14AE-166D-5AD92FC9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403" y="5510179"/>
            <a:ext cx="3278597" cy="13478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51D978-1407-EA52-59E3-D46093CA8F26}"/>
              </a:ext>
            </a:extLst>
          </p:cNvPr>
          <p:cNvSpPr/>
          <p:nvPr/>
        </p:nvSpPr>
        <p:spPr>
          <a:xfrm>
            <a:off x="1812131" y="1381125"/>
            <a:ext cx="85726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>
                <a:solidFill>
                  <a:schemeClr val="tx1"/>
                </a:solidFill>
              </a:rPr>
              <a:t>℃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74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3B245D1-20EF-2577-EAF3-3F7A128EB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1" y="1249804"/>
            <a:ext cx="5084889" cy="330187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00EF34-8211-A153-770F-D3E4F16F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26" y="478204"/>
            <a:ext cx="10515600" cy="461665"/>
          </a:xfrm>
        </p:spPr>
        <p:txBody>
          <a:bodyPr/>
          <a:lstStyle/>
          <a:p>
            <a:r>
              <a:rPr lang="en-US" altLang="zh-CN" sz="2000" err="1"/>
              <a:t>Modelica</a:t>
            </a:r>
            <a:r>
              <a:rPr lang="en-US" altLang="zh-CN" sz="2000"/>
              <a:t> </a:t>
            </a:r>
            <a:r>
              <a:rPr lang="ko-KR" altLang="en-US" sz="2000"/>
              <a:t>동적 공정해석 결과</a:t>
            </a:r>
            <a:endParaRPr lang="en-US" sz="20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166DE8-E7C4-36CC-9E38-DB44CE7D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47" y="714493"/>
            <a:ext cx="7137632" cy="535322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CC9F05-573E-4981-7F9A-ACC483AA7595}"/>
              </a:ext>
            </a:extLst>
          </p:cNvPr>
          <p:cNvGrpSpPr/>
          <p:nvPr/>
        </p:nvGrpSpPr>
        <p:grpSpPr>
          <a:xfrm>
            <a:off x="555284" y="1249804"/>
            <a:ext cx="3555672" cy="3446193"/>
            <a:chOff x="562141" y="1358002"/>
            <a:chExt cx="3555672" cy="344619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84F20E7-BF48-D650-0200-1BAA986ACCB3}"/>
                </a:ext>
              </a:extLst>
            </p:cNvPr>
            <p:cNvSpPr/>
            <p:nvPr/>
          </p:nvSpPr>
          <p:spPr>
            <a:xfrm>
              <a:off x="562141" y="3913508"/>
              <a:ext cx="226929" cy="1958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4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802D5FB-CB27-0D76-AE01-00D32127A7AA}"/>
                </a:ext>
              </a:extLst>
            </p:cNvPr>
            <p:cNvSpPr/>
            <p:nvPr/>
          </p:nvSpPr>
          <p:spPr>
            <a:xfrm>
              <a:off x="2593365" y="1358002"/>
              <a:ext cx="436738" cy="2060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/>
                <a:t>14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72D8678-6E9F-8BE1-98A5-1674D0217549}"/>
                </a:ext>
              </a:extLst>
            </p:cNvPr>
            <p:cNvSpPr/>
            <p:nvPr/>
          </p:nvSpPr>
          <p:spPr>
            <a:xfrm>
              <a:off x="1474278" y="3900870"/>
              <a:ext cx="226929" cy="1958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5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7C440D-A8B7-7864-5632-FF06CB2D2A99}"/>
                </a:ext>
              </a:extLst>
            </p:cNvPr>
            <p:cNvSpPr/>
            <p:nvPr/>
          </p:nvSpPr>
          <p:spPr>
            <a:xfrm>
              <a:off x="2972631" y="3840860"/>
              <a:ext cx="226929" cy="1958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6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84F20E7-BF48-D650-0200-1BAA986ACCB3}"/>
                </a:ext>
              </a:extLst>
            </p:cNvPr>
            <p:cNvSpPr/>
            <p:nvPr/>
          </p:nvSpPr>
          <p:spPr>
            <a:xfrm>
              <a:off x="3890884" y="4608379"/>
              <a:ext cx="226929" cy="1958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7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84F20E7-BF48-D650-0200-1BAA986ACCB3}"/>
                </a:ext>
              </a:extLst>
            </p:cNvPr>
            <p:cNvSpPr/>
            <p:nvPr/>
          </p:nvSpPr>
          <p:spPr>
            <a:xfrm>
              <a:off x="789070" y="3398437"/>
              <a:ext cx="226929" cy="1958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8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4F20E7-BF48-D650-0200-1BAA986ACCB3}"/>
                </a:ext>
              </a:extLst>
            </p:cNvPr>
            <p:cNvSpPr/>
            <p:nvPr/>
          </p:nvSpPr>
          <p:spPr>
            <a:xfrm>
              <a:off x="902535" y="2715556"/>
              <a:ext cx="226929" cy="1958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E30F4-45F9-B0FF-A6FF-49DFCCF84C7C}"/>
                </a:ext>
              </a:extLst>
            </p:cNvPr>
            <p:cNvSpPr/>
            <p:nvPr/>
          </p:nvSpPr>
          <p:spPr>
            <a:xfrm>
              <a:off x="3357303" y="1988784"/>
              <a:ext cx="436738" cy="2060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/>
                <a:t>16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697326-3ADB-CC1D-CABC-906F69D14D63}"/>
                </a:ext>
              </a:extLst>
            </p:cNvPr>
            <p:cNvSpPr/>
            <p:nvPr/>
          </p:nvSpPr>
          <p:spPr>
            <a:xfrm>
              <a:off x="1129464" y="1830555"/>
              <a:ext cx="436738" cy="2060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/>
                <a:t>12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1E7DD75-A197-F4AA-817D-ACB2064F6EBC}"/>
                </a:ext>
              </a:extLst>
            </p:cNvPr>
            <p:cNvSpPr/>
            <p:nvPr/>
          </p:nvSpPr>
          <p:spPr>
            <a:xfrm>
              <a:off x="3639917" y="3285812"/>
              <a:ext cx="436738" cy="2060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/>
                <a:t>18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3D8D9E3-8084-5911-49C5-0D1C0327F267}"/>
                </a:ext>
              </a:extLst>
            </p:cNvPr>
            <p:cNvSpPr/>
            <p:nvPr/>
          </p:nvSpPr>
          <p:spPr>
            <a:xfrm>
              <a:off x="2088635" y="3127676"/>
              <a:ext cx="436738" cy="2060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/>
                <a:t>19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DCD014-6766-C20D-D168-ED032A5B22E0}"/>
                </a:ext>
              </a:extLst>
            </p:cNvPr>
            <p:cNvSpPr/>
            <p:nvPr/>
          </p:nvSpPr>
          <p:spPr>
            <a:xfrm>
              <a:off x="2137296" y="2458933"/>
              <a:ext cx="436738" cy="2060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/>
                <a:t>20</a:t>
              </a: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419C27CB-F0E2-EAFA-26E1-8640EFA533E9}"/>
              </a:ext>
            </a:extLst>
          </p:cNvPr>
          <p:cNvSpPr/>
          <p:nvPr/>
        </p:nvSpPr>
        <p:spPr>
          <a:xfrm>
            <a:off x="295988" y="2280035"/>
            <a:ext cx="436738" cy="206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8716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6C55B17D-A31D-859C-C1D1-EEC7DB9C4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38861"/>
              </p:ext>
            </p:extLst>
          </p:nvPr>
        </p:nvGraphicFramePr>
        <p:xfrm>
          <a:off x="1533223" y="2714856"/>
          <a:ext cx="10491781" cy="159261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1425">
                  <a:extLst>
                    <a:ext uri="{9D8B030D-6E8A-4147-A177-3AD203B41FA5}">
                      <a16:colId xmlns:a16="http://schemas.microsoft.com/office/drawing/2014/main" val="4814217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3051122788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4236885605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411137825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39295604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9266756"/>
                    </a:ext>
                  </a:extLst>
                </a:gridCol>
                <a:gridCol w="504852">
                  <a:extLst>
                    <a:ext uri="{9D8B030D-6E8A-4147-A177-3AD203B41FA5}">
                      <a16:colId xmlns:a16="http://schemas.microsoft.com/office/drawing/2014/main" val="4240733189"/>
                    </a:ext>
                  </a:extLst>
                </a:gridCol>
                <a:gridCol w="524175">
                  <a:extLst>
                    <a:ext uri="{9D8B030D-6E8A-4147-A177-3AD203B41FA5}">
                      <a16:colId xmlns:a16="http://schemas.microsoft.com/office/drawing/2014/main" val="1099689456"/>
                    </a:ext>
                  </a:extLst>
                </a:gridCol>
                <a:gridCol w="559712">
                  <a:extLst>
                    <a:ext uri="{9D8B030D-6E8A-4147-A177-3AD203B41FA5}">
                      <a16:colId xmlns:a16="http://schemas.microsoft.com/office/drawing/2014/main" val="1663987447"/>
                    </a:ext>
                  </a:extLst>
                </a:gridCol>
                <a:gridCol w="461734">
                  <a:extLst>
                    <a:ext uri="{9D8B030D-6E8A-4147-A177-3AD203B41FA5}">
                      <a16:colId xmlns:a16="http://schemas.microsoft.com/office/drawing/2014/main" val="3450828980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7676609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2803440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1062434524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959761301"/>
                    </a:ext>
                  </a:extLst>
                </a:gridCol>
                <a:gridCol w="553583">
                  <a:extLst>
                    <a:ext uri="{9D8B030D-6E8A-4147-A177-3AD203B41FA5}">
                      <a16:colId xmlns:a16="http://schemas.microsoft.com/office/drawing/2014/main" val="2032375241"/>
                    </a:ext>
                  </a:extLst>
                </a:gridCol>
                <a:gridCol w="479752">
                  <a:extLst>
                    <a:ext uri="{9D8B030D-6E8A-4147-A177-3AD203B41FA5}">
                      <a16:colId xmlns:a16="http://schemas.microsoft.com/office/drawing/2014/main" val="522861569"/>
                    </a:ext>
                  </a:extLst>
                </a:gridCol>
                <a:gridCol w="479752">
                  <a:extLst>
                    <a:ext uri="{9D8B030D-6E8A-4147-A177-3AD203B41FA5}">
                      <a16:colId xmlns:a16="http://schemas.microsoft.com/office/drawing/2014/main" val="1409774738"/>
                    </a:ext>
                  </a:extLst>
                </a:gridCol>
                <a:gridCol w="371997">
                  <a:extLst>
                    <a:ext uri="{9D8B030D-6E8A-4147-A177-3AD203B41FA5}">
                      <a16:colId xmlns:a16="http://schemas.microsoft.com/office/drawing/2014/main" val="186546539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59623914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98282034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634094"/>
                    </a:ext>
                  </a:extLst>
                </a:gridCol>
              </a:tblGrid>
              <a:tr h="254464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kern="1200">
                          <a:solidFill>
                            <a:schemeClr val="dk1"/>
                          </a:solidFill>
                        </a:rPr>
                        <a:t>-5 </a:t>
                      </a: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kern="1200">
                          <a:solidFill>
                            <a:schemeClr val="dk1"/>
                          </a:solidFill>
                        </a:rPr>
                        <a:t>-4.88</a:t>
                      </a: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</a:rPr>
                        <a:t>-4.88</a:t>
                      </a: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</a:rPr>
                        <a:t>-4.88</a:t>
                      </a: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30.6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550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168.19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-4.84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-4.84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29.18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1545.4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744.8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602926"/>
                  </a:ext>
                </a:extLst>
              </a:tr>
              <a:tr h="218096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/>
                        <a:t>690.5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/>
                        <a:t>690.5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507.6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1184.4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1782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1782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901258"/>
                  </a:ext>
                </a:extLst>
              </a:tr>
              <a:tr h="139609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0.7481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0.7481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0.7481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0.9999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0.31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3245028"/>
                  </a:ext>
                </a:extLst>
              </a:tr>
              <a:tr h="171350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0.2494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0.2494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0.2494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0.7729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0.7486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0.7486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0.7486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1090416"/>
                  </a:ext>
                </a:extLst>
              </a:tr>
              <a:tr h="175205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0.2075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0.2075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0.2075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0.2075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488760"/>
                  </a:ext>
                </a:extLst>
              </a:tr>
              <a:tr h="139609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0.0101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0.0101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0.0101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0.0101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937389"/>
                  </a:ext>
                </a:extLst>
              </a:tr>
              <a:tr h="158248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0.0026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0.0026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0.0026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5959"/>
                  </a:ext>
                </a:extLst>
              </a:tr>
              <a:tr h="168015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0.0092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0.0092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0.0092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0.0092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7834090"/>
                  </a:ext>
                </a:extLst>
              </a:tr>
              <a:tr h="168015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047092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9CF9A119-1A90-5532-DE8C-C6BFD4A8E5D9}"/>
              </a:ext>
            </a:extLst>
          </p:cNvPr>
          <p:cNvSpPr txBox="1"/>
          <p:nvPr/>
        </p:nvSpPr>
        <p:spPr>
          <a:xfrm>
            <a:off x="111003" y="2427171"/>
            <a:ext cx="189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Cycle-Tempo</a:t>
            </a:r>
            <a:r>
              <a:rPr lang="ko-KR" altLang="en-US" sz="1200"/>
              <a:t> </a:t>
            </a:r>
            <a:r>
              <a:rPr lang="en-US" altLang="ko-KR" sz="1200"/>
              <a:t>Results</a:t>
            </a:r>
            <a:endParaRPr lang="en-US" sz="1200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F8F360DE-4173-E9D6-A09D-F1C9ADDE5328}"/>
              </a:ext>
            </a:extLst>
          </p:cNvPr>
          <p:cNvCxnSpPr>
            <a:cxnSpLocks/>
          </p:cNvCxnSpPr>
          <p:nvPr/>
        </p:nvCxnSpPr>
        <p:spPr>
          <a:xfrm flipV="1">
            <a:off x="30919" y="4351707"/>
            <a:ext cx="11994085" cy="9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E7D4EAD-B827-6956-4AB3-CF7EB3DDA5E0}"/>
              </a:ext>
            </a:extLst>
          </p:cNvPr>
          <p:cNvGrpSpPr/>
          <p:nvPr/>
        </p:nvGrpSpPr>
        <p:grpSpPr>
          <a:xfrm>
            <a:off x="0" y="1053069"/>
            <a:ext cx="10433848" cy="1348730"/>
            <a:chOff x="276219" y="1067905"/>
            <a:chExt cx="11639561" cy="1327071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E5EAE182-FDC8-D14A-0A8D-8621BD1DA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49" y="1674566"/>
              <a:ext cx="11391900" cy="720410"/>
            </a:xfrm>
            <a:prstGeom prst="rect">
              <a:avLst/>
            </a:prstGeom>
          </p:spPr>
        </p:pic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4BB9B86-C4B2-F990-5B9E-4D1F54A9F208}"/>
                </a:ext>
              </a:extLst>
            </p:cNvPr>
            <p:cNvGrpSpPr/>
            <p:nvPr/>
          </p:nvGrpSpPr>
          <p:grpSpPr>
            <a:xfrm>
              <a:off x="276219" y="1067905"/>
              <a:ext cx="11639561" cy="590364"/>
              <a:chOff x="276219" y="1067905"/>
              <a:chExt cx="11639561" cy="59036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F613666-2B9D-2021-0BA5-AEB750D16392}"/>
                  </a:ext>
                </a:extLst>
              </p:cNvPr>
              <p:cNvGrpSpPr/>
              <p:nvPr/>
            </p:nvGrpSpPr>
            <p:grpSpPr>
              <a:xfrm>
                <a:off x="276219" y="1067905"/>
                <a:ext cx="11639561" cy="579850"/>
                <a:chOff x="155471" y="3549094"/>
                <a:chExt cx="11639561" cy="579850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D093D3C4-7ADC-1E4C-D55E-DADC05DBEA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471" y="3549094"/>
                  <a:ext cx="11639561" cy="479982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92538BFF-DFC8-35E2-5E2A-1BEDBE7BE5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92694"/>
                <a:stretch/>
              </p:blipFill>
              <p:spPr>
                <a:xfrm>
                  <a:off x="304800" y="4021399"/>
                  <a:ext cx="11391900" cy="107545"/>
                </a:xfrm>
                <a:prstGeom prst="rect">
                  <a:avLst/>
                </a:prstGeom>
              </p:spPr>
            </p:pic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1B2F98C-6E40-F542-F496-2D5295BF4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88" y="1518272"/>
                <a:ext cx="1141499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33D35E8-B99B-0C63-01B8-68E8811EC6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788" y="1650591"/>
                <a:ext cx="11391900" cy="76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2" name="표 162">
            <a:extLst>
              <a:ext uri="{FF2B5EF4-FFF2-40B4-BE49-F238E27FC236}">
                <a16:creationId xmlns:a16="http://schemas.microsoft.com/office/drawing/2014/main" id="{2AD47640-47E7-71A9-3C20-E2ED54EC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07134"/>
              </p:ext>
            </p:extLst>
          </p:nvPr>
        </p:nvGraphicFramePr>
        <p:xfrm>
          <a:off x="10363688" y="1122359"/>
          <a:ext cx="1661316" cy="255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29">
                  <a:extLst>
                    <a:ext uri="{9D8B030D-6E8A-4147-A177-3AD203B41FA5}">
                      <a16:colId xmlns:a16="http://schemas.microsoft.com/office/drawing/2014/main" val="782185135"/>
                    </a:ext>
                  </a:extLst>
                </a:gridCol>
                <a:gridCol w="415329">
                  <a:extLst>
                    <a:ext uri="{9D8B030D-6E8A-4147-A177-3AD203B41FA5}">
                      <a16:colId xmlns:a16="http://schemas.microsoft.com/office/drawing/2014/main" val="594466911"/>
                    </a:ext>
                  </a:extLst>
                </a:gridCol>
                <a:gridCol w="415329">
                  <a:extLst>
                    <a:ext uri="{9D8B030D-6E8A-4147-A177-3AD203B41FA5}">
                      <a16:colId xmlns:a16="http://schemas.microsoft.com/office/drawing/2014/main" val="2441537757"/>
                    </a:ext>
                  </a:extLst>
                </a:gridCol>
                <a:gridCol w="415329">
                  <a:extLst>
                    <a:ext uri="{9D8B030D-6E8A-4147-A177-3AD203B41FA5}">
                      <a16:colId xmlns:a16="http://schemas.microsoft.com/office/drawing/2014/main" val="1683511305"/>
                    </a:ext>
                  </a:extLst>
                </a:gridCol>
              </a:tblGrid>
              <a:tr h="25547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801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853BF9-5AD1-E6BF-3112-692272A9BAC8}"/>
              </a:ext>
            </a:extLst>
          </p:cNvPr>
          <p:cNvSpPr txBox="1"/>
          <p:nvPr/>
        </p:nvSpPr>
        <p:spPr>
          <a:xfrm>
            <a:off x="484712" y="429158"/>
            <a:ext cx="3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626469"/>
                </a:solidFill>
                <a:effectLst/>
                <a:latin typeface="PingFang SC"/>
              </a:rPr>
              <a:t>Data comparison</a:t>
            </a:r>
            <a:endParaRPr 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8F26440C-EBA1-F018-A6B0-7E853351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02209"/>
              </p:ext>
            </p:extLst>
          </p:nvPr>
        </p:nvGraphicFramePr>
        <p:xfrm>
          <a:off x="151549" y="2714855"/>
          <a:ext cx="1381674" cy="158429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81674">
                  <a:extLst>
                    <a:ext uri="{9D8B030D-6E8A-4147-A177-3AD203B41FA5}">
                      <a16:colId xmlns:a16="http://schemas.microsoft.com/office/drawing/2014/main" val="2788092897"/>
                    </a:ext>
                  </a:extLst>
                </a:gridCol>
              </a:tblGrid>
              <a:tr h="2519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Temperature (</a:t>
                      </a: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℃</a:t>
                      </a:r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508164"/>
                  </a:ext>
                </a:extLst>
              </a:tr>
              <a:tr h="2208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1"/>
                        <a:t>Mass flow(kg/</a:t>
                      </a:r>
                      <a:r>
                        <a:rPr lang="en-US" altLang="zh-CN" sz="800" b="1" err="1"/>
                        <a:t>hr</a:t>
                      </a:r>
                      <a:r>
                        <a:rPr lang="en-US" altLang="zh-CN" sz="800"/>
                        <a:t>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2341694"/>
                  </a:ext>
                </a:extLst>
              </a:tr>
              <a:tr h="1389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H2</a:t>
                      </a: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9823053"/>
                  </a:ext>
                </a:extLst>
              </a:tr>
              <a:tr h="16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N2 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467001"/>
                  </a:ext>
                </a:extLst>
              </a:tr>
              <a:tr h="173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O2 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473857"/>
                  </a:ext>
                </a:extLst>
              </a:tr>
              <a:tr h="13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H2O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336681"/>
                  </a:ext>
                </a:extLst>
              </a:tr>
              <a:tr h="156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NH3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53142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AR 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6701681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CO2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94573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6984EC-2854-6C7F-06AB-33C294C4C668}"/>
              </a:ext>
            </a:extLst>
          </p:cNvPr>
          <p:cNvSpPr txBox="1"/>
          <p:nvPr/>
        </p:nvSpPr>
        <p:spPr>
          <a:xfrm>
            <a:off x="133860" y="3245377"/>
            <a:ext cx="1454734" cy="25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Mole </a:t>
            </a:r>
          </a:p>
          <a:p>
            <a:r>
              <a:rPr lang="en-US" sz="900" b="1"/>
              <a:t>Fraction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9B25A-DC16-9AC6-5112-2B2EB7B0353D}"/>
              </a:ext>
            </a:extLst>
          </p:cNvPr>
          <p:cNvSpPr txBox="1"/>
          <p:nvPr/>
        </p:nvSpPr>
        <p:spPr>
          <a:xfrm>
            <a:off x="166996" y="4396858"/>
            <a:ext cx="189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Modelica</a:t>
            </a:r>
            <a:r>
              <a:rPr lang="en-US" sz="1200"/>
              <a:t> Results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BE75E911-9272-1502-0CBF-D9BEB1C96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82455"/>
              </p:ext>
            </p:extLst>
          </p:nvPr>
        </p:nvGraphicFramePr>
        <p:xfrm>
          <a:off x="1516293" y="4656445"/>
          <a:ext cx="10491781" cy="159261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1425">
                  <a:extLst>
                    <a:ext uri="{9D8B030D-6E8A-4147-A177-3AD203B41FA5}">
                      <a16:colId xmlns:a16="http://schemas.microsoft.com/office/drawing/2014/main" val="4814217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3051122788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4236885605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411137825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39295604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9266756"/>
                    </a:ext>
                  </a:extLst>
                </a:gridCol>
                <a:gridCol w="504852">
                  <a:extLst>
                    <a:ext uri="{9D8B030D-6E8A-4147-A177-3AD203B41FA5}">
                      <a16:colId xmlns:a16="http://schemas.microsoft.com/office/drawing/2014/main" val="4240733189"/>
                    </a:ext>
                  </a:extLst>
                </a:gridCol>
                <a:gridCol w="524175">
                  <a:extLst>
                    <a:ext uri="{9D8B030D-6E8A-4147-A177-3AD203B41FA5}">
                      <a16:colId xmlns:a16="http://schemas.microsoft.com/office/drawing/2014/main" val="1099689456"/>
                    </a:ext>
                  </a:extLst>
                </a:gridCol>
                <a:gridCol w="559712">
                  <a:extLst>
                    <a:ext uri="{9D8B030D-6E8A-4147-A177-3AD203B41FA5}">
                      <a16:colId xmlns:a16="http://schemas.microsoft.com/office/drawing/2014/main" val="1663987447"/>
                    </a:ext>
                  </a:extLst>
                </a:gridCol>
                <a:gridCol w="461734">
                  <a:extLst>
                    <a:ext uri="{9D8B030D-6E8A-4147-A177-3AD203B41FA5}">
                      <a16:colId xmlns:a16="http://schemas.microsoft.com/office/drawing/2014/main" val="3450828980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7676609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2803440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1062434524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959761301"/>
                    </a:ext>
                  </a:extLst>
                </a:gridCol>
                <a:gridCol w="553583">
                  <a:extLst>
                    <a:ext uri="{9D8B030D-6E8A-4147-A177-3AD203B41FA5}">
                      <a16:colId xmlns:a16="http://schemas.microsoft.com/office/drawing/2014/main" val="2032375241"/>
                    </a:ext>
                  </a:extLst>
                </a:gridCol>
                <a:gridCol w="479752">
                  <a:extLst>
                    <a:ext uri="{9D8B030D-6E8A-4147-A177-3AD203B41FA5}">
                      <a16:colId xmlns:a16="http://schemas.microsoft.com/office/drawing/2014/main" val="522861569"/>
                    </a:ext>
                  </a:extLst>
                </a:gridCol>
                <a:gridCol w="479752">
                  <a:extLst>
                    <a:ext uri="{9D8B030D-6E8A-4147-A177-3AD203B41FA5}">
                      <a16:colId xmlns:a16="http://schemas.microsoft.com/office/drawing/2014/main" val="1409774738"/>
                    </a:ext>
                  </a:extLst>
                </a:gridCol>
                <a:gridCol w="371997">
                  <a:extLst>
                    <a:ext uri="{9D8B030D-6E8A-4147-A177-3AD203B41FA5}">
                      <a16:colId xmlns:a16="http://schemas.microsoft.com/office/drawing/2014/main" val="186546539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59623914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98282034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634094"/>
                    </a:ext>
                  </a:extLst>
                </a:gridCol>
              </a:tblGrid>
              <a:tr h="254464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kern="120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30.6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550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168.19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-4.84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-4.84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29.18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1545.4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744.8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602926"/>
                  </a:ext>
                </a:extLst>
              </a:tr>
              <a:tr h="218096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/>
                        <a:t>690.5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/>
                        <a:t>690.5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599.0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507.6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1184.4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1782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1782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901258"/>
                  </a:ext>
                </a:extLst>
              </a:tr>
              <a:tr h="139609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0.7481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0.7481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0.7481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0.9999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0.31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3245028"/>
                  </a:ext>
                </a:extLst>
              </a:tr>
              <a:tr h="171350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0.2494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0.2494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0.2494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0.7729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0.7486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0.7486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0.7486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1090416"/>
                  </a:ext>
                </a:extLst>
              </a:tr>
              <a:tr h="175205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0.2075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0.2075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0.2075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0.2075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488760"/>
                  </a:ext>
                </a:extLst>
              </a:tr>
              <a:tr h="139609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0.0101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0.0101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0.0101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0.0101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937389"/>
                  </a:ext>
                </a:extLst>
              </a:tr>
              <a:tr h="158248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0.0026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0.0026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0.0026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5959"/>
                  </a:ext>
                </a:extLst>
              </a:tr>
              <a:tr h="168015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0.0092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0.0092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0.0092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0.0092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7834090"/>
                  </a:ext>
                </a:extLst>
              </a:tr>
              <a:tr h="168015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en-US" sz="8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047092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DADFD94B-8C28-AC2F-E25A-A9E706BE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21227"/>
              </p:ext>
            </p:extLst>
          </p:nvPr>
        </p:nvGraphicFramePr>
        <p:xfrm>
          <a:off x="166996" y="4659098"/>
          <a:ext cx="1421598" cy="158429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21598">
                  <a:extLst>
                    <a:ext uri="{9D8B030D-6E8A-4147-A177-3AD203B41FA5}">
                      <a16:colId xmlns:a16="http://schemas.microsoft.com/office/drawing/2014/main" val="2788092897"/>
                    </a:ext>
                  </a:extLst>
                </a:gridCol>
              </a:tblGrid>
              <a:tr h="2519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Temperature (</a:t>
                      </a: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℃</a:t>
                      </a:r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508164"/>
                  </a:ext>
                </a:extLst>
              </a:tr>
              <a:tr h="2208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1"/>
                        <a:t>Mass flow(kg/</a:t>
                      </a:r>
                      <a:r>
                        <a:rPr lang="en-US" altLang="zh-CN" sz="800" b="1" err="1"/>
                        <a:t>hr</a:t>
                      </a:r>
                      <a:r>
                        <a:rPr lang="en-US" altLang="zh-CN" sz="800"/>
                        <a:t>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2341694"/>
                  </a:ext>
                </a:extLst>
              </a:tr>
              <a:tr h="1389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H2</a:t>
                      </a:r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9823053"/>
                  </a:ext>
                </a:extLst>
              </a:tr>
              <a:tr h="16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N2 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467001"/>
                  </a:ext>
                </a:extLst>
              </a:tr>
              <a:tr h="173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O2 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473857"/>
                  </a:ext>
                </a:extLst>
              </a:tr>
              <a:tr h="13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H2O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336681"/>
                  </a:ext>
                </a:extLst>
              </a:tr>
              <a:tr h="156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NH3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53142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AR 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6701681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CO2  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945735"/>
                  </a:ext>
                </a:extLst>
              </a:tr>
            </a:tbl>
          </a:graphicData>
        </a:graphic>
      </p:graphicFrame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566D43-8C53-57F7-A7D2-9418BB400A3C}"/>
              </a:ext>
            </a:extLst>
          </p:cNvPr>
          <p:cNvCxnSpPr>
            <a:cxnSpLocks/>
          </p:cNvCxnSpPr>
          <p:nvPr/>
        </p:nvCxnSpPr>
        <p:spPr>
          <a:xfrm flipV="1">
            <a:off x="-136721" y="6231488"/>
            <a:ext cx="11994085" cy="9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9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향후 계획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정적 해석을 통한 기본 운전 조건 도출</a:t>
            </a:r>
            <a:endParaRPr lang="en-US" altLang="ko-KR"/>
          </a:p>
          <a:p>
            <a:pPr lvl="1"/>
            <a:r>
              <a:rPr lang="ko-KR" altLang="en-US"/>
              <a:t>설계 및 운영조건 변화에 따른 결과 도출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 err="1"/>
              <a:t>모델리카</a:t>
            </a:r>
            <a:r>
              <a:rPr lang="ko-KR" altLang="en-US"/>
              <a:t> 모델 개발</a:t>
            </a:r>
            <a:endParaRPr lang="en-US" altLang="ko-KR"/>
          </a:p>
          <a:p>
            <a:pPr lvl="1"/>
            <a:r>
              <a:rPr lang="ko-KR" altLang="en-US"/>
              <a:t>액상 암모니아 물성치 모델 개발</a:t>
            </a:r>
            <a:endParaRPr lang="en-US" altLang="ko-KR"/>
          </a:p>
          <a:p>
            <a:pPr lvl="1"/>
            <a:r>
              <a:rPr lang="ko-KR" altLang="en-US"/>
              <a:t>촉매 반응기 및 연소기에 대한 동적모델 개발</a:t>
            </a:r>
            <a:endParaRPr lang="en-US" altLang="ko-KR"/>
          </a:p>
          <a:p>
            <a:pPr lvl="1"/>
            <a:r>
              <a:rPr lang="ko-KR" altLang="en-US"/>
              <a:t>비정상 투입유량 변동 효과 </a:t>
            </a:r>
            <a:r>
              <a:rPr lang="ko-KR" altLang="en-US" err="1"/>
              <a:t>동특성</a:t>
            </a:r>
            <a:r>
              <a:rPr lang="ko-KR" altLang="en-US"/>
              <a:t> 해석 수행</a:t>
            </a:r>
            <a:endParaRPr lang="en-US" altLang="ko-KR"/>
          </a:p>
          <a:p>
            <a:pPr lvl="2"/>
            <a:r>
              <a:rPr lang="en-US" altLang="ko-KR"/>
              <a:t>Step,</a:t>
            </a:r>
            <a:r>
              <a:rPr lang="ko-KR" altLang="en-US"/>
              <a:t> </a:t>
            </a:r>
            <a:r>
              <a:rPr lang="en-US" altLang="ko-KR"/>
              <a:t>Pulse </a:t>
            </a:r>
            <a:r>
              <a:rPr lang="ko-KR" altLang="en-US"/>
              <a:t>형 유량 변화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ko-KR" altLang="en-US"/>
              <a:t>암모니아 위험성 평가 랩 실험</a:t>
            </a:r>
            <a:endParaRPr lang="en-US" altLang="ko-KR"/>
          </a:p>
          <a:p>
            <a:pPr lvl="1"/>
            <a:r>
              <a:rPr lang="ko-KR" altLang="en-US"/>
              <a:t>암모니아 안전시스템 발주완료</a:t>
            </a:r>
            <a:endParaRPr lang="en-US" altLang="ko-KR"/>
          </a:p>
          <a:p>
            <a:pPr lvl="1"/>
            <a:r>
              <a:rPr lang="ko-KR" altLang="en-US"/>
              <a:t>기초 촉매 반응 및 연소 실험 수행 예정</a:t>
            </a:r>
            <a:endParaRPr lang="en-US" altLang="ko-KR"/>
          </a:p>
          <a:p>
            <a:pPr lvl="1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60078"/>
              </p:ext>
            </p:extLst>
          </p:nvPr>
        </p:nvGraphicFramePr>
        <p:xfrm>
          <a:off x="5590095" y="1250565"/>
          <a:ext cx="6378781" cy="4212785"/>
        </p:xfrm>
        <a:graphic>
          <a:graphicData uri="http://schemas.openxmlformats.org/drawingml/2006/table">
            <a:tbl>
              <a:tblPr/>
              <a:tblGrid>
                <a:gridCol w="711498">
                  <a:extLst>
                    <a:ext uri="{9D8B030D-6E8A-4147-A177-3AD203B41FA5}">
                      <a16:colId xmlns:a16="http://schemas.microsoft.com/office/drawing/2014/main" val="2975793659"/>
                    </a:ext>
                  </a:extLst>
                </a:gridCol>
                <a:gridCol w="2229462">
                  <a:extLst>
                    <a:ext uri="{9D8B030D-6E8A-4147-A177-3AD203B41FA5}">
                      <a16:colId xmlns:a16="http://schemas.microsoft.com/office/drawing/2014/main" val="3094379464"/>
                    </a:ext>
                  </a:extLst>
                </a:gridCol>
                <a:gridCol w="3437821">
                  <a:extLst>
                    <a:ext uri="{9D8B030D-6E8A-4147-A177-3AD203B41FA5}">
                      <a16:colId xmlns:a16="http://schemas.microsoft.com/office/drawing/2014/main" val="1919306183"/>
                    </a:ext>
                  </a:extLst>
                </a:gridCol>
              </a:tblGrid>
              <a:tr h="385634"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1pPr>
                      <a:lvl2pPr marL="45711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3pPr>
                      <a:lvl4pPr marL="137134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4pPr>
                      <a:lvl5pPr marL="182845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5pPr>
                      <a:lvl6pPr marL="228557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6pPr>
                      <a:lvl7pPr marL="274268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7pPr>
                      <a:lvl8pPr marL="319980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8pPr>
                      <a:lvl9pPr marL="3656918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</a:rPr>
                        <a:t>구분</a:t>
                      </a:r>
                    </a:p>
                  </a:txBody>
                  <a:tcPr marL="82918" marR="82918" marT="41459" marB="414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1pPr>
                      <a:lvl2pPr marL="45711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3pPr>
                      <a:lvl4pPr marL="137134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4pPr>
                      <a:lvl5pPr marL="182845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5pPr>
                      <a:lvl6pPr marL="228557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6pPr>
                      <a:lvl7pPr marL="274268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7pPr>
                      <a:lvl8pPr marL="319980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8pPr>
                      <a:lvl9pPr marL="3656918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</a:rPr>
                        <a:t>1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</a:rPr>
                        <a:t>차년도</a:t>
                      </a:r>
                    </a:p>
                  </a:txBody>
                  <a:tcPr marL="82918" marR="82918" marT="41459" marB="4145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1pPr>
                      <a:lvl2pPr marL="742950" indent="-28575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16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2pPr>
                      <a:lvl3pPr marL="11430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4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3pPr>
                      <a:lvl4pPr marL="16002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4pPr>
                      <a:lvl5pPr marL="2057400" indent="-228600" algn="l" defTabSz="914229" rtl="0" eaLnBrk="0" latinLnBrk="1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5pPr>
                      <a:lvl6pPr marL="25146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6pPr>
                      <a:lvl7pPr marL="29718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7pPr>
                      <a:lvl8pPr marL="34290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8pPr>
                      <a:lvl9pPr marL="38862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2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차년도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</a:endParaRPr>
                    </a:p>
                  </a:txBody>
                  <a:tcPr marL="82918" marR="82918" marT="41459" marB="4145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36217"/>
                  </a:ext>
                </a:extLst>
              </a:tr>
              <a:tr h="975855"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1pPr>
                      <a:lvl2pPr marL="45711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3pPr>
                      <a:lvl4pPr marL="137134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4pPr>
                      <a:lvl5pPr marL="182845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5pPr>
                      <a:lvl6pPr marL="228557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6pPr>
                      <a:lvl7pPr marL="274268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7pPr>
                      <a:lvl8pPr marL="319980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8pPr>
                      <a:lvl9pPr marL="3656918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세부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charset="0"/>
                        <a:ea typeface="맑은 고딕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목표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charset="0"/>
                        <a:ea typeface="맑은 고딕" charset="-127"/>
                      </a:endParaRPr>
                    </a:p>
                  </a:txBody>
                  <a:tcPr marL="82918" marR="82918" marT="41459" marB="4145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1pPr>
                      <a:lvl2pPr marL="742950" indent="-28575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16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2pPr>
                      <a:lvl3pPr marL="11430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4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3pPr>
                      <a:lvl4pPr marL="16002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4pPr>
                      <a:lvl5pPr marL="2057400" indent="-228600" algn="l" defTabSz="914229" rtl="0" eaLnBrk="0" latinLnBrk="1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5pPr>
                      <a:lvl6pPr marL="25146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6pPr>
                      <a:lvl7pPr marL="29718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7pPr>
                      <a:lvl8pPr marL="34290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8pPr>
                      <a:lvl9pPr marL="38862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9pPr>
                    </a:lstStyle>
                    <a:p>
                      <a:pPr marL="87313" indent="-87313" fontAlgn="base" latinLnBrk="1">
                        <a:buFont typeface="+mj-lt"/>
                        <a:buAutoNum type="arabicPeriod"/>
                      </a:pP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암모니아 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수소추출기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 안전성향상을 위한 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랩규모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 거동모사시스템 구축</a:t>
                      </a:r>
                      <a:br>
                        <a:rPr lang="ko-KR" altLang="en-US" sz="900"/>
                      </a:br>
                      <a:endParaRPr kumimoji="1" lang="en-US" sz="900" b="1" kern="1200">
                        <a:solidFill>
                          <a:schemeClr val="tx1"/>
                        </a:solidFill>
                        <a:effectLst/>
                        <a:latin typeface="Verdana" charset="0"/>
                        <a:ea typeface="맑은 고딕" charset="-127"/>
                        <a:cs typeface="+mn-cs"/>
                      </a:endParaRP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1pPr>
                      <a:lvl2pPr marL="742950" indent="-28575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16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2pPr>
                      <a:lvl3pPr marL="11430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4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3pPr>
                      <a:lvl4pPr marL="16002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4pPr>
                      <a:lvl5pPr marL="2057400" indent="-228600" algn="l" defTabSz="914229" rtl="0" eaLnBrk="0" latinLnBrk="1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5pPr>
                      <a:lvl6pPr marL="25146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6pPr>
                      <a:lvl7pPr marL="29718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7pPr>
                      <a:lvl8pPr marL="34290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8pPr>
                      <a:lvl9pPr marL="38862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9pPr>
                    </a:lstStyle>
                    <a:p>
                      <a:pPr marL="90488" indent="-90488" algn="l" fontAlgn="base" latinLnBrk="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랩스케일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플랜트 안전도 평가를 위한 공정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실험자료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확보</a:t>
                      </a:r>
                      <a:endParaRPr kumimoji="0" lang="en-US" altLang="ko-KR" sz="9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0488" indent="-90488" algn="l" fontAlgn="base" latinLnBrk="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랩스케일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모델리카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동적거동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모델 개발</a:t>
                      </a:r>
                      <a:endParaRPr kumimoji="0" lang="en-US" altLang="ko-KR" sz="9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0488" indent="-90488" algn="l" fontAlgn="base" latinLnBrk="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랩규모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모델리카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동적거동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모델을 이용한 안전사고 예측 시뮬레이션 수행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8518"/>
                  </a:ext>
                </a:extLst>
              </a:tr>
              <a:tr h="1818998"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1pPr>
                      <a:lvl2pPr marL="45711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3pPr>
                      <a:lvl4pPr marL="137134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4pPr>
                      <a:lvl5pPr marL="182845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5pPr>
                      <a:lvl6pPr marL="228557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6pPr>
                      <a:lvl7pPr marL="274268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7pPr>
                      <a:lvl8pPr marL="319980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8pPr>
                      <a:lvl9pPr marL="3656918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연구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charset="0"/>
                        <a:ea typeface="맑은 고딕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개발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charset="0"/>
                        <a:ea typeface="맑은 고딕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내용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charset="0"/>
                        <a:ea typeface="맑은 고딕" charset="-127"/>
                      </a:endParaRPr>
                    </a:p>
                  </a:txBody>
                  <a:tcPr marL="82918" marR="82918" marT="41459" marB="4145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1pPr>
                      <a:lvl2pPr marL="742950" indent="-28575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16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2pPr>
                      <a:lvl3pPr marL="11430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4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3pPr>
                      <a:lvl4pPr marL="16002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4pPr>
                      <a:lvl5pPr marL="2057400" indent="-228600" algn="l" defTabSz="914229" rtl="0" eaLnBrk="0" latinLnBrk="1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5pPr>
                      <a:lvl6pPr marL="25146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6pPr>
                      <a:lvl7pPr marL="29718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7pPr>
                      <a:lvl8pPr marL="34290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8pPr>
                      <a:lvl9pPr marL="38862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9pPr>
                    </a:lstStyle>
                    <a:p>
                      <a:pPr marL="87313" indent="-87313" fontAlgn="base" latinLnBrk="1">
                        <a:buFont typeface="+mj-lt"/>
                        <a:buAutoNum type="arabicPeriod"/>
                      </a:pP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암모니아 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활용안전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 랩환경시스템 구축</a:t>
                      </a:r>
                      <a:endParaRPr kumimoji="1" lang="en-US" altLang="ko-KR" sz="900" b="0" i="0" kern="1200">
                        <a:solidFill>
                          <a:schemeClr val="tx1"/>
                        </a:solidFill>
                        <a:effectLst/>
                        <a:latin typeface="Verdana" charset="0"/>
                        <a:ea typeface="맑은 고딕" charset="-127"/>
                        <a:cs typeface="+mn-cs"/>
                      </a:endParaRPr>
                    </a:p>
                    <a:p>
                      <a:pPr marL="87313" indent="-87313" fontAlgn="base" latinLnBrk="1">
                        <a:buFont typeface="+mj-lt"/>
                        <a:buAutoNum type="arabicPeriod"/>
                      </a:pP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암모니아 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수소추출기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랩규모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거동모사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 시스템 구축</a:t>
                      </a:r>
                      <a:endParaRPr kumimoji="1" lang="en-US" altLang="ko-KR" sz="900" b="0" i="0" kern="1200">
                        <a:solidFill>
                          <a:schemeClr val="tx1"/>
                        </a:solidFill>
                        <a:effectLst/>
                        <a:latin typeface="Verdana" charset="0"/>
                        <a:ea typeface="맑은 고딕" charset="-127"/>
                        <a:cs typeface="+mn-cs"/>
                      </a:endParaRPr>
                    </a:p>
                    <a:p>
                      <a:pPr marL="87313" indent="-87313" fontAlgn="base" latinLnBrk="1">
                        <a:buFont typeface="+mj-lt"/>
                        <a:buAutoNum type="arabicPeriod"/>
                      </a:pP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암모니아 탱크</a:t>
                      </a:r>
                      <a:r>
                        <a:rPr kumimoji="1" lang="en-US" altLang="ko-KR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버너</a:t>
                      </a:r>
                      <a:r>
                        <a:rPr kumimoji="1" lang="en-US" altLang="ko-KR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촉매추출기</a:t>
                      </a:r>
                      <a:r>
                        <a:rPr kumimoji="1" lang="en-US" altLang="ko-KR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개질가스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회수부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 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안전성능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 평가 시스템 제작</a:t>
                      </a:r>
                      <a:endParaRPr kumimoji="1" lang="en-US" altLang="ko-KR" sz="900" b="0" i="0" kern="1200">
                        <a:solidFill>
                          <a:schemeClr val="tx1"/>
                        </a:solidFill>
                        <a:effectLst/>
                        <a:latin typeface="Verdana" charset="0"/>
                        <a:ea typeface="맑은 고딕" charset="-127"/>
                        <a:cs typeface="+mn-cs"/>
                      </a:endParaRPr>
                    </a:p>
                    <a:p>
                      <a:pPr marL="87313" indent="-87313" fontAlgn="base" latinLnBrk="1">
                        <a:buFont typeface="+mj-lt"/>
                        <a:buAutoNum type="arabicPeriod"/>
                      </a:pP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안전성능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err="1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운전데이터</a:t>
                      </a:r>
                      <a:r>
                        <a:rPr kumimoji="1" lang="ko-KR" altLang="en-US" sz="900" b="0" i="0" kern="1200"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맑은 고딕" charset="-127"/>
                          <a:cs typeface="+mn-cs"/>
                        </a:rPr>
                        <a:t> 획득 시스템 구축</a:t>
                      </a:r>
                      <a:endParaRPr kumimoji="1" lang="ko-KR" altLang="en-US" sz="900" kern="1200">
                        <a:solidFill>
                          <a:schemeClr val="tx1"/>
                        </a:solidFill>
                        <a:effectLst/>
                        <a:latin typeface="Verdana" charset="0"/>
                        <a:ea typeface="맑은 고딕" charset="-127"/>
                        <a:cs typeface="+mn-cs"/>
                      </a:endParaRP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1pPr>
                      <a:lvl2pPr marL="742950" indent="-28575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16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2pPr>
                      <a:lvl3pPr marL="11430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4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3pPr>
                      <a:lvl4pPr marL="16002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4pPr>
                      <a:lvl5pPr marL="2057400" indent="-228600" algn="l" defTabSz="914229" rtl="0" eaLnBrk="0" latinLnBrk="1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5pPr>
                      <a:lvl6pPr marL="25146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6pPr>
                      <a:lvl7pPr marL="29718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7pPr>
                      <a:lvl8pPr marL="34290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8pPr>
                      <a:lvl9pPr marL="38862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9pPr>
                    </a:lstStyle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안전성 평가 결과를 기반으로 한 안전 성능 모사 실험 수행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및 비정상 운전조건에 대한 정적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성능표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개발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비정상 부하변동의 시스템 안전성능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응답성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평가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위험요소 예측 결과 모사 수행 </a:t>
                      </a: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암모니아 차단</a:t>
                      </a: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공기차단</a:t>
                      </a: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암모니아 누출</a:t>
                      </a: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연소 정지 등</a:t>
                      </a: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Step, pulse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타입 비정상조건</a:t>
                      </a: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암모니아 수소추출기 안전성능 동적모델 개발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- 1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차원 화학 반응모델과 유동 및 열전달 모델 개발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랩규모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암모니아 안전성능 평가시스템 실험결과와 비교</a:t>
                      </a:r>
                      <a:endParaRPr kumimoji="0" lang="en-US" altLang="ko-KR" sz="9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안전사고 예측결과를 바탕으로 주요 안전사고 상황에 대한 시뮬레이션 수행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3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설계 및 운전 인자 </a:t>
                      </a:r>
                      <a:r>
                        <a:rPr kumimoji="0" lang="ko-KR" altLang="en-US" sz="9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변화모사를</a:t>
                      </a:r>
                      <a:r>
                        <a:rPr kumimoji="0" lang="ko-KR" altLang="en-US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통한 안전상황 검토 자료 축적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863513"/>
                  </a:ext>
                </a:extLst>
              </a:tr>
              <a:tr h="428911"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1pPr>
                      <a:lvl2pPr marL="45711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3pPr>
                      <a:lvl4pPr marL="137134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4pPr>
                      <a:lvl5pPr marL="182845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5pPr>
                      <a:lvl6pPr marL="228557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6pPr>
                      <a:lvl7pPr marL="274268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7pPr>
                      <a:lvl8pPr marL="319980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8pPr>
                      <a:lvl9pPr marL="3656918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윤고딕13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연구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charset="0"/>
                        <a:ea typeface="맑은 고딕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charset="0"/>
                          <a:ea typeface="맑은 고딕" charset="-127"/>
                        </a:rPr>
                        <a:t>결과물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charset="0"/>
                        <a:ea typeface="맑은 고딕" charset="-127"/>
                      </a:endParaRPr>
                    </a:p>
                  </a:txBody>
                  <a:tcPr marL="82918" marR="82918" marT="41459" marB="4145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1pPr>
                      <a:lvl2pPr marL="742950" indent="-28575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16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2pPr>
                      <a:lvl3pPr marL="11430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4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3pPr>
                      <a:lvl4pPr marL="16002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4pPr>
                      <a:lvl5pPr marL="2057400" indent="-228600" algn="l" defTabSz="914229" rtl="0" eaLnBrk="0" latinLnBrk="1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5pPr>
                      <a:lvl6pPr marL="25146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6pPr>
                      <a:lvl7pPr marL="29718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7pPr>
                      <a:lvl8pPr marL="34290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8pPr>
                      <a:lvl9pPr marL="38862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랩규모</a:t>
                      </a:r>
                      <a:r>
                        <a:rPr kumimoji="0" lang="ko-KR" altLang="en-US" sz="9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암모니아추출기 거동모사시스템</a:t>
                      </a:r>
                      <a:endParaRPr kumimoji="0" lang="en-US" altLang="ko-KR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18" marR="82918" marT="41459" marB="4145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1pPr>
                      <a:lvl2pPr marL="742950" indent="-28575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16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2pPr>
                      <a:lvl3pPr marL="11430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4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3pPr>
                      <a:lvl4pPr marL="1600200" indent="-228600" algn="l" defTabSz="914229" rtl="0" eaLnBrk="0" latinLnBrk="1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4pPr>
                      <a:lvl5pPr marL="2057400" indent="-228600" algn="l" defTabSz="914229" rtl="0" eaLnBrk="0" latinLnBrk="1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5pPr>
                      <a:lvl6pPr marL="25146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6pPr>
                      <a:lvl7pPr marL="29718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7pPr>
                      <a:lvl8pPr marL="34290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8pPr>
                      <a:lvl9pPr marL="3886200" indent="-228600" algn="l" defTabSz="914229" rtl="0" eaLnBrk="0" fontAlgn="base" latinLnBrk="1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 sz="1200" kern="1200">
                          <a:solidFill>
                            <a:schemeClr val="tx1"/>
                          </a:solidFill>
                          <a:latin typeface="Verdana" charset="0"/>
                          <a:ea typeface="맑은 고딕" charset="-127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랩규모</a:t>
                      </a:r>
                      <a:r>
                        <a:rPr kumimoji="0" lang="ko-KR" altLang="en-US" sz="9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안전거동 시뮬레이션 시스템</a:t>
                      </a:r>
                      <a:endParaRPr kumimoji="0" lang="en-US" altLang="ko-KR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kumimoji="0" lang="ko-KR" altLang="en-US" sz="9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kumimoji="0" lang="en-US" altLang="ko-KR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18" marR="82918" marT="41459" marB="4145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9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37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이오매스수소생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5069ACCA6B41743B7AEA0817470483B" ma:contentTypeVersion="7" ma:contentTypeDescription="새 문서를 만듭니다." ma:contentTypeScope="" ma:versionID="5f33727df1ddcd68f57c7927de29441c">
  <xsd:schema xmlns:xsd="http://www.w3.org/2001/XMLSchema" xmlns:xs="http://www.w3.org/2001/XMLSchema" xmlns:p="http://schemas.microsoft.com/office/2006/metadata/properties" xmlns:ns3="2d4317a7-0e63-476b-a0a5-eeead42a2411" xmlns:ns4="224e1f0a-34bd-4da0-8de8-1f8dc1daedb2" targetNamespace="http://schemas.microsoft.com/office/2006/metadata/properties" ma:root="true" ma:fieldsID="3c19c23718a39eb061626c5ee3e731f7" ns3:_="" ns4:_="">
    <xsd:import namespace="2d4317a7-0e63-476b-a0a5-eeead42a2411"/>
    <xsd:import namespace="224e1f0a-34bd-4da0-8de8-1f8dc1daed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4317a7-0e63-476b-a0a5-eeead42a2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e1f0a-34bd-4da0-8de8-1f8dc1daed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9C14BC-030D-4615-A589-14FA55C7EB8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4317a7-0e63-476b-a0a5-eeead42a2411"/>
    <ds:schemaRef ds:uri="224e1f0a-34bd-4da0-8de8-1f8dc1daedb2"/>
  </ds:schemaRefs>
</ds:datastoreItem>
</file>

<file path=customXml/itemProps2.xml><?xml version="1.0" encoding="utf-8"?>
<ds:datastoreItem xmlns:ds="http://schemas.openxmlformats.org/officeDocument/2006/customXml" ds:itemID="{27CE8A5E-B4CC-47F1-AC54-6A3860FA54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F163E-A813-437A-B267-363895847A19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바이오매스수소생산</Template>
  <Application>Microsoft Office PowerPoint</Application>
  <PresentationFormat>宽屏</PresentationFormat>
  <Slides>8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바이오매스수소생산</vt:lpstr>
      <vt:lpstr>암모니아 분해수소 생산시스템/설비 안전 운영매뉴얼 개발 - 공정해석모델 개발-</vt:lpstr>
      <vt:lpstr>발표 내용</vt:lpstr>
      <vt:lpstr>1000m3/h PFD</vt:lpstr>
      <vt:lpstr>PowerPoint 演示文稿</vt:lpstr>
      <vt:lpstr>PowerPoint 演示文稿</vt:lpstr>
      <vt:lpstr>Modelica 동적 공정해석 결과</vt:lpstr>
      <vt:lpstr>PowerPoint 演示文稿</vt:lpstr>
      <vt:lpstr>향후 계획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암모니아 분해수소 생산시스템/설비 안전 운영매뉴얼 개발 - 공정해석모델 개발-</dc:title>
  <dc:creator>DH</dc:creator>
  <cp:lastModifiedBy>진립진(대학원생-기계공학전공)</cp:lastModifiedBy>
  <cp:revision>1</cp:revision>
  <dcterms:created xsi:type="dcterms:W3CDTF">2022-06-29T00:22:27Z</dcterms:created>
  <dcterms:modified xsi:type="dcterms:W3CDTF">2022-09-28T11:34:04Z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0x01010045069ACCA6B41743B7AEA0817470483B</vt:lpwstr>
  </property>
</Properties>
</file>