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6"/>
  </p:notesMasterIdLst>
  <p:sldIdLst>
    <p:sldId id="256" r:id="rId2"/>
    <p:sldId id="258" r:id="rId3"/>
    <p:sldId id="272" r:id="rId4"/>
    <p:sldId id="278" r:id="rId5"/>
    <p:sldId id="265" r:id="rId6"/>
    <p:sldId id="276" r:id="rId7"/>
    <p:sldId id="266" r:id="rId8"/>
    <p:sldId id="267" r:id="rId9"/>
    <p:sldId id="259" r:id="rId10"/>
    <p:sldId id="260" r:id="rId11"/>
    <p:sldId id="269" r:id="rId12"/>
    <p:sldId id="286" r:id="rId13"/>
    <p:sldId id="261" r:id="rId14"/>
    <p:sldId id="262" r:id="rId15"/>
    <p:sldId id="277" r:id="rId16"/>
    <p:sldId id="271" r:id="rId17"/>
    <p:sldId id="263" r:id="rId18"/>
    <p:sldId id="264" r:id="rId19"/>
    <p:sldId id="279" r:id="rId20"/>
    <p:sldId id="280" r:id="rId21"/>
    <p:sldId id="281" r:id="rId22"/>
    <p:sldId id="282" r:id="rId23"/>
    <p:sldId id="285" r:id="rId24"/>
    <p:sldId id="283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8000"/>
    <a:srgbClr val="FFCCCC"/>
    <a:srgbClr val="99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70" autoAdjust="0"/>
  </p:normalViewPr>
  <p:slideViewPr>
    <p:cSldViewPr>
      <p:cViewPr varScale="1">
        <p:scale>
          <a:sx n="77" d="100"/>
          <a:sy n="77" d="100"/>
        </p:scale>
        <p:origin x="-260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9B3959F-54C9-4470-A350-A1AEDDA3ACE5}" type="datetimeFigureOut">
              <a:rPr lang="zh-CN" altLang="en-US"/>
              <a:pPr>
                <a:defRPr/>
              </a:pPr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A62D177-B7FC-4D76-ACB5-4546A91C4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54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2D177-B7FC-4D76-ACB5-4546A91C483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31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4C68AC9-469A-4C3F-85F8-0D31D2537E47}" type="slidenum">
              <a:rPr lang="zh-CN" altLang="en-US" smtClean="0"/>
              <a:pPr eaLnBrk="1" hangingPunct="1"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BDD821-5180-4C00-B713-29DE8DDB1E59}" type="slidenum">
              <a:rPr lang="zh-CN" altLang="en-US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A4669A6-9800-4328-A859-22A225D10000}" type="slidenum">
              <a:rPr lang="zh-CN" altLang="en-US" smtClean="0"/>
              <a:pPr eaLnBrk="1" hangingPunct="1"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DB2A79-6FB3-4509-8E74-5E3852F8E144}" type="slidenum">
              <a:rPr lang="zh-CN" altLang="en-US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2D177-B7FC-4D76-ACB5-4546A91C483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6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30F6AF5-CECB-4986-8765-5ECF4C4889C6}" type="slidenum">
              <a:rPr lang="zh-CN" altLang="en-US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445297-32D1-45B8-821E-E7B708A25A33}" type="slidenum">
              <a:rPr lang="zh-CN" altLang="en-US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412429-6CA2-47EF-9D64-F47E89FC4271}" type="slidenum">
              <a:rPr lang="zh-CN" altLang="en-US" smtClean="0"/>
              <a:pPr eaLnBrk="1" hangingPunct="1"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EC61A3-3C26-431B-AF22-778F84634876}" type="slidenum">
              <a:rPr lang="zh-CN" altLang="en-US" smtClean="0"/>
              <a:pPr eaLnBrk="1" hangingPunct="1"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AC7C3C-0C3C-4D9A-B4BA-D83C24920C30}" type="slidenum">
              <a:rPr lang="zh-CN" altLang="en-US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77FC6B5-F5F2-4B22-A569-847EC16D8195}" type="slidenum">
              <a:rPr lang="zh-CN" altLang="en-US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EBFCC7-E5D0-4453-85BD-46385AEA8CB8}" type="slidenum">
              <a:rPr lang="zh-CN" altLang="en-US" smtClean="0"/>
              <a:pPr eaLnBrk="1" hangingPunct="1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AD846E-6520-4A0F-A15E-01C654797BA0}" type="slidenum">
              <a:rPr lang="zh-CN" altLang="en-US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B548E-BBF4-41C8-9392-116BD478F7DC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/>
            </a:lvl1pPr>
          </a:lstStyle>
          <a:p>
            <a:pPr>
              <a:defRPr/>
            </a:pPr>
            <a:fld id="{BFBEB835-E3EE-48B3-B2B7-C03CDC0F8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2" name="TextBox 1"/>
          <p:cNvSpPr txBox="1">
            <a:spLocks noChangeArrowheads="1"/>
          </p:cNvSpPr>
          <p:nvPr userDrawn="1"/>
        </p:nvSpPr>
        <p:spPr bwMode="auto">
          <a:xfrm>
            <a:off x="0" y="6396037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信息科学与技术学院数字媒体技术系</a:t>
            </a:r>
          </a:p>
        </p:txBody>
      </p:sp>
      <p:sp>
        <p:nvSpPr>
          <p:cNvPr id="43" name="TextBox 1"/>
          <p:cNvSpPr txBox="1">
            <a:spLocks noChangeArrowheads="1"/>
          </p:cNvSpPr>
          <p:nvPr userDrawn="1"/>
        </p:nvSpPr>
        <p:spPr bwMode="auto">
          <a:xfrm>
            <a:off x="0" y="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999900"/>
                </a:solidFill>
                <a:latin typeface="华文行楷" pitchFamily="2" charset="-122"/>
                <a:ea typeface="华文行楷" pitchFamily="2" charset="-122"/>
              </a:rPr>
              <a:t>游戏中的人工智能</a:t>
            </a:r>
          </a:p>
        </p:txBody>
      </p:sp>
    </p:spTree>
    <p:extLst>
      <p:ext uri="{BB962C8B-B14F-4D97-AF65-F5344CB8AC3E}">
        <p14:creationId xmlns:p14="http://schemas.microsoft.com/office/powerpoint/2010/main" val="180713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E9808-F282-447C-8059-EF7E229169A6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212AB-5B6C-4A7B-BFB8-D5595A264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37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A3862-912E-41DE-A474-64C77A5892D7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BBE8F-AAA7-4DFD-A35C-B7F33E2A65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94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FF0000"/>
                </a:solidFill>
                <a:latin typeface="+mj-lt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D8B3D-8D15-483E-94BF-5A8706366A22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41F7-1617-4C22-A8F1-657EF64E4E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66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CDBE1-9D42-4857-AB2B-BF2FF5F92495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88993-F09D-4C4F-81AA-2FE482B930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58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EAC73-8669-4D14-B0ED-3C7A0F5E1205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9D36-CF38-47C8-866C-0B34D02F7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04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D451F-0D0A-4556-BE4B-9105EB3FE4E3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C63C9-6380-49C7-B875-B7CB4F1F8A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89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43A84-88C0-4769-8307-648DD3FFE108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0F67F-3FCF-4808-A6F2-F3DAF0514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2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63042-FCB4-42DA-A69F-C69343A304B5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43946-CD76-4F88-9EF4-79A9FD3FB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3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EA3ED-44A7-464F-9D81-D0424170A587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B4C73-92DE-47DA-9C7B-F9A84EA3C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71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381A0-0FB7-4CB9-B7A1-01E39B3061B8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242D7-D339-4236-B4D8-6A5BB69AD3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5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8084EB6F-7C0C-4180-A004-53293B3AA65E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/>
            </a:lvl1pPr>
          </a:lstStyle>
          <a:p>
            <a:pPr>
              <a:defRPr/>
            </a:pPr>
            <a:fld id="{9701A65E-9105-4BCD-B800-E850AA2EC3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0" y="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999900"/>
                </a:solidFill>
                <a:latin typeface="华文行楷" pitchFamily="2" charset="-122"/>
                <a:ea typeface="华文行楷" pitchFamily="2" charset="-122"/>
              </a:rPr>
              <a:t>游戏中的人工智能</a:t>
            </a:r>
          </a:p>
        </p:txBody>
      </p:sp>
      <p:sp>
        <p:nvSpPr>
          <p:cNvPr id="1034" name="TextBox 2"/>
          <p:cNvSpPr txBox="1">
            <a:spLocks noChangeArrowheads="1"/>
          </p:cNvSpPr>
          <p:nvPr userDrawn="1"/>
        </p:nvSpPr>
        <p:spPr bwMode="auto">
          <a:xfrm>
            <a:off x="6172200" y="41275"/>
            <a:ext cx="226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smtClean="0">
                <a:latin typeface="华文行楷" pitchFamily="2" charset="-122"/>
                <a:ea typeface="华文行楷" pitchFamily="2" charset="-122"/>
              </a:rPr>
              <a:t>第一章 概述</a:t>
            </a:r>
          </a:p>
        </p:txBody>
      </p:sp>
      <p:sp>
        <p:nvSpPr>
          <p:cNvPr id="42" name="TextBox 1"/>
          <p:cNvSpPr txBox="1">
            <a:spLocks noChangeArrowheads="1"/>
          </p:cNvSpPr>
          <p:nvPr userDrawn="1"/>
        </p:nvSpPr>
        <p:spPr bwMode="auto">
          <a:xfrm>
            <a:off x="0" y="6396037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信息科学与技术学院数字媒体技术系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4811713" cy="1406525"/>
          </a:xfrm>
        </p:spPr>
        <p:txBody>
          <a:bodyPr/>
          <a:lstStyle/>
          <a:p>
            <a:pPr eaLnBrk="1" hangingPunct="1"/>
            <a:r>
              <a:rPr lang="zh-CN" altLang="en-US" sz="6000" dirty="0" smtClean="0">
                <a:latin typeface="黑体" pitchFamily="49" charset="-122"/>
                <a:ea typeface="黑体" pitchFamily="49" charset="-122"/>
              </a:rPr>
              <a:t>概  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6248400" cy="98901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华文行楷" pitchFamily="2" charset="-122"/>
              </a:rPr>
              <a:t>主讲人：庄珊娜</a:t>
            </a:r>
          </a:p>
        </p:txBody>
      </p:sp>
      <p:sp>
        <p:nvSpPr>
          <p:cNvPr id="3076" name="矩形 1"/>
          <p:cNvSpPr>
            <a:spLocks noChangeArrowheads="1"/>
          </p:cNvSpPr>
          <p:nvPr/>
        </p:nvSpPr>
        <p:spPr bwMode="auto">
          <a:xfrm>
            <a:off x="381000" y="609600"/>
            <a:ext cx="1620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第一章 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2A6B77-854B-4CD1-B174-48CC0CE5608D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定性</a:t>
            </a:r>
            <a:r>
              <a:rPr lang="en-US" altLang="zh-CN" smtClean="0"/>
              <a:t>AI</a:t>
            </a:r>
            <a:r>
              <a:rPr lang="zh-CN" altLang="en-US" smtClean="0"/>
              <a:t>与非定性</a:t>
            </a:r>
            <a:r>
              <a:rPr lang="en-US" altLang="zh-CN" smtClean="0"/>
              <a:t>AI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定性</a:t>
            </a:r>
            <a:r>
              <a:rPr lang="en-US" altLang="zh-CN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AI</a:t>
            </a:r>
          </a:p>
          <a:p>
            <a:pPr lvl="1" eaLnBrk="1" hangingPunct="1"/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特定的，可预测的，没有不确定性。</a:t>
            </a:r>
            <a:endParaRPr lang="en-US" altLang="zh-CN" sz="2800" b="1" smtClean="0">
              <a:latin typeface="黑体" pitchFamily="49" charset="-122"/>
              <a:ea typeface="黑体" pitchFamily="49" charset="-122"/>
            </a:endParaRPr>
          </a:p>
          <a:p>
            <a:pPr lvl="1" eaLnBrk="1" hangingPunct="1"/>
            <a:r>
              <a:rPr lang="zh-CN" altLang="en-US" sz="2800" b="1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实例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：简单的追逐</a:t>
            </a:r>
            <a:endParaRPr lang="en-US" altLang="zh-CN" sz="2800" b="1" smtClean="0">
              <a:latin typeface="黑体" pitchFamily="49" charset="-122"/>
              <a:ea typeface="黑体" pitchFamily="49" charset="-122"/>
            </a:endParaRPr>
          </a:p>
          <a:p>
            <a:pPr lvl="1" eaLnBrk="1" hangingPunct="1"/>
            <a:r>
              <a:rPr lang="zh-CN" altLang="en-US" sz="2800" b="1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优点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：结果可预测、效率高、易实现、理解、测试和调试。</a:t>
            </a:r>
            <a:endParaRPr lang="en-US" altLang="zh-CN" sz="2800" b="1" smtClean="0">
              <a:latin typeface="黑体" pitchFamily="49" charset="-122"/>
              <a:ea typeface="黑体" pitchFamily="49" charset="-122"/>
            </a:endParaRPr>
          </a:p>
          <a:p>
            <a:pPr lvl="1" eaLnBrk="1" hangingPunct="1"/>
            <a:r>
              <a:rPr lang="zh-CN" altLang="en-US" sz="2800" b="1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缺点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800" b="1" smtClean="0">
              <a:latin typeface="黑体" pitchFamily="49" charset="-122"/>
              <a:ea typeface="黑体" pitchFamily="49" charset="-122"/>
            </a:endParaRPr>
          </a:p>
          <a:p>
            <a:pPr lvl="2" eaLnBrk="1" hangingPunct="1"/>
            <a:r>
              <a:rPr lang="zh-CN" altLang="en-US" sz="2400" b="1" smtClean="0">
                <a:latin typeface="黑体" pitchFamily="49" charset="-122"/>
                <a:ea typeface="黑体" pitchFamily="49" charset="-122"/>
              </a:rPr>
              <a:t>开发者需要预先考虑各种场景，明确写出所有行为；</a:t>
            </a:r>
            <a:endParaRPr lang="en-US" altLang="zh-CN" sz="2400" b="1" smtClean="0">
              <a:latin typeface="黑体" pitchFamily="49" charset="-122"/>
              <a:ea typeface="黑体" pitchFamily="49" charset="-122"/>
            </a:endParaRPr>
          </a:p>
          <a:p>
            <a:pPr lvl="2" eaLnBrk="1" hangingPunct="1"/>
            <a:r>
              <a:rPr lang="zh-CN" altLang="en-US" sz="2400" b="1" smtClean="0">
                <a:latin typeface="黑体" pitchFamily="49" charset="-122"/>
                <a:ea typeface="黑体" pitchFamily="49" charset="-122"/>
              </a:rPr>
              <a:t>无法帮助非游戏玩家学习或演化，玩家玩过一段时间就可以预测非游戏玩家的定性行为。</a:t>
            </a:r>
            <a:endParaRPr lang="zh-CN" altLang="zh-CN" sz="2400" b="1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DB94D8-04D7-4884-959D-6835645A4EA4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定性</a:t>
            </a:r>
            <a:r>
              <a:rPr lang="en-US" altLang="zh-CN" smtClean="0"/>
              <a:t>AI</a:t>
            </a:r>
            <a:r>
              <a:rPr lang="zh-CN" altLang="en-US" smtClean="0"/>
              <a:t>与非定性</a:t>
            </a:r>
            <a:r>
              <a:rPr lang="en-US" altLang="zh-CN" smtClean="0"/>
              <a:t>AI</a:t>
            </a:r>
            <a:endParaRPr lang="zh-CN" altLang="en-US" smtClean="0"/>
          </a:p>
        </p:txBody>
      </p:sp>
      <p:sp>
        <p:nvSpPr>
          <p:cNvPr id="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非定性</a:t>
            </a:r>
            <a:r>
              <a:rPr lang="en-US" altLang="zh-CN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AI</a:t>
            </a:r>
          </a:p>
          <a:p>
            <a:pPr lvl="1" eaLnBrk="1" hangingPunct="1"/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有某种不确定性和不可预测性（不确定程度与所采用的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AI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方法的理解和难易程度有关）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/>
            <a:r>
              <a:rPr lang="zh-CN" altLang="en-US" sz="28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实例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：非游戏玩家的作战战术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/>
            <a:r>
              <a:rPr lang="zh-CN" altLang="en-US" sz="28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优点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：开发者无需事先预想所有可能的场景，以及写下所有确定的行为。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/>
            <a:r>
              <a:rPr lang="zh-CN" altLang="en-US" sz="28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缺点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2" eaLnBrk="1" hangingPunct="1"/>
            <a:r>
              <a:rPr lang="zh-CN" altLang="en-US" sz="2400" b="1" smtClean="0">
                <a:ea typeface="华文楷体" pitchFamily="2" charset="-122"/>
              </a:rPr>
              <a:t>很难测试和调试</a:t>
            </a:r>
            <a:endParaRPr lang="en-US" altLang="zh-CN" sz="2400" b="1" smtClean="0">
              <a:ea typeface="华文楷体" pitchFamily="2" charset="-122"/>
            </a:endParaRPr>
          </a:p>
          <a:p>
            <a:pPr lvl="2" eaLnBrk="1" hangingPunct="1"/>
            <a:r>
              <a:rPr lang="zh-CN" altLang="en-US" sz="2400" b="1" smtClean="0">
                <a:ea typeface="华文楷体" pitchFamily="2" charset="-122"/>
              </a:rPr>
              <a:t>开发周期长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986CE8-B267-4022-9D44-D41D65D0DB7D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游戏</a:t>
            </a:r>
            <a:r>
              <a:rPr lang="en-US" altLang="zh-CN" smtClean="0"/>
              <a:t>AI</a:t>
            </a:r>
            <a:r>
              <a:rPr lang="zh-CN" altLang="en-US" smtClean="0"/>
              <a:t>系统的工作原理</a:t>
            </a:r>
          </a:p>
        </p:txBody>
      </p:sp>
      <p:grpSp>
        <p:nvGrpSpPr>
          <p:cNvPr id="14340" name="组合 5"/>
          <p:cNvGrpSpPr>
            <a:grpSpLocks/>
          </p:cNvGrpSpPr>
          <p:nvPr/>
        </p:nvGrpSpPr>
        <p:grpSpPr bwMode="auto">
          <a:xfrm>
            <a:off x="3238500" y="3644900"/>
            <a:ext cx="2362200" cy="685800"/>
            <a:chOff x="1104900" y="2971800"/>
            <a:chExt cx="2362200" cy="685800"/>
          </a:xfrm>
        </p:grpSpPr>
        <p:sp>
          <p:nvSpPr>
            <p:cNvPr id="4" name="矩形 3"/>
            <p:cNvSpPr/>
            <p:nvPr/>
          </p:nvSpPr>
          <p:spPr>
            <a:xfrm>
              <a:off x="1104900" y="2971800"/>
              <a:ext cx="1790700" cy="685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58" name="TextBox 4"/>
            <p:cNvSpPr txBox="1">
              <a:spLocks noChangeArrowheads="1"/>
            </p:cNvSpPr>
            <p:nvPr/>
          </p:nvSpPr>
          <p:spPr bwMode="auto">
            <a:xfrm>
              <a:off x="1104900" y="2971800"/>
              <a:ext cx="23622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黑体" pitchFamily="49" charset="-122"/>
                  <a:ea typeface="黑体" pitchFamily="49" charset="-122"/>
                </a:rPr>
                <a:t>分析推理</a:t>
              </a:r>
            </a:p>
          </p:txBody>
        </p:sp>
      </p:grpSp>
      <p:grpSp>
        <p:nvGrpSpPr>
          <p:cNvPr id="14341" name="组合 7"/>
          <p:cNvGrpSpPr>
            <a:grpSpLocks/>
          </p:cNvGrpSpPr>
          <p:nvPr/>
        </p:nvGrpSpPr>
        <p:grpSpPr bwMode="auto">
          <a:xfrm>
            <a:off x="3238500" y="2209800"/>
            <a:ext cx="2362200" cy="685800"/>
            <a:chOff x="1104900" y="2971800"/>
            <a:chExt cx="2362200" cy="685800"/>
          </a:xfrm>
        </p:grpSpPr>
        <p:sp>
          <p:nvSpPr>
            <p:cNvPr id="9" name="矩形 8"/>
            <p:cNvSpPr/>
            <p:nvPr/>
          </p:nvSpPr>
          <p:spPr>
            <a:xfrm>
              <a:off x="1104900" y="2971800"/>
              <a:ext cx="1790700" cy="685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56" name="TextBox 9"/>
            <p:cNvSpPr txBox="1">
              <a:spLocks noChangeArrowheads="1"/>
            </p:cNvSpPr>
            <p:nvPr/>
          </p:nvSpPr>
          <p:spPr bwMode="auto">
            <a:xfrm>
              <a:off x="1104900" y="2971800"/>
              <a:ext cx="23622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黑体" pitchFamily="49" charset="-122"/>
                  <a:ea typeface="黑体" pitchFamily="49" charset="-122"/>
                </a:rPr>
                <a:t>记忆存储</a:t>
              </a:r>
            </a:p>
          </p:txBody>
        </p:sp>
      </p:grpSp>
      <p:grpSp>
        <p:nvGrpSpPr>
          <p:cNvPr id="14342" name="组合 10"/>
          <p:cNvGrpSpPr>
            <a:grpSpLocks/>
          </p:cNvGrpSpPr>
          <p:nvPr/>
        </p:nvGrpSpPr>
        <p:grpSpPr bwMode="auto">
          <a:xfrm>
            <a:off x="838200" y="2933700"/>
            <a:ext cx="2362200" cy="685800"/>
            <a:chOff x="1104900" y="2971800"/>
            <a:chExt cx="2362200" cy="685800"/>
          </a:xfrm>
        </p:grpSpPr>
        <p:sp>
          <p:nvSpPr>
            <p:cNvPr id="12" name="矩形 11"/>
            <p:cNvSpPr/>
            <p:nvPr/>
          </p:nvSpPr>
          <p:spPr>
            <a:xfrm>
              <a:off x="1104900" y="2971800"/>
              <a:ext cx="17907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54" name="TextBox 12"/>
            <p:cNvSpPr txBox="1">
              <a:spLocks noChangeArrowheads="1"/>
            </p:cNvSpPr>
            <p:nvPr/>
          </p:nvSpPr>
          <p:spPr bwMode="auto">
            <a:xfrm>
              <a:off x="1104900" y="2971800"/>
              <a:ext cx="23622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黑体" pitchFamily="49" charset="-122"/>
                  <a:ea typeface="黑体" pitchFamily="49" charset="-122"/>
                </a:rPr>
                <a:t>感知输入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2971800" y="2057400"/>
            <a:ext cx="23622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4344" name="组合 17"/>
          <p:cNvGrpSpPr>
            <a:grpSpLocks/>
          </p:cNvGrpSpPr>
          <p:nvPr/>
        </p:nvGrpSpPr>
        <p:grpSpPr bwMode="auto">
          <a:xfrm>
            <a:off x="5715000" y="2895600"/>
            <a:ext cx="2895600" cy="685800"/>
            <a:chOff x="6629400" y="2895600"/>
            <a:chExt cx="2895600" cy="685800"/>
          </a:xfrm>
        </p:grpSpPr>
        <p:sp>
          <p:nvSpPr>
            <p:cNvPr id="16" name="矩形 15"/>
            <p:cNvSpPr/>
            <p:nvPr/>
          </p:nvSpPr>
          <p:spPr>
            <a:xfrm>
              <a:off x="6680200" y="2895600"/>
              <a:ext cx="25146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52" name="TextBox 16"/>
            <p:cNvSpPr txBox="1">
              <a:spLocks noChangeArrowheads="1"/>
            </p:cNvSpPr>
            <p:nvPr/>
          </p:nvSpPr>
          <p:spPr bwMode="auto">
            <a:xfrm>
              <a:off x="6629400" y="2895600"/>
              <a:ext cx="2895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黑体" pitchFamily="49" charset="-122"/>
                  <a:ea typeface="黑体" pitchFamily="49" charset="-122"/>
                </a:rPr>
                <a:t>决策行为输出</a:t>
              </a:r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52400" y="3276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590800" y="3276600"/>
            <a:ext cx="38100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34000" y="3265488"/>
            <a:ext cx="381000" cy="238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280400" y="3252788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9" name="TextBox 25"/>
          <p:cNvSpPr txBox="1">
            <a:spLocks noChangeArrowheads="1"/>
          </p:cNvSpPr>
          <p:nvPr/>
        </p:nvSpPr>
        <p:spPr bwMode="auto">
          <a:xfrm>
            <a:off x="63500" y="2014538"/>
            <a:ext cx="1092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黑体" pitchFamily="49" charset="-122"/>
                <a:ea typeface="黑体" pitchFamily="49" charset="-122"/>
              </a:rPr>
              <a:t>周围环境</a:t>
            </a:r>
          </a:p>
        </p:txBody>
      </p:sp>
      <p:sp>
        <p:nvSpPr>
          <p:cNvPr id="14350" name="TextBox 26"/>
          <p:cNvSpPr txBox="1">
            <a:spLocks noChangeArrowheads="1"/>
          </p:cNvSpPr>
          <p:nvPr/>
        </p:nvSpPr>
        <p:spPr bwMode="auto">
          <a:xfrm>
            <a:off x="7162800" y="3690938"/>
            <a:ext cx="21971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黑体" pitchFamily="49" charset="-122"/>
                <a:ea typeface="黑体" pitchFamily="49" charset="-122"/>
              </a:rPr>
              <a:t>游戏中的人物角色</a:t>
            </a:r>
          </a:p>
        </p:txBody>
      </p:sp>
    </p:spTree>
    <p:extLst>
      <p:ext uri="{BB962C8B-B14F-4D97-AF65-F5344CB8AC3E}">
        <p14:creationId xmlns:p14="http://schemas.microsoft.com/office/powerpoint/2010/main" val="6573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F0F698-474B-48BA-8031-6D086330A87D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现有的游戏</a:t>
            </a:r>
            <a:r>
              <a:rPr lang="en-US" altLang="zh-CN" smtClean="0"/>
              <a:t>AI</a:t>
            </a:r>
            <a:r>
              <a:rPr lang="zh-CN" altLang="en-US" smtClean="0"/>
              <a:t>技术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5105400" cy="441166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作弊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路径寻找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有限状态机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模糊逻辑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以规则为主的描述式系统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人工生命技术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神经网络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遗传算法</a:t>
            </a:r>
            <a:endParaRPr lang="zh-CN" altLang="zh-CN" b="1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6D374F-0D93-485B-9099-3F3D361E83D6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游戏</a:t>
            </a:r>
            <a:r>
              <a:rPr lang="en-US" altLang="zh-CN" smtClean="0"/>
              <a:t>AI</a:t>
            </a:r>
            <a:r>
              <a:rPr lang="zh-CN" altLang="en-US" smtClean="0"/>
              <a:t>的未来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1100" y="2590800"/>
            <a:ext cx="1570038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学习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600" y="4267200"/>
            <a:ext cx="2459038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008000"/>
                </a:solidFill>
                <a:latin typeface="+mn-lt"/>
                <a:ea typeface="华文楷体" pitchFamily="2" charset="-122"/>
              </a:rPr>
              <a:t>非定性</a:t>
            </a:r>
            <a:r>
              <a:rPr lang="en-US" altLang="zh-CN" sz="4400" b="1" dirty="0">
                <a:solidFill>
                  <a:srgbClr val="008000"/>
                </a:solidFill>
                <a:latin typeface="+mn-lt"/>
                <a:ea typeface="华文楷体" pitchFamily="2" charset="-122"/>
              </a:rPr>
              <a:t>AI</a:t>
            </a:r>
            <a:endParaRPr lang="zh-CN" altLang="en-US" sz="4400" b="1" dirty="0">
              <a:solidFill>
                <a:srgbClr val="008000"/>
              </a:solidFill>
              <a:latin typeface="+mn-lt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56184E-EF50-43AE-9B8D-4F75D93DD64B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32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3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游戏开发中的人工智能</a:t>
            </a:r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，东南大学出版社</a:t>
            </a:r>
            <a:endParaRPr lang="en-US" altLang="zh-CN" sz="3200" b="1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162DD03-46B6-441C-9602-A34F624A96D2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参考资料</a:t>
            </a:r>
          </a:p>
        </p:txBody>
      </p:sp>
      <p:sp>
        <p:nvSpPr>
          <p:cNvPr id="20484" name="内容占位符 2"/>
          <p:cNvSpPr>
            <a:spLocks noGrp="1"/>
          </p:cNvSpPr>
          <p:nvPr>
            <p:ph idx="1"/>
          </p:nvPr>
        </p:nvSpPr>
        <p:spPr>
          <a:xfrm>
            <a:off x="457200" y="1760538"/>
            <a:ext cx="8686800" cy="4411662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《Unity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人工智能游戏开发（第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版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，清华大学出版社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《Unity3D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人工智能编程精粹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，清华大学出版社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《Unity 3D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人工智能编程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，机械工业出版社</a:t>
            </a:r>
          </a:p>
        </p:txBody>
      </p:sp>
      <p:pic>
        <p:nvPicPr>
          <p:cNvPr id="1026" name="Picture 2" descr="Unity人工智能游戏开发(第2版)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43300"/>
            <a:ext cx="26479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3D人工智能编程精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44" y="3741633"/>
            <a:ext cx="1524000" cy="21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ty 3D人工智能编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44" y="3651826"/>
            <a:ext cx="22669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043268" y="2486464"/>
            <a:ext cx="3276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95400" y="5221232"/>
            <a:ext cx="3276600" cy="914400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95400" y="4738468"/>
            <a:ext cx="3276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95400" y="4267200"/>
            <a:ext cx="32766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09468" y="3276600"/>
            <a:ext cx="3276600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17676" y="2328204"/>
            <a:ext cx="3276600" cy="9144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06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106B86-0E1F-4BDC-80DE-E41E7BC4DF5F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59436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本学期主要学习内容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3276600" cy="44116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理论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追逐与闪躲</a:t>
            </a:r>
          </a:p>
          <a:p>
            <a:pPr lvl="1"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移动模式</a:t>
            </a:r>
          </a:p>
          <a:p>
            <a:pPr lvl="1"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群聚</a:t>
            </a:r>
          </a:p>
          <a:p>
            <a:pPr lvl="1"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势函数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路径寻找</a:t>
            </a:r>
          </a:p>
          <a:p>
            <a:pPr lvl="1"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有限状态机</a:t>
            </a:r>
          </a:p>
          <a:p>
            <a:pPr lvl="1"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神经网络</a:t>
            </a:r>
          </a:p>
          <a:p>
            <a:pPr lvl="1"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遗传算法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94738" y="1905000"/>
            <a:ext cx="3276600" cy="220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实践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Unity3D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E4BB4AC-3C83-477E-B692-D8B5509F8607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课程实施方案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339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1~4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周理论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周二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1~2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节，周五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8~9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节（基教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405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5~8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周上机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周二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1~2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节，周五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8~9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节，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第九实验楼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327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划分小组（同游戏设计与制作课程）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上课按组就坐，便于完成课内临时讨论。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/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2D4988-FE2F-4589-AEBC-75D15E31EAE0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课程考核方案</a:t>
            </a:r>
          </a:p>
        </p:txBody>
      </p:sp>
      <p:sp>
        <p:nvSpPr>
          <p:cNvPr id="2355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黑体" pitchFamily="49" charset="-122"/>
              </a:rPr>
              <a:t>成绩构成</a:t>
            </a:r>
            <a:endParaRPr lang="en-US" altLang="zh-CN" sz="32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008000"/>
                </a:solidFill>
                <a:ea typeface="黑体" pitchFamily="49" charset="-122"/>
              </a:rPr>
              <a:t>平时成绩</a:t>
            </a:r>
            <a:r>
              <a:rPr lang="en-US" altLang="zh-CN" sz="2800" b="1" dirty="0" smtClean="0">
                <a:ea typeface="黑体" pitchFamily="49" charset="-122"/>
              </a:rPr>
              <a:t>+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综合设计</a:t>
            </a:r>
            <a:endParaRPr lang="en-US" altLang="zh-CN" sz="28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lvl="1"/>
            <a:r>
              <a:rPr lang="en-US" altLang="zh-CN" sz="2800" b="1" dirty="0" smtClean="0">
                <a:solidFill>
                  <a:srgbClr val="7030A0"/>
                </a:solidFill>
                <a:ea typeface="黑体" pitchFamily="49" charset="-122"/>
              </a:rPr>
              <a:t>     40%         60%      </a:t>
            </a:r>
            <a:endParaRPr lang="zh-CN" altLang="en-US" sz="2800" b="1" dirty="0" smtClean="0">
              <a:solidFill>
                <a:srgbClr val="7030A0"/>
              </a:solidFill>
              <a:ea typeface="黑体" pitchFamily="49" charset="-122"/>
            </a:endParaRPr>
          </a:p>
          <a:p>
            <a:r>
              <a:rPr lang="zh-CN" altLang="en-US" sz="3200" b="1" dirty="0" smtClean="0">
                <a:ea typeface="黑体" pitchFamily="49" charset="-122"/>
              </a:rPr>
              <a:t>说明</a:t>
            </a:r>
            <a:endParaRPr lang="en-US" altLang="zh-CN" sz="3200" b="1" dirty="0">
              <a:ea typeface="黑体" pitchFamily="49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平时上机作业</a:t>
            </a:r>
            <a:endParaRPr lang="en-US" altLang="zh-CN" sz="28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lvl="2"/>
            <a:r>
              <a:rPr lang="zh-CN" altLang="en-US" sz="2500" b="1" dirty="0" smtClean="0">
                <a:ea typeface="黑体" pitchFamily="49" charset="-122"/>
              </a:rPr>
              <a:t>源代码</a:t>
            </a:r>
            <a:endParaRPr lang="en-US" altLang="zh-CN" sz="2500" b="1" dirty="0" smtClean="0">
              <a:ea typeface="黑体" pitchFamily="49" charset="-122"/>
            </a:endParaRPr>
          </a:p>
          <a:p>
            <a:pPr lvl="2"/>
            <a:r>
              <a:rPr lang="zh-CN" altLang="en-US" sz="2500" b="1" dirty="0" smtClean="0">
                <a:ea typeface="黑体" pitchFamily="49" charset="-122"/>
              </a:rPr>
              <a:t>实验报告</a:t>
            </a:r>
            <a:endParaRPr lang="en-US" altLang="zh-CN" sz="2500" b="1" dirty="0" smtClean="0">
              <a:ea typeface="黑体" pitchFamily="49" charset="-122"/>
            </a:endParaRPr>
          </a:p>
          <a:p>
            <a:pPr lvl="2"/>
            <a:r>
              <a:rPr lang="zh-CN" altLang="en-US" sz="2500" b="1" dirty="0" smtClean="0">
                <a:ea typeface="黑体" pitchFamily="49" charset="-122"/>
              </a:rPr>
              <a:t>提交时间</a:t>
            </a:r>
            <a:endParaRPr lang="en-US" altLang="zh-CN" sz="2500" b="1" dirty="0" smtClean="0">
              <a:ea typeface="黑体" pitchFamily="49" charset="-122"/>
            </a:endParaRPr>
          </a:p>
          <a:p>
            <a:pPr lvl="2"/>
            <a:r>
              <a:rPr lang="zh-CN" altLang="en-US" sz="2500" b="1" dirty="0" smtClean="0">
                <a:ea typeface="黑体" pitchFamily="49" charset="-122"/>
              </a:rPr>
              <a:t>抽查问答情况</a:t>
            </a:r>
            <a:endParaRPr lang="en-US" altLang="zh-CN" sz="2500" b="1" dirty="0" smtClean="0">
              <a:ea typeface="黑体" pitchFamily="49" charset="-122"/>
            </a:endParaRPr>
          </a:p>
          <a:p>
            <a:pPr lvl="1"/>
            <a:endParaRPr lang="zh-CN" altLang="en-US" dirty="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7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B2408D-44B3-4770-9D25-622FB556F98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b="0" smtClean="0"/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828800" y="2819400"/>
            <a:ext cx="6248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什么是人工智能？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1905000" y="4002088"/>
            <a:ext cx="586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/>
              <a:t>Artificial Intelligence, AI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2D4988-FE2F-4589-AEBC-75D15E31EAE0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课程考核方案</a:t>
            </a:r>
          </a:p>
        </p:txBody>
      </p:sp>
      <p:sp>
        <p:nvSpPr>
          <p:cNvPr id="2355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zh-CN" altLang="en-US" sz="3200" b="1" dirty="0" smtClean="0">
                <a:ea typeface="黑体" pitchFamily="49" charset="-122"/>
              </a:rPr>
              <a:t>说明</a:t>
            </a:r>
            <a:endParaRPr lang="en-US" altLang="zh-CN" sz="3200" b="1" dirty="0">
              <a:ea typeface="黑体" pitchFamily="49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综合设计</a:t>
            </a:r>
            <a:endParaRPr lang="en-US" altLang="zh-CN" sz="28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lvl="2"/>
            <a:r>
              <a:rPr lang="zh-CN" altLang="en-US" sz="2600" b="1" dirty="0">
                <a:ea typeface="黑体" pitchFamily="49" charset="-122"/>
              </a:rPr>
              <a:t>结</a:t>
            </a:r>
            <a:r>
              <a:rPr lang="zh-CN" altLang="en-US" sz="2600" b="1" dirty="0" smtClean="0">
                <a:ea typeface="黑体" pitchFamily="49" charset="-122"/>
              </a:rPr>
              <a:t>组完成，每位成员须完成不低于总工作量的</a:t>
            </a:r>
            <a:r>
              <a:rPr lang="en-US" altLang="zh-CN" sz="2600" b="1" dirty="0" smtClean="0">
                <a:solidFill>
                  <a:srgbClr val="FF0000"/>
                </a:solidFill>
                <a:ea typeface="黑体" pitchFamily="49" charset="-122"/>
              </a:rPr>
              <a:t>25%</a:t>
            </a:r>
            <a:r>
              <a:rPr lang="zh-CN" altLang="en-US" sz="2600" b="1" dirty="0" smtClean="0">
                <a:solidFill>
                  <a:srgbClr val="FF0000"/>
                </a:solidFill>
                <a:ea typeface="黑体" pitchFamily="49" charset="-122"/>
              </a:rPr>
              <a:t>（</a:t>
            </a:r>
            <a:r>
              <a:rPr lang="en-US" altLang="zh-CN" sz="2600" b="1" dirty="0" smtClean="0">
                <a:solidFill>
                  <a:srgbClr val="FF0000"/>
                </a:solidFill>
                <a:ea typeface="黑体" pitchFamily="49" charset="-122"/>
              </a:rPr>
              <a:t>20%——4</a:t>
            </a:r>
            <a:r>
              <a:rPr lang="zh-CN" altLang="en-US" sz="2600" b="1" dirty="0" smtClean="0">
                <a:solidFill>
                  <a:srgbClr val="FF0000"/>
                </a:solidFill>
                <a:ea typeface="黑体" pitchFamily="49" charset="-122"/>
              </a:rPr>
              <a:t>人组）</a:t>
            </a:r>
            <a:r>
              <a:rPr lang="zh-CN" altLang="en-US" sz="2600" b="1" dirty="0" smtClean="0">
                <a:ea typeface="黑体" pitchFamily="49" charset="-122"/>
              </a:rPr>
              <a:t>，否则该项成绩为</a:t>
            </a:r>
            <a:r>
              <a:rPr lang="en-US" altLang="zh-CN" sz="2600" b="1" dirty="0" smtClean="0">
                <a:solidFill>
                  <a:srgbClr val="FF0000"/>
                </a:solidFill>
                <a:ea typeface="黑体" pitchFamily="49" charset="-122"/>
              </a:rPr>
              <a:t>0</a:t>
            </a:r>
            <a:r>
              <a:rPr lang="zh-CN" altLang="en-US" sz="2600" b="1" dirty="0" smtClean="0">
                <a:solidFill>
                  <a:srgbClr val="FF0000"/>
                </a:solidFill>
                <a:ea typeface="黑体" pitchFamily="49" charset="-122"/>
              </a:rPr>
              <a:t>分</a:t>
            </a:r>
            <a:endParaRPr lang="en-US" altLang="zh-CN" sz="2600" b="1" dirty="0" smtClean="0">
              <a:solidFill>
                <a:srgbClr val="FF0000"/>
              </a:solidFill>
              <a:ea typeface="黑体" pitchFamily="49" charset="-122"/>
            </a:endParaRPr>
          </a:p>
          <a:p>
            <a:pPr lvl="2"/>
            <a:r>
              <a:rPr lang="zh-CN" altLang="en-US" sz="2600" b="1" dirty="0" smtClean="0">
                <a:ea typeface="黑体" pitchFamily="49" charset="-122"/>
              </a:rPr>
              <a:t>包括追逐与闪躲、移动模式、群聚、势函数、路径寻找、有限状态机、模糊逻辑、神经网络、遗传算法不少于</a:t>
            </a:r>
            <a:r>
              <a:rPr lang="en-US" altLang="zh-CN" sz="2600" b="1" dirty="0" smtClean="0">
                <a:ea typeface="黑体" pitchFamily="49" charset="-122"/>
              </a:rPr>
              <a:t>7</a:t>
            </a:r>
            <a:r>
              <a:rPr lang="zh-CN" altLang="en-US" sz="2600" b="1" dirty="0" smtClean="0">
                <a:ea typeface="黑体" pitchFamily="49" charset="-122"/>
              </a:rPr>
              <a:t>个方面。</a:t>
            </a:r>
            <a:endParaRPr lang="en-US" altLang="zh-CN" sz="2600" b="1" dirty="0" smtClean="0">
              <a:ea typeface="黑体" pitchFamily="49" charset="-122"/>
            </a:endParaRPr>
          </a:p>
          <a:p>
            <a:pPr lvl="2"/>
            <a:r>
              <a:rPr lang="en-US" altLang="zh-CN" sz="2600" b="1" dirty="0" smtClean="0">
                <a:solidFill>
                  <a:srgbClr val="0000FF"/>
                </a:solidFill>
                <a:ea typeface="黑体" pitchFamily="49" charset="-122"/>
                <a:hlinkClick r:id="rId2" action="ppaction://hlinksldjump"/>
              </a:rPr>
              <a:t>PPT</a:t>
            </a:r>
            <a:r>
              <a:rPr lang="zh-CN" altLang="en-US" sz="2600" b="1" dirty="0" smtClean="0">
                <a:solidFill>
                  <a:srgbClr val="0000FF"/>
                </a:solidFill>
                <a:ea typeface="黑体" pitchFamily="49" charset="-122"/>
                <a:hlinkClick r:id="rId2" action="ppaction://hlinksldjump"/>
              </a:rPr>
              <a:t>汇报</a:t>
            </a:r>
            <a:endParaRPr lang="en-US" altLang="zh-CN" sz="26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lvl="2"/>
            <a:r>
              <a:rPr lang="zh-CN" altLang="en-US" sz="2600" b="1" dirty="0" smtClean="0">
                <a:solidFill>
                  <a:srgbClr val="0000FF"/>
                </a:solidFill>
                <a:ea typeface="黑体" pitchFamily="49" charset="-122"/>
                <a:hlinkClick r:id="rId3" action="ppaction://hlinksldjump"/>
              </a:rPr>
              <a:t>实验报告</a:t>
            </a:r>
            <a:endParaRPr lang="en-US" altLang="zh-CN" sz="26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lvl="2"/>
            <a:r>
              <a:rPr lang="zh-CN" altLang="en-US" sz="2600" b="1" dirty="0" smtClean="0">
                <a:solidFill>
                  <a:srgbClr val="0000FF"/>
                </a:solidFill>
                <a:ea typeface="黑体" pitchFamily="49" charset="-122"/>
              </a:rPr>
              <a:t>个人得分由在综合设计中所做贡献评判。</a:t>
            </a:r>
          </a:p>
          <a:p>
            <a:pPr lvl="1"/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2" name="动作按钮: 前进或下一项 1">
            <a:hlinkClick r:id="rId4" action="ppaction://hlinksldjump" highlightClick="1"/>
          </p:cNvPr>
          <p:cNvSpPr/>
          <p:nvPr/>
        </p:nvSpPr>
        <p:spPr>
          <a:xfrm>
            <a:off x="7543800" y="6172200"/>
            <a:ext cx="609600" cy="5334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2D4988-FE2F-4589-AEBC-75D15E31EAE0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课程考核方案</a:t>
            </a:r>
          </a:p>
        </p:txBody>
      </p:sp>
      <p:sp>
        <p:nvSpPr>
          <p:cNvPr id="2355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zh-CN" altLang="en-US" sz="3200" b="1" dirty="0" smtClean="0">
                <a:ea typeface="黑体" pitchFamily="49" charset="-122"/>
              </a:rPr>
              <a:t>说明</a:t>
            </a:r>
            <a:endParaRPr lang="en-US" altLang="zh-CN" sz="3200" b="1" dirty="0">
              <a:ea typeface="黑体" pitchFamily="49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综合设计</a:t>
            </a:r>
            <a:endParaRPr lang="en-US" altLang="zh-CN" sz="28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lvl="2"/>
            <a:r>
              <a:rPr lang="en-US" altLang="zh-CN" sz="2500" b="1" dirty="0" smtClean="0">
                <a:ea typeface="黑体" pitchFamily="49" charset="-122"/>
              </a:rPr>
              <a:t>PPT</a:t>
            </a:r>
            <a:r>
              <a:rPr lang="zh-CN" altLang="en-US" sz="2500" b="1" dirty="0" smtClean="0">
                <a:ea typeface="黑体" pitchFamily="49" charset="-122"/>
              </a:rPr>
              <a:t>制作及汇报要求</a:t>
            </a:r>
          </a:p>
          <a:p>
            <a:pPr lvl="3"/>
            <a:r>
              <a:rPr lang="en-US" altLang="zh-CN" sz="2600" b="1" dirty="0" smtClean="0">
                <a:ea typeface="黑体" pitchFamily="49" charset="-122"/>
              </a:rPr>
              <a:t>PPT</a:t>
            </a:r>
            <a:r>
              <a:rPr lang="zh-CN" altLang="en-US" sz="2600" b="1" dirty="0" smtClean="0">
                <a:ea typeface="黑体" pitchFamily="49" charset="-122"/>
              </a:rPr>
              <a:t>制作条理清晰、重点突出，无大段文字</a:t>
            </a:r>
            <a:endParaRPr lang="en-US" altLang="zh-CN" sz="2600" b="1" dirty="0" smtClean="0">
              <a:ea typeface="黑体" pitchFamily="49" charset="-122"/>
            </a:endParaRPr>
          </a:p>
          <a:p>
            <a:pPr lvl="3"/>
            <a:r>
              <a:rPr lang="zh-CN" altLang="en-US" sz="2600" b="1" dirty="0" smtClean="0">
                <a:ea typeface="黑体" pitchFamily="49" charset="-122"/>
              </a:rPr>
              <a:t>所有成员均进行汇报，且每组汇报时间为</a:t>
            </a:r>
            <a:r>
              <a:rPr lang="en-US" altLang="zh-CN" sz="2600" b="1" dirty="0" smtClean="0">
                <a:ea typeface="黑体" pitchFamily="49" charset="-122"/>
              </a:rPr>
              <a:t>20</a:t>
            </a:r>
            <a:r>
              <a:rPr lang="zh-CN" altLang="en-US" sz="2600" b="1" dirty="0" smtClean="0">
                <a:ea typeface="黑体" pitchFamily="49" charset="-122"/>
              </a:rPr>
              <a:t>分钟，可上下浮动</a:t>
            </a:r>
            <a:r>
              <a:rPr lang="en-US" altLang="zh-CN" sz="2600" b="1" dirty="0" smtClean="0">
                <a:ea typeface="黑体" pitchFamily="49" charset="-122"/>
              </a:rPr>
              <a:t>2</a:t>
            </a:r>
            <a:r>
              <a:rPr lang="zh-CN" altLang="en-US" sz="2600" b="1" dirty="0" smtClean="0">
                <a:ea typeface="黑体" pitchFamily="49" charset="-122"/>
              </a:rPr>
              <a:t>分钟，否则，超出或少于规定时间按照</a:t>
            </a:r>
            <a:r>
              <a:rPr lang="en-US" altLang="zh-CN" sz="2600" b="1" dirty="0" smtClean="0">
                <a:ea typeface="黑体" pitchFamily="49" charset="-122"/>
              </a:rPr>
              <a:t>1</a:t>
            </a:r>
            <a:r>
              <a:rPr lang="zh-CN" altLang="en-US" sz="2600" b="1" dirty="0" smtClean="0">
                <a:ea typeface="黑体" pitchFamily="49" charset="-122"/>
              </a:rPr>
              <a:t>分</a:t>
            </a:r>
            <a:r>
              <a:rPr lang="en-US" altLang="zh-CN" sz="2600" b="1" dirty="0" smtClean="0">
                <a:ea typeface="黑体" pitchFamily="49" charset="-122"/>
              </a:rPr>
              <a:t>/min</a:t>
            </a:r>
            <a:r>
              <a:rPr lang="zh-CN" altLang="en-US" sz="2600" b="1" dirty="0" smtClean="0">
                <a:ea typeface="黑体" pitchFamily="49" charset="-122"/>
              </a:rPr>
              <a:t>扣除</a:t>
            </a:r>
            <a:endParaRPr lang="en-US" altLang="zh-CN" sz="2600" b="1" dirty="0" smtClean="0">
              <a:ea typeface="黑体" pitchFamily="49" charset="-122"/>
            </a:endParaRPr>
          </a:p>
          <a:p>
            <a:pPr lvl="2"/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注：若非小组成员全员进行汇报，则全组该项得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49" charset="-122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分</a:t>
            </a:r>
            <a:endParaRPr lang="en-US" altLang="zh-CN" sz="2800" b="1" dirty="0" smtClean="0">
              <a:solidFill>
                <a:srgbClr val="FF0000"/>
              </a:solidFill>
              <a:ea typeface="黑体" pitchFamily="49" charset="-122"/>
            </a:endParaRPr>
          </a:p>
          <a:p>
            <a:pPr lvl="1"/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2" name="动作按钮: 后退或前一项 1">
            <a:hlinkClick r:id="" action="ppaction://hlinkshowjump?jump=previousslide" highlightClick="1"/>
          </p:cNvPr>
          <p:cNvSpPr/>
          <p:nvPr/>
        </p:nvSpPr>
        <p:spPr>
          <a:xfrm>
            <a:off x="7315200" y="6096000"/>
            <a:ext cx="609600" cy="6096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2D4988-FE2F-4589-AEBC-75D15E31EAE0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课程考核方案</a:t>
            </a:r>
          </a:p>
        </p:txBody>
      </p:sp>
      <p:sp>
        <p:nvSpPr>
          <p:cNvPr id="2355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1662"/>
          </a:xfrm>
        </p:spPr>
        <p:txBody>
          <a:bodyPr/>
          <a:lstStyle/>
          <a:p>
            <a:r>
              <a:rPr lang="zh-CN" altLang="en-US" sz="3200" b="1" dirty="0" smtClean="0">
                <a:ea typeface="黑体" pitchFamily="49" charset="-122"/>
              </a:rPr>
              <a:t>说明</a:t>
            </a:r>
            <a:endParaRPr lang="en-US" altLang="zh-CN" sz="3200" b="1" dirty="0">
              <a:ea typeface="黑体" pitchFamily="49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综合设计</a:t>
            </a:r>
            <a:endParaRPr lang="en-US" altLang="zh-CN" sz="28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lvl="2"/>
            <a:r>
              <a:rPr lang="zh-CN" altLang="en-US" sz="2500" b="1" dirty="0" smtClean="0">
                <a:ea typeface="黑体" pitchFamily="49" charset="-122"/>
              </a:rPr>
              <a:t>实验报告</a:t>
            </a:r>
            <a:endParaRPr lang="en-US" altLang="zh-CN" sz="2500" b="1" dirty="0" smtClean="0">
              <a:ea typeface="黑体" pitchFamily="49" charset="-122"/>
            </a:endParaRPr>
          </a:p>
          <a:p>
            <a:pPr lvl="3"/>
            <a:r>
              <a:rPr lang="zh-CN" altLang="en-US" sz="2600" b="1" dirty="0" smtClean="0">
                <a:ea typeface="黑体" pitchFamily="49" charset="-122"/>
              </a:rPr>
              <a:t>方案描述清晰，非大段文字，有流程图或者伪代码</a:t>
            </a:r>
          </a:p>
          <a:p>
            <a:pPr lvl="3"/>
            <a:r>
              <a:rPr lang="zh-CN" altLang="en-US" sz="2600" b="1" dirty="0" smtClean="0">
                <a:ea typeface="黑体" pitchFamily="49" charset="-122"/>
              </a:rPr>
              <a:t>对设计过程描述清晰，对设计过程所遇到的问题及其解决办法描述清晰，而非大量粘贴代码，仅粘贴主要部分代码即可。</a:t>
            </a:r>
            <a:endParaRPr lang="zh-CN" altLang="en-US" sz="2600" dirty="0" smtClean="0">
              <a:ea typeface="黑体" pitchFamily="49" charset="-122"/>
            </a:endParaRPr>
          </a:p>
        </p:txBody>
      </p:sp>
      <p:sp>
        <p:nvSpPr>
          <p:cNvPr id="5" name="动作按钮: 后退或前一项 4">
            <a:hlinkClick r:id="rId2" action="ppaction://hlinksldjump" highlightClick="1"/>
          </p:cNvPr>
          <p:cNvSpPr/>
          <p:nvPr/>
        </p:nvSpPr>
        <p:spPr>
          <a:xfrm>
            <a:off x="7315200" y="6096000"/>
            <a:ext cx="609600" cy="6096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1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2D4988-FE2F-4589-AEBC-75D15E31EAE0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课程考核方案</a:t>
            </a:r>
          </a:p>
        </p:txBody>
      </p:sp>
      <p:sp>
        <p:nvSpPr>
          <p:cNvPr id="2355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1662"/>
          </a:xfrm>
        </p:spPr>
        <p:txBody>
          <a:bodyPr/>
          <a:lstStyle/>
          <a:p>
            <a:r>
              <a:rPr lang="zh-CN" altLang="en-US" sz="3200" b="1" dirty="0" smtClean="0">
                <a:ea typeface="黑体" pitchFamily="49" charset="-122"/>
              </a:rPr>
              <a:t>说明</a:t>
            </a:r>
            <a:endParaRPr lang="en-US" altLang="zh-CN" sz="3200" b="1" dirty="0">
              <a:ea typeface="黑体" pitchFamily="49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考勤要求</a:t>
            </a:r>
            <a:endParaRPr lang="en-US" altLang="zh-CN" sz="2800" b="1" dirty="0" smtClean="0">
              <a:solidFill>
                <a:srgbClr val="0000FF"/>
              </a:solidFill>
              <a:ea typeface="黑体" pitchFamily="49" charset="-122"/>
            </a:endParaRPr>
          </a:p>
          <a:p>
            <a:pPr lvl="2"/>
            <a:r>
              <a:rPr lang="zh-CN" altLang="en-US" sz="2600" dirty="0"/>
              <a:t>公事请假（有公章及导员签字）不计分</a:t>
            </a:r>
            <a:r>
              <a:rPr lang="zh-CN" altLang="en-US" sz="2600" dirty="0" smtClean="0"/>
              <a:t>，请假</a:t>
            </a:r>
            <a:r>
              <a:rPr lang="zh-CN" altLang="en-US" sz="2600" dirty="0"/>
              <a:t>有假条（导员签字或医院</a:t>
            </a:r>
            <a:r>
              <a:rPr lang="zh-CN" altLang="en-US" sz="2600" dirty="0" smtClean="0"/>
              <a:t>证明或事先沟通）</a:t>
            </a:r>
            <a:r>
              <a:rPr lang="zh-CN" altLang="en-US" sz="2600" dirty="0"/>
              <a:t>不计分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2"/>
            <a:r>
              <a:rPr lang="zh-CN" altLang="en-US" sz="2600" dirty="0" smtClean="0"/>
              <a:t>迟到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早退计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分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次。</a:t>
            </a:r>
            <a:endParaRPr lang="en-US" altLang="zh-CN" sz="2600" dirty="0" smtClean="0"/>
          </a:p>
          <a:p>
            <a:pPr lvl="2"/>
            <a:r>
              <a:rPr lang="zh-CN" altLang="en-US" sz="2600" dirty="0" smtClean="0"/>
              <a:t>未请假无故</a:t>
            </a:r>
            <a:r>
              <a:rPr lang="zh-CN" altLang="en-US" sz="2600" dirty="0"/>
              <a:t>不到计</a:t>
            </a:r>
            <a:r>
              <a:rPr lang="en-US" altLang="zh-CN" sz="2600" dirty="0" smtClean="0"/>
              <a:t>3 </a:t>
            </a:r>
            <a:r>
              <a:rPr lang="zh-CN" altLang="en-US" sz="2600" dirty="0" smtClean="0"/>
              <a:t>分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次。</a:t>
            </a:r>
            <a:endParaRPr lang="en-US" altLang="zh-CN" sz="2600" dirty="0" smtClean="0"/>
          </a:p>
          <a:p>
            <a:pPr lvl="2"/>
            <a:r>
              <a:rPr lang="zh-CN" altLang="en-US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分数累计超过</a:t>
            </a:r>
            <a:r>
              <a:rPr lang="en-US" altLang="zh-CN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分，取消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本课程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成绩</a:t>
            </a:r>
          </a:p>
        </p:txBody>
      </p:sp>
    </p:spTree>
    <p:extLst>
      <p:ext uri="{BB962C8B-B14F-4D97-AF65-F5344CB8AC3E}">
        <p14:creationId xmlns:p14="http://schemas.microsoft.com/office/powerpoint/2010/main" val="577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241F7-1617-4C22-A8F1-657EF64E4E4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31634" y="2912640"/>
            <a:ext cx="8031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望大家所设计游戏中的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NPC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具有无限魅力！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37096B-76A9-4B4E-805C-268598BF73B2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人工智能定义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990600" y="2819400"/>
            <a:ext cx="662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用人工的方法在机器（或计算机）上实现的智能。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838200" y="19478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一般解释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0FE748C-BC17-4F34-BC62-C87245579C26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>
                <a:solidFill>
                  <a:srgbClr val="FF0000"/>
                </a:solidFill>
                <a:ea typeface="黑体" pitchFamily="49" charset="-122"/>
              </a:rPr>
              <a:t>人工智能定义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能力</a:t>
            </a:r>
            <a:endParaRPr lang="en-US" altLang="zh-CN" sz="3200" dirty="0" smtClean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黑体" pitchFamily="49" charset="-122"/>
              </a:rPr>
              <a:t>智能机器所执行的通常与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人类智能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黑体" pitchFamily="49" charset="-122"/>
              </a:rPr>
              <a:t>有关的智能行为</a:t>
            </a:r>
            <a:r>
              <a:rPr lang="zh-CN" altLang="en-US" sz="2800" b="1" dirty="0" smtClean="0">
                <a:latin typeface="华文楷体" pitchFamily="2" charset="-122"/>
                <a:ea typeface="黑体" pitchFamily="49" charset="-122"/>
              </a:rPr>
              <a:t>，如判断、推理、证明、识别、感知、理解、通信、设计、思考、规划、学习和问题求解等思维活动。</a:t>
            </a:r>
            <a:endParaRPr lang="en-US" altLang="zh-CN" sz="2800" b="1" dirty="0" smtClean="0">
              <a:latin typeface="华文楷体" pitchFamily="2" charset="-122"/>
              <a:ea typeface="黑体" pitchFamily="49" charset="-122"/>
            </a:endParaRPr>
          </a:p>
          <a:p>
            <a:r>
              <a:rPr lang="zh-CN" altLang="en-US" sz="32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学科</a:t>
            </a:r>
            <a:endParaRPr lang="en-US" altLang="zh-CN" sz="3200" dirty="0" smtClean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800" b="1" dirty="0" smtClean="0">
                <a:latin typeface="华文楷体" pitchFamily="2" charset="-122"/>
                <a:ea typeface="黑体" pitchFamily="49" charset="-122"/>
              </a:rPr>
              <a:t>计算机学科中涉及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黑体" pitchFamily="49" charset="-122"/>
              </a:rPr>
              <a:t>研究、设计和应用智能机器</a:t>
            </a:r>
            <a:r>
              <a:rPr lang="zh-CN" altLang="en-US" sz="2800" b="1" dirty="0" smtClean="0">
                <a:latin typeface="华文楷体" pitchFamily="2" charset="-122"/>
                <a:ea typeface="黑体" pitchFamily="49" charset="-122"/>
              </a:rPr>
              <a:t>的一个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黑体" pitchFamily="49" charset="-122"/>
              </a:rPr>
              <a:t>分支</a:t>
            </a:r>
            <a:r>
              <a:rPr lang="zh-CN" altLang="en-US" sz="2800" b="1" dirty="0" smtClean="0">
                <a:latin typeface="华文楷体" pitchFamily="2" charset="-122"/>
                <a:ea typeface="黑体" pitchFamily="49" charset="-122"/>
              </a:rPr>
              <a:t>。它的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黑体" pitchFamily="49" charset="-122"/>
              </a:rPr>
              <a:t>近期功能</a:t>
            </a:r>
            <a:r>
              <a:rPr lang="zh-CN" altLang="en-US" sz="2800" b="1" dirty="0" smtClean="0">
                <a:latin typeface="华文楷体" pitchFamily="2" charset="-122"/>
                <a:ea typeface="黑体" pitchFamily="49" charset="-122"/>
              </a:rPr>
              <a:t>是研究用机器来模仿和执行人脑的某些功能，并开发相关理论和技术。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D3C36C3-8416-4CAE-A265-C0F88A57E6F2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92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人工智能定义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判定其效果接近人类智慧的程度</a:t>
            </a:r>
            <a:endParaRPr lang="en-US" altLang="zh-CN" smtClean="0"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ea typeface="黑体" pitchFamily="49" charset="-122"/>
              </a:rPr>
              <a:t>具有意识</a:t>
            </a:r>
            <a:endParaRPr lang="en-US" altLang="zh-CN" smtClean="0"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ea typeface="黑体" pitchFamily="49" charset="-122"/>
              </a:rPr>
              <a:t>具有情绪</a:t>
            </a:r>
            <a:endParaRPr lang="en-US" altLang="zh-CN" smtClean="0"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ea typeface="黑体" pitchFamily="49" charset="-122"/>
              </a:rPr>
              <a:t>能够解决问题，且像是由人类解决似的</a:t>
            </a:r>
            <a:endParaRPr lang="en-US" altLang="zh-CN" smtClean="0"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ea typeface="黑体" pitchFamily="49" charset="-122"/>
              </a:rPr>
              <a:t>具有学习和适应能力</a:t>
            </a:r>
            <a:endParaRPr lang="en-US" altLang="zh-CN" smtClean="0">
              <a:ea typeface="黑体" pitchFamily="49" charset="-122"/>
            </a:endParaRPr>
          </a:p>
          <a:p>
            <a:pPr eaLnBrk="1" hangingPunct="1"/>
            <a:endParaRPr lang="en-US" altLang="zh-CN" smtClean="0">
              <a:ea typeface="黑体" pitchFamily="49" charset="-122"/>
            </a:endParaRPr>
          </a:p>
          <a:p>
            <a:pPr eaLnBrk="1" hangingPunct="1"/>
            <a:endParaRPr lang="en-US" altLang="zh-CN" smtClean="0"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ea typeface="黑体" pitchFamily="49" charset="-122"/>
              </a:rPr>
              <a:t>让机器拥有专业化的智力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62000" y="1600200"/>
            <a:ext cx="6629400" cy="2895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486400" y="2492375"/>
            <a:ext cx="2209800" cy="708025"/>
            <a:chOff x="5486400" y="2492944"/>
            <a:chExt cx="2209800" cy="707886"/>
          </a:xfrm>
        </p:grpSpPr>
        <p:sp>
          <p:nvSpPr>
            <p:cNvPr id="6" name="圆角矩形 5"/>
            <p:cNvSpPr/>
            <p:nvPr/>
          </p:nvSpPr>
          <p:spPr>
            <a:xfrm>
              <a:off x="5486400" y="2492944"/>
              <a:ext cx="1600200" cy="7078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86400" y="2492944"/>
              <a:ext cx="22098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4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强势</a:t>
              </a:r>
              <a:r>
                <a:rPr lang="en-US" altLang="zh-CN" sz="4000" dirty="0">
                  <a:solidFill>
                    <a:srgbClr val="0000FF"/>
                  </a:solidFill>
                  <a:latin typeface="+mn-lt"/>
                  <a:ea typeface="黑体" pitchFamily="49" charset="-122"/>
                </a:rPr>
                <a:t>AI</a:t>
              </a:r>
              <a:endParaRPr lang="zh-CN" altLang="en-US" sz="4000" dirty="0">
                <a:solidFill>
                  <a:srgbClr val="0000FF"/>
                </a:solidFill>
                <a:latin typeface="+mn-lt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914400" y="4648200"/>
            <a:ext cx="2209800" cy="708025"/>
            <a:chOff x="5486400" y="2492944"/>
            <a:chExt cx="2209800" cy="707886"/>
          </a:xfrm>
        </p:grpSpPr>
        <p:sp>
          <p:nvSpPr>
            <p:cNvPr id="9" name="圆角矩形 8"/>
            <p:cNvSpPr/>
            <p:nvPr/>
          </p:nvSpPr>
          <p:spPr>
            <a:xfrm>
              <a:off x="5486400" y="2492944"/>
              <a:ext cx="1600200" cy="7078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492944"/>
              <a:ext cx="22098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4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弱势</a:t>
              </a:r>
              <a:r>
                <a:rPr lang="en-US" altLang="zh-CN" sz="4000" dirty="0">
                  <a:solidFill>
                    <a:srgbClr val="0000FF"/>
                  </a:solidFill>
                  <a:latin typeface="+mj-lt"/>
                  <a:ea typeface="黑体" pitchFamily="49" charset="-122"/>
                </a:rPr>
                <a:t>AI</a:t>
              </a:r>
              <a:endParaRPr lang="zh-CN" altLang="en-US" sz="4000" dirty="0">
                <a:solidFill>
                  <a:srgbClr val="0000FF"/>
                </a:solidFill>
                <a:latin typeface="+mj-lt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527249-E97D-4F2A-8868-DACA256C8ABB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12" name="矩形 11"/>
          <p:cNvSpPr/>
          <p:nvPr/>
        </p:nvSpPr>
        <p:spPr>
          <a:xfrm>
            <a:off x="457200" y="5041900"/>
            <a:ext cx="7620000" cy="1054100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7200" y="4508500"/>
            <a:ext cx="7620000" cy="5334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3962400"/>
            <a:ext cx="7620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200" y="1752600"/>
            <a:ext cx="7620000" cy="2209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人工智能的起源与发展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亚里斯多德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图灵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麦克洛奇和皮茨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维纳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达特茅斯会议</a:t>
            </a:r>
            <a:endParaRPr lang="en-US" altLang="zh-CN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暗淡期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专家系统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知识应用期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智能计算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集成发展时期</a:t>
            </a:r>
          </a:p>
        </p:txBody>
      </p:sp>
      <p:pic>
        <p:nvPicPr>
          <p:cNvPr id="41986" name="Picture 2" descr="C:\Users\Xtraining\Desktop\s201110221442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"/>
            <a:ext cx="20574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 descr="C:\Users\Xtraining\Desktop\20120520000557324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762000"/>
            <a:ext cx="22764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6775"/>
            <a:ext cx="193833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 descr="C:\Users\Xtraining\Desktop\20140528120403-203986409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12858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DEEC1B4-CCF1-4E62-8929-76FA1CE67781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人工智能的研究内容</a:t>
            </a:r>
          </a:p>
        </p:txBody>
      </p:sp>
      <p:sp>
        <p:nvSpPr>
          <p:cNvPr id="11268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自然语言理解与机器翻译</a:t>
            </a:r>
            <a:endParaRPr lang="en-US" altLang="zh-CN" dirty="0" smtClean="0"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专家系统与知识工程</a:t>
            </a:r>
            <a:endParaRPr lang="en-US" altLang="zh-CN" dirty="0" smtClean="0"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定理证明</a:t>
            </a:r>
            <a:endParaRPr lang="en-US" altLang="zh-CN" dirty="0" smtClean="0"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博弈</a:t>
            </a:r>
            <a:endParaRPr lang="en-US" altLang="zh-CN" dirty="0" smtClean="0"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机器人</a:t>
            </a:r>
            <a:endParaRPr lang="en-US" altLang="zh-CN" dirty="0" smtClean="0"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数据挖掘与知识发现</a:t>
            </a:r>
            <a:endParaRPr lang="en-US" altLang="zh-CN" dirty="0" smtClean="0"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多代理系统</a:t>
            </a:r>
            <a:endParaRPr lang="en-US" altLang="zh-CN" dirty="0" smtClean="0"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复杂系统</a:t>
            </a:r>
            <a:endParaRPr lang="en-US" altLang="zh-CN" dirty="0" smtClean="0"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人机交互</a:t>
            </a:r>
            <a:endParaRPr lang="zh-CN" altLang="zh-CN" dirty="0" smtClean="0">
              <a:ea typeface="黑体" pitchFamily="49" charset="-122"/>
            </a:endParaRPr>
          </a:p>
          <a:p>
            <a:pPr eaLnBrk="1" hangingPunct="1"/>
            <a:endParaRPr lang="zh-CN" altLang="en-US" dirty="0" smtClean="0">
              <a:ea typeface="黑体" pitchFamily="49" charset="-122"/>
            </a:endParaRPr>
          </a:p>
        </p:txBody>
      </p:sp>
      <p:pic>
        <p:nvPicPr>
          <p:cNvPr id="24578" name="Picture 2" descr="C:\Users\Xtraining\Desktop\20140127101922-735599872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2582863"/>
            <a:ext cx="31813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965"/>
            <a:ext cx="4067175" cy="530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 descr="C:\Users\Xtraining\Desktop\IronM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667250"/>
            <a:ext cx="36607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77BF86-6E20-4EF0-963D-B280A4535634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游戏</a:t>
            </a:r>
            <a:r>
              <a:rPr lang="en-US" altLang="zh-CN" smtClean="0"/>
              <a:t>AI</a:t>
            </a:r>
            <a:endParaRPr lang="zh-CN" altLang="en-US" smtClean="0"/>
          </a:p>
        </p:txBody>
      </p:sp>
      <p:pic>
        <p:nvPicPr>
          <p:cNvPr id="1229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3075"/>
            <a:ext cx="38862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 descr="C:\Users\Xtraining\Desktop\u=1456985820,994207382&amp;fm=90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03613"/>
            <a:ext cx="5395913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3" descr="C:\Users\Xtraining\Desktop\ga1210simsfrees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3886200"/>
            <a:ext cx="3484562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3A6CA87-52C2-4F1C-B9F0-D7133EBD9535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游戏</a:t>
            </a:r>
            <a:r>
              <a:rPr lang="en-US" altLang="zh-CN" smtClean="0"/>
              <a:t>AI</a:t>
            </a:r>
            <a:r>
              <a:rPr lang="zh-CN" altLang="en-US" smtClean="0"/>
              <a:t>定义</a:t>
            </a:r>
            <a:endParaRPr lang="en-US" altLang="zh-CN" smtClean="0"/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1143000" y="2590800"/>
            <a:ext cx="6781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使得游戏表现出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与人的智能行为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活动相类似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，或者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与玩家的思维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感知相符合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的特性。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1222</TotalTime>
  <Words>917</Words>
  <Application>Microsoft Office PowerPoint</Application>
  <PresentationFormat>全屏显示(4:3)</PresentationFormat>
  <Paragraphs>186</Paragraphs>
  <Slides>24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Network</vt:lpstr>
      <vt:lpstr>概  述</vt:lpstr>
      <vt:lpstr>PowerPoint 演示文稿</vt:lpstr>
      <vt:lpstr>人工智能定义</vt:lpstr>
      <vt:lpstr>人工智能定义</vt:lpstr>
      <vt:lpstr>人工智能定义</vt:lpstr>
      <vt:lpstr>人工智能的起源与发展</vt:lpstr>
      <vt:lpstr>人工智能的研究内容</vt:lpstr>
      <vt:lpstr>游戏AI</vt:lpstr>
      <vt:lpstr>游戏AI定义</vt:lpstr>
      <vt:lpstr>定性AI与非定性AI</vt:lpstr>
      <vt:lpstr>定性AI与非定性AI</vt:lpstr>
      <vt:lpstr>游戏AI系统的工作原理</vt:lpstr>
      <vt:lpstr>现有的游戏AI技术</vt:lpstr>
      <vt:lpstr>游戏AI的未来</vt:lpstr>
      <vt:lpstr>教材</vt:lpstr>
      <vt:lpstr>参考资料</vt:lpstr>
      <vt:lpstr>本学期主要学习内容</vt:lpstr>
      <vt:lpstr>课程实施方案</vt:lpstr>
      <vt:lpstr>课程考核方案</vt:lpstr>
      <vt:lpstr>课程考核方案</vt:lpstr>
      <vt:lpstr>课程考核方案</vt:lpstr>
      <vt:lpstr>课程考核方案</vt:lpstr>
      <vt:lpstr>课程考核方案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jspzsn</dc:creator>
  <cp:lastModifiedBy>Windows 用户</cp:lastModifiedBy>
  <cp:revision>194</cp:revision>
  <cp:lastPrinted>1601-01-01T00:00:00Z</cp:lastPrinted>
  <dcterms:created xsi:type="dcterms:W3CDTF">2014-08-26T09:11:31Z</dcterms:created>
  <dcterms:modified xsi:type="dcterms:W3CDTF">2020-02-25T01:47:09Z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