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sldIdLst>
    <p:sldId id="256" r:id="rId2"/>
    <p:sldId id="257" r:id="rId3"/>
    <p:sldId id="279" r:id="rId4"/>
    <p:sldId id="280" r:id="rId5"/>
    <p:sldId id="315" r:id="rId6"/>
    <p:sldId id="291" r:id="rId7"/>
    <p:sldId id="282" r:id="rId8"/>
    <p:sldId id="283" r:id="rId9"/>
    <p:sldId id="284" r:id="rId10"/>
    <p:sldId id="319" r:id="rId11"/>
    <p:sldId id="285" r:id="rId12"/>
    <p:sldId id="318" r:id="rId13"/>
    <p:sldId id="286" r:id="rId14"/>
    <p:sldId id="287" r:id="rId15"/>
    <p:sldId id="288" r:id="rId16"/>
    <p:sldId id="289" r:id="rId17"/>
    <p:sldId id="292" r:id="rId18"/>
    <p:sldId id="293" r:id="rId19"/>
    <p:sldId id="316" r:id="rId20"/>
    <p:sldId id="314" r:id="rId21"/>
    <p:sldId id="294" r:id="rId22"/>
    <p:sldId id="295" r:id="rId23"/>
    <p:sldId id="296" r:id="rId24"/>
    <p:sldId id="298" r:id="rId25"/>
    <p:sldId id="297" r:id="rId26"/>
    <p:sldId id="300" r:id="rId27"/>
    <p:sldId id="299" r:id="rId28"/>
    <p:sldId id="301" r:id="rId29"/>
    <p:sldId id="302" r:id="rId30"/>
    <p:sldId id="305" r:id="rId31"/>
    <p:sldId id="306" r:id="rId32"/>
    <p:sldId id="303" r:id="rId33"/>
    <p:sldId id="304" r:id="rId34"/>
    <p:sldId id="307" r:id="rId35"/>
    <p:sldId id="308" r:id="rId36"/>
    <p:sldId id="309" r:id="rId37"/>
    <p:sldId id="310" r:id="rId38"/>
    <p:sldId id="311" r:id="rId39"/>
    <p:sldId id="312" r:id="rId40"/>
    <p:sldId id="317" r:id="rId41"/>
    <p:sldId id="313" r:id="rId42"/>
    <p:sldId id="27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8B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55" autoAdjust="0"/>
  </p:normalViewPr>
  <p:slideViewPr>
    <p:cSldViewPr>
      <p:cViewPr varScale="1">
        <p:scale>
          <a:sx n="88" d="100"/>
          <a:sy n="88" d="100"/>
        </p:scale>
        <p:origin x="-16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E3BD-A96B-4296-93FF-2FE42AF3EE5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BBDE-FE6C-48B4-A1AD-93C2BCE0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8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30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0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7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4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6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0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0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0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BBDE-FE6C-48B4-A1AD-93C2BCE050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0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F9C999-636A-4514-BC7D-DDD5EDB90B05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255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游戏设计与制作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A615-6BD2-4205-B948-93C73603D7AD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992C5-9FCA-47D5-8F8D-188CC4FB92F2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F7DC-6E89-42B9-B09F-3E7376AE9C25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 b="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ea typeface="华文新魏" pitchFamily="2" charset="-122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ea typeface="宋体" pitchFamily="2" charset="-122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6F66-62DD-4C14-828E-53A3C1686F3A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30A23F-ED70-4F13-AA5A-19298CCC3368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8EC4E0-C15F-433E-AC95-F8C3B7188C9D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B49F-43D4-4612-9B20-E93FE79B7957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F356-DA0E-4EBD-BD65-A487FEF39718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4BE2-939D-4A9F-BBB7-03492C191B90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AF6995-EC1E-4CC7-BC7B-4364C8AA7968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C0E95E-DABA-4565-837A-EDE0CC88B81F}" type="datetime1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55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>
                <a:latin typeface="华文新魏" pitchFamily="2" charset="-122"/>
                <a:ea typeface="华文新魏" pitchFamily="2" charset="-122"/>
              </a:rPr>
              <a:t>游戏设计与制作</a:t>
            </a:r>
            <a:endParaRPr lang="zh-CN" altLang="en-US" sz="2400" b="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-2445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>
                <a:latin typeface="华文行楷" pitchFamily="2" charset="-122"/>
                <a:ea typeface="华文行楷" pitchFamily="2" charset="-122"/>
              </a:rPr>
              <a:t>第二章</a:t>
            </a:r>
            <a:r>
              <a:rPr lang="zh-CN" altLang="en-US" sz="2400" b="0" baseline="0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2400" b="0" kern="1200" baseline="0" dirty="0" smtClean="0">
                <a:solidFill>
                  <a:schemeClr val="tx1"/>
                </a:solidFill>
                <a:latin typeface="Jokerman" pitchFamily="82" charset="0"/>
                <a:ea typeface="MingLiU_HKSCS-ExtB" pitchFamily="18" charset="-120"/>
                <a:cs typeface="+mn-cs"/>
              </a:rPr>
              <a:t>UNITY</a:t>
            </a:r>
            <a:r>
              <a:rPr lang="zh-CN" altLang="en-US" sz="2400" b="0" baseline="0" dirty="0" smtClean="0">
                <a:latin typeface="华文行楷" pitchFamily="2" charset="-122"/>
                <a:ea typeface="华文行楷" pitchFamily="2" charset="-122"/>
              </a:rPr>
              <a:t>图形与用户界面基础</a:t>
            </a:r>
            <a:endParaRPr lang="zh-CN" altLang="en-US" sz="2400" b="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rgbClr val="FF0000"/>
          </a:solidFill>
          <a:latin typeface="Arial" pitchFamily="34" charset="0"/>
          <a:ea typeface="黑体" pitchFamily="49" charset="-122"/>
          <a:cs typeface="Arial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b="1" kern="1200">
          <a:solidFill>
            <a:schemeClr val="tx1"/>
          </a:solidFill>
          <a:latin typeface="仿宋" pitchFamily="49" charset="-122"/>
          <a:ea typeface="仿宋" pitchFamily="49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2420888"/>
            <a:ext cx="6048672" cy="86409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华文琥珀" pitchFamily="2" charset="-122"/>
                <a:ea typeface="华文琥珀" pitchFamily="2" charset="-122"/>
              </a:rPr>
              <a:t>UNITY</a:t>
            </a:r>
            <a:r>
              <a:rPr lang="zh-CN" altLang="en-US" dirty="0" smtClean="0">
                <a:solidFill>
                  <a:schemeClr val="tx1"/>
                </a:solidFill>
                <a:latin typeface="华文琥珀" pitchFamily="2" charset="-122"/>
                <a:ea typeface="华文琥珀" pitchFamily="2" charset="-122"/>
              </a:rPr>
              <a:t>图形与用户界面基础</a:t>
            </a:r>
            <a:endParaRPr lang="zh-CN" altLang="en-US" dirty="0">
              <a:solidFill>
                <a:schemeClr val="tx1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000" b="1" dirty="0" smtClean="0">
                <a:latin typeface="华文行楷" pitchFamily="2" charset="-122"/>
                <a:ea typeface="华文行楷" pitchFamily="2" charset="-122"/>
              </a:rPr>
              <a:t>石家庄铁道大学信息科学与技术学院数字媒体技术系</a:t>
            </a:r>
            <a:endParaRPr lang="zh-CN" altLang="en-US" sz="20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1867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第二章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6531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庄珊娜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2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Canvas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（画布）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sz="2800" dirty="0"/>
              <a:t>画布的相关组件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Screen Space – </a:t>
            </a:r>
            <a:r>
              <a:rPr lang="en-US" altLang="zh-CN" dirty="0" smtClean="0">
                <a:solidFill>
                  <a:srgbClr val="FF0000"/>
                </a:solidFill>
              </a:rPr>
              <a:t>Camera</a:t>
            </a:r>
            <a:r>
              <a:rPr lang="zh-CN" altLang="en-US" dirty="0" smtClean="0">
                <a:solidFill>
                  <a:srgbClr val="FF0000"/>
                </a:solidFill>
              </a:rPr>
              <a:t>模式下需要再添加一个摄像机用于</a:t>
            </a:r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sz="2800" dirty="0" smtClean="0"/>
          </a:p>
          <a:p>
            <a:pPr marL="365760" lvl="1" indent="0">
              <a:buNone/>
            </a:pPr>
            <a:endParaRPr lang="en-US" altLang="zh-CN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10745"/>
            <a:ext cx="28384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3573016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b="1" dirty="0" smtClean="0"/>
              <a:t>Depth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摄像机上设置是</a:t>
            </a:r>
            <a:r>
              <a:rPr lang="en-US" altLang="zh-CN" b="1" dirty="0" smtClean="0"/>
              <a:t>-1</a:t>
            </a:r>
            <a:r>
              <a:rPr lang="zh-CN" altLang="en-US" b="1" dirty="0" smtClean="0"/>
              <a:t>，在</a:t>
            </a:r>
            <a:r>
              <a:rPr lang="en-US" altLang="zh-CN" b="1" dirty="0" smtClean="0"/>
              <a:t>UI</a:t>
            </a:r>
            <a:r>
              <a:rPr lang="zh-CN" altLang="en-US" b="1" dirty="0" smtClean="0"/>
              <a:t>摄像机设置的就是</a:t>
            </a:r>
            <a:r>
              <a:rPr lang="en-US" altLang="zh-CN" b="1" dirty="0" smtClean="0">
                <a:solidFill>
                  <a:srgbClr val="0000FF"/>
                </a:solidFill>
              </a:rPr>
              <a:t>0</a:t>
            </a:r>
            <a:r>
              <a:rPr lang="zh-CN" altLang="en-US" b="1" dirty="0" smtClean="0"/>
              <a:t>（大于</a:t>
            </a:r>
            <a:r>
              <a:rPr lang="en-US" altLang="zh-CN" b="1" dirty="0" smtClean="0"/>
              <a:t>-1</a:t>
            </a:r>
            <a:r>
              <a:rPr lang="zh-CN" altLang="en-US" b="1" dirty="0" smtClean="0"/>
              <a:t>即可）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u"/>
            </a:pPr>
            <a:endParaRPr lang="en-US" altLang="zh-CN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b="1" dirty="0" smtClean="0"/>
              <a:t>Projection:  </a:t>
            </a:r>
            <a:r>
              <a:rPr lang="en-US" altLang="zh-CN" b="1" dirty="0" smtClean="0">
                <a:solidFill>
                  <a:srgbClr val="0000FF"/>
                </a:solidFill>
              </a:rPr>
              <a:t>Orthographic</a:t>
            </a:r>
            <a:r>
              <a:rPr lang="zh-CN" altLang="en-US" b="1" dirty="0" smtClean="0"/>
              <a:t>（设置为正交摄像机）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u"/>
            </a:pPr>
            <a:endParaRPr lang="en-US" altLang="zh-CN" b="1" dirty="0"/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b="1" dirty="0" smtClean="0"/>
              <a:t>Clipping Plans</a:t>
            </a:r>
            <a:r>
              <a:rPr lang="zh-CN" altLang="en-US" b="1" dirty="0" smtClean="0"/>
              <a:t>的最小值设置为</a:t>
            </a:r>
            <a:r>
              <a:rPr lang="en-US" altLang="zh-CN" b="1" dirty="0" smtClean="0">
                <a:solidFill>
                  <a:srgbClr val="0000FF"/>
                </a:solidFill>
              </a:rPr>
              <a:t>0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11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842654"/>
            <a:ext cx="1127956" cy="4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4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Canvas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（画布）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sz="2800" dirty="0"/>
              <a:t>画布的相关组件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Scale Mode</a:t>
            </a:r>
            <a:r>
              <a:rPr lang="zh-CN" altLang="en-US" dirty="0" smtClean="0"/>
              <a:t>（缩放模式）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Constant Pixel Size:      </a:t>
            </a:r>
            <a:r>
              <a:rPr lang="zh-CN" altLang="en-US" dirty="0" smtClean="0"/>
              <a:t>固定的像素大小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FF0000"/>
                </a:solidFill>
              </a:rPr>
              <a:t>Scale with Screen Size: </a:t>
            </a:r>
            <a:r>
              <a:rPr lang="zh-CN" altLang="en-US" dirty="0" smtClean="0">
                <a:solidFill>
                  <a:srgbClr val="FF0000"/>
                </a:solidFill>
              </a:rPr>
              <a:t>按照屏幕大小自适应缩放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en-US" altLang="zh-CN" dirty="0" smtClean="0"/>
              <a:t>Constant Physical Size: </a:t>
            </a:r>
            <a:r>
              <a:rPr lang="zh-CN" altLang="en-US" dirty="0" smtClean="0"/>
              <a:t>固定的物理大小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2" b="32717"/>
          <a:stretch/>
        </p:blipFill>
        <p:spPr bwMode="auto">
          <a:xfrm>
            <a:off x="1979712" y="2852936"/>
            <a:ext cx="5276448" cy="102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887760" cy="34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4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Canvas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（画布）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sz="2800" dirty="0"/>
              <a:t>画布的相关组件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0000FF"/>
                </a:solidFill>
              </a:rPr>
              <a:t>Sreen</a:t>
            </a:r>
            <a:r>
              <a:rPr lang="en-US" altLang="zh-CN" dirty="0" smtClean="0">
                <a:solidFill>
                  <a:srgbClr val="0000FF"/>
                </a:solidFill>
              </a:rPr>
              <a:t> Match Mode</a:t>
            </a:r>
            <a:r>
              <a:rPr lang="zh-CN" altLang="en-US" dirty="0" smtClean="0"/>
              <a:t>（缩放模式）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Match Width or Height:  </a:t>
            </a:r>
            <a:r>
              <a:rPr lang="zh-CN" altLang="en-US" dirty="0" smtClean="0"/>
              <a:t>始终保持宽度或高度来自适应高度或宽度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FF0000"/>
                </a:solidFill>
              </a:rPr>
              <a:t>Expand: Canvas</a:t>
            </a:r>
            <a:r>
              <a:rPr lang="zh-CN" altLang="en-US" dirty="0" smtClean="0">
                <a:solidFill>
                  <a:srgbClr val="FF0000"/>
                </a:solidFill>
              </a:rPr>
              <a:t>下的</a:t>
            </a:r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</a:rPr>
              <a:t>始终保持在屏幕内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en-US" altLang="zh-CN" dirty="0" smtClean="0"/>
              <a:t>Shrink: </a:t>
            </a:r>
            <a:r>
              <a:rPr lang="zh-CN" altLang="en-US" dirty="0" smtClean="0"/>
              <a:t>当分辨率变换时，始终保持原始比例，超出屏幕部分会被裁切掉（将显示不全）</a:t>
            </a:r>
            <a:endParaRPr lang="en-US" altLang="zh-CN" dirty="0"/>
          </a:p>
        </p:txBody>
      </p:sp>
      <p:pic>
        <p:nvPicPr>
          <p:cNvPr id="6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05064"/>
            <a:ext cx="887760" cy="34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3705"/>
            <a:ext cx="3305721" cy="126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Canvas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（画布）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sz="2800" dirty="0"/>
              <a:t>画布的相关组件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2"/>
            <a:r>
              <a:rPr lang="zh-CN" altLang="en-US" dirty="0" smtClean="0"/>
              <a:t>当点击</a:t>
            </a:r>
            <a:r>
              <a:rPr lang="zh-CN" altLang="en-US" dirty="0"/>
              <a:t>控件</a:t>
            </a:r>
            <a:r>
              <a:rPr lang="zh-CN" altLang="en-US" dirty="0" smtClean="0"/>
              <a:t>时，是否会产生响应，若不勾选，则点击控件无反应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5"/>
          <a:stretch/>
        </p:blipFill>
        <p:spPr bwMode="auto">
          <a:xfrm>
            <a:off x="1979712" y="2765985"/>
            <a:ext cx="5276448" cy="1167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9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err="1" smtClean="0">
                <a:solidFill>
                  <a:srgbClr val="009900"/>
                </a:solidFill>
              </a:rPr>
              <a:t>EventSystem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（事件系统）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UGUI</a:t>
            </a:r>
            <a:r>
              <a:rPr lang="zh-CN" altLang="en-US" dirty="0" smtClean="0"/>
              <a:t>控件之后，会一同产生一个</a:t>
            </a:r>
            <a:r>
              <a:rPr lang="en-US" altLang="zh-CN" dirty="0" err="1" smtClean="0"/>
              <a:t>Eventsystem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事件的整体管理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带两个</a:t>
            </a:r>
            <a:r>
              <a:rPr lang="en-US" altLang="zh-CN" dirty="0" smtClean="0"/>
              <a:t>Input Module</a:t>
            </a:r>
            <a:endParaRPr lang="en-US" altLang="zh-CN" dirty="0"/>
          </a:p>
          <a:p>
            <a:pPr lvl="2"/>
            <a:r>
              <a:rPr lang="zh-CN" altLang="en-US" dirty="0" smtClean="0"/>
              <a:t>用于响应标准输入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用于响应触摸操作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版本中已经合并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The </a:t>
            </a:r>
            <a:r>
              <a:rPr lang="en-US" altLang="zh-CN" sz="3200" b="1" dirty="0" err="1" smtClean="0">
                <a:solidFill>
                  <a:srgbClr val="009900"/>
                </a:solidFill>
              </a:rPr>
              <a:t>Rect</a:t>
            </a:r>
            <a:r>
              <a:rPr lang="en-US" altLang="zh-CN" sz="3200" b="1" dirty="0" smtClean="0">
                <a:solidFill>
                  <a:srgbClr val="009900"/>
                </a:solidFill>
              </a:rPr>
              <a:t> Tool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（矩形工具）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同时用来移动</a:t>
            </a:r>
            <a:r>
              <a:rPr lang="en-US" altLang="zh-CN" dirty="0"/>
              <a:t>UI</a:t>
            </a:r>
            <a:r>
              <a:rPr lang="zh-CN" altLang="en-US" dirty="0"/>
              <a:t>，改变</a:t>
            </a:r>
            <a:r>
              <a:rPr lang="en-US" altLang="zh-CN" dirty="0"/>
              <a:t>UI</a:t>
            </a:r>
            <a:r>
              <a:rPr lang="zh-CN" altLang="en-US" dirty="0"/>
              <a:t>大小，也可以旋转</a:t>
            </a:r>
            <a:r>
              <a:rPr lang="en-US" altLang="zh-CN" dirty="0"/>
              <a:t>UI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33" y="2541647"/>
            <a:ext cx="4536504" cy="49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02966" y="2453546"/>
            <a:ext cx="648072" cy="614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43333"/>
            <a:ext cx="39887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01" y="4543333"/>
            <a:ext cx="1895872" cy="7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err="1" smtClean="0">
                <a:solidFill>
                  <a:srgbClr val="009900"/>
                </a:solidFill>
              </a:rPr>
              <a:t>Rect</a:t>
            </a:r>
            <a:r>
              <a:rPr lang="en-US" altLang="zh-CN" sz="3200" b="1" dirty="0" smtClean="0">
                <a:solidFill>
                  <a:srgbClr val="009900"/>
                </a:solidFill>
              </a:rPr>
              <a:t> Transform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（矩形变换组件）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设置控件的位置、角度、大小、宽度、高度、旋转、缩放等属性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1008"/>
            <a:ext cx="552348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5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8153400" cy="44958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Anchors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（锚点）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控件的摆放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控制相对布局、位置不变，实现屏幕自适应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3" t="7235" b="49913"/>
          <a:stretch/>
        </p:blipFill>
        <p:spPr bwMode="auto">
          <a:xfrm>
            <a:off x="2555776" y="3054045"/>
            <a:ext cx="3240360" cy="34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54045"/>
            <a:ext cx="1895872" cy="7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0713" y="4293096"/>
            <a:ext cx="254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设置</a:t>
            </a:r>
            <a:r>
              <a:rPr lang="en-US" altLang="zh-CN" b="1" dirty="0"/>
              <a:t>UI</a:t>
            </a:r>
            <a:r>
              <a:rPr lang="zh-CN" altLang="en-US" b="1" dirty="0"/>
              <a:t>控件相对于其</a:t>
            </a:r>
            <a:r>
              <a:rPr lang="zh-CN" altLang="en-US" b="1" dirty="0">
                <a:solidFill>
                  <a:srgbClr val="0000FF"/>
                </a:solidFill>
              </a:rPr>
              <a:t>父对</a:t>
            </a:r>
            <a:r>
              <a:rPr lang="zh-CN" altLang="en-US" b="1" dirty="0"/>
              <a:t>象的</a:t>
            </a:r>
            <a:r>
              <a:rPr lang="zh-CN" altLang="en-US" b="1" dirty="0">
                <a:solidFill>
                  <a:srgbClr val="FF0000"/>
                </a:solidFill>
              </a:rPr>
              <a:t>对齐</a:t>
            </a:r>
            <a:r>
              <a:rPr lang="zh-CN" altLang="en-US" b="1" dirty="0" smtClean="0">
                <a:solidFill>
                  <a:srgbClr val="FF0000"/>
                </a:solidFill>
              </a:rPr>
              <a:t>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Pivot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（中心点）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en-US" altLang="zh-CN" dirty="0" smtClean="0"/>
              <a:t>Rotation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的修改都是围绕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进行的</a:t>
            </a:r>
            <a:endParaRPr lang="en-US" altLang="zh-CN" dirty="0" smtClean="0"/>
          </a:p>
          <a:p>
            <a:pPr lvl="1"/>
            <a:r>
              <a:rPr lang="zh-CN" altLang="en-US" dirty="0"/>
              <a:t>中心</a:t>
            </a:r>
            <a:r>
              <a:rPr lang="zh-CN" altLang="en-US" dirty="0" smtClean="0"/>
              <a:t>的设置不同位置会产生不同效果</a:t>
            </a:r>
            <a:endParaRPr lang="en-US" altLang="zh-C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93233"/>
            <a:ext cx="598022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62" y="2780928"/>
            <a:ext cx="1895872" cy="7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本章主要内容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63688" y="1628800"/>
            <a:ext cx="5975576" cy="4495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Unity 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简介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概要与基本布局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核心控件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009900"/>
                </a:solidFill>
              </a:rPr>
              <a:t>应用举例</a:t>
            </a:r>
            <a:endParaRPr lang="en-US" altLang="zh-CN" sz="3200" b="1" dirty="0" smtClean="0">
              <a:solidFill>
                <a:srgbClr val="0099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本章主要内容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63688" y="1628800"/>
            <a:ext cx="5975576" cy="4495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Unity 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简介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概要与基本布局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核心控件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009900"/>
                </a:solidFill>
              </a:rPr>
              <a:t>应用举例</a:t>
            </a:r>
            <a:endParaRPr lang="en-US" altLang="zh-CN" sz="3200" b="1" dirty="0" smtClean="0">
              <a:solidFill>
                <a:srgbClr val="0099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43328" cy="406104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Panel</a:t>
            </a:r>
          </a:p>
          <a:p>
            <a:r>
              <a:rPr lang="en-US" altLang="zh-CN" sz="3200" b="1" dirty="0" smtClean="0">
                <a:solidFill>
                  <a:srgbClr val="009900"/>
                </a:solidFill>
              </a:rPr>
              <a:t>Text</a:t>
            </a:r>
          </a:p>
          <a:p>
            <a:r>
              <a:rPr lang="en-US" altLang="zh-CN" sz="3200" b="1" dirty="0" smtClean="0">
                <a:solidFill>
                  <a:srgbClr val="009900"/>
                </a:solidFill>
              </a:rPr>
              <a:t>Image</a:t>
            </a:r>
          </a:p>
          <a:p>
            <a:r>
              <a:rPr lang="en-US" altLang="zh-CN" sz="3200" b="1" dirty="0" smtClean="0">
                <a:solidFill>
                  <a:srgbClr val="009900"/>
                </a:solidFill>
              </a:rPr>
              <a:t>Raw Image</a:t>
            </a:r>
          </a:p>
          <a:p>
            <a:r>
              <a:rPr lang="en-US" altLang="zh-CN" sz="3200" b="1" dirty="0" smtClean="0">
                <a:solidFill>
                  <a:srgbClr val="009900"/>
                </a:solidFill>
              </a:rPr>
              <a:t>Button</a:t>
            </a:r>
          </a:p>
          <a:p>
            <a:r>
              <a:rPr lang="en-US" altLang="zh-CN" sz="3200" b="1" dirty="0" smtClean="0">
                <a:solidFill>
                  <a:srgbClr val="009900"/>
                </a:solidFill>
              </a:rPr>
              <a:t>Toggle</a:t>
            </a:r>
          </a:p>
          <a:p>
            <a:r>
              <a:rPr lang="en-US" altLang="zh-CN" sz="3200" b="1" dirty="0" smtClean="0">
                <a:solidFill>
                  <a:srgbClr val="009900"/>
                </a:solidFill>
              </a:rPr>
              <a:t>Slider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4644008" y="1556792"/>
            <a:ext cx="3743328" cy="506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800" b="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400" b="1" kern="1200">
                <a:solidFill>
                  <a:schemeClr val="tx1"/>
                </a:solidFill>
                <a:latin typeface="Arial" pitchFamily="34" charset="0"/>
                <a:ea typeface="华文新魏" pitchFamily="2" charset="-122"/>
                <a:cs typeface="Arial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b="1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rgbClr val="009900"/>
                </a:solidFill>
              </a:rPr>
              <a:t>Dropdown</a:t>
            </a:r>
          </a:p>
          <a:p>
            <a:r>
              <a:rPr lang="en-US" altLang="zh-CN" sz="3200" b="1" dirty="0" smtClean="0">
                <a:solidFill>
                  <a:srgbClr val="009900"/>
                </a:solidFill>
              </a:rPr>
              <a:t>Scrollbar</a:t>
            </a:r>
          </a:p>
          <a:p>
            <a:r>
              <a:rPr lang="en-US" altLang="zh-CN" sz="3200" b="1" dirty="0" err="1" smtClean="0">
                <a:solidFill>
                  <a:srgbClr val="009900"/>
                </a:solidFill>
              </a:rPr>
              <a:t>InputField</a:t>
            </a:r>
            <a:endParaRPr lang="en-US" altLang="zh-CN" sz="3200" b="1" dirty="0" smtClean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Panel</a:t>
            </a:r>
          </a:p>
          <a:p>
            <a:pPr lvl="1"/>
            <a:r>
              <a:rPr lang="zh-CN" altLang="en-US" dirty="0" smtClean="0"/>
              <a:t>初次创建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控件，会充满整个画布，用户可根据需要自行调整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控件的大小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UI</a:t>
            </a:r>
            <a:r>
              <a:rPr lang="zh-CN" altLang="en-US" b="1" dirty="0" smtClean="0"/>
              <a:t>控件的容器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用于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控件的分组</a:t>
            </a:r>
            <a:endParaRPr lang="zh-CN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5064"/>
            <a:ext cx="6361900" cy="253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005064"/>
            <a:ext cx="1895872" cy="7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Text</a:t>
            </a:r>
          </a:p>
          <a:p>
            <a:pPr lvl="1"/>
            <a:r>
              <a:rPr lang="zh-CN" altLang="en-US" b="1" dirty="0" smtClean="0"/>
              <a:t>用于输入将显示的文本，如：游戏公告、背景介绍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可以设置字体、样式、字号、是否使用</a:t>
            </a:r>
            <a:r>
              <a:rPr lang="en-US" altLang="zh-CN" dirty="0" smtClean="0"/>
              <a:t>Rich Text</a:t>
            </a:r>
          </a:p>
          <a:p>
            <a:pPr lvl="1"/>
            <a:r>
              <a:rPr lang="zh-CN" altLang="en-US" dirty="0" smtClean="0"/>
              <a:t>除了常规的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Tranform</a:t>
            </a:r>
            <a:r>
              <a:rPr lang="zh-CN" altLang="en-US" dirty="0" smtClean="0"/>
              <a:t>组件之外还有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marL="365760" lvl="1" indent="0">
              <a:buNone/>
            </a:pPr>
            <a:endParaRPr lang="en-US" altLang="zh-CN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49419"/>
            <a:ext cx="3788668" cy="312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8224" y="3645024"/>
            <a:ext cx="2555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若通过脚本设置内容，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Text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框内设置内容会被脚本设置内容替代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940152" y="4005064"/>
            <a:ext cx="648072" cy="14779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12" y="4560634"/>
            <a:ext cx="1602432" cy="6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Image</a:t>
            </a:r>
          </a:p>
          <a:p>
            <a:pPr lvl="1"/>
            <a:r>
              <a:rPr lang="zh-CN" altLang="en-US" dirty="0" smtClean="0"/>
              <a:t>显示图像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除了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 Transform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Canvas Render</a:t>
            </a:r>
            <a:r>
              <a:rPr lang="zh-CN" altLang="en-US" dirty="0" smtClean="0"/>
              <a:t>两个组件外还有一个</a:t>
            </a:r>
            <a:r>
              <a:rPr lang="en-US" altLang="zh-CN" dirty="0" smtClean="0"/>
              <a:t>Image(Script)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Source Image——</a:t>
            </a:r>
            <a:r>
              <a:rPr lang="zh-CN" altLang="en-US" dirty="0" smtClean="0"/>
              <a:t>源图像，图片应是精灵格式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65760" lvl="1" indent="0">
              <a:buNone/>
            </a:pPr>
            <a:endParaRPr lang="en-US" altLang="zh-CN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21" y="3501008"/>
            <a:ext cx="4067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02" y="5229200"/>
            <a:ext cx="4076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75529"/>
            <a:ext cx="1319808" cy="51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Image</a:t>
            </a:r>
          </a:p>
          <a:p>
            <a:pPr lvl="1"/>
            <a:r>
              <a:rPr lang="en-US" altLang="zh-CN" dirty="0" smtClean="0"/>
              <a:t>Image Type</a:t>
            </a:r>
          </a:p>
          <a:p>
            <a:pPr lvl="2"/>
            <a:r>
              <a:rPr lang="en-US" altLang="zh-CN" dirty="0" smtClean="0"/>
              <a:t>Simple</a:t>
            </a:r>
            <a:r>
              <a:rPr lang="zh-CN" altLang="en-US" dirty="0" smtClean="0"/>
              <a:t>（简单）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Sliced</a:t>
            </a:r>
            <a:r>
              <a:rPr lang="zh-CN" altLang="en-US" dirty="0" smtClean="0"/>
              <a:t>（片）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用于拉伸</a:t>
            </a:r>
            <a:r>
              <a:rPr lang="en-US" altLang="zh-CN" dirty="0" smtClean="0"/>
              <a:t>, Sprite Editor</a:t>
            </a:r>
            <a:r>
              <a:rPr lang="zh-CN" altLang="en-US" dirty="0" smtClean="0"/>
              <a:t>用于编辑“九宫格”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Tiled</a:t>
            </a:r>
            <a:r>
              <a:rPr lang="zh-CN" altLang="en-US" dirty="0" smtClean="0"/>
              <a:t>（平铺）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重复多次填补空白，一般用于做背景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Filled</a:t>
            </a:r>
            <a:r>
              <a:rPr lang="zh-CN" altLang="en-US" dirty="0" smtClean="0"/>
              <a:t>（填充）</a:t>
            </a:r>
            <a:r>
              <a:rPr lang="en-US" altLang="zh-CN" dirty="0" smtClean="0"/>
              <a:t>——5</a:t>
            </a:r>
            <a:r>
              <a:rPr lang="zh-CN" altLang="en-US" dirty="0" smtClean="0"/>
              <a:t>种</a:t>
            </a:r>
            <a:r>
              <a:rPr lang="en-US" altLang="zh-CN" dirty="0" smtClean="0"/>
              <a:t>Fill Method</a:t>
            </a:r>
          </a:p>
        </p:txBody>
      </p:sp>
      <p:pic>
        <p:nvPicPr>
          <p:cNvPr id="5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120"/>
            <a:ext cx="1895872" cy="7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Image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视图下选中图片</a:t>
            </a:r>
            <a:endParaRPr lang="en-US" altLang="zh-CN" b="1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3456384" cy="402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1471462" y="3429000"/>
            <a:ext cx="33843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74031"/>
            <a:ext cx="3887455" cy="18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椭圆 6"/>
          <p:cNvSpPr/>
          <p:nvPr/>
        </p:nvSpPr>
        <p:spPr>
          <a:xfrm>
            <a:off x="4139952" y="4509120"/>
            <a:ext cx="720080" cy="2119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855838" y="4615103"/>
            <a:ext cx="652266" cy="182049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1895872" cy="7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Raw Image</a:t>
            </a:r>
          </a:p>
          <a:p>
            <a:pPr lvl="1"/>
            <a:r>
              <a:rPr lang="zh-CN" altLang="en-US" dirty="0"/>
              <a:t>在通过网络加载图片的时候用的比较多</a:t>
            </a:r>
            <a:r>
              <a:rPr lang="zh-CN" altLang="en-US" dirty="0" smtClean="0"/>
              <a:t>一点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功能简单</a:t>
            </a:r>
            <a:endParaRPr lang="en-US" altLang="zh-CN" b="1" dirty="0" smtClean="0"/>
          </a:p>
        </p:txBody>
      </p:sp>
      <p:pic>
        <p:nvPicPr>
          <p:cNvPr id="6" name="Picture 2" descr="C:\Users\jspzsn\Desktop\image018.14846664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37528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20932"/>
              </p:ext>
            </p:extLst>
          </p:nvPr>
        </p:nvGraphicFramePr>
        <p:xfrm>
          <a:off x="3491880" y="4077072"/>
          <a:ext cx="5411470" cy="2468880"/>
        </p:xfrm>
        <a:graphic>
          <a:graphicData uri="http://schemas.openxmlformats.org/drawingml/2006/table">
            <a:tbl>
              <a:tblPr/>
              <a:tblGrid>
                <a:gridCol w="1253490"/>
                <a:gridCol w="415798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effectLst/>
                          <a:latin typeface="微软雅黑"/>
                        </a:rPr>
                        <a:t>属性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effectLst/>
                          <a:latin typeface="微软雅黑"/>
                        </a:rPr>
                        <a:t>作用</a:t>
                      </a:r>
                      <a:endParaRPr lang="zh-CN" alt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  <a:latin typeface="微软雅黑"/>
                        </a:rPr>
                        <a:t>Textture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effectLst/>
                          <a:latin typeface="微软雅黑"/>
                        </a:rPr>
                        <a:t>指定要显示的图片，注意：图片类型可以是任何类型</a:t>
                      </a:r>
                      <a:endParaRPr lang="zh-CN" alt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微软雅黑"/>
                        </a:rPr>
                        <a:t>Color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effectLst/>
                          <a:latin typeface="微软雅黑"/>
                        </a:rPr>
                        <a:t>设置图片的主色调</a:t>
                      </a:r>
                      <a:endParaRPr lang="zh-CN" alt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微软雅黑"/>
                        </a:rPr>
                        <a:t>Material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effectLst/>
                          <a:latin typeface="微软雅黑"/>
                        </a:rPr>
                        <a:t>设定</a:t>
                      </a:r>
                      <a:r>
                        <a:rPr lang="en-US" altLang="zh-CN" sz="1800">
                          <a:effectLst/>
                          <a:latin typeface="微软雅黑"/>
                        </a:rPr>
                        <a:t>Image</a:t>
                      </a:r>
                      <a:r>
                        <a:rPr lang="zh-CN" altLang="en-US" sz="1800">
                          <a:effectLst/>
                          <a:latin typeface="微软雅黑"/>
                        </a:rPr>
                        <a:t>控件的渲染材质</a:t>
                      </a:r>
                      <a:endParaRPr lang="zh-CN" alt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微软雅黑"/>
                        </a:rPr>
                        <a:t>Raycast Target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effectLst/>
                          <a:latin typeface="微软雅黑"/>
                        </a:rPr>
                        <a:t>决定是否可接收射线碰撞事件检测</a:t>
                      </a:r>
                      <a:endParaRPr lang="zh-CN" alt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微软雅黑"/>
                        </a:rPr>
                        <a:t>UV Rect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effectLst/>
                          <a:latin typeface="微软雅黑"/>
                        </a:rPr>
                        <a:t>可以让图片的一部分显示在</a:t>
                      </a:r>
                      <a:r>
                        <a:rPr lang="en-US" altLang="zh-CN" sz="1800" dirty="0" err="1">
                          <a:effectLst/>
                          <a:latin typeface="微软雅黑"/>
                        </a:rPr>
                        <a:t>RawImage</a:t>
                      </a:r>
                      <a:r>
                        <a:rPr lang="zh-CN" altLang="en-US" sz="1800" dirty="0">
                          <a:effectLst/>
                          <a:latin typeface="微软雅黑"/>
                        </a:rPr>
                        <a:t>组件中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Button</a:t>
            </a:r>
          </a:p>
          <a:p>
            <a:pPr lvl="1"/>
            <a:r>
              <a:rPr lang="zh-CN" altLang="en-US" dirty="0" smtClean="0"/>
              <a:t>除了公共的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 Transform</a:t>
            </a:r>
            <a:r>
              <a:rPr lang="zh-CN" altLang="en-US" dirty="0" smtClean="0"/>
              <a:t>组件与</a:t>
            </a:r>
            <a:r>
              <a:rPr lang="en-US" altLang="zh-CN" dirty="0" smtClean="0"/>
              <a:t>Canvas Render</a:t>
            </a:r>
            <a:r>
              <a:rPr lang="zh-CN" altLang="en-US" dirty="0" smtClean="0"/>
              <a:t>组件之外，还默认带有</a:t>
            </a:r>
            <a:r>
              <a:rPr lang="en-US" altLang="zh-CN" dirty="0" smtClean="0">
                <a:solidFill>
                  <a:srgbClr val="0000FF"/>
                </a:solidFill>
              </a:rPr>
              <a:t>Image (Script)</a:t>
            </a:r>
            <a:r>
              <a:rPr lang="zh-CN" altLang="en-US" dirty="0" smtClean="0">
                <a:solidFill>
                  <a:srgbClr val="0000FF"/>
                </a:solidFill>
              </a:rPr>
              <a:t>组件（该组件同</a:t>
            </a:r>
            <a:r>
              <a:rPr lang="en-US" altLang="zh-CN" dirty="0" smtClean="0">
                <a:solidFill>
                  <a:srgbClr val="0000FF"/>
                </a:solidFill>
              </a:rPr>
              <a:t>Image</a:t>
            </a:r>
            <a:r>
              <a:rPr lang="zh-CN" altLang="en-US" dirty="0" smtClean="0">
                <a:solidFill>
                  <a:srgbClr val="0000FF"/>
                </a:solidFill>
              </a:rPr>
              <a:t>控件中</a:t>
            </a:r>
            <a:r>
              <a:rPr lang="en-US" altLang="zh-CN" dirty="0">
                <a:solidFill>
                  <a:srgbClr val="0000FF"/>
                </a:solidFill>
              </a:rPr>
              <a:t>Image (Script)</a:t>
            </a:r>
            <a:r>
              <a:rPr lang="zh-CN" altLang="en-US" dirty="0" smtClean="0">
                <a:solidFill>
                  <a:srgbClr val="0000FF"/>
                </a:solidFill>
              </a:rPr>
              <a:t>组件的设置方法</a:t>
            </a:r>
            <a:r>
              <a:rPr lang="zh-CN" altLang="en-US" dirty="0" smtClean="0"/>
              <a:t>）和</a:t>
            </a:r>
            <a:r>
              <a:rPr lang="en-US" altLang="zh-CN" dirty="0" smtClean="0">
                <a:solidFill>
                  <a:srgbClr val="0000FF"/>
                </a:solidFill>
              </a:rPr>
              <a:t>Button (Script)</a:t>
            </a:r>
            <a:r>
              <a:rPr lang="zh-CN" altLang="en-US" dirty="0" smtClean="0"/>
              <a:t>组件</a:t>
            </a:r>
            <a:endParaRPr lang="en-US" altLang="zh-CN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4"/>
          <a:stretch/>
        </p:blipFill>
        <p:spPr bwMode="auto">
          <a:xfrm>
            <a:off x="2483768" y="3717032"/>
            <a:ext cx="3888432" cy="292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5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Button</a:t>
            </a:r>
          </a:p>
          <a:p>
            <a:pPr lvl="1"/>
            <a:r>
              <a:rPr lang="en-US" altLang="zh-CN" dirty="0" err="1" smtClean="0"/>
              <a:t>Interacable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是否启用（交互性）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Transition</a:t>
            </a:r>
            <a:r>
              <a:rPr lang="zh-CN" altLang="en-US" b="1" dirty="0" smtClean="0"/>
              <a:t>：过渡方式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无过渡方式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Color Tint</a:t>
            </a:r>
            <a:r>
              <a:rPr lang="zh-CN" altLang="en-US" b="1" dirty="0" smtClean="0"/>
              <a:t>（颜色过渡）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Sprite Swap </a:t>
            </a:r>
            <a:r>
              <a:rPr lang="zh-CN" altLang="en-US" dirty="0" smtClean="0"/>
              <a:t>（精灵交换）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Animation</a:t>
            </a:r>
            <a:r>
              <a:rPr lang="zh-CN" altLang="en-US" b="1" dirty="0" smtClean="0"/>
              <a:t>（动画过渡）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其他控件的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组件同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控件设置方式</a:t>
            </a:r>
            <a:endParaRPr lang="en-US" altLang="zh-CN" b="1" dirty="0" smtClean="0"/>
          </a:p>
        </p:txBody>
      </p:sp>
      <p:pic>
        <p:nvPicPr>
          <p:cNvPr id="5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947937" cy="3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Button</a:t>
            </a:r>
          </a:p>
          <a:p>
            <a:pPr lvl="1"/>
            <a:r>
              <a:rPr lang="zh-CN" altLang="en-US" b="1" dirty="0" smtClean="0"/>
              <a:t>事件响应（利用脚本）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编写点击响应函数</a:t>
            </a:r>
            <a:endParaRPr lang="en-US" altLang="zh-CN" dirty="0" smtClean="0"/>
          </a:p>
          <a:p>
            <a:pPr lvl="2"/>
            <a:endParaRPr lang="en-US" altLang="zh-CN" b="1" dirty="0"/>
          </a:p>
          <a:p>
            <a:pPr lvl="2"/>
            <a:r>
              <a:rPr lang="zh-CN" altLang="en-US" dirty="0" smtClean="0"/>
              <a:t>将脚本挂到某一对象上，例如该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对象，或专门挂载脚本的空对象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两种加载方式</a:t>
            </a:r>
            <a:endParaRPr lang="en-US" altLang="zh-CN" dirty="0" smtClean="0"/>
          </a:p>
          <a:p>
            <a:pPr lvl="3"/>
            <a:r>
              <a:rPr lang="zh-CN" altLang="en-US" b="1" dirty="0" smtClean="0"/>
              <a:t>点击</a:t>
            </a:r>
            <a:r>
              <a:rPr lang="en-US" altLang="zh-CN" b="1" dirty="0" smtClean="0"/>
              <a:t>On Click</a:t>
            </a:r>
            <a:r>
              <a:rPr lang="zh-CN" altLang="en-US" b="1" dirty="0" smtClean="0"/>
              <a:t>（）下方的“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”添加事件响应关联</a:t>
            </a:r>
            <a:endParaRPr lang="en-US" altLang="zh-CN" b="1" dirty="0" smtClean="0"/>
          </a:p>
          <a:p>
            <a:pPr lvl="3"/>
            <a:endParaRPr lang="en-US" altLang="zh-CN" dirty="0"/>
          </a:p>
          <a:p>
            <a:pPr lvl="3"/>
            <a:endParaRPr lang="en-US" altLang="zh-CN" b="1" dirty="0" smtClean="0"/>
          </a:p>
          <a:p>
            <a:pPr lvl="3"/>
            <a:endParaRPr lang="en-US" altLang="zh-CN" b="1" dirty="0" smtClean="0"/>
          </a:p>
          <a:p>
            <a:pPr lvl="3"/>
            <a:r>
              <a:rPr lang="zh-CN" altLang="en-US" dirty="0" smtClean="0"/>
              <a:t>直接在脚本中添加监听，</a:t>
            </a:r>
            <a:r>
              <a:rPr lang="en-US" altLang="zh-CN" dirty="0" err="1" smtClean="0"/>
              <a:t>OnClick</a:t>
            </a:r>
            <a:endParaRPr lang="en-US" altLang="zh-CN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69721"/>
            <a:ext cx="20193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38290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6119718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using </a:t>
            </a:r>
            <a:r>
              <a:rPr lang="en-US" altLang="zh-CN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UnityEngine.UI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zh-CN" alt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96" y="2276872"/>
            <a:ext cx="527720" cy="2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本章主要内容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63688" y="1628800"/>
            <a:ext cx="5975576" cy="4495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Unity GUI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简介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概要与基本布局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核心控件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009900"/>
                </a:solidFill>
              </a:rPr>
              <a:t>应用举例</a:t>
            </a:r>
            <a:endParaRPr lang="en-US" altLang="zh-CN" sz="3200" b="1" dirty="0" smtClean="0">
              <a:solidFill>
                <a:srgbClr val="0099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Toggle</a:t>
            </a:r>
          </a:p>
          <a:p>
            <a:pPr lvl="1"/>
            <a:r>
              <a:rPr lang="zh-CN" altLang="en-US" b="1" dirty="0" smtClean="0"/>
              <a:t>用于单选、复选框</a:t>
            </a:r>
            <a:endParaRPr lang="en-US" altLang="zh-CN" b="1" dirty="0" smtClean="0"/>
          </a:p>
          <a:p>
            <a:pPr lvl="1"/>
            <a:r>
              <a:rPr lang="zh-CN" altLang="en-US" dirty="0"/>
              <a:t>复合型</a:t>
            </a:r>
            <a:r>
              <a:rPr lang="zh-CN" altLang="en-US" dirty="0" smtClean="0"/>
              <a:t>控件</a:t>
            </a:r>
            <a:endParaRPr lang="en-US" altLang="zh-CN" b="1" dirty="0" smtClean="0"/>
          </a:p>
          <a:p>
            <a:pPr lvl="2"/>
            <a:r>
              <a:rPr lang="en-US" altLang="zh-CN" b="1" dirty="0" smtClean="0"/>
              <a:t>Background</a:t>
            </a:r>
          </a:p>
          <a:p>
            <a:pPr lvl="2"/>
            <a:r>
              <a:rPr lang="en-US" altLang="zh-CN" dirty="0" smtClean="0"/>
              <a:t>Label</a:t>
            </a:r>
          </a:p>
          <a:p>
            <a:pPr lvl="1"/>
            <a:r>
              <a:rPr lang="en-US" altLang="zh-CN" dirty="0" smtClean="0"/>
              <a:t>Toggle (</a:t>
            </a:r>
            <a:r>
              <a:rPr lang="en-US" altLang="zh-CN" dirty="0" err="1" smtClean="0"/>
              <a:t>Scprit</a:t>
            </a:r>
            <a:r>
              <a:rPr lang="en-US" altLang="zh-CN" dirty="0" smtClean="0"/>
              <a:t>)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Is On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事件响应</a:t>
            </a:r>
            <a:r>
              <a:rPr lang="zh-CN" altLang="en-US" dirty="0" smtClean="0"/>
              <a:t>方式类似于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Button</a:t>
            </a:r>
            <a:r>
              <a:rPr lang="zh-CN" altLang="en-US" dirty="0" smtClean="0"/>
              <a:t>控件，</a:t>
            </a:r>
            <a:r>
              <a:rPr lang="zh-CN" altLang="en-US" dirty="0" smtClean="0">
                <a:solidFill>
                  <a:srgbClr val="0000FF"/>
                </a:solidFill>
              </a:rPr>
              <a:t>注意</a:t>
            </a:r>
            <a:r>
              <a:rPr lang="zh-CN" altLang="en-US" dirty="0" smtClean="0"/>
              <a:t>响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应函数需有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型的参数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28962"/>
            <a:ext cx="1114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40767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1000753" cy="3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Toggle</a:t>
            </a:r>
          </a:p>
          <a:p>
            <a:pPr lvl="1"/>
            <a:r>
              <a:rPr lang="zh-CN" altLang="en-US" dirty="0" smtClean="0"/>
              <a:t>单选框制作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Toggle (Script)</a:t>
            </a:r>
            <a:r>
              <a:rPr lang="zh-CN" altLang="en-US" dirty="0" smtClean="0"/>
              <a:t>组件中的</a:t>
            </a:r>
            <a:r>
              <a:rPr lang="en-US" altLang="zh-CN" dirty="0" smtClean="0">
                <a:solidFill>
                  <a:srgbClr val="FF0000"/>
                </a:solidFill>
              </a:rPr>
              <a:t>Group</a:t>
            </a:r>
            <a:r>
              <a:rPr lang="zh-CN" altLang="en-US" dirty="0" smtClean="0">
                <a:solidFill>
                  <a:srgbClr val="FF0000"/>
                </a:solidFill>
              </a:rPr>
              <a:t>项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Toggle Group</a:t>
            </a:r>
            <a:r>
              <a:rPr lang="zh-CN" altLang="en-US" dirty="0" smtClean="0">
                <a:solidFill>
                  <a:srgbClr val="FF0000"/>
                </a:solidFill>
              </a:rPr>
              <a:t>组件</a:t>
            </a:r>
            <a:r>
              <a:rPr lang="zh-CN" altLang="en-US" dirty="0" smtClean="0"/>
              <a:t>结合使用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3"/>
            <a:r>
              <a:rPr lang="en-US" altLang="zh-CN" dirty="0" smtClean="0"/>
              <a:t>1.</a:t>
            </a:r>
            <a:r>
              <a:rPr lang="zh-CN" altLang="en-US" dirty="0" smtClean="0"/>
              <a:t>创建一个空对象，添加</a:t>
            </a:r>
            <a:r>
              <a:rPr lang="en-US" altLang="zh-CN" dirty="0"/>
              <a:t>Toggle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组件，再将需成为单选的几个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控件拖至为该对象的子对象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2.</a:t>
            </a:r>
            <a:r>
              <a:rPr lang="zh-CN" altLang="en-US" dirty="0" smtClean="0"/>
              <a:t>将上一步创建的对象拖至上述几个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控件的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2"/>
            <a:endParaRPr lang="en-US" altLang="zh-CN" b="1" dirty="0"/>
          </a:p>
        </p:txBody>
      </p:sp>
      <p:pic>
        <p:nvPicPr>
          <p:cNvPr id="5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947937" cy="3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0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Slider</a:t>
            </a:r>
          </a:p>
          <a:p>
            <a:pPr lvl="1"/>
            <a:r>
              <a:rPr lang="zh-CN" altLang="en-US" dirty="0" smtClean="0"/>
              <a:t>复合控件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Background</a:t>
            </a:r>
          </a:p>
          <a:p>
            <a:pPr lvl="2"/>
            <a:r>
              <a:rPr lang="en-US" altLang="zh-CN" dirty="0" smtClean="0"/>
              <a:t>Fill Area</a:t>
            </a:r>
          </a:p>
          <a:p>
            <a:pPr lvl="2"/>
            <a:r>
              <a:rPr lang="en-US" altLang="zh-CN" b="1" dirty="0" smtClean="0"/>
              <a:t>Handle Slide Area</a:t>
            </a:r>
          </a:p>
          <a:p>
            <a:pPr lvl="2"/>
            <a:endParaRPr lang="en-US" altLang="zh-CN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  <a:p>
            <a:pPr lvl="1"/>
            <a:r>
              <a:rPr lang="en-US" altLang="zh-CN" b="1" dirty="0" smtClean="0"/>
              <a:t>Slider (Script)</a:t>
            </a:r>
            <a:r>
              <a:rPr lang="zh-CN" altLang="en-US" b="1" dirty="0" smtClean="0"/>
              <a:t>组件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Direction</a:t>
            </a:r>
          </a:p>
          <a:p>
            <a:pPr lvl="2"/>
            <a:r>
              <a:rPr lang="en-US" altLang="zh-CN" b="1" dirty="0" smtClean="0"/>
              <a:t>Min Value</a:t>
            </a:r>
          </a:p>
          <a:p>
            <a:pPr lvl="2"/>
            <a:r>
              <a:rPr lang="en-US" altLang="zh-CN" dirty="0" smtClean="0"/>
              <a:t>Max Value</a:t>
            </a:r>
            <a:endParaRPr lang="en-US" altLang="zh-CN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32856"/>
            <a:ext cx="40386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89040"/>
            <a:ext cx="14097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7" y="4887532"/>
            <a:ext cx="687632" cy="26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Slider</a:t>
            </a:r>
          </a:p>
          <a:p>
            <a:pPr lvl="1"/>
            <a:r>
              <a:rPr lang="zh-CN" altLang="en-US" dirty="0" smtClean="0"/>
              <a:t>事件响应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利用脚本，类似于</a:t>
            </a:r>
            <a:r>
              <a:rPr lang="en-US" altLang="zh-CN" dirty="0" smtClean="0">
                <a:solidFill>
                  <a:srgbClr val="0000FF"/>
                </a:solidFill>
              </a:rPr>
              <a:t>Button</a:t>
            </a:r>
            <a:r>
              <a:rPr lang="zh-CN" altLang="en-US" dirty="0" smtClean="0">
                <a:solidFill>
                  <a:srgbClr val="0000FF"/>
                </a:solidFill>
              </a:rPr>
              <a:t>控件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en-US" dirty="0" smtClean="0"/>
              <a:t>添加事件关联处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solidFill>
                  <a:srgbClr val="FF0000"/>
                </a:solidFill>
              </a:rPr>
              <a:t>single</a:t>
            </a:r>
          </a:p>
          <a:p>
            <a:pPr lvl="3"/>
            <a:r>
              <a:rPr lang="zh-CN" altLang="en-US" dirty="0" smtClean="0"/>
              <a:t>表示该事件关联需要一个</a:t>
            </a:r>
            <a:r>
              <a:rPr lang="en-US" altLang="zh-CN" dirty="0" smtClean="0">
                <a:solidFill>
                  <a:srgbClr val="FF0000"/>
                </a:solidFill>
              </a:rPr>
              <a:t>float</a:t>
            </a:r>
            <a:r>
              <a:rPr lang="zh-CN" altLang="en-US" dirty="0" smtClean="0"/>
              <a:t>类型的参数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671736" cy="2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506916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Dropdown</a:t>
            </a:r>
          </a:p>
          <a:p>
            <a:pPr lvl="1"/>
            <a:r>
              <a:rPr lang="zh-CN" altLang="en-US" dirty="0" smtClean="0"/>
              <a:t>复合控件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Label</a:t>
            </a:r>
          </a:p>
          <a:p>
            <a:pPr lvl="2"/>
            <a:r>
              <a:rPr lang="en-US" altLang="zh-CN" dirty="0" smtClean="0"/>
              <a:t>Arrow</a:t>
            </a:r>
          </a:p>
          <a:p>
            <a:pPr lvl="2"/>
            <a:r>
              <a:rPr lang="en-US" altLang="zh-CN" dirty="0" smtClean="0"/>
              <a:t>Template</a:t>
            </a:r>
          </a:p>
          <a:p>
            <a:pPr lvl="2"/>
            <a:r>
              <a:rPr lang="en-US" altLang="zh-CN" dirty="0" smtClean="0"/>
              <a:t>Scrollbar</a:t>
            </a:r>
          </a:p>
          <a:p>
            <a:pPr lvl="1"/>
            <a:r>
              <a:rPr lang="en-US" altLang="zh-CN" dirty="0" smtClean="0"/>
              <a:t>Dropdown (Script)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Options</a:t>
            </a:r>
          </a:p>
          <a:p>
            <a:pPr lvl="3"/>
            <a:r>
              <a:rPr lang="zh-CN" altLang="en-US" dirty="0" smtClean="0"/>
              <a:t>可动态设置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拉菜单大小设置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由子控件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决定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1727076" cy="174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68760"/>
            <a:ext cx="3616102" cy="543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98" y="1772816"/>
            <a:ext cx="815752" cy="31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9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Dropdown</a:t>
            </a:r>
          </a:p>
          <a:p>
            <a:pPr lvl="1"/>
            <a:r>
              <a:rPr lang="zh-CN" altLang="en-US" dirty="0" smtClean="0"/>
              <a:t>事件监听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利用脚本，类似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的事件响应方式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注意事件关联处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solidFill>
                  <a:srgbClr val="FF0000"/>
                </a:solidFill>
              </a:rPr>
              <a:t>Int32</a:t>
            </a:r>
          </a:p>
          <a:p>
            <a:pPr lvl="3"/>
            <a:r>
              <a:rPr lang="zh-CN" altLang="en-US" dirty="0" smtClean="0"/>
              <a:t>事件响应函数应有一个</a:t>
            </a:r>
            <a:r>
              <a:rPr lang="en-US" altLang="zh-CN" dirty="0" smtClean="0">
                <a:solidFill>
                  <a:srgbClr val="FF0000"/>
                </a:solidFill>
              </a:rPr>
              <a:t>int32</a:t>
            </a:r>
            <a:r>
              <a:rPr lang="zh-CN" altLang="en-US" dirty="0" smtClean="0">
                <a:solidFill>
                  <a:srgbClr val="FF0000"/>
                </a:solidFill>
              </a:rPr>
              <a:t>类型的参数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7150"/>
            <a:ext cx="4032448" cy="91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632072" cy="2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Scrollbar</a:t>
            </a:r>
          </a:p>
          <a:p>
            <a:pPr lvl="1"/>
            <a:r>
              <a:rPr lang="zh-CN" altLang="en-US" dirty="0" smtClean="0"/>
              <a:t>滚动条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垂直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水平</a:t>
            </a:r>
            <a:endParaRPr lang="en-US" altLang="zh-CN" dirty="0"/>
          </a:p>
          <a:p>
            <a:pPr lvl="1"/>
            <a:r>
              <a:rPr lang="zh-CN" altLang="en-US" dirty="0" smtClean="0"/>
              <a:t>复合控件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滑动区域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手柄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Scrollbar (Script)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类似</a:t>
            </a:r>
            <a:r>
              <a:rPr lang="en-US" altLang="zh-CN" dirty="0" smtClean="0"/>
              <a:t>Slider</a:t>
            </a:r>
          </a:p>
          <a:p>
            <a:pPr lvl="2"/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61048"/>
            <a:ext cx="1162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21"/>
            <a:ext cx="39433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671736" cy="2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3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Scrollbar</a:t>
            </a:r>
          </a:p>
          <a:p>
            <a:pPr lvl="1"/>
            <a:r>
              <a:rPr lang="zh-CN" altLang="en-US" dirty="0" smtClean="0"/>
              <a:t>事件监听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参照</a:t>
            </a:r>
            <a:r>
              <a:rPr lang="en-US" altLang="zh-CN" dirty="0" smtClean="0"/>
              <a:t>Slider</a:t>
            </a:r>
          </a:p>
          <a:p>
            <a:pPr lvl="2"/>
            <a:r>
              <a:rPr lang="zh-CN" altLang="en-US" dirty="0" smtClean="0"/>
              <a:t>需要</a:t>
            </a:r>
            <a:r>
              <a:rPr lang="en-US" altLang="zh-CN" dirty="0" smtClean="0"/>
              <a:t>Scroll </a:t>
            </a:r>
            <a:r>
              <a:rPr lang="en-US" altLang="zh-CN" dirty="0" err="1" smtClean="0"/>
              <a:t>Rect</a:t>
            </a:r>
            <a:r>
              <a:rPr lang="zh-CN" altLang="en-US" dirty="0" smtClean="0"/>
              <a:t>组件和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组件搭配使用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什么是</a:t>
            </a:r>
            <a:r>
              <a:rPr lang="en-US" altLang="zh-CN" dirty="0" smtClean="0"/>
              <a:t>Scroll 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Mask</a:t>
            </a:r>
          </a:p>
          <a:p>
            <a:pPr lvl="3"/>
            <a:r>
              <a:rPr lang="zh-CN" altLang="en-US" dirty="0" smtClean="0"/>
              <a:t>使用方法：</a:t>
            </a:r>
            <a:endParaRPr lang="en-US" altLang="zh-CN" dirty="0" smtClean="0"/>
          </a:p>
          <a:p>
            <a:pPr lvl="4"/>
            <a:r>
              <a:rPr lang="zh-CN" altLang="en-US" b="1" dirty="0" smtClean="0"/>
              <a:t>建立空对象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，对其添加</a:t>
            </a:r>
            <a:r>
              <a:rPr lang="en-US" altLang="zh-CN" b="1" dirty="0" smtClean="0"/>
              <a:t>Scroll </a:t>
            </a:r>
            <a:r>
              <a:rPr lang="en-US" altLang="zh-CN" b="1" dirty="0" err="1" smtClean="0"/>
              <a:t>Rect</a:t>
            </a:r>
            <a:r>
              <a:rPr lang="zh-CN" altLang="en-US" b="1" dirty="0" smtClean="0"/>
              <a:t>组件</a:t>
            </a:r>
            <a:endParaRPr lang="en-US" altLang="zh-CN" b="1" dirty="0" smtClean="0"/>
          </a:p>
          <a:p>
            <a:pPr lvl="4"/>
            <a:r>
              <a:rPr lang="zh-CN" altLang="en-US" b="1" dirty="0" smtClean="0"/>
              <a:t>建立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的子空对象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，添加</a:t>
            </a:r>
            <a:r>
              <a:rPr lang="en-US" altLang="zh-CN" b="1" dirty="0" smtClean="0">
                <a:solidFill>
                  <a:srgbClr val="FF0000"/>
                </a:solidFill>
              </a:rPr>
              <a:t>Mask</a:t>
            </a:r>
            <a:r>
              <a:rPr lang="zh-CN" altLang="en-US" b="1" dirty="0" smtClean="0">
                <a:solidFill>
                  <a:srgbClr val="FF0000"/>
                </a:solidFill>
              </a:rPr>
              <a:t>组件和</a:t>
            </a:r>
            <a:r>
              <a:rPr lang="en-US" altLang="zh-CN" b="1" dirty="0" smtClean="0">
                <a:solidFill>
                  <a:srgbClr val="FF0000"/>
                </a:solidFill>
              </a:rPr>
              <a:t>Image</a:t>
            </a:r>
            <a:r>
              <a:rPr lang="zh-CN" altLang="en-US" b="1" dirty="0" smtClean="0">
                <a:solidFill>
                  <a:srgbClr val="FF0000"/>
                </a:solidFill>
              </a:rPr>
              <a:t>组件</a:t>
            </a:r>
            <a:r>
              <a:rPr lang="zh-CN" altLang="en-US" b="1" dirty="0" smtClean="0"/>
              <a:t>（建立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之前可以再添加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的子</a:t>
            </a:r>
            <a:r>
              <a:rPr lang="en-US" altLang="zh-CN" b="1" dirty="0" smtClean="0"/>
              <a:t>Image</a:t>
            </a:r>
            <a:r>
              <a:rPr lang="zh-CN" altLang="en-US" b="1" dirty="0" smtClean="0"/>
              <a:t>对象作为背景，记为</a:t>
            </a:r>
            <a:r>
              <a:rPr lang="en-US" altLang="zh-CN" b="1" dirty="0" smtClean="0"/>
              <a:t>B-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4"/>
            <a:r>
              <a:rPr lang="zh-CN" altLang="en-US" b="1" dirty="0" smtClean="0"/>
              <a:t>添加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的子空对象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，并将需滚动显示的内容作为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的子对象</a:t>
            </a:r>
            <a:endParaRPr lang="en-US" altLang="zh-CN" b="1" dirty="0" smtClean="0"/>
          </a:p>
          <a:p>
            <a:pPr lvl="4"/>
            <a:r>
              <a:rPr lang="zh-CN" altLang="en-US" b="1" dirty="0" smtClean="0"/>
              <a:t>设置对象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Scroll </a:t>
            </a:r>
            <a:r>
              <a:rPr lang="en-US" altLang="zh-CN" b="1" dirty="0" err="1" smtClean="0"/>
              <a:t>Rect</a:t>
            </a:r>
            <a:r>
              <a:rPr lang="zh-CN" altLang="en-US" b="1" dirty="0" smtClean="0"/>
              <a:t>组件中</a:t>
            </a:r>
            <a:r>
              <a:rPr lang="en-US" altLang="zh-CN" b="1" dirty="0" err="1" smtClean="0"/>
              <a:t>Contet</a:t>
            </a:r>
            <a:r>
              <a:rPr lang="zh-CN" altLang="en-US" b="1" dirty="0" smtClean="0"/>
              <a:t>项为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ViewPort</a:t>
            </a:r>
            <a:r>
              <a:rPr lang="zh-CN" altLang="en-US" b="1" dirty="0" smtClean="0"/>
              <a:t>项为</a:t>
            </a:r>
            <a:r>
              <a:rPr lang="en-US" altLang="zh-CN" b="1" dirty="0" smtClean="0"/>
              <a:t>B</a:t>
            </a:r>
          </a:p>
        </p:txBody>
      </p:sp>
      <p:pic>
        <p:nvPicPr>
          <p:cNvPr id="5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743744" cy="2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8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>
                <a:solidFill>
                  <a:srgbClr val="009900"/>
                </a:solidFill>
              </a:rPr>
              <a:t>InputField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dirty="0" smtClean="0"/>
              <a:t>用于输入，如注册、登录等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复合控件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Placeholder</a:t>
            </a:r>
          </a:p>
          <a:p>
            <a:pPr lvl="2"/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Input Field (Script)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Text </a:t>
            </a:r>
          </a:p>
          <a:p>
            <a:pPr lvl="2"/>
            <a:r>
              <a:rPr lang="en-US" altLang="zh-CN" dirty="0" smtClean="0"/>
              <a:t>Character Limit</a:t>
            </a:r>
          </a:p>
          <a:p>
            <a:pPr lvl="2"/>
            <a:r>
              <a:rPr lang="en-US" altLang="zh-CN" dirty="0" smtClean="0"/>
              <a:t>Content Type</a:t>
            </a:r>
          </a:p>
          <a:p>
            <a:pPr lvl="3"/>
            <a:r>
              <a:rPr lang="en-US" altLang="zh-CN" dirty="0" smtClean="0"/>
              <a:t>Standard</a:t>
            </a:r>
          </a:p>
          <a:p>
            <a:pPr lvl="3"/>
            <a:r>
              <a:rPr lang="en-US" altLang="zh-CN" dirty="0" smtClean="0"/>
              <a:t>Password</a:t>
            </a:r>
          </a:p>
          <a:p>
            <a:pPr lvl="2"/>
            <a:r>
              <a:rPr lang="en-US" altLang="zh-CN" dirty="0" smtClean="0"/>
              <a:t>Placeholder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1421233" cy="68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133873" cy="489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25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/>
              <a:t>UGUI</a:t>
            </a:r>
            <a:r>
              <a:rPr lang="zh-CN" altLang="en-US" sz="4000" b="1" dirty="0"/>
              <a:t>核心控件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>
                <a:solidFill>
                  <a:srgbClr val="009900"/>
                </a:solidFill>
              </a:rPr>
              <a:t>InputField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dirty="0" smtClean="0"/>
              <a:t>事件监听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方式类似于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，有两种方式</a:t>
            </a:r>
            <a:endParaRPr lang="en-US" altLang="zh-CN" dirty="0"/>
          </a:p>
          <a:p>
            <a:pPr lvl="2"/>
            <a:r>
              <a:rPr lang="zh-CN" altLang="en-US" dirty="0"/>
              <a:t>两</a:t>
            </a:r>
            <a:r>
              <a:rPr lang="zh-CN" altLang="en-US" dirty="0" smtClean="0"/>
              <a:t>个响应函数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OnValueChanged</a:t>
            </a:r>
            <a:r>
              <a:rPr lang="zh-CN" altLang="en-US" dirty="0" smtClean="0"/>
              <a:t>（实时响应）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OnEndEdit</a:t>
            </a:r>
            <a:r>
              <a:rPr lang="zh-CN" altLang="en-US" dirty="0" smtClean="0"/>
              <a:t>（按下回车或点击别的地方才有响应）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参数均为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3905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36" y="2251688"/>
            <a:ext cx="862033" cy="33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Unity GUI</a:t>
            </a:r>
            <a:r>
              <a:rPr lang="zh-CN" altLang="en-US" sz="4000" b="1" dirty="0" smtClean="0"/>
              <a:t>简介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4.6</a:t>
            </a:r>
            <a:r>
              <a:rPr lang="zh-CN" altLang="en-US" sz="3200" b="1" dirty="0" smtClean="0"/>
              <a:t>版本之后开始引入</a:t>
            </a:r>
            <a:r>
              <a:rPr lang="en-US" altLang="zh-CN" sz="3200" b="1" dirty="0" smtClean="0"/>
              <a:t>UGUI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与之前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GUI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的区别</a:t>
            </a:r>
            <a:endParaRPr lang="en-US" altLang="zh-CN" sz="3200" b="1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UGUI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所见即所得，简单易学，易开发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GUI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代码控制，高级应用，多用于调试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与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NGUI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的区别</a:t>
            </a:r>
            <a:endParaRPr lang="en-US" altLang="zh-CN" sz="3200" b="1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smtClean="0"/>
              <a:t>UGUI</a:t>
            </a:r>
            <a:r>
              <a:rPr lang="zh-CN" altLang="en-US" b="1" dirty="0" smtClean="0"/>
              <a:t>具有</a:t>
            </a:r>
            <a:r>
              <a:rPr lang="zh-CN" altLang="en-US" b="1" dirty="0" smtClean="0">
                <a:solidFill>
                  <a:srgbClr val="FF0000"/>
                </a:solidFill>
              </a:rPr>
              <a:t>屏幕自适应、深度管理（渲染顺序）、图集管理</a:t>
            </a:r>
            <a:r>
              <a:rPr lang="zh-CN" altLang="en-US" b="1" dirty="0" smtClean="0"/>
              <a:t>的特点。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本章主要内容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63688" y="1628800"/>
            <a:ext cx="5975576" cy="4495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Unity 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简介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概要与基本布局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核心控件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</a:rPr>
              <a:t>应用举例</a:t>
            </a:r>
            <a:endParaRPr lang="en-US" altLang="zh-CN" sz="3200" b="1" dirty="0" smtClean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1" dirty="0" smtClean="0"/>
              <a:t>应用举例</a:t>
            </a:r>
            <a:endParaRPr lang="en-US" altLang="zh-CN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49825"/>
            <a:ext cx="4175745" cy="267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66153"/>
            <a:ext cx="4108238" cy="262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8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概念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en-US" altLang="zh-CN" dirty="0" smtClean="0"/>
              <a:t>Canvas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Anchors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Pivot</a:t>
            </a:r>
            <a:endParaRPr lang="en-US" altLang="zh-CN" dirty="0"/>
          </a:p>
          <a:p>
            <a:r>
              <a:rPr lang="en-US" altLang="zh-CN" sz="3200" b="1" dirty="0">
                <a:solidFill>
                  <a:srgbClr val="009900"/>
                </a:solidFill>
              </a:rPr>
              <a:t>UGUI</a:t>
            </a:r>
            <a:r>
              <a:rPr lang="zh-CN" altLang="en-US" sz="3200" b="1" dirty="0">
                <a:solidFill>
                  <a:srgbClr val="009900"/>
                </a:solidFill>
              </a:rPr>
              <a:t>核心控件</a:t>
            </a:r>
            <a:endParaRPr lang="en-US" altLang="zh-CN" sz="3200" b="1" dirty="0">
              <a:solidFill>
                <a:srgbClr val="009900"/>
              </a:solidFill>
            </a:endParaRPr>
          </a:p>
          <a:p>
            <a:pPr lvl="1"/>
            <a:r>
              <a:rPr lang="en-US" altLang="zh-CN" dirty="0" smtClean="0"/>
              <a:t>Button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InputField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动画效果添加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83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本章主要内容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63688" y="1628800"/>
            <a:ext cx="5975576" cy="4495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Unity 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简介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概要与基本布局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UGUI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核心控件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009900"/>
                </a:solidFill>
              </a:rPr>
              <a:t>应用举例</a:t>
            </a:r>
            <a:endParaRPr lang="en-US" altLang="zh-CN" sz="3200" b="1" dirty="0" smtClean="0">
              <a:solidFill>
                <a:srgbClr val="0099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Canvas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（画布）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009900"/>
                </a:solidFill>
              </a:rPr>
              <a:t>EventSystem</a:t>
            </a:r>
            <a:r>
              <a:rPr lang="zh-CN" altLang="en-US" sz="3200" b="1" dirty="0">
                <a:solidFill>
                  <a:srgbClr val="009900"/>
                </a:solidFill>
              </a:rPr>
              <a:t>（事件系统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9900"/>
                </a:solidFill>
              </a:rPr>
              <a:t>The </a:t>
            </a:r>
            <a:r>
              <a:rPr lang="en-US" altLang="zh-CN" sz="3200" b="1" dirty="0" err="1">
                <a:solidFill>
                  <a:srgbClr val="009900"/>
                </a:solidFill>
              </a:rPr>
              <a:t>Rect</a:t>
            </a:r>
            <a:r>
              <a:rPr lang="en-US" altLang="zh-CN" sz="3200" b="1" dirty="0">
                <a:solidFill>
                  <a:srgbClr val="009900"/>
                </a:solidFill>
              </a:rPr>
              <a:t> Tool</a:t>
            </a:r>
            <a:r>
              <a:rPr lang="zh-CN" altLang="en-US" sz="3200" b="1" dirty="0">
                <a:solidFill>
                  <a:srgbClr val="009900"/>
                </a:solidFill>
              </a:rPr>
              <a:t>（矩形工具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009900"/>
                </a:solidFill>
              </a:rPr>
              <a:t>Rect</a:t>
            </a:r>
            <a:r>
              <a:rPr lang="en-US" altLang="zh-CN" sz="3200" b="1" dirty="0">
                <a:solidFill>
                  <a:srgbClr val="009900"/>
                </a:solidFill>
              </a:rPr>
              <a:t> Transform</a:t>
            </a:r>
            <a:r>
              <a:rPr lang="zh-CN" altLang="en-US" sz="3200" b="1" dirty="0">
                <a:solidFill>
                  <a:srgbClr val="009900"/>
                </a:solidFill>
              </a:rPr>
              <a:t>（矩形变换组件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Anchors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（锚点）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9900"/>
                </a:solidFill>
              </a:rPr>
              <a:t>Pivot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（中心点）</a:t>
            </a:r>
            <a:endParaRPr lang="en-US" altLang="zh-CN" sz="3200" b="1" dirty="0">
              <a:solidFill>
                <a:srgbClr val="009900"/>
              </a:solidFill>
            </a:endParaRPr>
          </a:p>
          <a:p>
            <a:endParaRPr lang="en-US" altLang="zh-CN" sz="3200" b="1" dirty="0">
              <a:solidFill>
                <a:srgbClr val="009900"/>
              </a:solidFill>
            </a:endParaRPr>
          </a:p>
          <a:p>
            <a:endParaRPr lang="en-US" altLang="zh-CN" sz="3200" b="1" dirty="0">
              <a:solidFill>
                <a:srgbClr val="009900"/>
              </a:solidFill>
            </a:endParaRPr>
          </a:p>
          <a:p>
            <a:endParaRPr lang="en-US" altLang="zh-CN" sz="3200" b="1" dirty="0" smtClean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Canvas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（画布）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sz="2800" dirty="0" smtClean="0"/>
              <a:t>什么是画布</a:t>
            </a:r>
            <a:endParaRPr lang="en-US" altLang="zh-CN" sz="2800" dirty="0" smtClean="0"/>
          </a:p>
          <a:p>
            <a:pPr lvl="2"/>
            <a:r>
              <a:rPr lang="zh-CN" altLang="en-US" sz="2400" dirty="0">
                <a:solidFill>
                  <a:srgbClr val="0000FF"/>
                </a:solidFill>
              </a:rPr>
              <a:t>摆放容纳所有</a:t>
            </a:r>
            <a:r>
              <a:rPr lang="en-US" altLang="zh-CN" sz="2400" dirty="0">
                <a:solidFill>
                  <a:srgbClr val="0000FF"/>
                </a:solidFill>
              </a:rPr>
              <a:t>UI</a:t>
            </a:r>
            <a:r>
              <a:rPr lang="zh-CN" altLang="en-US" sz="2400" dirty="0">
                <a:solidFill>
                  <a:srgbClr val="0000FF"/>
                </a:solidFill>
              </a:rPr>
              <a:t>元素的区域</a:t>
            </a:r>
            <a:r>
              <a:rPr lang="zh-CN" altLang="en-US" sz="2400" dirty="0" smtClean="0"/>
              <a:t>，所有的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元素都需要在画布上组装。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>
                <a:solidFill>
                  <a:srgbClr val="0000FF"/>
                </a:solidFill>
              </a:rPr>
              <a:t>脱离画布，</a:t>
            </a:r>
            <a:r>
              <a:rPr lang="en-US" altLang="zh-CN" sz="2400" dirty="0" smtClean="0">
                <a:solidFill>
                  <a:srgbClr val="0000FF"/>
                </a:solidFill>
              </a:rPr>
              <a:t>UI</a:t>
            </a:r>
            <a:r>
              <a:rPr lang="zh-CN" altLang="en-US" sz="2400" dirty="0" smtClean="0">
                <a:solidFill>
                  <a:srgbClr val="0000FF"/>
                </a:solidFill>
              </a:rPr>
              <a:t>组件就不能使用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sz="2400" dirty="0">
                <a:solidFill>
                  <a:srgbClr val="FF0000"/>
                </a:solidFill>
              </a:rPr>
              <a:t>举例</a:t>
            </a:r>
            <a:r>
              <a:rPr lang="zh-CN" altLang="en-US" sz="2400" dirty="0"/>
              <a:t>：电脑显示器，教室的屏幕，即所见物体的</a:t>
            </a:r>
            <a:r>
              <a:rPr lang="zh-CN" altLang="en-US" sz="2400" dirty="0" smtClean="0"/>
              <a:t>载体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800" dirty="0" smtClean="0"/>
              <a:t>创建画布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两种方式</a:t>
            </a:r>
            <a:endParaRPr lang="en-US" altLang="zh-CN" sz="2800" dirty="0"/>
          </a:p>
          <a:p>
            <a:pPr lvl="2"/>
            <a:r>
              <a:rPr lang="zh-CN" altLang="en-US" sz="2400" dirty="0" smtClean="0"/>
              <a:t>通过菜单</a:t>
            </a:r>
            <a:r>
              <a:rPr lang="zh-CN" altLang="en-US" sz="2400" dirty="0" smtClean="0">
                <a:solidFill>
                  <a:srgbClr val="FF0000"/>
                </a:solidFill>
              </a:rPr>
              <a:t>直接创建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 smtClean="0">
                <a:solidFill>
                  <a:srgbClr val="FF0000"/>
                </a:solidFill>
              </a:rPr>
              <a:t>首次创建一个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UI</a:t>
            </a:r>
            <a:r>
              <a:rPr lang="zh-CN" altLang="en-US" sz="2400" dirty="0">
                <a:solidFill>
                  <a:srgbClr val="FF0000"/>
                </a:solidFill>
              </a:rPr>
              <a:t>控</a:t>
            </a:r>
            <a:r>
              <a:rPr lang="zh-CN" altLang="en-US" sz="2400" dirty="0" smtClean="0">
                <a:solidFill>
                  <a:srgbClr val="FF0000"/>
                </a:solidFill>
              </a:rPr>
              <a:t>件</a:t>
            </a:r>
            <a:r>
              <a:rPr lang="zh-CN" altLang="en-US" sz="2400" dirty="0" smtClean="0"/>
              <a:t>时，会同时自动创建一个容纳该控件的画布</a:t>
            </a:r>
            <a:endParaRPr lang="en-US" altLang="zh-CN" sz="2400" dirty="0" smtClean="0"/>
          </a:p>
        </p:txBody>
      </p:sp>
      <p:pic>
        <p:nvPicPr>
          <p:cNvPr id="2050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31472"/>
            <a:ext cx="1895872" cy="7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Canvas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（画布）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sz="2800" dirty="0"/>
              <a:t>画布的相关组件介绍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527644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UGUI</a:t>
            </a:r>
            <a:r>
              <a:rPr lang="zh-CN" altLang="en-US" sz="4000" b="1" dirty="0"/>
              <a:t>概要与基本</a:t>
            </a:r>
            <a:r>
              <a:rPr lang="zh-CN" altLang="en-US" sz="4000" b="1" dirty="0" smtClean="0"/>
              <a:t>布局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009900"/>
                </a:solidFill>
              </a:rPr>
              <a:t>Canvas</a:t>
            </a:r>
            <a:r>
              <a:rPr lang="zh-CN" altLang="en-US" sz="3200" b="1" dirty="0" smtClean="0">
                <a:solidFill>
                  <a:srgbClr val="009900"/>
                </a:solidFill>
              </a:rPr>
              <a:t>（画布）</a:t>
            </a:r>
            <a:endParaRPr lang="en-US" altLang="zh-CN" sz="3200" b="1" dirty="0" smtClean="0">
              <a:solidFill>
                <a:srgbClr val="009900"/>
              </a:solidFill>
            </a:endParaRPr>
          </a:p>
          <a:p>
            <a:pPr lvl="1"/>
            <a:r>
              <a:rPr lang="zh-CN" altLang="en-US" sz="2800" dirty="0"/>
              <a:t>画布的相关组件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Render Mode</a:t>
            </a:r>
            <a:r>
              <a:rPr lang="zh-CN" altLang="en-US" dirty="0" smtClean="0"/>
              <a:t>（渲染模式）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0000FF"/>
                </a:solidFill>
              </a:rPr>
              <a:t>Screen Space – Overlay</a:t>
            </a:r>
            <a:r>
              <a:rPr lang="en-US" altLang="zh-CN" dirty="0" smtClean="0"/>
              <a:t>: 2DUI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始终显示在屏幕最前方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0000FF"/>
                </a:solidFill>
              </a:rPr>
              <a:t>Screen Space – Camera</a:t>
            </a:r>
            <a:r>
              <a:rPr lang="en-US" altLang="zh-CN" dirty="0" smtClean="0"/>
              <a:t>: 2D</a:t>
            </a:r>
            <a:r>
              <a:rPr lang="zh-CN" altLang="en-US" dirty="0" smtClean="0"/>
              <a:t>及</a:t>
            </a:r>
            <a:r>
              <a:rPr lang="en-US" altLang="zh-CN" dirty="0" smtClean="0"/>
              <a:t>3DUI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绑定到制定摄像机</a:t>
            </a:r>
            <a:r>
              <a:rPr lang="zh-CN" altLang="en-US" dirty="0" smtClean="0"/>
              <a:t>，可进</a:t>
            </a:r>
            <a:endParaRPr lang="en-US" altLang="zh-CN" dirty="0" smtClean="0"/>
          </a:p>
          <a:p>
            <a:pPr marL="1143000" lvl="3" indent="0">
              <a:buNone/>
            </a:pPr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行</a:t>
            </a:r>
            <a:r>
              <a:rPr lang="en-US" altLang="zh-CN" dirty="0" smtClean="0"/>
              <a:t>3D</a:t>
            </a:r>
            <a:r>
              <a:rPr lang="zh-CN" altLang="en-US" dirty="0" smtClean="0"/>
              <a:t>旋转（</a:t>
            </a:r>
            <a:r>
              <a:rPr lang="en-US" altLang="zh-CN" dirty="0" smtClean="0"/>
              <a:t>3D</a:t>
            </a:r>
            <a:r>
              <a:rPr lang="zh-CN" altLang="en-US" dirty="0" smtClean="0"/>
              <a:t>效果）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0000FF"/>
                </a:solidFill>
              </a:rPr>
              <a:t>World Space</a:t>
            </a:r>
            <a:r>
              <a:rPr lang="en-US" altLang="zh-CN" dirty="0" smtClean="0"/>
              <a:t>: UI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3D</a:t>
            </a:r>
            <a:r>
              <a:rPr lang="zh-CN" altLang="en-US" dirty="0" smtClean="0"/>
              <a:t>空间，</a:t>
            </a:r>
            <a:r>
              <a:rPr lang="zh-CN" altLang="en-US" dirty="0" smtClean="0">
                <a:solidFill>
                  <a:srgbClr val="FF0000"/>
                </a:solidFill>
              </a:rPr>
              <a:t>与摄像机分离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40"/>
          <a:stretch/>
        </p:blipFill>
        <p:spPr bwMode="auto">
          <a:xfrm>
            <a:off x="2123728" y="2780928"/>
            <a:ext cx="5276448" cy="138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jspzsn\Downloads\show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432" y="4093027"/>
            <a:ext cx="1127956" cy="4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9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3953</TotalTime>
  <Words>1689</Words>
  <Application>Microsoft Office PowerPoint</Application>
  <PresentationFormat>全屏显示(4:3)</PresentationFormat>
  <Paragraphs>389</Paragraphs>
  <Slides>42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中性</vt:lpstr>
      <vt:lpstr>UNITY图形与用户界面基础</vt:lpstr>
      <vt:lpstr>本章主要内容</vt:lpstr>
      <vt:lpstr>本章主要内容</vt:lpstr>
      <vt:lpstr>Unity GUI简介</vt:lpstr>
      <vt:lpstr>本章主要内容</vt:lpstr>
      <vt:lpstr>UGUI概要与基本布局</vt:lpstr>
      <vt:lpstr>UGUI概要与基本布局</vt:lpstr>
      <vt:lpstr>UGUI概要与基本布局</vt:lpstr>
      <vt:lpstr>UGUI概要与基本布局</vt:lpstr>
      <vt:lpstr>UGUI概要与基本布局</vt:lpstr>
      <vt:lpstr>UGUI概要与基本布局</vt:lpstr>
      <vt:lpstr>UGUI概要与基本布局</vt:lpstr>
      <vt:lpstr>UGUI概要与基本布局</vt:lpstr>
      <vt:lpstr>UGUI概要与基本布局</vt:lpstr>
      <vt:lpstr>UGUI概要与基本布局</vt:lpstr>
      <vt:lpstr>UGUI概要与基本布局</vt:lpstr>
      <vt:lpstr>UGUI概要与基本布局</vt:lpstr>
      <vt:lpstr>UGUI概要与基本布局</vt:lpstr>
      <vt:lpstr>本章主要内容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UGUI核心控件</vt:lpstr>
      <vt:lpstr>本章主要内容</vt:lpstr>
      <vt:lpstr>应用举例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Xtraining</dc:creator>
  <cp:lastModifiedBy>Windows 用户</cp:lastModifiedBy>
  <cp:revision>370</cp:revision>
  <dcterms:created xsi:type="dcterms:W3CDTF">2015-02-26T08:25:08Z</dcterms:created>
  <dcterms:modified xsi:type="dcterms:W3CDTF">2020-02-15T07:56:40Z</dcterms:modified>
</cp:coreProperties>
</file>