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29"/>
  </p:notes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6" r:id="rId13"/>
    <p:sldId id="284" r:id="rId14"/>
    <p:sldId id="285" r:id="rId15"/>
    <p:sldId id="286" r:id="rId16"/>
    <p:sldId id="287" r:id="rId17"/>
    <p:sldId id="269" r:id="rId18"/>
    <p:sldId id="270" r:id="rId19"/>
    <p:sldId id="271" r:id="rId20"/>
    <p:sldId id="272" r:id="rId21"/>
    <p:sldId id="281" r:id="rId22"/>
    <p:sldId id="273" r:id="rId23"/>
    <p:sldId id="275" r:id="rId24"/>
    <p:sldId id="274" r:id="rId25"/>
    <p:sldId id="276" r:id="rId26"/>
    <p:sldId id="277" r:id="rId27"/>
    <p:sldId id="278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CCFF"/>
    <a:srgbClr val="CCFFCC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160" autoAdjust="0"/>
  </p:normalViewPr>
  <p:slideViewPr>
    <p:cSldViewPr>
      <p:cViewPr varScale="1">
        <p:scale>
          <a:sx n="82" d="100"/>
          <a:sy n="82" d="100"/>
        </p:scale>
        <p:origin x="-24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024145B-1967-47D9-A5B8-092651E6CE62}" type="datetimeFigureOut">
              <a:rPr lang="zh-CN" altLang="en-US"/>
              <a:pPr>
                <a:defRPr/>
              </a:pPr>
              <a:t>2020/2/25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E420D5E-55A2-4F61-B092-5BE040ED9F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9816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420D5E-55A2-4F61-B092-5BE040ED9F95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508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420D5E-55A2-4F61-B092-5BE040ED9F95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573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420D5E-55A2-4F61-B092-5BE040ED9F95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61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5463624-599E-4605-A4FC-5A4ABB045C28}" type="slidenum">
              <a:rPr lang="zh-CN" altLang="en-US" smtClean="0"/>
              <a:pPr eaLnBrk="1" hangingPunct="1"/>
              <a:t>19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EAB8D52-25D8-4381-831E-FD7432D7537B}" type="slidenum">
              <a:rPr lang="zh-CN" altLang="en-US" smtClean="0"/>
              <a:pPr eaLnBrk="1" hangingPunct="1"/>
              <a:t>20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84DCDB3-803A-4BCF-A091-2908C864575A}" type="slidenum">
              <a:rPr lang="zh-CN" altLang="en-US" smtClean="0"/>
              <a:pPr eaLnBrk="1" hangingPunct="1"/>
              <a:t>22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06E42E5-D55C-46A0-88D0-9D1D08BAC689}" type="slidenum">
              <a:rPr lang="zh-CN" altLang="en-US" smtClean="0"/>
              <a:pPr eaLnBrk="1" hangingPunct="1"/>
              <a:t>23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7B587DF-6055-42C9-B6F5-EEDCD7CE6EF4}" type="slidenum">
              <a:rPr lang="zh-CN" altLang="en-US" smtClean="0"/>
              <a:pPr eaLnBrk="1" hangingPunct="1"/>
              <a:t>24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980DBAE-4174-4B12-900C-36A66EFE162B}" type="slidenum">
              <a:rPr lang="zh-CN" altLang="en-US" smtClean="0"/>
              <a:pPr eaLnBrk="1" hangingPunct="1"/>
              <a:t>25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CF20E0C-C2CA-4048-B80F-74B37761F02B}" type="slidenum">
              <a:rPr lang="zh-CN" altLang="en-US" smtClean="0"/>
              <a:pPr eaLnBrk="1" hangingPunct="1"/>
              <a:t>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7846A0C-2C07-41ED-BE94-E62F0F64AB83}" type="slidenum">
              <a:rPr lang="zh-CN" altLang="en-US" smtClean="0"/>
              <a:pPr eaLnBrk="1" hangingPunct="1"/>
              <a:t>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420D5E-55A2-4F61-B092-5BE040ED9F95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424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5C07D8E-67DF-43FF-B0B7-71F1BC8F5C37}" type="slidenum">
              <a:rPr lang="zh-CN" altLang="en-US" smtClean="0"/>
              <a:pPr eaLnBrk="1" hangingPunct="1"/>
              <a:t>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EAEC5B6-9DDA-4D8A-A14E-281E5B8AFDF7}" type="slidenum">
              <a:rPr lang="zh-CN" altLang="en-US" smtClean="0"/>
              <a:pPr eaLnBrk="1" hangingPunct="1"/>
              <a:t>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261ADAA-CA47-4297-B97B-472DC8CB3499}" type="slidenum">
              <a:rPr lang="zh-CN" altLang="en-US" smtClean="0"/>
              <a:pPr eaLnBrk="1" hangingPunct="1"/>
              <a:t>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2B5637C-3C8F-4DF9-8FF7-1C6FE72761FE}" type="slidenum">
              <a:rPr lang="zh-CN" altLang="en-US" smtClean="0"/>
              <a:pPr eaLnBrk="1" hangingPunct="1"/>
              <a:t>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6A7D797-432A-44BE-B648-811A1A36278B}" type="slidenum">
              <a:rPr lang="zh-CN" altLang="en-US" smtClean="0"/>
              <a:pPr eaLnBrk="1" hangingPunct="1"/>
              <a:t>10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094BE-2497-4F07-9A0E-DFD871CAE9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" name="TextBox 1"/>
          <p:cNvSpPr txBox="1">
            <a:spLocks noChangeArrowheads="1"/>
          </p:cNvSpPr>
          <p:nvPr userDrawn="1"/>
        </p:nvSpPr>
        <p:spPr bwMode="auto">
          <a:xfrm>
            <a:off x="0" y="0"/>
            <a:ext cx="312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 smtClean="0">
                <a:solidFill>
                  <a:srgbClr val="999900"/>
                </a:solidFill>
                <a:latin typeface="华文行楷" pitchFamily="2" charset="-122"/>
                <a:ea typeface="华文行楷" pitchFamily="2" charset="-122"/>
              </a:rPr>
              <a:t>游戏中的人工智能</a:t>
            </a:r>
          </a:p>
        </p:txBody>
      </p:sp>
      <p:sp>
        <p:nvSpPr>
          <p:cNvPr id="42" name="TextBox 1"/>
          <p:cNvSpPr txBox="1">
            <a:spLocks noChangeArrowheads="1"/>
          </p:cNvSpPr>
          <p:nvPr userDrawn="1"/>
        </p:nvSpPr>
        <p:spPr bwMode="auto">
          <a:xfrm>
            <a:off x="0" y="6396037"/>
            <a:ext cx="5257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信息科学与技术学院数字媒体技术系</a:t>
            </a:r>
          </a:p>
        </p:txBody>
      </p:sp>
    </p:spTree>
    <p:extLst>
      <p:ext uri="{BB962C8B-B14F-4D97-AF65-F5344CB8AC3E}">
        <p14:creationId xmlns:p14="http://schemas.microsoft.com/office/powerpoint/2010/main" val="120660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DFC3A-CCA6-42E1-9948-DEF33D2004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482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4BC80-8235-40A3-A72B-568AF891C9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78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rgbClr val="FF0000"/>
                </a:solidFill>
                <a:latin typeface="+mj-lt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/>
            </a:lvl1pPr>
          </a:lstStyle>
          <a:p>
            <a:pPr>
              <a:defRPr/>
            </a:pPr>
            <a:fld id="{14B5173B-989C-49D1-94FC-A58E71F769D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1291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93E93-EC85-4792-99D4-F67E2C1167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99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1AF75-9005-4D40-BCE0-A481F2D7B3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674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CD70D-7A30-4513-A97D-B3CC45875F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360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3A64B-81BA-44B7-87C0-F0020C3653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819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287C1-3F46-45C2-943A-2C85B12C51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113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C3F15-E566-4D79-A0C7-707FDC6D6C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810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0AD32-E16D-424B-90CE-E864CC2A95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48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C60C775D-1D83-4E07-97E0-1CD4457E68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0" y="0"/>
            <a:ext cx="312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 smtClean="0">
                <a:solidFill>
                  <a:srgbClr val="999900"/>
                </a:solidFill>
                <a:latin typeface="华文行楷" pitchFamily="2" charset="-122"/>
                <a:ea typeface="华文行楷" pitchFamily="2" charset="-122"/>
              </a:rPr>
              <a:t>游戏中的人工智能</a:t>
            </a:r>
          </a:p>
        </p:txBody>
      </p:sp>
      <p:sp>
        <p:nvSpPr>
          <p:cNvPr id="1034" name="TextBox 2"/>
          <p:cNvSpPr txBox="1">
            <a:spLocks noChangeArrowheads="1"/>
          </p:cNvSpPr>
          <p:nvPr userDrawn="1"/>
        </p:nvSpPr>
        <p:spPr bwMode="auto">
          <a:xfrm>
            <a:off x="5257800" y="41275"/>
            <a:ext cx="3046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第二章 追逐与闪躲</a:t>
            </a:r>
          </a:p>
        </p:txBody>
      </p:sp>
      <p:sp>
        <p:nvSpPr>
          <p:cNvPr id="42" name="TextBox 1"/>
          <p:cNvSpPr txBox="1">
            <a:spLocks noChangeArrowheads="1"/>
          </p:cNvSpPr>
          <p:nvPr userDrawn="1"/>
        </p:nvSpPr>
        <p:spPr bwMode="auto">
          <a:xfrm>
            <a:off x="0" y="6396037"/>
            <a:ext cx="5257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信息科学与技术学院数字媒体技术系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999287" cy="2133600"/>
          </a:xfrm>
        </p:spPr>
        <p:txBody>
          <a:bodyPr/>
          <a:lstStyle/>
          <a:p>
            <a:pPr eaLnBrk="1" hangingPunct="1"/>
            <a:r>
              <a:rPr lang="zh-CN" altLang="en-US" sz="6000" smtClean="0">
                <a:latin typeface="黑体" pitchFamily="49" charset="-122"/>
                <a:ea typeface="黑体" pitchFamily="49" charset="-122"/>
              </a:rPr>
              <a:t>追 逐 与 闪 躲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886200"/>
            <a:ext cx="6248400" cy="989013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ea typeface="华文行楷" pitchFamily="2" charset="-122"/>
              </a:rPr>
              <a:t>主讲人：庄珊娜</a:t>
            </a:r>
          </a:p>
        </p:txBody>
      </p:sp>
      <p:sp>
        <p:nvSpPr>
          <p:cNvPr id="4100" name="矩形 1"/>
          <p:cNvSpPr>
            <a:spLocks noChangeArrowheads="1"/>
          </p:cNvSpPr>
          <p:nvPr/>
        </p:nvSpPr>
        <p:spPr bwMode="auto">
          <a:xfrm>
            <a:off x="838200" y="838200"/>
            <a:ext cx="16208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latin typeface="黑体" pitchFamily="49" charset="-122"/>
                <a:ea typeface="黑体" pitchFamily="49" charset="-122"/>
              </a:rPr>
              <a:t>第二章 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砖块环境中的视线追逐</a:t>
            </a: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09800"/>
            <a:ext cx="3765550" cy="359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C6C95B1-A006-44E0-8724-F5F3DC6EDF86}" type="slidenum">
              <a:rPr lang="en-US" altLang="zh-CN" smtClean="0"/>
              <a:pPr eaLnBrk="1" hangingPunct="1"/>
              <a:t>10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Bresenham</a:t>
            </a:r>
            <a:r>
              <a:rPr lang="zh-CN" altLang="en-US" dirty="0" smtClean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算法思想</a:t>
            </a:r>
            <a:endParaRPr lang="en-US" altLang="zh-CN" sz="3200" dirty="0" smtClean="0">
              <a:solidFill>
                <a:srgbClr val="008000"/>
              </a:solidFill>
              <a:latin typeface="黑体" pitchFamily="49" charset="-122"/>
              <a:ea typeface="黑体" pitchFamily="49" charset="-122"/>
            </a:endParaRPr>
          </a:p>
          <a:p>
            <a:pPr lvl="1"/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以追逐者和猎物的位置（行和列）为数据算出一个路径，使追逐者能以直线走向猎物。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每次猎物的位置改变，前一次算出的路径就无效了，必须重新调用该算法计算新路径。</a:t>
            </a: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47983AF-AE46-4F5B-93F0-A090C9C01973}" type="slidenum">
              <a:rPr lang="en-US" altLang="zh-CN" smtClean="0"/>
              <a:pPr eaLnBrk="1" hangingPunct="1"/>
              <a:t>11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Bresenham</a:t>
            </a:r>
            <a:r>
              <a:rPr lang="zh-CN" altLang="en-US" dirty="0" smtClean="0"/>
              <a:t>算法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152400" y="1524000"/>
            <a:ext cx="5410200" cy="441166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算法</a:t>
            </a:r>
            <a:r>
              <a:rPr lang="zh-CN" altLang="en-US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思想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sp>
        <p:nvSpPr>
          <p:cNvPr id="1536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B1F1EDC-CE1C-4B26-82CF-2CA4F3DB77AE}" type="slidenum">
              <a:rPr lang="en-US" altLang="zh-CN" smtClean="0"/>
              <a:pPr eaLnBrk="1" hangingPunct="1"/>
              <a:t>12</a:t>
            </a:fld>
            <a:endParaRPr lang="en-US" altLang="zh-CN" smtClean="0"/>
          </a:p>
        </p:txBody>
      </p:sp>
      <p:pic>
        <p:nvPicPr>
          <p:cNvPr id="6" name="Picture 2" descr="http://pic002.cnblogs.com/images/2012/431576/201208211019343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" t="2049" r="2168" b="2043"/>
          <a:stretch/>
        </p:blipFill>
        <p:spPr bwMode="auto">
          <a:xfrm>
            <a:off x="914400" y="2438400"/>
            <a:ext cx="3507111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145280"/>
            <a:ext cx="368996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s://img-blog.csdn.net/20180824220050177?watermark/2/text/aHR0cHM6Ly9ibG9nLmNzZG4ubmV0L0xpZ2h0SW5EYXJrbmVzcw==/font/5a6L5L2T/fontsize/400/fill/I0JBQkFCMA==/dissolve/7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447800"/>
            <a:ext cx="2743200" cy="240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砖块环境中的视线追逐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1508787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/>
              <a:t>y = </a:t>
            </a:r>
            <a:r>
              <a:rPr lang="en-US" altLang="zh-CN" sz="2400" b="1" i="1" dirty="0" err="1" smtClean="0"/>
              <a:t>kx</a:t>
            </a:r>
            <a:r>
              <a:rPr lang="en-US" altLang="zh-CN" sz="2400" b="1" i="1" dirty="0" smtClean="0"/>
              <a:t>;    k=</a:t>
            </a:r>
            <a:r>
              <a:rPr lang="en-US" altLang="zh-CN" sz="2400" b="1" dirty="0" err="1" smtClean="0"/>
              <a:t>d</a:t>
            </a:r>
            <a:r>
              <a:rPr lang="en-US" altLang="zh-CN" sz="2400" b="1" i="1" dirty="0" err="1" smtClean="0"/>
              <a:t>y</a:t>
            </a:r>
            <a:r>
              <a:rPr lang="en-US" altLang="zh-CN" sz="2400" b="1" i="1" dirty="0" smtClean="0"/>
              <a:t>/</a:t>
            </a:r>
            <a:r>
              <a:rPr lang="en-US" altLang="zh-CN" sz="2400" b="1" dirty="0"/>
              <a:t>d</a:t>
            </a:r>
            <a:r>
              <a:rPr lang="en-US" altLang="zh-CN" sz="2400" b="1" i="1" dirty="0" smtClean="0"/>
              <a:t>x;     </a:t>
            </a:r>
            <a:endParaRPr lang="zh-CN" altLang="en-US" sz="24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180861"/>
            <a:ext cx="6146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/>
              <a:t>x = 1;   y = </a:t>
            </a:r>
            <a:r>
              <a:rPr lang="en-US" altLang="zh-CN" sz="2400" b="1" dirty="0" err="1" smtClean="0"/>
              <a:t>d</a:t>
            </a:r>
            <a:r>
              <a:rPr lang="en-US" altLang="zh-CN" sz="2400" b="1" i="1" dirty="0" err="1" smtClean="0"/>
              <a:t>y</a:t>
            </a:r>
            <a:r>
              <a:rPr lang="en-US" altLang="zh-CN" sz="2400" b="1" i="1" dirty="0" smtClean="0"/>
              <a:t>/</a:t>
            </a:r>
            <a:r>
              <a:rPr lang="en-US" altLang="zh-CN" sz="2400" b="1" dirty="0" smtClean="0"/>
              <a:t>d</a:t>
            </a:r>
            <a:r>
              <a:rPr lang="en-US" altLang="zh-CN" sz="2400" b="1" i="1" dirty="0" smtClean="0"/>
              <a:t>x;     </a:t>
            </a:r>
            <a:r>
              <a:rPr lang="zh-CN" altLang="en-US" sz="2400" b="1" dirty="0" smtClean="0"/>
              <a:t>判断  </a:t>
            </a:r>
            <a:r>
              <a:rPr lang="en-US" altLang="zh-CN" sz="2400" b="1" dirty="0" smtClean="0"/>
              <a:t>y &gt; 1/2 </a:t>
            </a:r>
            <a:r>
              <a:rPr lang="zh-CN" altLang="en-US" sz="2400" b="1" dirty="0" smtClean="0"/>
              <a:t>是否成立</a:t>
            </a:r>
            <a:endParaRPr lang="zh-CN" altLang="en-US" sz="2400" b="1" dirty="0"/>
          </a:p>
        </p:txBody>
      </p:sp>
      <p:sp>
        <p:nvSpPr>
          <p:cNvPr id="7" name="上下箭头 6"/>
          <p:cNvSpPr/>
          <p:nvPr/>
        </p:nvSpPr>
        <p:spPr>
          <a:xfrm>
            <a:off x="4860033" y="2635686"/>
            <a:ext cx="144016" cy="467664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16948" y="3196318"/>
            <a:ext cx="38090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判断  </a:t>
            </a:r>
            <a:r>
              <a:rPr lang="en-US" altLang="zh-CN" sz="2400" b="1" dirty="0" smtClean="0"/>
              <a:t>2d</a:t>
            </a:r>
            <a:r>
              <a:rPr lang="en-US" altLang="zh-CN" sz="2400" b="1" i="1" dirty="0" smtClean="0"/>
              <a:t>y-</a:t>
            </a:r>
            <a:r>
              <a:rPr lang="en-US" altLang="zh-CN" sz="2400" b="1" dirty="0" smtClean="0"/>
              <a:t>d</a:t>
            </a:r>
            <a:r>
              <a:rPr lang="en-US" altLang="zh-CN" sz="2400" b="1" i="1" dirty="0" smtClean="0"/>
              <a:t>x &gt; 0 </a:t>
            </a:r>
            <a:r>
              <a:rPr lang="zh-CN" altLang="en-US" sz="2400" b="1" dirty="0" smtClean="0"/>
              <a:t>是否</a:t>
            </a:r>
            <a:r>
              <a:rPr lang="zh-CN" altLang="en-US" sz="2400" b="1" dirty="0"/>
              <a:t>成立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60" y="3886200"/>
            <a:ext cx="3257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/>
              <a:t>x = 2;   y = 2</a:t>
            </a:r>
            <a:r>
              <a:rPr lang="en-US" altLang="zh-CN" sz="2400" b="1" dirty="0" smtClean="0"/>
              <a:t>d</a:t>
            </a:r>
            <a:r>
              <a:rPr lang="en-US" altLang="zh-CN" sz="2400" b="1" i="1" dirty="0" smtClean="0"/>
              <a:t>y/</a:t>
            </a:r>
            <a:r>
              <a:rPr lang="en-US" altLang="zh-CN" sz="2400" b="1" dirty="0" smtClean="0"/>
              <a:t>d</a:t>
            </a:r>
            <a:r>
              <a:rPr lang="en-US" altLang="zh-CN" sz="2400" b="1" i="1" dirty="0" smtClean="0"/>
              <a:t>x;     </a:t>
            </a:r>
            <a:endParaRPr lang="zh-CN" altLang="en-US" sz="2400" b="1" dirty="0"/>
          </a:p>
        </p:txBody>
      </p:sp>
      <p:sp>
        <p:nvSpPr>
          <p:cNvPr id="10" name="矩形 9"/>
          <p:cNvSpPr/>
          <p:nvPr/>
        </p:nvSpPr>
        <p:spPr>
          <a:xfrm>
            <a:off x="152400" y="4660051"/>
            <a:ext cx="9164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若上一判断中  </a:t>
            </a:r>
            <a:r>
              <a:rPr lang="en-US" altLang="zh-CN" sz="2400" b="1" dirty="0" smtClean="0"/>
              <a:t>2d</a:t>
            </a:r>
            <a:r>
              <a:rPr lang="en-US" altLang="zh-CN" sz="2400" b="1" i="1" dirty="0" smtClean="0"/>
              <a:t>y-</a:t>
            </a:r>
            <a:r>
              <a:rPr lang="en-US" altLang="zh-CN" sz="2400" b="1" dirty="0" smtClean="0"/>
              <a:t>d</a:t>
            </a:r>
            <a:r>
              <a:rPr lang="en-US" altLang="zh-CN" sz="2400" b="1" i="1" dirty="0" smtClean="0"/>
              <a:t>x </a:t>
            </a:r>
            <a:r>
              <a:rPr lang="en-US" altLang="zh-CN" sz="2400" b="1" i="1" dirty="0"/>
              <a:t>&gt; </a:t>
            </a:r>
            <a:r>
              <a:rPr lang="en-US" altLang="zh-CN" sz="2400" b="1" i="1" dirty="0" smtClean="0"/>
              <a:t>0 </a:t>
            </a:r>
            <a:r>
              <a:rPr lang="zh-CN" altLang="en-US" sz="2400" b="1" dirty="0" smtClean="0"/>
              <a:t>成立， 则判断 </a:t>
            </a:r>
            <a:r>
              <a:rPr lang="en-US" altLang="zh-CN" sz="2400" b="1" i="1" dirty="0" smtClean="0"/>
              <a:t>2</a:t>
            </a:r>
            <a:r>
              <a:rPr lang="en-US" altLang="zh-CN" sz="2400" b="1" dirty="0" smtClean="0"/>
              <a:t>d</a:t>
            </a:r>
            <a:r>
              <a:rPr lang="en-US" altLang="zh-CN" sz="2400" b="1" i="1" dirty="0" smtClean="0"/>
              <a:t>y/</a:t>
            </a:r>
            <a:r>
              <a:rPr lang="en-US" altLang="zh-CN" sz="2400" b="1" dirty="0" smtClean="0"/>
              <a:t>d</a:t>
            </a:r>
            <a:r>
              <a:rPr lang="en-US" altLang="zh-CN" sz="2400" b="1" i="1" dirty="0" smtClean="0"/>
              <a:t>x  &gt; 3/2 </a:t>
            </a:r>
            <a:r>
              <a:rPr lang="zh-CN" altLang="en-US" sz="2400" b="1" dirty="0" smtClean="0"/>
              <a:t>是否成立</a:t>
            </a:r>
            <a:r>
              <a:rPr lang="en-US" altLang="zh-CN" sz="2400" b="1" dirty="0" smtClean="0"/>
              <a:t>  </a:t>
            </a:r>
            <a:endParaRPr lang="zh-CN" altLang="en-US" sz="2400" b="1" dirty="0"/>
          </a:p>
        </p:txBody>
      </p:sp>
      <p:sp>
        <p:nvSpPr>
          <p:cNvPr id="14" name="上下箭头 13"/>
          <p:cNvSpPr/>
          <p:nvPr/>
        </p:nvSpPr>
        <p:spPr>
          <a:xfrm>
            <a:off x="5256310" y="5153703"/>
            <a:ext cx="144016" cy="467664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13225" y="5714335"/>
            <a:ext cx="39805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判断  </a:t>
            </a:r>
            <a:r>
              <a:rPr lang="en-US" altLang="zh-CN" sz="2400" b="1" dirty="0" smtClean="0"/>
              <a:t>4d</a:t>
            </a:r>
            <a:r>
              <a:rPr lang="en-US" altLang="zh-CN" sz="2400" b="1" i="1" dirty="0" smtClean="0"/>
              <a:t>y-3</a:t>
            </a:r>
            <a:r>
              <a:rPr lang="en-US" altLang="zh-CN" sz="2400" b="1" dirty="0" smtClean="0"/>
              <a:t>d</a:t>
            </a:r>
            <a:r>
              <a:rPr lang="en-US" altLang="zh-CN" sz="2400" b="1" i="1" dirty="0" smtClean="0"/>
              <a:t>x &gt; 0 </a:t>
            </a:r>
            <a:r>
              <a:rPr lang="zh-CN" altLang="en-US" sz="2400" b="1" dirty="0" smtClean="0"/>
              <a:t>是否</a:t>
            </a:r>
            <a:r>
              <a:rPr lang="zh-CN" altLang="en-US" sz="2400" b="1" dirty="0"/>
              <a:t>成立</a:t>
            </a:r>
          </a:p>
        </p:txBody>
      </p:sp>
      <p:pic>
        <p:nvPicPr>
          <p:cNvPr id="2050" name="Picture 2" descr="https://img-blog.csdn.net/20180824213802646?watermark/2/text/aHR0cHM6Ly9ibG9nLmNzZG4ubmV0L0xpZ2h0SW5EYXJrbmVzcw==/font/5a6L5L2T/fontsize/400/fill/I0JBQkFCMA==/dissolve/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703" y="130150"/>
            <a:ext cx="3263604" cy="181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42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砖块环境中的视线追逐</a:t>
            </a:r>
          </a:p>
        </p:txBody>
      </p:sp>
      <p:sp>
        <p:nvSpPr>
          <p:cNvPr id="5" name="矩形 4"/>
          <p:cNvSpPr/>
          <p:nvPr/>
        </p:nvSpPr>
        <p:spPr>
          <a:xfrm>
            <a:off x="323528" y="2564905"/>
            <a:ext cx="4896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若上一判断中  </a:t>
            </a:r>
            <a:r>
              <a:rPr lang="en-US" altLang="zh-CN" sz="2400" b="1" dirty="0" smtClean="0"/>
              <a:t>2d</a:t>
            </a:r>
            <a:r>
              <a:rPr lang="en-US" altLang="zh-CN" sz="2400" b="1" i="1" dirty="0" smtClean="0"/>
              <a:t>y-</a:t>
            </a:r>
            <a:r>
              <a:rPr lang="en-US" altLang="zh-CN" sz="2400" b="1" dirty="0" smtClean="0"/>
              <a:t>d</a:t>
            </a:r>
            <a:r>
              <a:rPr lang="en-US" altLang="zh-CN" sz="2400" b="1" i="1" dirty="0" smtClean="0"/>
              <a:t>x </a:t>
            </a:r>
            <a:r>
              <a:rPr lang="en-US" altLang="zh-CN" sz="2400" b="1" i="1" dirty="0"/>
              <a:t>&gt; </a:t>
            </a:r>
            <a:r>
              <a:rPr lang="en-US" altLang="zh-CN" sz="2400" b="1" i="1" dirty="0" smtClean="0"/>
              <a:t>0 </a:t>
            </a:r>
            <a:r>
              <a:rPr lang="zh-CN" altLang="en-US" sz="2400" b="1" dirty="0" smtClean="0"/>
              <a:t>不成立， 则判断 </a:t>
            </a:r>
            <a:r>
              <a:rPr lang="en-US" altLang="zh-CN" sz="2400" b="1" i="1" dirty="0" smtClean="0"/>
              <a:t>2</a:t>
            </a:r>
            <a:r>
              <a:rPr lang="en-US" altLang="zh-CN" sz="2400" b="1" dirty="0" smtClean="0"/>
              <a:t>d</a:t>
            </a:r>
            <a:r>
              <a:rPr lang="en-US" altLang="zh-CN" sz="2400" b="1" i="1" dirty="0" smtClean="0"/>
              <a:t>y/</a:t>
            </a:r>
            <a:r>
              <a:rPr lang="en-US" altLang="zh-CN" sz="2400" b="1" dirty="0" smtClean="0"/>
              <a:t>d</a:t>
            </a:r>
            <a:r>
              <a:rPr lang="en-US" altLang="zh-CN" sz="2400" b="1" i="1" dirty="0" smtClean="0"/>
              <a:t>x  &gt; 1/2 </a:t>
            </a:r>
            <a:r>
              <a:rPr lang="zh-CN" altLang="en-US" sz="2400" b="1" dirty="0" smtClean="0"/>
              <a:t>是否成立</a:t>
            </a:r>
            <a:r>
              <a:rPr lang="en-US" altLang="zh-CN" sz="2400" b="1" dirty="0" smtClean="0"/>
              <a:t>  </a:t>
            </a:r>
            <a:endParaRPr lang="zh-CN" altLang="en-US" sz="2400" b="1" dirty="0"/>
          </a:p>
        </p:txBody>
      </p:sp>
      <p:sp>
        <p:nvSpPr>
          <p:cNvPr id="6" name="上下箭头 5"/>
          <p:cNvSpPr/>
          <p:nvPr/>
        </p:nvSpPr>
        <p:spPr>
          <a:xfrm>
            <a:off x="2209800" y="3487463"/>
            <a:ext cx="144016" cy="467664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9600" y="4093288"/>
            <a:ext cx="38090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判断  </a:t>
            </a:r>
            <a:r>
              <a:rPr lang="en-US" altLang="zh-CN" sz="2400" b="1" dirty="0" smtClean="0"/>
              <a:t>4d</a:t>
            </a:r>
            <a:r>
              <a:rPr lang="en-US" altLang="zh-CN" sz="2400" b="1" i="1" dirty="0" smtClean="0"/>
              <a:t>y-</a:t>
            </a:r>
            <a:r>
              <a:rPr lang="en-US" altLang="zh-CN" sz="2400" b="1" dirty="0" smtClean="0"/>
              <a:t>d</a:t>
            </a:r>
            <a:r>
              <a:rPr lang="en-US" altLang="zh-CN" sz="2400" b="1" i="1" dirty="0" smtClean="0"/>
              <a:t>x &gt; 0 </a:t>
            </a:r>
            <a:r>
              <a:rPr lang="zh-CN" altLang="en-US" sz="2400" b="1" dirty="0" smtClean="0"/>
              <a:t>是否</a:t>
            </a:r>
            <a:r>
              <a:rPr lang="zh-CN" altLang="en-US" sz="2400" b="1" dirty="0"/>
              <a:t>成立</a:t>
            </a:r>
          </a:p>
        </p:txBody>
      </p:sp>
      <p:pic>
        <p:nvPicPr>
          <p:cNvPr id="8" name="Picture 2" descr="https://img-blog.csdn.net/20180824213802646?watermark/2/text/aHR0cHM6Ly9ibG9nLmNzZG4ubmV0L0xpZ2h0SW5EYXJrbmVzcw==/font/5a6L5L2T/fontsize/400/fill/I0JBQkFCMA==/dissolve/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273614"/>
            <a:ext cx="3263604" cy="181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81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砖块环境中的视线追逐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9218" y="2463608"/>
            <a:ext cx="467788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/>
              <a:t>e = </a:t>
            </a:r>
            <a:r>
              <a:rPr lang="en-US" altLang="zh-CN" sz="2400" b="1" dirty="0" smtClean="0"/>
              <a:t>2d</a:t>
            </a:r>
            <a:r>
              <a:rPr lang="en-US" altLang="zh-CN" sz="2400" b="1" i="1" dirty="0" smtClean="0"/>
              <a:t>y-</a:t>
            </a:r>
            <a:r>
              <a:rPr lang="en-US" altLang="zh-CN" sz="2400" b="1" dirty="0" smtClean="0"/>
              <a:t>d</a:t>
            </a:r>
            <a:r>
              <a:rPr lang="en-US" altLang="zh-CN" sz="2400" b="1" i="1" dirty="0" smtClean="0"/>
              <a:t>x    </a:t>
            </a:r>
          </a:p>
          <a:p>
            <a:endParaRPr lang="en-US" altLang="zh-CN" sz="2400" b="1" i="1" dirty="0"/>
          </a:p>
          <a:p>
            <a:r>
              <a:rPr lang="en-US" altLang="zh-CN" sz="2400" b="1" i="1" dirty="0" smtClean="0"/>
              <a:t>x = x+1  </a:t>
            </a:r>
          </a:p>
          <a:p>
            <a:r>
              <a:rPr lang="en-US" altLang="zh-CN" sz="2400" b="1" i="1" dirty="0" smtClean="0"/>
              <a:t> </a:t>
            </a:r>
          </a:p>
          <a:p>
            <a:r>
              <a:rPr lang="zh-CN" altLang="en-US" sz="2400" b="1" dirty="0" smtClean="0"/>
              <a:t>若</a:t>
            </a:r>
            <a:r>
              <a:rPr lang="zh-CN" altLang="en-US" sz="2400" b="1" i="1" dirty="0" smtClean="0"/>
              <a:t> </a:t>
            </a:r>
            <a:r>
              <a:rPr lang="en-US" altLang="zh-CN" sz="2400" b="1" i="1" dirty="0" smtClean="0"/>
              <a:t>e &gt; 0</a:t>
            </a:r>
          </a:p>
          <a:p>
            <a:r>
              <a:rPr lang="zh-CN" altLang="en-US" sz="2400" b="1" dirty="0" smtClean="0"/>
              <a:t>则 </a:t>
            </a:r>
            <a:r>
              <a:rPr lang="zh-CN" altLang="en-US" sz="2400" b="1" i="1" dirty="0" smtClean="0"/>
              <a:t>  </a:t>
            </a:r>
            <a:r>
              <a:rPr lang="en-US" altLang="zh-CN" sz="2400" b="1" i="1" dirty="0" smtClean="0"/>
              <a:t>y = y+1   e  =  e+ </a:t>
            </a:r>
            <a:r>
              <a:rPr lang="en-US" altLang="zh-CN" sz="2400" b="1" dirty="0" smtClean="0"/>
              <a:t>2d</a:t>
            </a:r>
            <a:r>
              <a:rPr lang="en-US" altLang="zh-CN" sz="2400" b="1" i="1" dirty="0" smtClean="0"/>
              <a:t>y- 2</a:t>
            </a:r>
            <a:r>
              <a:rPr lang="en-US" altLang="zh-CN" sz="2400" b="1" dirty="0" smtClean="0"/>
              <a:t>d</a:t>
            </a:r>
            <a:r>
              <a:rPr lang="en-US" altLang="zh-CN" sz="2400" b="1" i="1" dirty="0" smtClean="0"/>
              <a:t>x   </a:t>
            </a:r>
          </a:p>
          <a:p>
            <a:endParaRPr lang="en-US" altLang="zh-CN" sz="2400" b="1" i="1" dirty="0"/>
          </a:p>
          <a:p>
            <a:r>
              <a:rPr lang="zh-CN" altLang="en-US" sz="2400" b="1" dirty="0"/>
              <a:t>若</a:t>
            </a:r>
            <a:r>
              <a:rPr lang="zh-CN" altLang="en-US" sz="2400" b="1" i="1" dirty="0"/>
              <a:t> </a:t>
            </a:r>
            <a:r>
              <a:rPr lang="en-US" altLang="zh-CN" sz="2400" b="1" i="1" dirty="0" smtClean="0"/>
              <a:t>e &lt; 0</a:t>
            </a:r>
            <a:endParaRPr lang="en-US" altLang="zh-CN" sz="2400" b="1" i="1" dirty="0"/>
          </a:p>
          <a:p>
            <a:r>
              <a:rPr lang="zh-CN" altLang="en-US" sz="2400" b="1" dirty="0"/>
              <a:t>则 </a:t>
            </a:r>
            <a:r>
              <a:rPr lang="zh-CN" altLang="en-US" sz="2400" b="1" i="1" dirty="0"/>
              <a:t>  </a:t>
            </a:r>
            <a:r>
              <a:rPr lang="en-US" altLang="zh-CN" sz="2400" b="1" i="1" dirty="0"/>
              <a:t>y = </a:t>
            </a:r>
            <a:r>
              <a:rPr lang="en-US" altLang="zh-CN" sz="2400" b="1" i="1" dirty="0" smtClean="0"/>
              <a:t>y      e  =  </a:t>
            </a:r>
            <a:r>
              <a:rPr lang="en-US" altLang="zh-CN" sz="2400" b="1" i="1" dirty="0"/>
              <a:t>delta + </a:t>
            </a:r>
            <a:r>
              <a:rPr lang="en-US" altLang="zh-CN" sz="2400" b="1" dirty="0" smtClean="0"/>
              <a:t>2d</a:t>
            </a:r>
            <a:r>
              <a:rPr lang="en-US" altLang="zh-CN" sz="2400" b="1" i="1" dirty="0" smtClean="0"/>
              <a:t>y</a:t>
            </a:r>
            <a:endParaRPr lang="zh-CN" altLang="en-US" sz="2400" b="1" dirty="0"/>
          </a:p>
        </p:txBody>
      </p:sp>
      <p:pic>
        <p:nvPicPr>
          <p:cNvPr id="5" name="Picture 2" descr="https://img-blog.csdn.net/20180824213802646?watermark/2/text/aHR0cHM6Ly9ibG9nLmNzZG4ubmV0L0xpZ2h0SW5EYXJrbmVzcw==/font/5a6L5L2T/fontsize/400/fill/I0JBQkFCMA==/dissolve/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949824"/>
            <a:ext cx="3263604" cy="181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23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B5173B-989C-49D1-94FC-A58E71F769DA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438400" y="1371600"/>
            <a:ext cx="4953000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■■■■■■■■■■■■■■■■■■■■■■■■■■■■■■</a:t>
            </a:r>
          </a:p>
          <a:p>
            <a:r>
              <a:rPr lang="zh-CN" altLang="en-US" sz="1100" dirty="0"/>
              <a:t>■■■■■■■■■■■■■■■■■■■■☆■■■■■■■■■</a:t>
            </a:r>
          </a:p>
          <a:p>
            <a:r>
              <a:rPr lang="zh-CN" altLang="en-US" sz="1100" dirty="0"/>
              <a:t>■■■■■■■■■■■■■■■■■■■□■■■■■■■■■■</a:t>
            </a:r>
          </a:p>
          <a:p>
            <a:r>
              <a:rPr lang="zh-CN" altLang="en-US" sz="1100" dirty="0"/>
              <a:t>■■■■■■■■■■■■■■■■■■■□■■■■■■■■■■</a:t>
            </a:r>
          </a:p>
          <a:p>
            <a:r>
              <a:rPr lang="zh-CN" altLang="en-US" sz="1100" dirty="0"/>
              <a:t>■■■■■■■■■■■■■■■■■■□■■■■■■■■■■■</a:t>
            </a:r>
          </a:p>
          <a:p>
            <a:r>
              <a:rPr lang="zh-CN" altLang="en-US" sz="1100" dirty="0"/>
              <a:t>■■■■■■■■■■■■■■■■■□■■■■■■■■■■■■</a:t>
            </a:r>
          </a:p>
          <a:p>
            <a:r>
              <a:rPr lang="zh-CN" altLang="en-US" sz="1100" dirty="0"/>
              <a:t>■■■■■■■■■■■■■■■■□■■■■■■■■■■■■■</a:t>
            </a:r>
          </a:p>
          <a:p>
            <a:r>
              <a:rPr lang="zh-CN" altLang="en-US" sz="1100" dirty="0"/>
              <a:t>■■■■■■■■■■■■■■■■□■■■■■■■■■■■■■</a:t>
            </a:r>
          </a:p>
          <a:p>
            <a:r>
              <a:rPr lang="zh-CN" altLang="en-US" sz="1100" dirty="0"/>
              <a:t>■■■■■■■■■■■■■■■□■■■■■■■■■■■■■■</a:t>
            </a:r>
          </a:p>
          <a:p>
            <a:r>
              <a:rPr lang="zh-CN" altLang="en-US" sz="1100" dirty="0"/>
              <a:t>■■■■■■■■■■■■■■□■■■■■■■■■■■■■■■</a:t>
            </a:r>
          </a:p>
          <a:p>
            <a:r>
              <a:rPr lang="zh-CN" altLang="en-US" sz="1100" dirty="0"/>
              <a:t>■■■■■■■■■■■■■□■■■■■■■■■■■■■■■■</a:t>
            </a:r>
          </a:p>
          <a:p>
            <a:r>
              <a:rPr lang="zh-CN" altLang="en-US" sz="1100" dirty="0"/>
              <a:t>■■■■■■■■■■■■■□■■■■■■■■■■■■■■■■</a:t>
            </a:r>
          </a:p>
          <a:p>
            <a:r>
              <a:rPr lang="zh-CN" altLang="en-US" sz="1100" dirty="0"/>
              <a:t>■■■■■■■■■■■■□■■■■■■■■■■■■■■■■■</a:t>
            </a:r>
          </a:p>
          <a:p>
            <a:r>
              <a:rPr lang="zh-CN" altLang="en-US" sz="1100" dirty="0"/>
              <a:t>■■■■■■■■■■■□■■■■■■■■■■■■■■■■■■</a:t>
            </a:r>
          </a:p>
          <a:p>
            <a:r>
              <a:rPr lang="zh-CN" altLang="en-US" sz="1100" dirty="0"/>
              <a:t>■■■■■■■■■■■□■■■■■■■■■■■■■■■■■■</a:t>
            </a:r>
          </a:p>
          <a:p>
            <a:r>
              <a:rPr lang="zh-CN" altLang="en-US" sz="1100" dirty="0"/>
              <a:t>■■■■■■■■■■□■■■■■■■■■■■■■■■■■■■</a:t>
            </a:r>
          </a:p>
          <a:p>
            <a:r>
              <a:rPr lang="zh-CN" altLang="en-US" sz="1100" dirty="0"/>
              <a:t>■■■■■■■■■□■■■■■■■■■■■■■■■■■■■■</a:t>
            </a:r>
          </a:p>
          <a:p>
            <a:r>
              <a:rPr lang="zh-CN" altLang="en-US" sz="1100" dirty="0"/>
              <a:t>■■■■■■■■□■■■■■■■■■■■■■■■■■■■■■</a:t>
            </a:r>
          </a:p>
          <a:p>
            <a:r>
              <a:rPr lang="zh-CN" altLang="en-US" sz="1100" dirty="0"/>
              <a:t>■■■■■■■■□■■■■■■■■■■■■■■■■■■■■■</a:t>
            </a:r>
          </a:p>
          <a:p>
            <a:r>
              <a:rPr lang="zh-CN" altLang="en-US" sz="1100" dirty="0"/>
              <a:t>■■■■■■■□■■■■■■■■■■■■■■■■■■■■■■</a:t>
            </a:r>
          </a:p>
          <a:p>
            <a:r>
              <a:rPr lang="zh-CN" altLang="en-US" sz="1100" dirty="0"/>
              <a:t>■■■■■■□■■■■■■■■■■■■■■■■■■■■■■■</a:t>
            </a:r>
          </a:p>
          <a:p>
            <a:r>
              <a:rPr lang="zh-CN" altLang="en-US" sz="1100" dirty="0"/>
              <a:t>■■■■■□■■■■■■■■■■■■■■■■■■■■■■■■</a:t>
            </a:r>
          </a:p>
          <a:p>
            <a:r>
              <a:rPr lang="zh-CN" altLang="en-US" sz="1100" dirty="0"/>
              <a:t>■■■■■□■■■■■■■■■■■■■■■■■■■■■■■■</a:t>
            </a:r>
          </a:p>
          <a:p>
            <a:r>
              <a:rPr lang="zh-CN" altLang="en-US" sz="1100" dirty="0"/>
              <a:t>■■■■★■■■■■■■■■■■■■■■■■■■■■■■■■</a:t>
            </a:r>
          </a:p>
          <a:p>
            <a:r>
              <a:rPr lang="zh-CN" altLang="en-US" sz="1100" dirty="0"/>
              <a:t>■■■■■■■■■■■■■■■■■■■■■■■■■■■■■■</a:t>
            </a:r>
          </a:p>
          <a:p>
            <a:r>
              <a:rPr lang="zh-CN" altLang="en-US" sz="1100" dirty="0"/>
              <a:t>■■■■■■■■■■■■■■■■■■■■■■■■■■■■■■</a:t>
            </a:r>
          </a:p>
          <a:p>
            <a:r>
              <a:rPr lang="zh-CN" altLang="en-US" sz="1100" dirty="0"/>
              <a:t>■■■■■■■■■■■■■■■■■■■■■■■■■■■■■■</a:t>
            </a:r>
          </a:p>
          <a:p>
            <a:r>
              <a:rPr lang="zh-CN" altLang="en-US" sz="1100" dirty="0"/>
              <a:t>■■■■■■■■■■■■■■■■■■■■■■■■■■■■■■</a:t>
            </a:r>
          </a:p>
          <a:p>
            <a:r>
              <a:rPr lang="zh-CN" altLang="en-US" sz="1100" dirty="0"/>
              <a:t>■■■■■■■■■■■■■■■■■■■■■■■■■■■■■■</a:t>
            </a:r>
          </a:p>
        </p:txBody>
      </p:sp>
    </p:spTree>
    <p:extLst>
      <p:ext uri="{BB962C8B-B14F-4D97-AF65-F5344CB8AC3E}">
        <p14:creationId xmlns:p14="http://schemas.microsoft.com/office/powerpoint/2010/main" val="307011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连续环境中的视线追逐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物体的移动都是靠前进的</a:t>
            </a:r>
            <a:r>
              <a:rPr lang="zh-CN" altLang="en-US" b="1" smtClean="0">
                <a:solidFill>
                  <a:srgbClr val="0000FF"/>
                </a:solidFill>
                <a:ea typeface="黑体" pitchFamily="49" charset="-122"/>
              </a:rPr>
              <a:t>推力</a:t>
            </a:r>
            <a:r>
              <a:rPr lang="en-US" altLang="zh-CN" b="1" smtClean="0">
                <a:solidFill>
                  <a:srgbClr val="0000FF"/>
                </a:solidFill>
                <a:ea typeface="黑体" pitchFamily="49" charset="-122"/>
              </a:rPr>
              <a:t>(Thrust Force)</a:t>
            </a:r>
            <a:r>
              <a:rPr lang="zh-CN" altLang="en-US" b="1" smtClean="0"/>
              <a:t>和转弯所需的</a:t>
            </a:r>
            <a:r>
              <a:rPr lang="zh-CN" altLang="en-US" b="1" smtClean="0">
                <a:solidFill>
                  <a:srgbClr val="0000FF"/>
                </a:solidFill>
                <a:ea typeface="黑体" pitchFamily="49" charset="-122"/>
              </a:rPr>
              <a:t>转向力</a:t>
            </a:r>
            <a:r>
              <a:rPr lang="en-US" altLang="zh-CN" b="1" smtClean="0">
                <a:solidFill>
                  <a:srgbClr val="0000FF"/>
                </a:solidFill>
                <a:ea typeface="黑体" pitchFamily="49" charset="-122"/>
              </a:rPr>
              <a:t>(Steering Force)</a:t>
            </a:r>
            <a:r>
              <a:rPr lang="zh-CN" altLang="en-US" b="1" smtClean="0"/>
              <a:t>来实现的。</a:t>
            </a:r>
            <a:endParaRPr lang="en-US" altLang="zh-CN" b="1" smtClean="0"/>
          </a:p>
          <a:p>
            <a:endParaRPr lang="zh-CN" altLang="en-US" b="1" smtClean="0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05200"/>
            <a:ext cx="4195763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7273FDF-AFD6-4E8E-BCF4-0A995E5DD2A7}" type="slidenum">
              <a:rPr lang="en-US" altLang="zh-CN" smtClean="0"/>
              <a:pPr eaLnBrk="1" hangingPunct="1"/>
              <a:t>17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连续环境中的视线追逐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算法思想</a:t>
            </a:r>
            <a:endParaRPr lang="en-US" altLang="zh-CN" sz="320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 lvl="1"/>
            <a:endParaRPr lang="en-US" altLang="zh-CN" sz="2800" b="1" smtClean="0"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控制追击者转向力的启动时机和方向，使其随时保持面向猎物的姿态</a:t>
            </a:r>
            <a:endParaRPr lang="en-US" altLang="zh-CN" sz="2800" b="1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7C6BD83-8ED6-4165-B416-AF278918FFFF}" type="slidenum">
              <a:rPr lang="en-US" altLang="zh-CN" smtClean="0"/>
              <a:pPr eaLnBrk="1" hangingPunct="1"/>
              <a:t>18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连续环境中的视线追逐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算法流程</a:t>
            </a:r>
            <a:endParaRPr lang="en-US" altLang="zh-CN" sz="3200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 lvl="1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定义追击者和猎物的向量，以及用来确定左右方向是否转向的布尔型变量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计算猎物和追击者之间的视线向量，将其转换为基于追击者的局部坐标基准点向量，并对其标准化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确定转向力和推力</a:t>
            </a:r>
          </a:p>
          <a:p>
            <a:endParaRPr lang="zh-CN" altLang="en-US" dirty="0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47BCD82-3F30-4084-8075-7DBDD7312D4B}" type="slidenum">
              <a:rPr lang="en-US" altLang="zh-CN" smtClean="0"/>
              <a:pPr eaLnBrk="1" hangingPunct="1"/>
              <a:t>19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smtClean="0"/>
              <a:t>追逐</a:t>
            </a:r>
            <a:r>
              <a:rPr lang="en-US" altLang="zh-CN" b="0" smtClean="0"/>
              <a:t>/</a:t>
            </a:r>
            <a:r>
              <a:rPr lang="zh-CN" altLang="en-US" b="0" smtClean="0"/>
              <a:t>闪躲的组成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0200" y="1676400"/>
            <a:ext cx="5867400" cy="35385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3600" b="1" smtClean="0">
                <a:latin typeface="华文楷体" pitchFamily="2" charset="-122"/>
                <a:ea typeface="华文楷体" pitchFamily="2" charset="-122"/>
              </a:rPr>
              <a:t>作出追或逃的决策判断</a:t>
            </a:r>
            <a:endParaRPr lang="en-US" altLang="zh-CN" sz="3600" b="1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600" b="1" smtClean="0">
                <a:latin typeface="华文楷体" pitchFamily="2" charset="-122"/>
                <a:ea typeface="华文楷体" pitchFamily="2" charset="-122"/>
              </a:rPr>
              <a:t>开始追或逃</a:t>
            </a:r>
            <a:endParaRPr lang="en-US" altLang="zh-CN" sz="3600" b="1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600" b="1" smtClean="0">
                <a:latin typeface="华文楷体" pitchFamily="2" charset="-122"/>
                <a:ea typeface="华文楷体" pitchFamily="2" charset="-122"/>
              </a:rPr>
              <a:t>避开障碍物</a:t>
            </a:r>
          </a:p>
        </p:txBody>
      </p:sp>
      <p:sp>
        <p:nvSpPr>
          <p:cNvPr id="512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5DBDB1E-4CE7-400A-BC1D-23B26711357D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27000" y="5181600"/>
            <a:ext cx="8610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7000" y="3962400"/>
            <a:ext cx="8610600" cy="121920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7000" y="3048000"/>
            <a:ext cx="86106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2400" y="2133600"/>
            <a:ext cx="8610600" cy="91440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5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连续环境中的视线追逐</a:t>
            </a:r>
          </a:p>
        </p:txBody>
      </p:sp>
      <p:sp>
        <p:nvSpPr>
          <p:cNvPr id="22535" name="TextBox 3"/>
          <p:cNvSpPr txBox="1">
            <a:spLocks noChangeArrowheads="1"/>
          </p:cNvSpPr>
          <p:nvPr/>
        </p:nvSpPr>
        <p:spPr bwMode="auto">
          <a:xfrm>
            <a:off x="152400" y="1447800"/>
            <a:ext cx="87630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void	</a:t>
            </a:r>
            <a:r>
              <a:rPr lang="en-US" altLang="zh-CN" sz="2000" dirty="0" err="1"/>
              <a:t>DoLineofSightChase</a:t>
            </a:r>
            <a:r>
              <a:rPr lang="en-US" altLang="zh-CN" sz="2000" dirty="0"/>
              <a:t>(void)</a:t>
            </a:r>
          </a:p>
          <a:p>
            <a:pPr eaLnBrk="1" hangingPunct="1"/>
            <a:r>
              <a:rPr lang="en-US" altLang="zh-CN" sz="2000" dirty="0"/>
              <a:t>{</a:t>
            </a:r>
          </a:p>
          <a:p>
            <a:pPr eaLnBrk="1" hangingPunct="1"/>
            <a:r>
              <a:rPr lang="en-US" altLang="zh-CN" sz="2000" dirty="0"/>
              <a:t>	Vector	u, v;</a:t>
            </a:r>
          </a:p>
          <a:p>
            <a:pPr eaLnBrk="1" hangingPunct="1"/>
            <a:r>
              <a:rPr lang="en-US" altLang="zh-CN" sz="2000" dirty="0"/>
              <a:t>	</a:t>
            </a:r>
            <a:r>
              <a:rPr lang="en-US" altLang="zh-CN" sz="2000" dirty="0" err="1"/>
              <a:t>bool</a:t>
            </a:r>
            <a:r>
              <a:rPr lang="en-US" altLang="zh-CN" sz="2000" dirty="0"/>
              <a:t>	left = false;</a:t>
            </a:r>
          </a:p>
          <a:p>
            <a:pPr eaLnBrk="1" hangingPunct="1"/>
            <a:r>
              <a:rPr lang="en-US" altLang="zh-CN" sz="2000" dirty="0"/>
              <a:t>	</a:t>
            </a:r>
            <a:r>
              <a:rPr lang="en-US" altLang="zh-CN" sz="2000" dirty="0" err="1"/>
              <a:t>bool</a:t>
            </a:r>
            <a:r>
              <a:rPr lang="en-US" altLang="zh-CN" sz="2000" dirty="0"/>
              <a:t>	right= false;</a:t>
            </a:r>
          </a:p>
          <a:p>
            <a:pPr eaLnBrk="1" hangingPunct="1"/>
            <a:r>
              <a:rPr lang="en-US" altLang="zh-CN" sz="2000" dirty="0"/>
              <a:t>	u = VRotate2D(-</a:t>
            </a:r>
            <a:r>
              <a:rPr lang="en-US" altLang="zh-CN" sz="2000" dirty="0" err="1"/>
              <a:t>Predator.fOrientation</a:t>
            </a:r>
            <a:r>
              <a:rPr lang="en-US" altLang="zh-CN" sz="2000" dirty="0"/>
              <a:t>, (</a:t>
            </a:r>
            <a:r>
              <a:rPr lang="en-US" altLang="zh-CN" sz="2000" dirty="0" err="1"/>
              <a:t>Prey.vPosition</a:t>
            </a:r>
            <a:r>
              <a:rPr lang="en-US" altLang="zh-CN" sz="2000" dirty="0"/>
              <a:t> -   </a:t>
            </a:r>
          </a:p>
          <a:p>
            <a:pPr eaLnBrk="1" hangingPunct="1"/>
            <a:r>
              <a:rPr lang="en-US" altLang="zh-CN" sz="2000" dirty="0"/>
              <a:t>                                        </a:t>
            </a:r>
            <a:r>
              <a:rPr lang="en-US" altLang="zh-CN" sz="2000" dirty="0" err="1"/>
              <a:t>Predator.vPosition</a:t>
            </a:r>
            <a:r>
              <a:rPr lang="en-US" altLang="zh-CN" sz="2000" dirty="0"/>
              <a:t>));</a:t>
            </a:r>
          </a:p>
          <a:p>
            <a:pPr eaLnBrk="1" hangingPunct="1"/>
            <a:r>
              <a:rPr lang="en-US" altLang="zh-CN" sz="2000" dirty="0"/>
              <a:t>	</a:t>
            </a:r>
            <a:r>
              <a:rPr lang="en-US" altLang="zh-CN" sz="2000" dirty="0" err="1"/>
              <a:t>u.Normalize</a:t>
            </a:r>
            <a:r>
              <a:rPr lang="en-US" altLang="zh-CN" sz="2000" dirty="0"/>
              <a:t>();</a:t>
            </a:r>
          </a:p>
          <a:p>
            <a:pPr eaLnBrk="1" hangingPunct="1"/>
            <a:r>
              <a:rPr lang="en-US" altLang="zh-CN" sz="2000" dirty="0"/>
              <a:t>	if(</a:t>
            </a:r>
            <a:r>
              <a:rPr lang="en-US" altLang="zh-CN" sz="2000" dirty="0" err="1"/>
              <a:t>u.x</a:t>
            </a:r>
            <a:r>
              <a:rPr lang="en-US" altLang="zh-CN" sz="2000" dirty="0"/>
              <a:t> &lt; -_TOL)</a:t>
            </a:r>
          </a:p>
          <a:p>
            <a:pPr eaLnBrk="1" hangingPunct="1"/>
            <a:r>
              <a:rPr lang="en-US" altLang="zh-CN" sz="2000" dirty="0"/>
              <a:t>		left = true;</a:t>
            </a:r>
          </a:p>
          <a:p>
            <a:pPr eaLnBrk="1" hangingPunct="1"/>
            <a:r>
              <a:rPr lang="en-US" altLang="zh-CN" sz="2000" dirty="0"/>
              <a:t>	else if(</a:t>
            </a:r>
            <a:r>
              <a:rPr lang="en-US" altLang="zh-CN" sz="2000" dirty="0" err="1"/>
              <a:t>u.x</a:t>
            </a:r>
            <a:r>
              <a:rPr lang="en-US" altLang="zh-CN" sz="2000" dirty="0"/>
              <a:t> &gt; _TOL)</a:t>
            </a:r>
          </a:p>
          <a:p>
            <a:pPr eaLnBrk="1" hangingPunct="1"/>
            <a:r>
              <a:rPr lang="en-US" altLang="zh-CN" sz="2000" dirty="0"/>
              <a:t>		right = true;		</a:t>
            </a:r>
          </a:p>
          <a:p>
            <a:pPr eaLnBrk="1" hangingPunct="1"/>
            <a:r>
              <a:rPr lang="en-US" altLang="zh-CN" sz="2000" dirty="0"/>
              <a:t>	</a:t>
            </a:r>
            <a:r>
              <a:rPr lang="en-US" altLang="zh-CN" sz="2000" dirty="0" err="1"/>
              <a:t>Predator.SetThrusters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left,right</a:t>
            </a:r>
            <a:r>
              <a:rPr lang="en-US" altLang="zh-CN" sz="2000" dirty="0"/>
              <a:t>);</a:t>
            </a:r>
          </a:p>
          <a:p>
            <a:pPr eaLnBrk="1" hangingPunct="1"/>
            <a:r>
              <a:rPr lang="en-US" altLang="zh-CN" sz="2000" dirty="0"/>
              <a:t>}</a:t>
            </a:r>
            <a:endParaRPr lang="zh-CN" altLang="en-US" sz="20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50" y="3657600"/>
            <a:ext cx="4222750" cy="306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7" name="灯片编号占位符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A942785-D509-41A6-ABA2-3391B6355D80}" type="slidenum">
              <a:rPr lang="en-US" altLang="zh-CN" smtClean="0"/>
              <a:pPr eaLnBrk="1" hangingPunct="1"/>
              <a:t>20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52600"/>
            <a:ext cx="8229600" cy="4411663"/>
          </a:xfrm>
        </p:spPr>
        <p:txBody>
          <a:bodyPr/>
          <a:lstStyle/>
          <a:p>
            <a:endParaRPr lang="zh-CN" altLang="en-US" dirty="0" smtClean="0"/>
          </a:p>
        </p:txBody>
      </p:sp>
      <p:grpSp>
        <p:nvGrpSpPr>
          <p:cNvPr id="3" name="组合 2"/>
          <p:cNvGrpSpPr/>
          <p:nvPr/>
        </p:nvGrpSpPr>
        <p:grpSpPr>
          <a:xfrm>
            <a:off x="1143000" y="244475"/>
            <a:ext cx="7146925" cy="6613525"/>
            <a:chOff x="1143000" y="244475"/>
            <a:chExt cx="7146925" cy="6613525"/>
          </a:xfrm>
        </p:grpSpPr>
        <p:pic>
          <p:nvPicPr>
            <p:cNvPr id="2355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244475"/>
              <a:ext cx="7146925" cy="6613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524000" y="5791200"/>
              <a:ext cx="2285882" cy="646331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x = X </a:t>
              </a:r>
              <a:r>
                <a:rPr lang="en-US" altLang="zh-CN" i="1" dirty="0" err="1" smtClean="0"/>
                <a:t>cos</a:t>
              </a:r>
              <a:r>
                <a:rPr lang="el-GR" altLang="zh-CN" i="1" dirty="0" smtClean="0"/>
                <a:t>θ</a:t>
              </a:r>
              <a:r>
                <a:rPr lang="en-US" altLang="zh-CN" i="1" dirty="0"/>
                <a:t> </a:t>
              </a:r>
              <a:r>
                <a:rPr lang="en-US" altLang="zh-CN" i="1" dirty="0" smtClean="0"/>
                <a:t>– Y sin</a:t>
              </a:r>
              <a:r>
                <a:rPr lang="el-GR" altLang="zh-CN" i="1" dirty="0" smtClean="0"/>
                <a:t>θ</a:t>
              </a:r>
              <a:endParaRPr lang="en-US" altLang="zh-CN" i="1" dirty="0" smtClean="0"/>
            </a:p>
            <a:p>
              <a:r>
                <a:rPr lang="en-US" altLang="zh-CN" i="1" dirty="0" smtClean="0"/>
                <a:t>y = X sin </a:t>
              </a:r>
              <a:r>
                <a:rPr lang="el-GR" altLang="zh-CN" i="1" dirty="0" smtClean="0"/>
                <a:t>θ</a:t>
              </a:r>
              <a:r>
                <a:rPr lang="en-US" altLang="zh-CN" i="1" dirty="0" smtClean="0"/>
                <a:t> + Y </a:t>
              </a:r>
              <a:r>
                <a:rPr lang="en-US" altLang="zh-CN" i="1" dirty="0" err="1" smtClean="0"/>
                <a:t>cos</a:t>
              </a:r>
              <a:r>
                <a:rPr lang="el-GR" altLang="zh-CN" i="1" dirty="0" smtClean="0"/>
                <a:t>θ</a:t>
              </a:r>
              <a:endParaRPr lang="zh-CN" altLang="en-US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1409700"/>
            <a:ext cx="749617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582BF12-DE32-4247-886E-4C9FE0F996E5}" type="slidenum">
              <a:rPr lang="en-US" altLang="zh-CN" smtClean="0"/>
              <a:pPr eaLnBrk="1" hangingPunct="1"/>
              <a:t>22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连续环境中的视线追逐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7772400" cy="4411662"/>
          </a:xfrm>
        </p:spPr>
        <p:txBody>
          <a:bodyPr/>
          <a:lstStyle/>
          <a:p>
            <a:r>
              <a:rPr lang="zh-CN" altLang="en-US" sz="320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缺点</a:t>
            </a:r>
            <a:endParaRPr lang="en-US" altLang="zh-CN" sz="320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直接朝猎物的方向前进，从空间和时间的角度来看，</a:t>
            </a:r>
            <a:r>
              <a:rPr lang="zh-CN" altLang="en-US" sz="2800" b="1" smtClean="0">
                <a:solidFill>
                  <a:srgbClr val="008000"/>
                </a:solidFill>
                <a:latin typeface="华文楷体" pitchFamily="2" charset="-122"/>
                <a:ea typeface="华文楷体" pitchFamily="2" charset="-122"/>
              </a:rPr>
              <a:t>不一定</a:t>
            </a: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是追上猎物的</a:t>
            </a:r>
            <a:r>
              <a:rPr lang="zh-CN" altLang="en-US" sz="2800" b="1" smtClean="0">
                <a:solidFill>
                  <a:srgbClr val="008000"/>
                </a:solidFill>
                <a:latin typeface="华文楷体" pitchFamily="2" charset="-122"/>
                <a:ea typeface="华文楷体" pitchFamily="2" charset="-122"/>
              </a:rPr>
              <a:t>最短路径</a:t>
            </a: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800" b="1" smtClean="0">
              <a:latin typeface="华文楷体" pitchFamily="2" charset="-122"/>
              <a:ea typeface="华文楷体" pitchFamily="2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视线算法的结果，通常是追击者跟着猎物后面，除非追击者跑得比较快才能追上，但这种情况又会</a:t>
            </a:r>
            <a:r>
              <a:rPr lang="zh-CN" altLang="en-US" sz="2800" b="1" smtClean="0">
                <a:solidFill>
                  <a:srgbClr val="008000"/>
                </a:solidFill>
                <a:latin typeface="华文楷体" pitchFamily="2" charset="-122"/>
                <a:ea typeface="华文楷体" pitchFamily="2" charset="-122"/>
              </a:rPr>
              <a:t>跑过头</a:t>
            </a: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385D7BD-0C24-46F4-B7AF-AA8E0513121E}" type="slidenum">
              <a:rPr lang="en-US" altLang="zh-CN" smtClean="0"/>
              <a:pPr eaLnBrk="1" hangingPunct="1"/>
              <a:t>23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拦截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8534400" cy="4411662"/>
          </a:xfrm>
        </p:spPr>
        <p:txBody>
          <a:bodyPr/>
          <a:lstStyle/>
          <a:p>
            <a:r>
              <a:rPr lang="zh-CN" altLang="en-US" sz="320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基本原理</a:t>
            </a:r>
            <a:endParaRPr lang="en-US" altLang="zh-CN" sz="320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预测猎物未来的位置，然后直接到那个位置去，使其和猎物同时到达同一位置。</a:t>
            </a: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276600"/>
            <a:ext cx="480060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1CEC6C1-94CA-44BF-9ECF-DCA46A40C648}" type="slidenum">
              <a:rPr lang="en-US" altLang="zh-CN" smtClean="0"/>
              <a:pPr eaLnBrk="1" hangingPunct="1"/>
              <a:t>24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拦截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与视线追逐的区别</a:t>
            </a:r>
            <a:endParaRPr lang="en-US" altLang="zh-CN" sz="320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以猎物</a:t>
            </a:r>
            <a:r>
              <a:rPr lang="zh-CN" altLang="en-US" sz="2800" b="1" smtClean="0">
                <a:solidFill>
                  <a:srgbClr val="008000"/>
                </a:solidFill>
                <a:latin typeface="华文楷体" pitchFamily="2" charset="-122"/>
                <a:ea typeface="华文楷体" pitchFamily="2" charset="-122"/>
              </a:rPr>
              <a:t>未来的位置</a:t>
            </a: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而非当前位置作为</a:t>
            </a:r>
            <a:r>
              <a:rPr lang="zh-CN" altLang="en-US" sz="2800" b="1" smtClean="0">
                <a:solidFill>
                  <a:srgbClr val="008000"/>
                </a:solidFill>
                <a:latin typeface="华文楷体" pitchFamily="2" charset="-122"/>
                <a:ea typeface="华文楷体" pitchFamily="2" charset="-122"/>
              </a:rPr>
              <a:t>目标位置</a:t>
            </a:r>
            <a:endParaRPr lang="en-US" altLang="zh-CN" sz="2800" b="1" smtClean="0">
              <a:solidFill>
                <a:srgbClr val="0080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如何预测</a:t>
            </a:r>
            <a:endParaRPr lang="en-US" altLang="zh-CN" sz="320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计算</a:t>
            </a:r>
            <a:r>
              <a:rPr lang="zh-CN" altLang="en-US" sz="2800" b="1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相对速度</a:t>
            </a:r>
            <a:endParaRPr lang="en-US" altLang="zh-CN" sz="2800" b="1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计算</a:t>
            </a:r>
            <a:r>
              <a:rPr lang="zh-CN" altLang="en-US" sz="2800" b="1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相对距离</a:t>
            </a:r>
            <a:endParaRPr lang="en-US" altLang="zh-CN" sz="2800" b="1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计算</a:t>
            </a:r>
            <a:r>
              <a:rPr lang="zh-CN" altLang="en-US" sz="2800" b="1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靠拢时间</a:t>
            </a:r>
            <a:endParaRPr lang="en-US" altLang="zh-CN" sz="2800" b="1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预测</a:t>
            </a:r>
            <a:r>
              <a:rPr lang="zh-CN" altLang="en-US" sz="2800" b="1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未来位置</a:t>
            </a:r>
            <a:endParaRPr lang="en-US" altLang="zh-CN" sz="2800" b="1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lvl="1"/>
            <a:endParaRPr lang="zh-CN" altLang="en-US" smtClean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530600"/>
            <a:ext cx="2312988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165600"/>
            <a:ext cx="25177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829175"/>
            <a:ext cx="18034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5410200"/>
            <a:ext cx="2274888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5943600" y="2743200"/>
            <a:ext cx="3502025" cy="2570163"/>
            <a:chOff x="6098831" y="2743200"/>
            <a:chExt cx="3502369" cy="2570000"/>
          </a:xfrm>
        </p:grpSpPr>
        <p:sp>
          <p:nvSpPr>
            <p:cNvPr id="5" name="爆炸形 1 4"/>
            <p:cNvSpPr/>
            <p:nvPr/>
          </p:nvSpPr>
          <p:spPr>
            <a:xfrm>
              <a:off x="6098831" y="2743200"/>
              <a:ext cx="3502369" cy="2570000"/>
            </a:xfrm>
            <a:prstGeom prst="irregularSeal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659" name="TextBox 3"/>
            <p:cNvSpPr txBox="1">
              <a:spLocks noChangeArrowheads="1"/>
            </p:cNvSpPr>
            <p:nvPr/>
          </p:nvSpPr>
          <p:spPr bwMode="auto">
            <a:xfrm>
              <a:off x="6400800" y="3253770"/>
              <a:ext cx="2667000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rgbClr val="7030A0"/>
                  </a:solidFill>
                  <a:latin typeface="华文行楷" pitchFamily="2" charset="-122"/>
                  <a:ea typeface="华文行楷" pitchFamily="2" charset="-122"/>
                </a:rPr>
                <a:t>你会修改视线追逐程序使其实现拦截吗？</a:t>
              </a:r>
            </a:p>
          </p:txBody>
        </p:sp>
      </p:grpSp>
      <p:sp>
        <p:nvSpPr>
          <p:cNvPr id="27657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9581FC8-0CC9-4C67-933C-FF5F376E63E7}" type="slidenum">
              <a:rPr lang="en-US" altLang="zh-CN" smtClean="0"/>
              <a:pPr eaLnBrk="1" hangingPunct="1"/>
              <a:t>25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04800" y="4343400"/>
            <a:ext cx="8610600" cy="167640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4800" y="3251200"/>
            <a:ext cx="8610600" cy="10922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4800" y="1651000"/>
            <a:ext cx="8610600" cy="16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677" name="矩形 3"/>
          <p:cNvSpPr>
            <a:spLocks noChangeArrowheads="1"/>
          </p:cNvSpPr>
          <p:nvPr/>
        </p:nvSpPr>
        <p:spPr bwMode="auto">
          <a:xfrm>
            <a:off x="304800" y="990600"/>
            <a:ext cx="86106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void	</a:t>
            </a:r>
            <a:r>
              <a:rPr lang="en-US" altLang="zh-CN" dirty="0" err="1"/>
              <a:t>DoIntercept</a:t>
            </a:r>
            <a:r>
              <a:rPr lang="en-US" altLang="zh-CN" dirty="0"/>
              <a:t>(void)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Vector	u;</a:t>
            </a:r>
          </a:p>
          <a:p>
            <a:r>
              <a:rPr lang="en-US" altLang="zh-CN" dirty="0"/>
              <a:t>	Vector	s1, s2, s12;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bool</a:t>
            </a:r>
            <a:r>
              <a:rPr lang="en-US" altLang="zh-CN" dirty="0"/>
              <a:t>	left = false;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bool</a:t>
            </a:r>
            <a:r>
              <a:rPr lang="en-US" altLang="zh-CN" dirty="0"/>
              <a:t>	right = false;</a:t>
            </a:r>
          </a:p>
          <a:p>
            <a:r>
              <a:rPr lang="en-US" altLang="zh-CN" dirty="0"/>
              <a:t>	double	</a:t>
            </a:r>
            <a:r>
              <a:rPr lang="en-US" altLang="zh-CN" dirty="0" err="1"/>
              <a:t>tc</a:t>
            </a:r>
            <a:r>
              <a:rPr lang="en-US" altLang="zh-CN" dirty="0"/>
              <a:t>;	</a:t>
            </a:r>
          </a:p>
          <a:p>
            <a:r>
              <a:rPr lang="en-US" altLang="zh-CN" dirty="0"/>
              <a:t>	Vector	Vr12;		</a:t>
            </a:r>
          </a:p>
          <a:p>
            <a:r>
              <a:rPr lang="en-US" altLang="zh-CN" dirty="0"/>
              <a:t>	s12 = </a:t>
            </a:r>
            <a:r>
              <a:rPr lang="en-US" altLang="zh-CN" dirty="0" err="1"/>
              <a:t>Prey.vPosition</a:t>
            </a:r>
            <a:r>
              <a:rPr lang="en-US" altLang="zh-CN" dirty="0"/>
              <a:t> - </a:t>
            </a:r>
            <a:r>
              <a:rPr lang="en-US" altLang="zh-CN" dirty="0" err="1"/>
              <a:t>Predator.vPosition</a:t>
            </a:r>
            <a:r>
              <a:rPr lang="en-US" altLang="zh-CN" dirty="0"/>
              <a:t>; // </a:t>
            </a:r>
            <a:r>
              <a:rPr lang="zh-CN" altLang="en-US" dirty="0"/>
              <a:t>相对距离</a:t>
            </a:r>
            <a:endParaRPr lang="en-US" altLang="zh-CN" dirty="0"/>
          </a:p>
          <a:p>
            <a:r>
              <a:rPr lang="en-US" altLang="zh-CN" dirty="0"/>
              <a:t>	Vr12 = </a:t>
            </a:r>
            <a:r>
              <a:rPr lang="en-US" altLang="zh-CN" dirty="0" err="1"/>
              <a:t>Prey.vVelocity-Predator.vVelocity</a:t>
            </a:r>
            <a:r>
              <a:rPr lang="en-US" altLang="zh-CN" dirty="0"/>
              <a:t>; // </a:t>
            </a:r>
            <a:r>
              <a:rPr lang="zh-CN" altLang="en-US" dirty="0"/>
              <a:t>相对速度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tc</a:t>
            </a:r>
            <a:r>
              <a:rPr lang="en-US" altLang="zh-CN" dirty="0"/>
              <a:t> = s12.Magnitude() / Vr12.Magnitude(); // </a:t>
            </a:r>
            <a:r>
              <a:rPr lang="zh-CN" altLang="en-US" dirty="0"/>
              <a:t>靠拢时间</a:t>
            </a:r>
            <a:endParaRPr lang="en-US" altLang="zh-CN" dirty="0"/>
          </a:p>
          <a:p>
            <a:r>
              <a:rPr lang="en-US" altLang="zh-CN" dirty="0"/>
              <a:t>	s1 = </a:t>
            </a:r>
            <a:r>
              <a:rPr lang="en-US" altLang="zh-CN" dirty="0" err="1"/>
              <a:t>Prey.vPosition</a:t>
            </a:r>
            <a:r>
              <a:rPr lang="en-US" altLang="zh-CN" dirty="0"/>
              <a:t> + (</a:t>
            </a:r>
            <a:r>
              <a:rPr lang="en-US" altLang="zh-CN" dirty="0" err="1"/>
              <a:t>Prey.vVelocity</a:t>
            </a:r>
            <a:r>
              <a:rPr lang="en-US" altLang="zh-CN" dirty="0"/>
              <a:t> * </a:t>
            </a:r>
            <a:r>
              <a:rPr lang="en-US" altLang="zh-CN" dirty="0" err="1"/>
              <a:t>tClose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s2 = s1 - </a:t>
            </a:r>
            <a:r>
              <a:rPr lang="en-US" altLang="zh-CN" dirty="0" err="1"/>
              <a:t>Predator.vPosition</a:t>
            </a:r>
            <a:r>
              <a:rPr lang="en-US" altLang="zh-CN" dirty="0"/>
              <a:t>;	</a:t>
            </a:r>
          </a:p>
          <a:p>
            <a:r>
              <a:rPr lang="en-US" altLang="zh-CN" dirty="0"/>
              <a:t>	u = VRotate2D(-</a:t>
            </a:r>
            <a:r>
              <a:rPr lang="en-US" altLang="zh-CN" dirty="0" err="1"/>
              <a:t>Predator.fOrientation</a:t>
            </a:r>
            <a:r>
              <a:rPr lang="en-US" altLang="zh-CN" dirty="0"/>
              <a:t>, s2);	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u.Normalize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if(</a:t>
            </a:r>
            <a:r>
              <a:rPr lang="en-US" altLang="zh-CN" dirty="0" err="1"/>
              <a:t>u.x</a:t>
            </a:r>
            <a:r>
              <a:rPr lang="en-US" altLang="zh-CN" dirty="0"/>
              <a:t> &lt; -_TOL)  	     left = true;</a:t>
            </a:r>
          </a:p>
          <a:p>
            <a:r>
              <a:rPr lang="en-US" altLang="zh-CN" dirty="0"/>
              <a:t>	else if(</a:t>
            </a:r>
            <a:r>
              <a:rPr lang="en-US" altLang="zh-CN" dirty="0" err="1"/>
              <a:t>u.x</a:t>
            </a:r>
            <a:r>
              <a:rPr lang="en-US" altLang="zh-CN" dirty="0"/>
              <a:t> &gt; _TOL)    right = true;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Craft2.SetThrusters(</a:t>
            </a:r>
            <a:r>
              <a:rPr lang="en-US" altLang="zh-CN" dirty="0" err="1" smtClean="0"/>
              <a:t>left,right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28678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F85C676-60F1-4D57-8F7D-C23200778275}" type="slidenum">
              <a:rPr lang="en-US" altLang="zh-CN" smtClean="0"/>
              <a:pPr eaLnBrk="1" hangingPunct="1"/>
              <a:t>26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视线追逐</a:t>
            </a:r>
            <a:endParaRPr lang="en-US" altLang="zh-CN" b="1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砖块环境</a:t>
            </a:r>
            <a:endParaRPr lang="en-US" altLang="zh-CN" b="1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连续环境</a:t>
            </a:r>
            <a:endParaRPr lang="en-US" altLang="zh-CN" b="1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拦截</a:t>
            </a:r>
            <a:endParaRPr lang="en-US" altLang="zh-CN" b="1" smtClean="0">
              <a:latin typeface="黑体" pitchFamily="49" charset="-122"/>
              <a:ea typeface="黑体" pitchFamily="49" charset="-122"/>
            </a:endParaRPr>
          </a:p>
          <a:p>
            <a:endParaRPr lang="en-US" altLang="zh-CN" b="1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b="1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思考题</a:t>
            </a:r>
            <a:endParaRPr lang="en-US" altLang="zh-CN" b="1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当猎物移动时如何用</a:t>
            </a:r>
            <a:r>
              <a:rPr lang="en-US" altLang="zh-CN" b="1" smtClean="0">
                <a:latin typeface="黑体" pitchFamily="49" charset="-122"/>
                <a:ea typeface="黑体" pitchFamily="49" charset="-122"/>
              </a:rPr>
              <a:t>Bresenham</a:t>
            </a:r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算法计算路径？</a:t>
            </a:r>
            <a:endParaRPr lang="en-US" altLang="zh-CN" b="1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完善拦截</a:t>
            </a:r>
            <a:endParaRPr lang="en-US" altLang="zh-CN" b="1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4E865B5-F8A8-42FE-9071-DEDF1A2EBA2D}" type="slidenum">
              <a:rPr lang="en-US" altLang="zh-CN" smtClean="0"/>
              <a:pPr eaLnBrk="1" hangingPunct="1"/>
              <a:t>27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游戏环境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757737"/>
          </a:xfrm>
        </p:spPr>
        <p:txBody>
          <a:bodyPr/>
          <a:lstStyle/>
          <a:p>
            <a:r>
              <a:rPr lang="zh-CN" altLang="en-US" sz="3200" b="1" dirty="0" smtClean="0">
                <a:latin typeface="华文楷体" pitchFamily="2" charset="-122"/>
                <a:ea typeface="华文楷体" pitchFamily="2" charset="-122"/>
              </a:rPr>
              <a:t>砖块环境</a:t>
            </a:r>
            <a:endParaRPr lang="en-US" altLang="zh-CN" sz="3200" b="1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游戏领域会切割成不连续的砖块（正方形，或正六边形），玩家位置会固定在</a:t>
            </a:r>
            <a:r>
              <a:rPr lang="zh-CN" altLang="en-US" sz="28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某个砖块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上，</a:t>
            </a:r>
            <a:r>
              <a:rPr lang="zh-CN" altLang="en-US" sz="2800" b="1" dirty="0" smtClean="0">
                <a:solidFill>
                  <a:srgbClr val="008000"/>
                </a:solidFill>
                <a:latin typeface="华文楷体" pitchFamily="2" charset="-122"/>
                <a:ea typeface="华文楷体" pitchFamily="2" charset="-122"/>
              </a:rPr>
              <a:t>不能同时跨越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不同的砖格。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对于方形砖排列就只能有</a:t>
            </a:r>
            <a:r>
              <a:rPr lang="en-US" altLang="zh-CN" sz="28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种可能移动的方向。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latin typeface="华文楷体" pitchFamily="2" charset="-122"/>
                <a:ea typeface="华文楷体" pitchFamily="2" charset="-122"/>
              </a:rPr>
              <a:t>连续环境</a:t>
            </a:r>
            <a:endParaRPr lang="en-US" altLang="zh-CN" sz="3200" b="1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以坐标系表示游戏领域中的位置。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玩家可以往</a:t>
            </a:r>
            <a:r>
              <a:rPr lang="zh-CN" altLang="en-US" sz="28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任意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方向移动。</a:t>
            </a:r>
          </a:p>
        </p:txBody>
      </p:sp>
      <p:sp>
        <p:nvSpPr>
          <p:cNvPr id="614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438F4AD-43CF-4295-A676-CF26871EE00F}" type="slidenum">
              <a:rPr lang="en-US" altLang="zh-CN" smtClean="0"/>
              <a:pPr eaLnBrk="1" hangingPunct="1"/>
              <a:t>3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解决方法（以追逐为例）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7543800" cy="4411662"/>
          </a:xfrm>
        </p:spPr>
        <p:txBody>
          <a:bodyPr/>
          <a:lstStyle/>
          <a:p>
            <a:pPr marL="342900" lvl="1" indent="-342900">
              <a:lnSpc>
                <a:spcPts val="4000"/>
              </a:lnSpc>
              <a:buClr>
                <a:schemeClr val="tx2"/>
              </a:buClr>
            </a:pPr>
            <a:r>
              <a:rPr lang="zh-CN" altLang="en-US" sz="3200" b="1" smtClean="0">
                <a:latin typeface="华文楷体" pitchFamily="2" charset="-122"/>
                <a:ea typeface="华文楷体" pitchFamily="2" charset="-122"/>
              </a:rPr>
              <a:t>在每次的游戏循环中，更新追击者的坐标，让追击者和猎物的</a:t>
            </a:r>
            <a:r>
              <a:rPr lang="zh-CN" altLang="en-US" sz="3200" b="1" smtClean="0">
                <a:solidFill>
                  <a:srgbClr val="008000"/>
                </a:solidFill>
                <a:latin typeface="华文楷体" pitchFamily="2" charset="-122"/>
                <a:ea typeface="华文楷体" pitchFamily="2" charset="-122"/>
              </a:rPr>
              <a:t>坐标离得愈来愈近</a:t>
            </a:r>
            <a:r>
              <a:rPr lang="zh-CN" altLang="en-US" sz="3200" b="1" smtClean="0">
                <a:latin typeface="华文楷体" pitchFamily="2" charset="-122"/>
                <a:ea typeface="华文楷体" pitchFamily="2" charset="-122"/>
              </a:rPr>
              <a:t>，不考虑追击者和猎物各自行进的方向和速度。</a:t>
            </a:r>
            <a:endParaRPr lang="en-US" altLang="zh-CN" sz="3200" b="1" smtClean="0">
              <a:latin typeface="华文楷体" pitchFamily="2" charset="-122"/>
              <a:ea typeface="华文楷体" pitchFamily="2" charset="-122"/>
            </a:endParaRPr>
          </a:p>
          <a:p>
            <a:pPr marL="342900" lvl="1" indent="-342900">
              <a:lnSpc>
                <a:spcPts val="4000"/>
              </a:lnSpc>
              <a:buClr>
                <a:schemeClr val="tx2"/>
              </a:buClr>
            </a:pPr>
            <a:r>
              <a:rPr lang="zh-CN" altLang="en-US" sz="3200" b="1" smtClean="0">
                <a:latin typeface="华文楷体" pitchFamily="2" charset="-122"/>
                <a:ea typeface="华文楷体" pitchFamily="2" charset="-122"/>
              </a:rPr>
              <a:t>利用</a:t>
            </a:r>
            <a:r>
              <a:rPr lang="zh-CN" altLang="en-US" sz="3200" b="1" smtClean="0">
                <a:solidFill>
                  <a:srgbClr val="008000"/>
                </a:solidFill>
                <a:latin typeface="华文楷体" pitchFamily="2" charset="-122"/>
                <a:ea typeface="华文楷体" pitchFamily="2" charset="-122"/>
              </a:rPr>
              <a:t>势函数</a:t>
            </a:r>
            <a:r>
              <a:rPr lang="zh-CN" altLang="en-US" sz="3200" b="1" smtClean="0">
                <a:latin typeface="华文楷体" pitchFamily="2" charset="-122"/>
                <a:ea typeface="华文楷体" pitchFamily="2" charset="-122"/>
              </a:rPr>
              <a:t>以某种方式改变追击者的行为，使其去追逐猎物（让猎物引起追击者的注意）</a:t>
            </a:r>
          </a:p>
        </p:txBody>
      </p:sp>
      <p:sp>
        <p:nvSpPr>
          <p:cNvPr id="717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69FFB2C-9750-4D71-BEBF-347F4E4342F6}" type="slidenum">
              <a:rPr lang="en-US" altLang="zh-CN" smtClean="0"/>
              <a:pPr eaLnBrk="1" hangingPunct="1"/>
              <a:t>4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基本的追逐与闪躲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算法思想</a:t>
            </a:r>
            <a:endParaRPr lang="en-US" altLang="zh-CN" sz="3200" b="1" smtClean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  <a:p>
            <a:pPr lvl="1">
              <a:spcBef>
                <a:spcPts val="4000"/>
              </a:spcBef>
            </a:pPr>
            <a:r>
              <a:rPr lang="zh-CN" altLang="en-US" sz="2800" b="1" smtClean="0">
                <a:solidFill>
                  <a:srgbClr val="008000"/>
                </a:solidFill>
                <a:latin typeface="华文楷体" pitchFamily="2" charset="-122"/>
                <a:ea typeface="华文楷体" pitchFamily="2" charset="-122"/>
              </a:rPr>
              <a:t>追逐</a:t>
            </a: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：游戏每运行一轮，比较追逐者和猎物之间的坐标，若追击者的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坐标</a:t>
            </a:r>
            <a:r>
              <a:rPr lang="zh-CN" altLang="en-US" sz="2800" b="1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大于</a:t>
            </a: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猎物的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坐标，则</a:t>
            </a:r>
            <a:r>
              <a:rPr lang="zh-CN" altLang="en-US" sz="2800" b="1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递减</a:t>
            </a: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追击者的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坐标；</a:t>
            </a:r>
            <a:r>
              <a:rPr lang="zh-CN" altLang="en-US" sz="2800" b="1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反之</a:t>
            </a: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，则</a:t>
            </a:r>
            <a:r>
              <a:rPr lang="zh-CN" altLang="en-US" sz="2800" b="1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递增</a:t>
            </a: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追击者的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坐标，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</a:rPr>
              <a:t>Y</a:t>
            </a: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坐标的调整逻辑同</a:t>
            </a:r>
            <a:r>
              <a:rPr lang="en-US" altLang="zh-CN" sz="2800" b="1" smtClean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坐标。</a:t>
            </a:r>
            <a:endParaRPr lang="en-US" altLang="zh-CN" sz="2800" b="1" smtClean="0"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b="1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颠倒</a:t>
            </a: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判断逻辑，即可实现</a:t>
            </a:r>
            <a:r>
              <a:rPr lang="zh-CN" altLang="en-US" sz="2800" b="1" smtClean="0">
                <a:solidFill>
                  <a:srgbClr val="008000"/>
                </a:solidFill>
                <a:latin typeface="华文楷体" pitchFamily="2" charset="-122"/>
                <a:ea typeface="华文楷体" pitchFamily="2" charset="-122"/>
              </a:rPr>
              <a:t>闪躲</a:t>
            </a: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sp>
        <p:nvSpPr>
          <p:cNvPr id="819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B580F77-4F72-4298-A8B5-9E495BB52750}" type="slidenum">
              <a:rPr lang="en-US" altLang="zh-CN" smtClean="0"/>
              <a:pPr eaLnBrk="1" hangingPunct="1"/>
              <a:t>5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单圆角矩形 5"/>
          <p:cNvSpPr/>
          <p:nvPr/>
        </p:nvSpPr>
        <p:spPr>
          <a:xfrm>
            <a:off x="685800" y="1752600"/>
            <a:ext cx="7772400" cy="3046413"/>
          </a:xfrm>
          <a:prstGeom prst="snipRound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21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基本的追逐算法</a:t>
            </a:r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1371600" y="5105400"/>
            <a:ext cx="642461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</a:rPr>
              <a:t> </a:t>
            </a:r>
            <a:r>
              <a:rPr lang="zh-CN" altLang="en-US" sz="2800" b="1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假设：</a:t>
            </a:r>
            <a:endParaRPr lang="en-US" altLang="zh-CN" sz="2800" b="1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/>
            <a:r>
              <a:rPr lang="en-US" altLang="zh-CN" sz="2800" b="1"/>
              <a:t>       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追逐者坐标（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predatorX, predatorY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）</a:t>
            </a:r>
            <a:endParaRPr lang="en-US" altLang="zh-CN" sz="2800" b="1">
              <a:latin typeface="华文楷体" pitchFamily="2" charset="-122"/>
              <a:ea typeface="华文楷体" pitchFamily="2" charset="-122"/>
            </a:endParaRPr>
          </a:p>
          <a:p>
            <a:pPr eaLnBrk="1" hangingPunct="1"/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       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闪躲者坐标（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preyX,preyY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）</a:t>
            </a:r>
            <a:endParaRPr lang="en-US" altLang="zh-CN" sz="2800" b="1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221" name="矩形 4"/>
          <p:cNvSpPr>
            <a:spLocks noChangeArrowheads="1"/>
          </p:cNvSpPr>
          <p:nvPr/>
        </p:nvSpPr>
        <p:spPr bwMode="auto">
          <a:xfrm>
            <a:off x="685800" y="1752600"/>
            <a:ext cx="87630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/>
              <a:t>if(predatorX &gt; preyX) predatorX--;</a:t>
            </a:r>
            <a:br>
              <a:rPr lang="en-US" altLang="zh-CN" sz="3200" b="1"/>
            </a:br>
            <a:r>
              <a:rPr lang="en-US" altLang="zh-CN" sz="3200" b="1"/>
              <a:t>else if(predatorX &lt; preyX) predatorX++; </a:t>
            </a:r>
            <a:br>
              <a:rPr lang="en-US" altLang="zh-CN" sz="3200" b="1"/>
            </a:br>
            <a:r>
              <a:rPr lang="en-US" altLang="zh-CN" sz="3200" b="1"/>
              <a:t>if(predatorY &gt; preyY) predatorY--; </a:t>
            </a:r>
            <a:br>
              <a:rPr lang="en-US" altLang="zh-CN" sz="3200" b="1"/>
            </a:br>
            <a:r>
              <a:rPr lang="en-US" altLang="zh-CN" sz="3200" b="1"/>
              <a:t>else if(predatorY &lt; preyY) predatorY++; </a:t>
            </a:r>
            <a:endParaRPr lang="zh-CN" altLang="en-US" sz="3200" b="1"/>
          </a:p>
        </p:txBody>
      </p:sp>
      <p:sp>
        <p:nvSpPr>
          <p:cNvPr id="922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442651F-B6AE-4BA9-BE29-788621B0EDCC}" type="slidenum">
              <a:rPr lang="en-US" altLang="zh-CN" smtClean="0"/>
              <a:pPr eaLnBrk="1" hangingPunct="1"/>
              <a:t>6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单圆角矩形 5"/>
          <p:cNvSpPr/>
          <p:nvPr/>
        </p:nvSpPr>
        <p:spPr>
          <a:xfrm>
            <a:off x="685800" y="1752600"/>
            <a:ext cx="7772400" cy="3046413"/>
          </a:xfrm>
          <a:prstGeom prst="snipRound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4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基本的闪躲算法</a:t>
            </a:r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1371600" y="5105400"/>
            <a:ext cx="635793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</a:rPr>
              <a:t> </a:t>
            </a:r>
            <a:r>
              <a:rPr lang="zh-CN" altLang="en-US" sz="2800" b="1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假设：</a:t>
            </a:r>
            <a:endParaRPr lang="en-US" altLang="zh-CN" sz="2800" b="1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/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       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追逐者坐标（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predatorX, predatorY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）</a:t>
            </a:r>
            <a:endParaRPr lang="en-US" altLang="zh-CN" sz="2800" b="1">
              <a:latin typeface="华文楷体" pitchFamily="2" charset="-122"/>
              <a:ea typeface="华文楷体" pitchFamily="2" charset="-122"/>
            </a:endParaRPr>
          </a:p>
          <a:p>
            <a:pPr eaLnBrk="1" hangingPunct="1"/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       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闪躲者坐标（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preyX,preyY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）</a:t>
            </a:r>
            <a:endParaRPr lang="en-US" altLang="zh-CN" sz="2800" b="1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245" name="矩形 4"/>
          <p:cNvSpPr>
            <a:spLocks noChangeArrowheads="1"/>
          </p:cNvSpPr>
          <p:nvPr/>
        </p:nvSpPr>
        <p:spPr bwMode="auto">
          <a:xfrm>
            <a:off x="685800" y="1752600"/>
            <a:ext cx="87630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/>
              <a:t>if(predatorX &gt; preyX) predatorX++; </a:t>
            </a:r>
            <a:br>
              <a:rPr lang="en-US" altLang="zh-CN" sz="3200" b="1"/>
            </a:br>
            <a:r>
              <a:rPr lang="en-US" altLang="zh-CN" sz="3200" b="1"/>
              <a:t>else if(predatorX &lt; preyX) predatorX--; </a:t>
            </a:r>
            <a:br>
              <a:rPr lang="en-US" altLang="zh-CN" sz="3200" b="1"/>
            </a:br>
            <a:r>
              <a:rPr lang="en-US" altLang="zh-CN" sz="3200" b="1"/>
              <a:t>if(predatorY &gt; preyY) predatorY++; </a:t>
            </a:r>
            <a:br>
              <a:rPr lang="en-US" altLang="zh-CN" sz="3200" b="1"/>
            </a:br>
            <a:r>
              <a:rPr lang="en-US" altLang="zh-CN" sz="3200" b="1"/>
              <a:t>else if(predatorY &lt; preyY) predatorY--; </a:t>
            </a:r>
            <a:endParaRPr lang="zh-CN" altLang="en-US" sz="3200" b="1"/>
          </a:p>
        </p:txBody>
      </p:sp>
      <p:sp>
        <p:nvSpPr>
          <p:cNvPr id="1024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6C64360-AFA4-4DF4-8A6F-2F8E6CFF6319}" type="slidenum">
              <a:rPr lang="en-US" altLang="zh-CN" smtClean="0"/>
              <a:pPr eaLnBrk="1" hangingPunct="1"/>
              <a:t>7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简单追逐</a:t>
            </a:r>
            <a:r>
              <a:rPr lang="en-US" altLang="zh-CN" smtClean="0"/>
              <a:t>/</a:t>
            </a:r>
            <a:r>
              <a:rPr lang="zh-CN" altLang="en-US" smtClean="0"/>
              <a:t>闪躲算法的缺点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37592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244" name="组合 5"/>
          <p:cNvGrpSpPr>
            <a:grpSpLocks/>
          </p:cNvGrpSpPr>
          <p:nvPr/>
        </p:nvGrpSpPr>
        <p:grpSpPr bwMode="auto">
          <a:xfrm>
            <a:off x="5181600" y="2139950"/>
            <a:ext cx="3657600" cy="3441700"/>
            <a:chOff x="5181600" y="2139940"/>
            <a:chExt cx="3657600" cy="3441720"/>
          </a:xfrm>
        </p:grpSpPr>
        <p:sp>
          <p:nvSpPr>
            <p:cNvPr id="5" name="圆角矩形 4"/>
            <p:cNvSpPr/>
            <p:nvPr/>
          </p:nvSpPr>
          <p:spPr>
            <a:xfrm>
              <a:off x="5181600" y="2139940"/>
              <a:ext cx="3581400" cy="334646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271" name="TextBox 3"/>
            <p:cNvSpPr txBox="1">
              <a:spLocks noChangeArrowheads="1"/>
            </p:cNvSpPr>
            <p:nvPr/>
          </p:nvSpPr>
          <p:spPr bwMode="auto">
            <a:xfrm>
              <a:off x="5181600" y="2165340"/>
              <a:ext cx="3657600" cy="3416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600">
                  <a:solidFill>
                    <a:srgbClr val="0000FF"/>
                  </a:solidFill>
                  <a:latin typeface="华文行楷" pitchFamily="2" charset="-122"/>
                  <a:ea typeface="华文行楷" pitchFamily="2" charset="-122"/>
                </a:rPr>
                <a:t>追逐者会沿着对角线走向猎物，直到两坐标之一和猎物的相等，然后沿着该坐标轴像猎物前进。</a:t>
              </a:r>
            </a:p>
          </p:txBody>
        </p:sp>
      </p:grpSp>
      <p:sp>
        <p:nvSpPr>
          <p:cNvPr id="1126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50E5642-8F85-44D8-9E40-7E92546FA922}" type="slidenum">
              <a:rPr lang="en-US" altLang="zh-CN" smtClean="0"/>
              <a:pPr eaLnBrk="1" hangingPunct="1"/>
              <a:t>8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我们希望的追逐效果</a:t>
            </a:r>
          </a:p>
        </p:txBody>
      </p:sp>
      <p:pic>
        <p:nvPicPr>
          <p:cNvPr id="12291" name="Picture 2" descr="C:\Users\Xtraining\Desktop\aigd_020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79600"/>
            <a:ext cx="6219825" cy="391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8" name="组合 6"/>
          <p:cNvGrpSpPr>
            <a:grpSpLocks/>
          </p:cNvGrpSpPr>
          <p:nvPr/>
        </p:nvGrpSpPr>
        <p:grpSpPr bwMode="auto">
          <a:xfrm>
            <a:off x="7975600" y="2128838"/>
            <a:ext cx="646113" cy="3416300"/>
            <a:chOff x="7975600" y="2128134"/>
            <a:chExt cx="646331" cy="3416320"/>
          </a:xfrm>
        </p:grpSpPr>
        <p:sp>
          <p:nvSpPr>
            <p:cNvPr id="6" name="圆角矩形 5"/>
            <p:cNvSpPr/>
            <p:nvPr/>
          </p:nvSpPr>
          <p:spPr>
            <a:xfrm>
              <a:off x="8001009" y="2209096"/>
              <a:ext cx="557401" cy="3335358"/>
            </a:xfrm>
            <a:prstGeom prst="round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975600" y="2128134"/>
              <a:ext cx="646331" cy="3416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3600" dirty="0">
                  <a:solidFill>
                    <a:srgbClr val="00B050"/>
                  </a:solidFill>
                  <a:latin typeface="华文行楷" pitchFamily="2" charset="-122"/>
                  <a:ea typeface="华文行楷" pitchFamily="2" charset="-122"/>
                </a:rPr>
                <a:t>视</a:t>
              </a:r>
              <a:endParaRPr lang="en-US" altLang="zh-CN" sz="3600" dirty="0">
                <a:solidFill>
                  <a:srgbClr val="00B050"/>
                </a:solidFill>
                <a:latin typeface="华文行楷" pitchFamily="2" charset="-122"/>
                <a:ea typeface="华文行楷" pitchFamily="2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3600" dirty="0">
                  <a:solidFill>
                    <a:srgbClr val="00B050"/>
                  </a:solidFill>
                  <a:latin typeface="华文行楷" pitchFamily="2" charset="-122"/>
                  <a:ea typeface="华文行楷" pitchFamily="2" charset="-122"/>
                </a:rPr>
                <a:t>线</a:t>
              </a:r>
              <a:endParaRPr lang="en-US" altLang="zh-CN" sz="3600" dirty="0">
                <a:solidFill>
                  <a:srgbClr val="00B050"/>
                </a:solidFill>
                <a:latin typeface="华文行楷" pitchFamily="2" charset="-122"/>
                <a:ea typeface="华文行楷" pitchFamily="2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3600" dirty="0">
                  <a:solidFill>
                    <a:srgbClr val="00B050"/>
                  </a:solidFill>
                  <a:latin typeface="华文行楷" pitchFamily="2" charset="-122"/>
                  <a:ea typeface="华文行楷" pitchFamily="2" charset="-122"/>
                </a:rPr>
                <a:t>追</a:t>
              </a:r>
              <a:endParaRPr lang="en-US" altLang="zh-CN" sz="3600" dirty="0">
                <a:solidFill>
                  <a:srgbClr val="00B050"/>
                </a:solidFill>
                <a:latin typeface="华文行楷" pitchFamily="2" charset="-122"/>
                <a:ea typeface="华文行楷" pitchFamily="2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3600" dirty="0">
                  <a:solidFill>
                    <a:srgbClr val="00B050"/>
                  </a:solidFill>
                  <a:latin typeface="华文行楷" pitchFamily="2" charset="-122"/>
                  <a:ea typeface="华文行楷" pitchFamily="2" charset="-122"/>
                </a:rPr>
                <a:t>逐</a:t>
              </a:r>
            </a:p>
          </p:txBody>
        </p:sp>
      </p:grpSp>
      <p:sp>
        <p:nvSpPr>
          <p:cNvPr id="1229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87A7999-8CA1-460B-8C4D-8F82418AF9CD}" type="slidenum">
              <a:rPr lang="en-US" altLang="zh-CN" smtClean="0"/>
              <a:pPr eaLnBrk="1" hangingPunct="1"/>
              <a:t>9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1793</TotalTime>
  <Words>858</Words>
  <Application>Microsoft Office PowerPoint</Application>
  <PresentationFormat>全屏显示(4:3)</PresentationFormat>
  <Paragraphs>206</Paragraphs>
  <Slides>27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Network</vt:lpstr>
      <vt:lpstr>追 逐 与 闪 躲</vt:lpstr>
      <vt:lpstr>追逐/闪躲的组成</vt:lpstr>
      <vt:lpstr>游戏环境</vt:lpstr>
      <vt:lpstr>解决方法（以追逐为例）</vt:lpstr>
      <vt:lpstr>基本的追逐与闪躲</vt:lpstr>
      <vt:lpstr>基本的追逐算法</vt:lpstr>
      <vt:lpstr>基本的闪躲算法</vt:lpstr>
      <vt:lpstr>简单追逐/闪躲算法的缺点</vt:lpstr>
      <vt:lpstr>我们希望的追逐效果</vt:lpstr>
      <vt:lpstr>砖块环境中的视线追逐</vt:lpstr>
      <vt:lpstr>Bresenham算法</vt:lpstr>
      <vt:lpstr>Bresenham算法</vt:lpstr>
      <vt:lpstr>砖块环境中的视线追逐</vt:lpstr>
      <vt:lpstr>砖块环境中的视线追逐</vt:lpstr>
      <vt:lpstr>砖块环境中的视线追逐</vt:lpstr>
      <vt:lpstr>PowerPoint 演示文稿</vt:lpstr>
      <vt:lpstr>连续环境中的视线追逐</vt:lpstr>
      <vt:lpstr>连续环境中的视线追逐</vt:lpstr>
      <vt:lpstr>连续环境中的视线追逐</vt:lpstr>
      <vt:lpstr>连续环境中的视线追逐</vt:lpstr>
      <vt:lpstr>PowerPoint 演示文稿</vt:lpstr>
      <vt:lpstr>PowerPoint 演示文稿</vt:lpstr>
      <vt:lpstr>连续环境中的视线追逐</vt:lpstr>
      <vt:lpstr>拦截</vt:lpstr>
      <vt:lpstr>拦截</vt:lpstr>
      <vt:lpstr>PowerPoint 演示文稿</vt:lpstr>
      <vt:lpstr>本章小结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jspzsn</dc:creator>
  <cp:lastModifiedBy>Windows 用户</cp:lastModifiedBy>
  <cp:revision>190</cp:revision>
  <cp:lastPrinted>1601-01-01T00:00:00Z</cp:lastPrinted>
  <dcterms:created xsi:type="dcterms:W3CDTF">2014-08-26T09:11:31Z</dcterms:created>
  <dcterms:modified xsi:type="dcterms:W3CDTF">2020-02-25T01:44:55Z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