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93" r:id="rId7"/>
    <p:sldId id="294" r:id="rId8"/>
    <p:sldId id="263" r:id="rId9"/>
    <p:sldId id="295" r:id="rId10"/>
    <p:sldId id="268" r:id="rId11"/>
    <p:sldId id="265" r:id="rId12"/>
    <p:sldId id="29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1" r:id="rId32"/>
    <p:sldId id="292" r:id="rId33"/>
    <p:sldId id="287" r:id="rId34"/>
    <p:sldId id="28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CCCC"/>
    <a:srgbClr val="FFFFCC"/>
    <a:srgbClr val="CCFFCC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91" autoAdjust="0"/>
  </p:normalViewPr>
  <p:slideViewPr>
    <p:cSldViewPr>
      <p:cViewPr varScale="1">
        <p:scale>
          <a:sx n="78" d="100"/>
          <a:sy n="78" d="100"/>
        </p:scale>
        <p:origin x="-19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4DEE0C-46A2-4138-A7F0-C0EE58F5ED5E}" type="datetimeFigureOut">
              <a:rPr lang="zh-CN" altLang="en-US"/>
              <a:pPr>
                <a:defRPr/>
              </a:pPr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8AEA68-04A8-4ADA-8F17-58E6B8B722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38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0DD864-8E2E-4648-9CB1-BAF81B5C1372}" type="slidenum">
              <a:rPr lang="zh-CN" altLang="en-US" smtClean="0"/>
              <a:pPr eaLnBrk="1" hangingPunct="1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AEA68-04A8-4ADA-8F17-58E6B8B7221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92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AEA68-04A8-4ADA-8F17-58E6B8B72215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3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2E8151-0B0B-4DA3-BF45-1AECB9448CC0}" type="slidenum">
              <a:rPr lang="zh-CN" altLang="en-US" smtClean="0"/>
              <a:pPr eaLnBrk="1" hangingPunct="1"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AFE991-33F9-4336-B8AF-5B9C812206C9}" type="slidenum">
              <a:rPr lang="zh-CN" altLang="en-US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DC0BBC-FFED-4086-8E10-B91C6F1B4332}" type="slidenum">
              <a:rPr lang="zh-CN" altLang="en-US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AEA68-04A8-4ADA-8F17-58E6B8B7221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1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5A139D-149E-47C1-B7F4-41C92D6E83AE}" type="slidenum">
              <a:rPr lang="zh-CN" altLang="en-US" smtClean="0"/>
              <a:pPr eaLnBrk="1" hangingPunct="1"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CFDB63-092E-44C8-B4BD-DF0824360ED4}" type="slidenum">
              <a:rPr lang="zh-CN" altLang="en-US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B048B5-ECA0-454D-B4A5-32DDB3E95006}" type="slidenum">
              <a:rPr lang="zh-CN" altLang="en-US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86DFC3-3580-4D03-B9B3-CCAB5593FC46}" type="slidenum">
              <a:rPr lang="zh-CN" altLang="en-US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AEA68-04A8-4ADA-8F17-58E6B8B7221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7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EB8E1A-690E-41A4-A22A-1412F3ED619B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AEA68-04A8-4ADA-8F17-58E6B8B7221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7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AEA68-04A8-4ADA-8F17-58E6B8B7221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4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F902B-7792-4887-A8CE-003BF24FF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E7664-B77E-4788-9EC5-C81C268A53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3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0518-DDD6-48F6-A19A-04F971205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60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FF0000"/>
                </a:solidFill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70039FFA-65CF-4A1F-9CF5-1E1305E039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91DFC-4DB9-4477-B97B-2A06DB2C2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0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BBB9-B5A9-4F50-9A4C-D16348586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9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EE2C5-18D3-43D9-99E0-F24723BAF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6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41332-ED7D-43E2-A5D8-ADF94C849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5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704B3-2FB1-442A-83C1-C0A396B62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8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143BA-16BF-45E9-980A-5BE5537C4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2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DD80C-F480-435C-BF1E-A2A8DE512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4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E014F6CA-1621-4EB0-B60B-E92E6BD93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0" y="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solidFill>
                  <a:srgbClr val="999900"/>
                </a:solidFill>
                <a:latin typeface="华文行楷" pitchFamily="2" charset="-122"/>
                <a:ea typeface="华文行楷" pitchFamily="2" charset="-122"/>
              </a:rPr>
              <a:t>游戏人工智能技术</a:t>
            </a:r>
          </a:p>
        </p:txBody>
      </p:sp>
      <p:sp>
        <p:nvSpPr>
          <p:cNvPr id="1034" name="TextBox 2"/>
          <p:cNvSpPr txBox="1">
            <a:spLocks noChangeArrowheads="1"/>
          </p:cNvSpPr>
          <p:nvPr userDrawn="1"/>
        </p:nvSpPr>
        <p:spPr bwMode="auto">
          <a:xfrm>
            <a:off x="5632450" y="41275"/>
            <a:ext cx="3046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第三章 移动模式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999287" cy="2133600"/>
          </a:xfrm>
        </p:spPr>
        <p:txBody>
          <a:bodyPr/>
          <a:lstStyle/>
          <a:p>
            <a:pPr eaLnBrk="1" hangingPunct="1"/>
            <a:r>
              <a:rPr lang="zh-CN" altLang="en-US" sz="6000" smtClean="0">
                <a:latin typeface="黑体" pitchFamily="49" charset="-122"/>
                <a:ea typeface="黑体" pitchFamily="49" charset="-122"/>
              </a:rPr>
              <a:t>移 动 模 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6248400" cy="9890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华文行楷" pitchFamily="2" charset="-122"/>
              </a:rPr>
              <a:t>主讲人：庄珊娜</a:t>
            </a:r>
          </a:p>
        </p:txBody>
      </p:sp>
      <p:sp>
        <p:nvSpPr>
          <p:cNvPr id="4100" name="矩形 1"/>
          <p:cNvSpPr>
            <a:spLocks noChangeArrowheads="1"/>
          </p:cNvSpPr>
          <p:nvPr/>
        </p:nvSpPr>
        <p:spPr bwMode="auto">
          <a:xfrm>
            <a:off x="838200" y="838200"/>
            <a:ext cx="162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itchFamily="49" charset="-122"/>
                <a:ea typeface="黑体" pitchFamily="49" charset="-122"/>
              </a:rPr>
              <a:t>第三章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F4D3ED-F53C-4FE0-AF1C-4E420F06FD61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25740" cy="51587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砖块环境中的移动模式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要点提醒</a:t>
            </a:r>
            <a:endParaRPr lang="en-US" altLang="zh-CN" sz="32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初始化中，除了把路径数组的所有元素都赋值为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-1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之外，还需将实际路径长度赋值为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实际路径长度变量需要为全局变量。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每算完一段路径之后，将数组长度叠加到实际路径长度之上。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6B3BE2-C21D-427B-AD9F-D33C3E42324C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砖块环境中的移动模式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85800" y="18288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InitializePathArrays</a:t>
            </a:r>
            <a:r>
              <a:rPr lang="en-US" altLang="zh-CN" sz="2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(10,3,18,3);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(18,3,18,12);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(18,12,10,12);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(10,12,10,3);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NormalizePattern</a:t>
            </a:r>
            <a:r>
              <a:rPr lang="en-US" altLang="zh-CN" sz="2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patternRowOffset</a:t>
            </a:r>
            <a:r>
              <a:rPr lang="en-US" altLang="zh-CN" sz="2400" dirty="0"/>
              <a:t>=5;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patternColOffset</a:t>
            </a:r>
            <a:r>
              <a:rPr lang="en-US" altLang="zh-CN" sz="2400" dirty="0"/>
              <a:t>=2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685800" y="4748784"/>
            <a:ext cx="5181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401B81-4C8F-4B36-92C8-21E4407101A3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1828800" y="1295400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ai_Entity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NormalizePattern</a:t>
            </a:r>
            <a:r>
              <a:rPr lang="en-US" altLang="zh-CN" sz="2000" dirty="0"/>
              <a:t>(void)</a:t>
            </a:r>
          </a:p>
          <a:p>
            <a:r>
              <a:rPr lang="en-US" altLang="zh-CN" sz="2000" dirty="0" smtClean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rowOrigin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pathRow</a:t>
            </a:r>
            <a:r>
              <a:rPr lang="en-US" altLang="zh-CN" sz="2000" dirty="0"/>
              <a:t>[0];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colOrigin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pathCol</a:t>
            </a:r>
            <a:r>
              <a:rPr lang="en-US" altLang="zh-CN" sz="2000" dirty="0"/>
              <a:t>[0];</a:t>
            </a:r>
          </a:p>
          <a:p>
            <a:r>
              <a:rPr lang="en-US" altLang="zh-CN" sz="2000" dirty="0"/>
              <a:t>    for(i=0;i&lt; </a:t>
            </a:r>
            <a:r>
              <a:rPr lang="en-US" altLang="zh-CN" sz="2000" dirty="0" err="1"/>
              <a:t>kMaxPathLength;i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{</a:t>
            </a:r>
          </a:p>
          <a:p>
            <a:r>
              <a:rPr lang="en-US" altLang="zh-CN" sz="2000" dirty="0"/>
              <a:t>        if((</a:t>
            </a:r>
            <a:r>
              <a:rPr lang="en-US" altLang="zh-CN" sz="2000" dirty="0" err="1"/>
              <a:t>pathRow</a:t>
            </a:r>
            <a:r>
              <a:rPr lang="en-US" altLang="zh-CN" sz="2000" dirty="0"/>
              <a:t>[i]==-1) &amp;&amp; (</a:t>
            </a:r>
            <a:r>
              <a:rPr lang="en-US" altLang="zh-CN" sz="2000" dirty="0" err="1"/>
              <a:t>pathCol</a:t>
            </a:r>
            <a:r>
              <a:rPr lang="en-US" altLang="zh-CN" sz="2000" dirty="0"/>
              <a:t>[i]==-1))</a:t>
            </a:r>
          </a:p>
          <a:p>
            <a:r>
              <a:rPr lang="en-US" altLang="zh-CN" sz="2000" dirty="0"/>
              <a:t>        {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pathSize</a:t>
            </a:r>
            <a:r>
              <a:rPr lang="en-US" altLang="zh-CN" sz="2000" dirty="0"/>
              <a:t>=i-1;</a:t>
            </a:r>
          </a:p>
          <a:p>
            <a:r>
              <a:rPr lang="en-US" altLang="zh-CN" sz="2000" dirty="0"/>
              <a:t>            break;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for(i=0;i&lt;</a:t>
            </a:r>
            <a:r>
              <a:rPr lang="en-US" altLang="zh-CN" sz="2000" dirty="0" err="1"/>
              <a:t>pathSize;i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pathRow</a:t>
            </a:r>
            <a:r>
              <a:rPr lang="en-US" altLang="zh-CN" sz="2000" dirty="0"/>
              <a:t>[i]=</a:t>
            </a:r>
            <a:r>
              <a:rPr lang="en-US" altLang="zh-CN" sz="2000" dirty="0" err="1"/>
              <a:t>pathRow</a:t>
            </a:r>
            <a:r>
              <a:rPr lang="en-US" altLang="zh-CN" sz="2000" dirty="0"/>
              <a:t>[i]-</a:t>
            </a:r>
            <a:r>
              <a:rPr lang="en-US" altLang="zh-CN" sz="2000" dirty="0" err="1"/>
              <a:t>rowOrigin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pathCol</a:t>
            </a:r>
            <a:r>
              <a:rPr lang="en-US" altLang="zh-CN" sz="2000" dirty="0"/>
              <a:t>[i]=</a:t>
            </a:r>
            <a:r>
              <a:rPr lang="en-US" altLang="zh-CN" sz="2000" dirty="0" err="1"/>
              <a:t>pathCol</a:t>
            </a:r>
            <a:r>
              <a:rPr lang="en-US" altLang="zh-CN" sz="2000" dirty="0"/>
              <a:t>[i]-</a:t>
            </a:r>
            <a:r>
              <a:rPr lang="en-US" altLang="zh-CN" sz="2000" dirty="0" err="1"/>
              <a:t>colOrigin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1295400"/>
          </a:xfrm>
        </p:spPr>
        <p:txBody>
          <a:bodyPr/>
          <a:lstStyle/>
          <a:p>
            <a:r>
              <a:rPr lang="zh-CN" altLang="en-US" dirty="0" smtClean="0"/>
              <a:t>砖块环境中的移动模式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800" y="1994428"/>
            <a:ext cx="2159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黑体" pitchFamily="49" charset="-122"/>
                <a:ea typeface="黑体" pitchFamily="49" charset="-122"/>
                <a:cs typeface="宋体" charset="-122"/>
              </a:rPr>
              <a:t>标准化函数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砖块环境中的移动模式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E3E794-0CE5-49A0-9E00-0F2BB8C262F2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762000" y="2057400"/>
            <a:ext cx="354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简单的巡逻模式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1447800" y="2895600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InitializePathArrays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(10,3,18,3);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(18,3,10,3);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NormalizePattern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patternRowOffset</a:t>
            </a:r>
            <a:r>
              <a:rPr lang="en-US" altLang="zh-CN" sz="2400" dirty="0"/>
              <a:t>=5;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patternColOffset</a:t>
            </a:r>
            <a:r>
              <a:rPr lang="en-US" altLang="zh-CN" sz="2400" dirty="0"/>
              <a:t>=2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砖块环境中的移动模式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F16753-C660-4B62-A1CD-F86AC9899B4D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609600" y="1600200"/>
            <a:ext cx="354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复杂的巡逻模式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762000" y="2195449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(4,2,4,11);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(4,11,2,24);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(2,24,13,27);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(13,27,16,24);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(16,24,13,17);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(13,17,13,13);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(13,13,17,5);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(17,5,4,2);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NormalizePattern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patternRowOffset</a:t>
            </a:r>
            <a:r>
              <a:rPr lang="en-US" altLang="zh-CN" sz="2400" dirty="0"/>
              <a:t>=5;</a:t>
            </a:r>
          </a:p>
          <a:p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patternColOffset</a:t>
            </a:r>
            <a:r>
              <a:rPr lang="en-US" altLang="zh-CN" sz="2400" dirty="0"/>
              <a:t>=2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6670AB-98A5-479A-B869-E7A3566528B5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879080" cy="522732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砖块环境中的移动模式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7924800" cy="4411662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问题</a:t>
            </a:r>
            <a:endParaRPr lang="en-US" altLang="zh-CN" sz="3200" smtClean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即便是再复杂的路径，如果以单一的模式重复，玩家也会很快发现规律的，无疑会降低游戏的挑战性。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en-US" altLang="zh-CN" smtClean="0"/>
          </a:p>
          <a:p>
            <a:r>
              <a:rPr lang="zh-CN" altLang="en-US" sz="3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解决方法</a:t>
            </a:r>
            <a:endParaRPr lang="en-US" altLang="zh-CN" sz="32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加入</a:t>
            </a:r>
            <a:r>
              <a:rPr lang="zh-CN" altLang="en-US" sz="2800" b="1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随机因素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F6056D-5BF2-445E-BE89-62FDB5229922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砖块环境中的移动模式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04800" y="1719263"/>
            <a:ext cx="8458200" cy="44116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smtClean="0">
                <a:ea typeface="华文楷体" pitchFamily="2" charset="-122"/>
                <a:cs typeface="Arial" charset="0"/>
              </a:rPr>
              <a:t>游戏世界是一个</a:t>
            </a: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二维数组</a:t>
            </a:r>
            <a:r>
              <a:rPr lang="zh-CN" altLang="en-US" b="1" smtClean="0">
                <a:ea typeface="华文楷体" pitchFamily="2" charset="-122"/>
                <a:cs typeface="Arial" charset="0"/>
              </a:rPr>
              <a:t>，每个元素指出该位置放了什么东西。</a:t>
            </a:r>
            <a:endParaRPr lang="en-US" altLang="zh-CN" b="1" smtClean="0">
              <a:ea typeface="华文楷体" pitchFamily="2" charset="-122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smtClean="0">
                <a:ea typeface="华文楷体" pitchFamily="2" charset="-122"/>
                <a:cs typeface="Arial" charset="0"/>
              </a:rPr>
              <a:t>再定义一个大小相同的二维数组</a:t>
            </a:r>
            <a:r>
              <a:rPr lang="en-US" altLang="zh-CN" b="1" smtClean="0">
                <a:ea typeface="华文楷体" pitchFamily="2" charset="-122"/>
                <a:cs typeface="Arial" charset="0"/>
              </a:rPr>
              <a:t>—</a:t>
            </a:r>
            <a:r>
              <a:rPr lang="zh-CN" altLang="en-US" sz="32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模式矩阵</a:t>
            </a:r>
            <a:r>
              <a:rPr lang="zh-CN" altLang="en-US" b="1" smtClean="0">
                <a:ea typeface="华文楷体" pitchFamily="2" charset="-122"/>
                <a:cs typeface="Arial" charset="0"/>
              </a:rPr>
              <a:t>，其中的元素</a:t>
            </a: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非</a:t>
            </a:r>
            <a:r>
              <a:rPr lang="en-US" altLang="zh-CN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0</a:t>
            </a: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即</a:t>
            </a:r>
            <a:r>
              <a:rPr lang="en-US" altLang="zh-CN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1</a:t>
            </a:r>
            <a:r>
              <a:rPr lang="zh-CN" altLang="en-US" b="1" smtClean="0">
                <a:ea typeface="华文楷体" pitchFamily="2" charset="-122"/>
                <a:cs typeface="Arial" charset="0"/>
              </a:rPr>
              <a:t>，只有为</a:t>
            </a:r>
            <a:r>
              <a:rPr lang="en-US" altLang="zh-CN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1</a:t>
            </a:r>
            <a:r>
              <a:rPr lang="zh-CN" altLang="en-US" b="1" smtClean="0">
                <a:ea typeface="华文楷体" pitchFamily="2" charset="-122"/>
                <a:cs typeface="Arial" charset="0"/>
              </a:rPr>
              <a:t>时计算机角色才可以</a:t>
            </a: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移动到相应的行和列所确定的坐标上</a:t>
            </a:r>
            <a:r>
              <a:rPr lang="zh-CN" altLang="en-US" b="1" smtClean="0">
                <a:ea typeface="华文楷体" pitchFamily="2" charset="-122"/>
                <a:cs typeface="Arial" charset="0"/>
              </a:rPr>
              <a:t>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CBDF03-75A3-4E08-93AA-808CF55B9F25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砖块环境中的移动模式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如何改进</a:t>
            </a:r>
            <a:endParaRPr lang="en-US" altLang="zh-CN" sz="32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将模式矩阵所有元素均初始化为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求得路径后，将路径所有元素在模式矩阵中对应的位置元素置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每移动完之后，判断模式矩阵中当前位置周围的八个位置为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还是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，移动到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所在位置，若周围有多个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，则随机选择一个作为下一个位置。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22A887-2BF3-4D9C-932D-3F0651794ADA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基本思想</a:t>
            </a:r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0BCEEA-C006-4748-8A09-65356D4AF606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749300" y="2286000"/>
            <a:ext cx="7988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91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选取想要的模式，将控制数据填入某个数组或多个数组。</a:t>
            </a:r>
            <a:r>
              <a:rPr lang="zh-CN" altLang="en-US" sz="32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控制数据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由特定的移动指令组成。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AAC087-EF2F-4834-AF2A-3D659196FB14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228600" y="457200"/>
            <a:ext cx="10287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ai_Entity</a:t>
            </a:r>
            <a:r>
              <a:rPr lang="en-US" altLang="zh-CN" dirty="0"/>
              <a:t>::</a:t>
            </a:r>
            <a:r>
              <a:rPr lang="en-US" altLang="zh-CN" dirty="0" err="1"/>
              <a:t>FollowPattern</a:t>
            </a:r>
            <a:r>
              <a:rPr lang="en-US" altLang="zh-CN" dirty="0"/>
              <a:t>(void)</a:t>
            </a:r>
          </a:p>
          <a:p>
            <a:r>
              <a:rPr lang="en-US" altLang="zh-CN" dirty="0" smtClean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=0;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possibleRowPath</a:t>
            </a:r>
            <a:r>
              <a:rPr lang="en-US" altLang="zh-CN" dirty="0"/>
              <a:t>[8]={0,0,0,0,0,0,0,0};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possibleColPath</a:t>
            </a:r>
            <a:r>
              <a:rPr lang="en-US" altLang="zh-CN" dirty="0"/>
              <a:t>[8]={0,0,0,0,0,0,0,0};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rowOffset</a:t>
            </a:r>
            <a:r>
              <a:rPr lang="en-US" altLang="zh-CN" dirty="0"/>
              <a:t>[8]={-1,-1,-1,0,0,1,1,1};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colOffset</a:t>
            </a:r>
            <a:r>
              <a:rPr lang="en-US" altLang="zh-CN" dirty="0"/>
              <a:t>[8]={-1,0,1,-1,1,-1,0,1};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for(i=0;i&lt;8;i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if(pattern[</a:t>
            </a:r>
            <a:r>
              <a:rPr lang="en-US" altLang="zh-CN" dirty="0" err="1"/>
              <a:t>row+rowOffset</a:t>
            </a:r>
            <a:r>
              <a:rPr lang="en-US" altLang="zh-CN" dirty="0"/>
              <a:t>[i]][</a:t>
            </a:r>
            <a:r>
              <a:rPr lang="en-US" altLang="zh-CN" dirty="0" err="1"/>
              <a:t>col+colOffset</a:t>
            </a:r>
            <a:r>
              <a:rPr lang="en-US" altLang="zh-CN" dirty="0"/>
              <a:t>[i]]==1)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if(!((</a:t>
            </a:r>
            <a:r>
              <a:rPr lang="en-US" altLang="zh-CN" dirty="0" err="1"/>
              <a:t>row+rowOffset</a:t>
            </a:r>
            <a:r>
              <a:rPr lang="en-US" altLang="zh-CN" dirty="0"/>
              <a:t>[i])==</a:t>
            </a:r>
            <a:r>
              <a:rPr lang="en-US" altLang="zh-CN" dirty="0" err="1"/>
              <a:t>previousRow</a:t>
            </a:r>
            <a:r>
              <a:rPr lang="en-US" altLang="zh-CN" dirty="0"/>
              <a:t>) &amp;&amp; ((</a:t>
            </a:r>
            <a:r>
              <a:rPr lang="en-US" altLang="zh-CN" dirty="0" err="1"/>
              <a:t>col+colOffset</a:t>
            </a:r>
            <a:r>
              <a:rPr lang="en-US" altLang="zh-CN" dirty="0"/>
              <a:t>[i])==</a:t>
            </a:r>
            <a:r>
              <a:rPr lang="en-US" altLang="zh-CN" dirty="0" err="1"/>
              <a:t>previousCol</a:t>
            </a:r>
            <a:r>
              <a:rPr lang="en-US" altLang="zh-CN" dirty="0"/>
              <a:t>)))</a:t>
            </a:r>
          </a:p>
          <a:p>
            <a:r>
              <a:rPr lang="en-US" altLang="zh-CN"/>
              <a:t>            </a:t>
            </a:r>
            <a:r>
              <a:rPr lang="en-US" altLang="zh-CN" smtClean="0"/>
              <a:t>{    </a:t>
            </a:r>
            <a:r>
              <a:rPr lang="en-US" altLang="zh-CN" dirty="0" err="1"/>
              <a:t>possibleRowPath</a:t>
            </a:r>
            <a:r>
              <a:rPr lang="en-US" altLang="zh-CN" dirty="0"/>
              <a:t>[j]=</a:t>
            </a:r>
            <a:r>
              <a:rPr lang="en-US" altLang="zh-CN" dirty="0" err="1"/>
              <a:t>row+rowOffset</a:t>
            </a:r>
            <a:r>
              <a:rPr lang="en-US" altLang="zh-CN" dirty="0"/>
              <a:t>[i];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possibleColPath</a:t>
            </a:r>
            <a:r>
              <a:rPr lang="en-US" altLang="zh-CN" dirty="0"/>
              <a:t>[j]=</a:t>
            </a:r>
            <a:r>
              <a:rPr lang="en-US" altLang="zh-CN" dirty="0" err="1"/>
              <a:t>col+colOffset</a:t>
            </a:r>
            <a:r>
              <a:rPr lang="en-US" altLang="zh-CN" dirty="0"/>
              <a:t>[i];</a:t>
            </a:r>
          </a:p>
          <a:p>
            <a:r>
              <a:rPr lang="en-US" altLang="zh-CN" dirty="0"/>
              <a:t>                j++;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i=</a:t>
            </a:r>
            <a:r>
              <a:rPr lang="en-US" altLang="zh-CN" dirty="0" err="1"/>
              <a:t>Rnd</a:t>
            </a:r>
            <a:r>
              <a:rPr lang="en-US" altLang="zh-CN" dirty="0"/>
              <a:t>(0,j-1);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previousRow</a:t>
            </a:r>
            <a:r>
              <a:rPr lang="en-US" altLang="zh-CN" dirty="0"/>
              <a:t>=row;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previousCol</a:t>
            </a:r>
            <a:r>
              <a:rPr lang="en-US" altLang="zh-CN" dirty="0"/>
              <a:t>=col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row=</a:t>
            </a:r>
            <a:r>
              <a:rPr lang="en-US" altLang="zh-CN" dirty="0" err="1"/>
              <a:t>possibleRowPath</a:t>
            </a:r>
            <a:r>
              <a:rPr lang="en-US" altLang="zh-CN" dirty="0"/>
              <a:t>[i];</a:t>
            </a:r>
          </a:p>
          <a:p>
            <a:r>
              <a:rPr lang="en-US" altLang="zh-CN" dirty="0"/>
              <a:t>    col=</a:t>
            </a:r>
            <a:r>
              <a:rPr lang="en-US" altLang="zh-CN" dirty="0" err="1"/>
              <a:t>possibleColPath</a:t>
            </a:r>
            <a:r>
              <a:rPr lang="en-US" altLang="zh-CN" dirty="0"/>
              <a:t>[i];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7696200" cy="4411662"/>
          </a:xfrm>
        </p:spPr>
        <p:txBody>
          <a:bodyPr/>
          <a:lstStyle/>
          <a:p>
            <a:pPr algn="just"/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并非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用模式设定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位置和方位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，而是用适当的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控制力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引导物体，或从实质上加以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驱动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，使物体到达你想让它去的地方。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/>
            <a:r>
              <a:rPr lang="zh-CN" altLang="en-US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：当控制力施加在仿真物理环境中时，不会立即改变仿真中物体的运行状态，而是需要一段时间才能引发所需的运动，即</a:t>
            </a:r>
            <a:r>
              <a:rPr lang="zh-CN" altLang="en-US" sz="32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模式数组和游戏循环之间不会同步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35F1FC-34F6-4DAE-9D3C-C947AFE4C580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基本思想</a:t>
            </a:r>
            <a:endParaRPr lang="en-US" altLang="zh-CN" sz="32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ts val="4000"/>
              </a:lnSpc>
              <a:spcBef>
                <a:spcPts val="2000"/>
              </a:spcBef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计算机从模式数组中选取第一组指令，然后施加到控制中的载具，</a:t>
            </a:r>
            <a:r>
              <a:rPr lang="zh-CN" altLang="en-US" sz="28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每轮仿真 运行时，物理引擎会处理这些指令，直到该组指令中指定的条件满足为止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。此时，模式数组中的下一组指令就会被选出来并执行。该过程将</a:t>
            </a:r>
            <a:r>
              <a:rPr lang="zh-CN" altLang="en-US" sz="28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一直重复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，直到模式数组走完，或者模式因某种原因而中断为止。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8D88B3-A627-42C9-8091-5910F274827C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移动模式控制数据结构体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9AD4C5-201E-4886-B135-03BC9442B57E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1143000" y="2362200"/>
            <a:ext cx="6858000" cy="3970318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 smtClean="0"/>
              <a:t>struct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ControlData</a:t>
            </a:r>
            <a:r>
              <a:rPr lang="en-US" altLang="zh-CN" sz="2800" b="1" dirty="0" smtClean="0"/>
              <a:t> </a:t>
            </a:r>
          </a:p>
          <a:p>
            <a:r>
              <a:rPr lang="en-US" altLang="zh-CN" sz="2800" b="1" dirty="0" smtClean="0"/>
              <a:t>{</a:t>
            </a:r>
            <a:endParaRPr lang="en-US" altLang="zh-CN" sz="2800" b="1" dirty="0"/>
          </a:p>
          <a:p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  	</a:t>
            </a:r>
            <a:r>
              <a:rPr lang="en-US" altLang="zh-CN" sz="2800" b="1" dirty="0" err="1" smtClean="0"/>
              <a:t>PThrusterActive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  	</a:t>
            </a:r>
            <a:r>
              <a:rPr lang="en-US" altLang="zh-CN" sz="2800" b="1" dirty="0" err="1" smtClean="0"/>
              <a:t>SThrusterActive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    double	</a:t>
            </a:r>
            <a:r>
              <a:rPr lang="en-US" altLang="zh-CN" sz="2800" b="1" dirty="0" err="1" smtClean="0"/>
              <a:t>dHeadingLimit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    double	</a:t>
            </a:r>
            <a:r>
              <a:rPr lang="en-US" altLang="zh-CN" sz="2800" b="1" dirty="0" err="1" smtClean="0"/>
              <a:t>dPositionLimit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LimitHeadingChange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LimitPositionChange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记录状态改变的结构体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4165C9-9B7C-4C32-94EC-C3C1EEB7CC23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1447800" y="2407920"/>
            <a:ext cx="6096000" cy="353943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 smtClean="0"/>
              <a:t>struct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StateChangeData</a:t>
            </a:r>
            <a:r>
              <a:rPr lang="en-US" altLang="zh-CN" sz="2800" b="1" dirty="0" smtClean="0"/>
              <a:t> </a:t>
            </a:r>
          </a:p>
          <a:p>
            <a:r>
              <a:rPr lang="en-US" altLang="zh-CN" sz="2800" b="1" dirty="0" smtClean="0"/>
              <a:t>{</a:t>
            </a:r>
            <a:endParaRPr lang="en-US" altLang="zh-CN" sz="2800" b="1" dirty="0"/>
          </a:p>
          <a:p>
            <a:r>
              <a:rPr lang="en-US" altLang="zh-CN" sz="2800" b="1" dirty="0" smtClean="0"/>
              <a:t>	vector	</a:t>
            </a:r>
            <a:r>
              <a:rPr lang="en-US" altLang="zh-CN" sz="2800" b="1" dirty="0" err="1" smtClean="0"/>
              <a:t>InitialHeading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	vector	</a:t>
            </a:r>
            <a:r>
              <a:rPr lang="en-US" altLang="zh-CN" sz="2800" b="1" dirty="0" err="1" smtClean="0"/>
              <a:t>InitialPosition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	double	</a:t>
            </a:r>
            <a:r>
              <a:rPr lang="en-US" altLang="zh-CN" sz="2800" b="1" dirty="0" err="1" smtClean="0"/>
              <a:t>dHeading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	double	</a:t>
            </a:r>
            <a:r>
              <a:rPr lang="en-US" altLang="zh-CN" sz="2800" b="1" dirty="0" err="1" smtClean="0"/>
              <a:t>dPosition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		</a:t>
            </a:r>
            <a:r>
              <a:rPr lang="en-US" altLang="zh-CN" sz="2800" b="1" dirty="0" err="1" smtClean="0"/>
              <a:t>CurrentControlID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定义模式</a:t>
            </a:r>
            <a:endParaRPr lang="en-US" altLang="zh-CN" sz="32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endParaRPr lang="zh-CN" altLang="en-US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3549E9-5CEC-4265-9612-CF24DA06D04B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0" y="2667000"/>
            <a:ext cx="79181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#</a:t>
            </a:r>
            <a:r>
              <a:rPr lang="en-US" altLang="zh-CN" sz="2400" b="1" dirty="0" smtClean="0"/>
              <a:t>define	 </a:t>
            </a:r>
            <a:r>
              <a:rPr lang="en-US" altLang="zh-CN" sz="2400" b="1" dirty="0"/>
              <a:t>_</a:t>
            </a:r>
            <a:r>
              <a:rPr lang="en-US" altLang="zh-CN" sz="2400" b="1" dirty="0" smtClean="0"/>
              <a:t>PATROL_ARRAY_SIZE	2	</a:t>
            </a:r>
            <a:endParaRPr lang="en-US" altLang="zh-CN" sz="2400" b="1" dirty="0"/>
          </a:p>
          <a:p>
            <a:r>
              <a:rPr lang="en-US" altLang="zh-CN" sz="2400" b="1" dirty="0"/>
              <a:t>#define </a:t>
            </a:r>
            <a:r>
              <a:rPr lang="en-US" altLang="zh-CN" sz="2400" b="1" dirty="0" smtClean="0"/>
              <a:t>	 _ZIGZAG_ARRAY_SIZE	4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en-US" altLang="zh-CN" sz="2400" b="1" dirty="0" err="1" smtClean="0"/>
              <a:t>ControlData</a:t>
            </a:r>
            <a:r>
              <a:rPr lang="en-US" altLang="zh-CN" sz="2400" b="1" dirty="0" smtClean="0"/>
              <a:t>	 </a:t>
            </a:r>
            <a:r>
              <a:rPr lang="en-US" altLang="zh-CN" sz="2400" b="1" dirty="0" err="1" smtClean="0"/>
              <a:t>PatrolPattern</a:t>
            </a:r>
            <a:r>
              <a:rPr lang="en-US" altLang="zh-CN" sz="2400" b="1" dirty="0"/>
              <a:t>[_PATROL_ARRAY_SIZE];</a:t>
            </a:r>
          </a:p>
          <a:p>
            <a:r>
              <a:rPr lang="en-US" altLang="zh-CN" sz="2400" b="1" dirty="0" err="1" smtClean="0"/>
              <a:t>ControlData</a:t>
            </a:r>
            <a:r>
              <a:rPr lang="en-US" altLang="zh-CN" sz="2400" b="1" dirty="0" smtClean="0"/>
              <a:t>	 </a:t>
            </a:r>
            <a:r>
              <a:rPr lang="en-US" altLang="zh-CN" sz="2400" b="1" dirty="0" err="1" smtClean="0"/>
              <a:t>ZigZagPattern</a:t>
            </a:r>
            <a:r>
              <a:rPr lang="en-US" altLang="zh-CN" sz="2400" b="1" dirty="0"/>
              <a:t>[_ZIGZAG_ARRAY_SIZE];</a:t>
            </a:r>
          </a:p>
          <a:p>
            <a:endParaRPr lang="zh-CN" altLang="en-US" sz="2400" b="1" dirty="0"/>
          </a:p>
          <a:p>
            <a:r>
              <a:rPr lang="en-US" altLang="zh-CN" sz="2400" b="1" dirty="0" err="1" smtClean="0"/>
              <a:t>StateChangeData</a:t>
            </a: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PatternTracking</a:t>
            </a:r>
            <a:r>
              <a:rPr lang="en-US" altLang="zh-CN" sz="2400" b="1" dirty="0"/>
              <a:t>;</a:t>
            </a:r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方形模式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EF0754-CED9-41E3-843D-0F74CE442E08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3" name="矩形 2"/>
          <p:cNvSpPr/>
          <p:nvPr/>
        </p:nvSpPr>
        <p:spPr>
          <a:xfrm>
            <a:off x="1219200" y="2362200"/>
            <a:ext cx="6781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LimitPositionChange</a:t>
            </a:r>
            <a:r>
              <a:rPr lang="en-US" altLang="zh-CN" sz="2000" dirty="0"/>
              <a:t>=true;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LimitHeadingChange</a:t>
            </a:r>
            <a:r>
              <a:rPr lang="en-US" altLang="zh-CN" sz="2000" dirty="0"/>
              <a:t>=false;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dHeadLimit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dPositionLimit</a:t>
            </a:r>
            <a:r>
              <a:rPr lang="en-US" altLang="zh-CN" sz="2000" dirty="0"/>
              <a:t>=200;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PThrusterActive</a:t>
            </a:r>
            <a:r>
              <a:rPr lang="en-US" altLang="zh-CN" sz="2000" dirty="0"/>
              <a:t>=false;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[0].</a:t>
            </a:r>
            <a:r>
              <a:rPr lang="en-US" altLang="zh-CN" sz="2000" dirty="0" err="1"/>
              <a:t>SThrusterActive</a:t>
            </a:r>
            <a:r>
              <a:rPr lang="en-US" altLang="zh-CN" sz="2000" dirty="0"/>
              <a:t>=false;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[1].</a:t>
            </a:r>
            <a:r>
              <a:rPr lang="en-US" altLang="zh-CN" sz="2000" dirty="0" err="1"/>
              <a:t>LimitPositionChange</a:t>
            </a:r>
            <a:r>
              <a:rPr lang="en-US" altLang="zh-CN" sz="2000" dirty="0"/>
              <a:t>=false;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[1].</a:t>
            </a:r>
            <a:r>
              <a:rPr lang="en-US" altLang="zh-CN" sz="2000" dirty="0" err="1"/>
              <a:t>LimitHeadingChange</a:t>
            </a:r>
            <a:r>
              <a:rPr lang="en-US" altLang="zh-CN" sz="2000" dirty="0"/>
              <a:t>=true;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[1].</a:t>
            </a:r>
            <a:r>
              <a:rPr lang="en-US" altLang="zh-CN" sz="2000" dirty="0" err="1"/>
              <a:t>dHeadLimit</a:t>
            </a:r>
            <a:r>
              <a:rPr lang="en-US" altLang="zh-CN" sz="2000" dirty="0"/>
              <a:t>=90;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[1].</a:t>
            </a:r>
            <a:r>
              <a:rPr lang="en-US" altLang="zh-CN" sz="2000" dirty="0" err="1"/>
              <a:t>dPositionLimit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[1].</a:t>
            </a:r>
            <a:r>
              <a:rPr lang="en-US" altLang="zh-CN" sz="2000" dirty="0" err="1"/>
              <a:t>PThrusterActive</a:t>
            </a:r>
            <a:r>
              <a:rPr lang="en-US" altLang="zh-CN" sz="2000" dirty="0"/>
              <a:t>=true;</a:t>
            </a:r>
          </a:p>
          <a:p>
            <a:r>
              <a:rPr lang="en-US" altLang="zh-CN" sz="2000" dirty="0" err="1"/>
              <a:t>PatrolPattern</a:t>
            </a:r>
            <a:r>
              <a:rPr lang="en-US" altLang="zh-CN" sz="2000" dirty="0"/>
              <a:t>[1].</a:t>
            </a:r>
            <a:r>
              <a:rPr lang="en-US" altLang="zh-CN" sz="2000" dirty="0" err="1"/>
              <a:t>SThrusterActive</a:t>
            </a:r>
            <a:r>
              <a:rPr lang="en-US" altLang="zh-CN" sz="2000" dirty="0"/>
              <a:t>=false</a:t>
            </a:r>
            <a:r>
              <a:rPr lang="en-US" altLang="zh-CN" sz="2000" dirty="0" smtClean="0"/>
              <a:t>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89706A-5332-4772-86D3-AB9384F32918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447800"/>
            <a:ext cx="4648200" cy="5305425"/>
          </a:xfrm>
          <a:noFill/>
        </p:spPr>
      </p:pic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6477000" y="2971800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蛇形模式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EA33E1-308A-4B8E-BD99-B1ACF48C3849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900"/>
            <a:ext cx="36861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438275"/>
            <a:ext cx="353377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8205788" y="2386013"/>
            <a:ext cx="59690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复</a:t>
            </a:r>
            <a:endParaRPr lang="en-US" altLang="zh-CN" sz="3200" b="1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杂</a:t>
            </a:r>
            <a:endParaRPr lang="en-US" altLang="zh-CN" sz="3200" b="1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模</a:t>
            </a:r>
            <a:endParaRPr lang="en-US" altLang="zh-CN" sz="3200" b="1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仿真物理环境中的移动模式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9AAD6A-7A1E-4447-BA6D-1B7405F9B6DC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838200" y="1981200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 </a:t>
            </a:r>
            <a:r>
              <a:rPr lang="en-US" altLang="zh-CN" sz="2400" dirty="0" err="1"/>
              <a:t>InitializePatternTracking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PatternTracking.CurrentControlID</a:t>
            </a:r>
            <a:r>
              <a:rPr lang="en-US" altLang="zh-CN" sz="2400" dirty="0"/>
              <a:t>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PatternTracking.dPosition</a:t>
            </a:r>
            <a:r>
              <a:rPr lang="en-US" altLang="zh-CN" sz="2400" dirty="0"/>
              <a:t>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PatternTracking.dHeading</a:t>
            </a:r>
            <a:r>
              <a:rPr lang="en-US" altLang="zh-CN" sz="2400" dirty="0"/>
              <a:t>=0;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PatternTracking.InitialPosition</a:t>
            </a:r>
            <a:r>
              <a:rPr lang="en-US" altLang="zh-CN" sz="2400" dirty="0"/>
              <a:t>=Craft2.vPosition;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PatternTracking.InitialHeading</a:t>
            </a:r>
            <a:r>
              <a:rPr lang="en-US" altLang="zh-CN" sz="2400" dirty="0"/>
              <a:t>=Craft2.vVelocity;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PatternTracking.InitialHeading.Normalize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本章要点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标准算法</a:t>
            </a:r>
            <a:endParaRPr lang="en-US" altLang="zh-CN" sz="32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砖块环境中的移动模式</a:t>
            </a:r>
            <a:endParaRPr lang="en-US" altLang="zh-CN" sz="32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仿真物理环境中的移动模式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CDC423-8966-4139-9FA7-529C560D9900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8600" y="457200"/>
            <a:ext cx="8610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DoPattern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ControlData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</a:t>
            </a:r>
            <a:r>
              <a:rPr lang="en-US" altLang="zh-CN" sz="2000" b="1" dirty="0" err="1"/>
              <a:t>pPattern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size)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i 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PatternTracking.CurrentControlID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 smtClean="0"/>
              <a:t>    Vector u;</a:t>
            </a:r>
            <a:endParaRPr lang="zh-CN" altLang="en-US" sz="2000" b="1" dirty="0"/>
          </a:p>
          <a:p>
            <a:r>
              <a:rPr lang="en-US" altLang="zh-CN" sz="2000" b="1" dirty="0" smtClean="0"/>
              <a:t>     if</a:t>
            </a:r>
            <a:r>
              <a:rPr lang="en-US" altLang="zh-CN" sz="2000" b="1" dirty="0"/>
              <a:t>( (</a:t>
            </a:r>
            <a:r>
              <a:rPr lang="en-US" altLang="zh-CN" sz="2000" b="1" dirty="0" err="1"/>
              <a:t>pPattern</a:t>
            </a:r>
            <a:r>
              <a:rPr lang="en-US" altLang="zh-CN" sz="2000" b="1" dirty="0"/>
              <a:t>[i].</a:t>
            </a:r>
            <a:r>
              <a:rPr lang="en-US" altLang="zh-CN" sz="2000" b="1" dirty="0" err="1"/>
              <a:t>LimitPositionChange</a:t>
            </a:r>
            <a:r>
              <a:rPr lang="en-US" altLang="zh-CN" sz="2000" b="1" dirty="0"/>
              <a:t> &amp;&amp; (</a:t>
            </a:r>
            <a:r>
              <a:rPr lang="en-US" altLang="zh-CN" sz="2000" b="1" dirty="0" err="1"/>
              <a:t>PatternTracking.dPosition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&gt;= </a:t>
            </a:r>
            <a:r>
              <a:rPr lang="en-US" altLang="zh-CN" sz="2000" b="1" dirty="0" err="1"/>
              <a:t>pPattern</a:t>
            </a:r>
            <a:r>
              <a:rPr lang="en-US" altLang="zh-CN" sz="2000" b="1" dirty="0"/>
              <a:t>[i].</a:t>
            </a:r>
            <a:r>
              <a:rPr lang="en-US" altLang="zh-CN" sz="2000" b="1" dirty="0" err="1"/>
              <a:t>dPositionLimit</a:t>
            </a:r>
            <a:r>
              <a:rPr lang="en-US" altLang="zh-CN" sz="2000" b="1" dirty="0"/>
              <a:t>)) </a:t>
            </a:r>
            <a:r>
              <a:rPr lang="en-US" altLang="zh-CN" sz="2000" b="1" dirty="0" smtClean="0"/>
              <a:t>||(</a:t>
            </a:r>
            <a:r>
              <a:rPr lang="en-US" altLang="zh-CN" sz="2000" b="1" dirty="0" err="1"/>
              <a:t>pPattern</a:t>
            </a:r>
            <a:r>
              <a:rPr lang="en-US" altLang="zh-CN" sz="2000" b="1" dirty="0"/>
              <a:t>[i].</a:t>
            </a:r>
            <a:r>
              <a:rPr lang="en-US" altLang="zh-CN" sz="2000" b="1" dirty="0" err="1"/>
              <a:t>LimitHeadingChange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&amp;&amp;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PatternTracking.dHeading</a:t>
            </a:r>
            <a:r>
              <a:rPr lang="en-US" altLang="zh-CN" sz="2000" b="1" dirty="0"/>
              <a:t> &gt;= </a:t>
            </a:r>
            <a:r>
              <a:rPr lang="en-US" altLang="zh-CN" sz="2000" b="1" dirty="0" err="1"/>
              <a:t>pPattern</a:t>
            </a:r>
            <a:r>
              <a:rPr lang="en-US" altLang="zh-CN" sz="2000" b="1" dirty="0"/>
              <a:t>[i].</a:t>
            </a:r>
            <a:r>
              <a:rPr lang="en-US" altLang="zh-CN" sz="2000" b="1" dirty="0" err="1"/>
              <a:t>dHeadingLimit</a:t>
            </a:r>
            <a:r>
              <a:rPr lang="en-US" altLang="zh-CN" sz="2000" b="1" dirty="0"/>
              <a:t>)) )</a:t>
            </a:r>
          </a:p>
          <a:p>
            <a:r>
              <a:rPr lang="en-US" altLang="zh-CN" sz="2000" b="1" dirty="0" smtClean="0"/>
              <a:t>     {</a:t>
            </a:r>
            <a:endParaRPr lang="en-US" altLang="zh-CN" sz="2000" b="1" dirty="0"/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InitializePatternTracking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	i</a:t>
            </a:r>
            <a:r>
              <a:rPr lang="en-US" altLang="zh-CN" sz="2000" b="1" dirty="0"/>
              <a:t>++;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PatternTracking.CurrentControlID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i;</a:t>
            </a:r>
          </a:p>
          <a:p>
            <a:r>
              <a:rPr lang="en-US" altLang="zh-CN" sz="2000" b="1" dirty="0" smtClean="0"/>
              <a:t>	if(</a:t>
            </a:r>
            <a:r>
              <a:rPr lang="en-US" altLang="zh-CN" sz="2000" b="1" dirty="0" err="1" smtClean="0"/>
              <a:t>PatternTracking.CurrentControlID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&gt;= size</a:t>
            </a:r>
            <a:r>
              <a:rPr lang="en-US" altLang="zh-CN" sz="2000" b="1" dirty="0" smtClean="0"/>
              <a:t>)    return </a:t>
            </a:r>
            <a:r>
              <a:rPr lang="en-US" altLang="zh-CN" sz="2000" b="1" dirty="0"/>
              <a:t>false</a:t>
            </a:r>
            <a:r>
              <a:rPr lang="en-US" altLang="zh-CN" sz="2000" b="1" dirty="0" smtClean="0"/>
              <a:t>;      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}</a:t>
            </a:r>
            <a:endParaRPr lang="en-US" altLang="zh-CN" sz="2000" b="1" dirty="0"/>
          </a:p>
          <a:p>
            <a:r>
              <a:rPr lang="en-US" altLang="zh-CN" sz="2000" b="1" dirty="0" smtClean="0"/>
              <a:t>      if(</a:t>
            </a:r>
            <a:r>
              <a:rPr lang="en-US" altLang="zh-CN" sz="2000" b="1" dirty="0" err="1" smtClean="0"/>
              <a:t>pPattern</a:t>
            </a:r>
            <a:r>
              <a:rPr lang="en-US" altLang="zh-CN" sz="2000" b="1" dirty="0" smtClean="0"/>
              <a:t>[i</a:t>
            </a:r>
            <a:r>
              <a:rPr lang="en-US" altLang="zh-CN" sz="2000" b="1" dirty="0"/>
              <a:t>].</a:t>
            </a:r>
            <a:r>
              <a:rPr lang="en-US" altLang="zh-CN" sz="2000" b="1" dirty="0" err="1"/>
              <a:t>LimitHeadingChange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 smtClean="0"/>
              <a:t>      {</a:t>
            </a:r>
            <a:endParaRPr lang="en-US" altLang="zh-CN" sz="2000" b="1" dirty="0"/>
          </a:p>
          <a:p>
            <a:r>
              <a:rPr lang="en-US" altLang="zh-CN" sz="2000" b="1" dirty="0" smtClean="0"/>
              <a:t>	u </a:t>
            </a:r>
            <a:r>
              <a:rPr lang="en-US" altLang="zh-CN" sz="2000" b="1" dirty="0"/>
              <a:t>= Craft2.vVelocity;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u.Normalize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	double P= </a:t>
            </a:r>
            <a:r>
              <a:rPr lang="en-US" altLang="zh-CN" sz="2000" b="1" dirty="0" err="1" smtClean="0"/>
              <a:t>PatternTracking.InitialHeading</a:t>
            </a:r>
            <a:r>
              <a:rPr lang="en-US" altLang="zh-CN" sz="2000" b="1" dirty="0" smtClean="0"/>
              <a:t> * u;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PatternTracking.dHeading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(P) </a:t>
            </a:r>
            <a:r>
              <a:rPr lang="en-US" altLang="zh-CN" sz="2000" b="1" dirty="0"/>
              <a:t>* 180 / pi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dirty="0" smtClean="0"/>
              <a:t>      }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8577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8496" y="10668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if(</a:t>
            </a:r>
            <a:r>
              <a:rPr lang="en-US" altLang="zh-CN" sz="2000" b="1" dirty="0" err="1" smtClean="0"/>
              <a:t>pPattern</a:t>
            </a:r>
            <a:r>
              <a:rPr lang="en-US" altLang="zh-CN" sz="2000" b="1" dirty="0" smtClean="0"/>
              <a:t>[i</a:t>
            </a:r>
            <a:r>
              <a:rPr lang="en-US" altLang="zh-CN" sz="2000" b="1" dirty="0"/>
              <a:t>].</a:t>
            </a:r>
            <a:r>
              <a:rPr lang="en-US" altLang="zh-CN" sz="2000" b="1" dirty="0" err="1"/>
              <a:t>LimitPositionChange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 smtClean="0"/>
              <a:t>     {</a:t>
            </a:r>
            <a:endParaRPr lang="en-US" altLang="zh-CN" sz="2000" b="1" dirty="0"/>
          </a:p>
          <a:p>
            <a:r>
              <a:rPr lang="en-US" altLang="zh-CN" sz="2000" b="1" dirty="0" smtClean="0"/>
              <a:t>	u </a:t>
            </a:r>
            <a:r>
              <a:rPr lang="en-US" altLang="zh-CN" sz="2000" b="1" dirty="0"/>
              <a:t>= Craft2.vPosition - </a:t>
            </a:r>
            <a:r>
              <a:rPr lang="en-US" altLang="zh-CN" sz="2000" b="1" dirty="0" err="1"/>
              <a:t>PatternTracking.InitialPosition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PatternTracking.dPosition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u.Magnitude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     }</a:t>
            </a:r>
            <a:endParaRPr lang="zh-CN" altLang="en-US" sz="2000" b="1" dirty="0"/>
          </a:p>
          <a:p>
            <a:r>
              <a:rPr lang="en-US" altLang="zh-CN" sz="2000" b="1" dirty="0" smtClean="0"/>
              <a:t>     double </a:t>
            </a:r>
            <a:r>
              <a:rPr lang="en-US" altLang="zh-CN" sz="2000" b="1" dirty="0"/>
              <a:t>f;</a:t>
            </a:r>
          </a:p>
          <a:p>
            <a:r>
              <a:rPr lang="en-US" altLang="zh-CN" sz="2000" b="1" dirty="0" smtClean="0"/>
              <a:t>     if(</a:t>
            </a:r>
            <a:r>
              <a:rPr lang="en-US" altLang="zh-CN" sz="2000" b="1" dirty="0" err="1" smtClean="0"/>
              <a:t>pPattern</a:t>
            </a:r>
            <a:r>
              <a:rPr lang="en-US" altLang="zh-CN" sz="2000" b="1" dirty="0" smtClean="0"/>
              <a:t>[i</a:t>
            </a:r>
            <a:r>
              <a:rPr lang="en-US" altLang="zh-CN" sz="2000" b="1" dirty="0"/>
              <a:t>].</a:t>
            </a:r>
            <a:r>
              <a:rPr lang="en-US" altLang="zh-CN" sz="2000" b="1" dirty="0" err="1"/>
              <a:t>LimitHeadingChange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 smtClean="0"/>
              <a:t>	f </a:t>
            </a:r>
            <a:r>
              <a:rPr lang="en-US" altLang="zh-CN" sz="2000" b="1" dirty="0"/>
              <a:t>= 1 - </a:t>
            </a:r>
            <a:r>
              <a:rPr lang="en-US" altLang="zh-CN" sz="2000" b="1" dirty="0" err="1"/>
              <a:t>PatternTracking.dHeading</a:t>
            </a:r>
            <a:r>
              <a:rPr lang="en-US" altLang="zh-CN" sz="2000" b="1" dirty="0"/>
              <a:t> / </a:t>
            </a:r>
            <a:r>
              <a:rPr lang="en-US" altLang="zh-CN" sz="2000" b="1" dirty="0" err="1"/>
              <a:t>pPattern</a:t>
            </a:r>
            <a:r>
              <a:rPr lang="en-US" altLang="zh-CN" sz="2000" b="1" dirty="0"/>
              <a:t>[i].</a:t>
            </a:r>
            <a:r>
              <a:rPr lang="en-US" altLang="zh-CN" sz="2000" b="1" dirty="0" err="1"/>
              <a:t>dHeadingLimit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 smtClean="0"/>
              <a:t>     else    f </a:t>
            </a:r>
            <a:r>
              <a:rPr lang="en-US" altLang="zh-CN" sz="2000" b="1" dirty="0"/>
              <a:t>= 1;</a:t>
            </a:r>
          </a:p>
          <a:p>
            <a:endParaRPr lang="zh-CN" altLang="en-US" sz="2000" b="1" dirty="0"/>
          </a:p>
          <a:p>
            <a:r>
              <a:rPr lang="en-US" altLang="zh-CN" sz="2000" b="1" dirty="0" smtClean="0"/>
              <a:t>     if(f </a:t>
            </a:r>
            <a:r>
              <a:rPr lang="en-US" altLang="zh-CN" sz="2000" b="1" dirty="0"/>
              <a:t>&lt; 0.05) </a:t>
            </a:r>
            <a:r>
              <a:rPr lang="en-US" altLang="zh-CN" sz="2000" b="1" dirty="0" smtClean="0"/>
              <a:t>  f </a:t>
            </a:r>
            <a:r>
              <a:rPr lang="en-US" altLang="zh-CN" sz="2000" b="1" dirty="0"/>
              <a:t>= 0.05;</a:t>
            </a:r>
          </a:p>
          <a:p>
            <a:endParaRPr lang="zh-CN" altLang="en-US" sz="2000" b="1" dirty="0"/>
          </a:p>
          <a:p>
            <a:r>
              <a:rPr lang="en-US" altLang="zh-CN" sz="2000" b="1" dirty="0" smtClean="0"/>
              <a:t>     Craft2.SetThrusters(</a:t>
            </a:r>
            <a:r>
              <a:rPr lang="en-US" altLang="zh-CN" sz="2000" b="1" dirty="0" err="1" smtClean="0"/>
              <a:t>pPattern</a:t>
            </a:r>
            <a:r>
              <a:rPr lang="en-US" altLang="zh-CN" sz="2000" b="1" dirty="0" smtClean="0"/>
              <a:t>[i</a:t>
            </a:r>
            <a:r>
              <a:rPr lang="en-US" altLang="zh-CN" sz="2000" b="1" dirty="0"/>
              <a:t>].</a:t>
            </a:r>
            <a:r>
              <a:rPr lang="en-US" altLang="zh-CN" sz="2000" b="1" dirty="0" err="1"/>
              <a:t>PThrusterActive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   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 smtClean="0"/>
              <a:t>pPattern</a:t>
            </a:r>
            <a:r>
              <a:rPr lang="en-US" altLang="zh-CN" sz="2000" b="1" dirty="0" smtClean="0"/>
              <a:t>[i</a:t>
            </a:r>
            <a:r>
              <a:rPr lang="en-US" altLang="zh-CN" sz="2000" b="1" dirty="0"/>
              <a:t>].</a:t>
            </a:r>
            <a:r>
              <a:rPr lang="en-US" altLang="zh-CN" sz="2000" b="1" dirty="0" err="1"/>
              <a:t>SThrusterActive</a:t>
            </a:r>
            <a:r>
              <a:rPr lang="en-US" altLang="zh-CN" sz="2000" b="1" dirty="0"/>
              <a:t>, f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  <a:p>
            <a:r>
              <a:rPr lang="en-US" altLang="zh-CN" sz="2000" b="1" dirty="0" smtClean="0"/>
              <a:t>    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return </a:t>
            </a:r>
            <a:r>
              <a:rPr lang="en-US" altLang="zh-CN" sz="2000" b="1" dirty="0"/>
              <a:t>true;</a:t>
            </a:r>
          </a:p>
          <a:p>
            <a:endParaRPr lang="zh-CN" altLang="en-US" sz="2000" b="1" dirty="0"/>
          </a:p>
          <a:p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2400" y="421898"/>
            <a:ext cx="8839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UpdateSimulation</a:t>
            </a:r>
            <a:r>
              <a:rPr lang="en-US" altLang="zh-CN" sz="2000" b="1" dirty="0" smtClean="0"/>
              <a:t>(void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{</a:t>
            </a:r>
          </a:p>
          <a:p>
            <a:endParaRPr lang="zh-CN" altLang="en-US" sz="2000" b="1" dirty="0"/>
          </a:p>
          <a:p>
            <a:endParaRPr lang="zh-CN" altLang="en-US" sz="2000" b="1" dirty="0"/>
          </a:p>
          <a:p>
            <a:r>
              <a:rPr lang="en-US" altLang="zh-CN" sz="2000" b="1" dirty="0" smtClean="0"/>
              <a:t>     if(Patrol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 smtClean="0"/>
              <a:t>     {</a:t>
            </a:r>
            <a:endParaRPr lang="en-US" altLang="zh-CN" sz="2000" b="1" dirty="0"/>
          </a:p>
          <a:p>
            <a:r>
              <a:rPr lang="en-US" altLang="zh-CN" sz="2000" b="1" dirty="0" smtClean="0"/>
              <a:t>	if</a:t>
            </a:r>
            <a:r>
              <a:rPr lang="en-US" altLang="zh-CN" sz="2000" b="1" dirty="0"/>
              <a:t>(!</a:t>
            </a:r>
            <a:r>
              <a:rPr lang="en-US" altLang="zh-CN" sz="2000" b="1" dirty="0" err="1"/>
              <a:t>DoPattern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PatrolPattern</a:t>
            </a:r>
            <a:r>
              <a:rPr lang="en-US" altLang="zh-CN" sz="2000" b="1" dirty="0"/>
              <a:t>, _PATROL_ARRAY_SIZE))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InitializePatternTracking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     }</a:t>
            </a:r>
            <a:endParaRPr lang="zh-CN" altLang="en-US" sz="2000" b="1" dirty="0"/>
          </a:p>
          <a:p>
            <a:r>
              <a:rPr lang="en-US" altLang="zh-CN" sz="2000" b="1" dirty="0" smtClean="0"/>
              <a:t>    if(</a:t>
            </a:r>
            <a:r>
              <a:rPr lang="en-US" altLang="zh-CN" sz="2000" b="1" dirty="0" err="1" smtClean="0"/>
              <a:t>ZigZag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 smtClean="0"/>
              <a:t>     {</a:t>
            </a:r>
            <a:endParaRPr lang="en-US" altLang="zh-CN" sz="2000" b="1" dirty="0"/>
          </a:p>
          <a:p>
            <a:r>
              <a:rPr lang="en-US" altLang="zh-CN" sz="2000" b="1" dirty="0" smtClean="0">
                <a:solidFill>
                  <a:srgbClr val="008000"/>
                </a:solidFill>
              </a:rPr>
              <a:t>	//</a:t>
            </a:r>
            <a:r>
              <a:rPr lang="en-US" altLang="zh-CN" sz="2000" b="1" dirty="0">
                <a:solidFill>
                  <a:srgbClr val="008000"/>
                </a:solidFill>
              </a:rPr>
              <a:t>if(!</a:t>
            </a:r>
            <a:r>
              <a:rPr lang="en-US" altLang="zh-CN" sz="2000" b="1" dirty="0" err="1">
                <a:solidFill>
                  <a:srgbClr val="008000"/>
                </a:solidFill>
              </a:rPr>
              <a:t>DoPattern</a:t>
            </a:r>
            <a:r>
              <a:rPr lang="en-US" altLang="zh-CN" sz="2000" b="1" dirty="0">
                <a:solidFill>
                  <a:srgbClr val="008000"/>
                </a:solidFill>
              </a:rPr>
              <a:t>(</a:t>
            </a:r>
            <a:r>
              <a:rPr lang="en-US" altLang="zh-CN" sz="2000" b="1" dirty="0" err="1">
                <a:solidFill>
                  <a:srgbClr val="008000"/>
                </a:solidFill>
              </a:rPr>
              <a:t>ZigZagPattern</a:t>
            </a:r>
            <a:r>
              <a:rPr lang="en-US" altLang="zh-CN" sz="2000" b="1" dirty="0">
                <a:solidFill>
                  <a:srgbClr val="008000"/>
                </a:solidFill>
              </a:rPr>
              <a:t>, _ZIGZAG_ARRAY_SIZE))</a:t>
            </a:r>
          </a:p>
          <a:p>
            <a:r>
              <a:rPr lang="en-US" altLang="zh-CN" sz="2000" b="1" dirty="0" smtClean="0"/>
              <a:t>	if</a:t>
            </a:r>
            <a:r>
              <a:rPr lang="en-US" altLang="zh-CN" sz="2000" b="1" dirty="0"/>
              <a:t>(!</a:t>
            </a:r>
            <a:r>
              <a:rPr lang="en-US" altLang="zh-CN" sz="2000" b="1" dirty="0" err="1"/>
              <a:t>DoPattern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ComplexPattern</a:t>
            </a:r>
            <a:r>
              <a:rPr lang="en-US" altLang="zh-CN" sz="2000" b="1" dirty="0"/>
              <a:t>, 10))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InitializePatternTracking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}</a:t>
            </a:r>
            <a:endParaRPr lang="zh-CN" altLang="en-US" sz="2000" b="1" dirty="0"/>
          </a:p>
          <a:p>
            <a:r>
              <a:rPr lang="en-US" altLang="zh-CN" sz="2000" b="1" dirty="0" smtClean="0"/>
              <a:t>     Craft2.UpdateBodyEuler(</a:t>
            </a:r>
            <a:r>
              <a:rPr lang="en-US" altLang="zh-CN" sz="2000" b="1" dirty="0" err="1" smtClean="0"/>
              <a:t>dt</a:t>
            </a:r>
            <a:r>
              <a:rPr lang="en-US" altLang="zh-CN" sz="2000" b="1" dirty="0" smtClean="0"/>
              <a:t>);</a:t>
            </a:r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14400"/>
            <a:ext cx="492443" cy="6758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 smtClean="0"/>
              <a:t> ……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" y="5408520"/>
            <a:ext cx="492443" cy="6758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 smtClean="0"/>
              <a:t> ……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16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899EA5-F32F-4E78-BBCA-4B15E895D359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1038" cy="3124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960938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0213"/>
            <a:ext cx="54102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砖块环境中的移动模式</a:t>
            </a:r>
            <a:endParaRPr lang="en-US" altLang="zh-CN" dirty="0" smtClean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仿真物理环境中的移动模式</a:t>
            </a:r>
            <a:endParaRPr lang="en-US" altLang="zh-CN" dirty="0" smtClean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/>
          </a:p>
          <a:p>
            <a:r>
              <a:rPr lang="zh-CN" altLang="en-US" sz="32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z="32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基于上一章中砖块环境中的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Bresenham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视线追逐算法实现砖块环境中的移动模式。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设计仿真物理环境中的控制结构模式。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CFE813-D3D0-4BC4-B80B-EB9AF6BF5E21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标准算法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基本思想</a:t>
            </a:r>
            <a:endParaRPr lang="en-US" altLang="zh-CN" sz="32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使用控制指令（编码过的指令清单或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），指示计算机控制的角色在每一轮游戏循环中如何移动。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每运行一轮，数组将编入索引值，以便处理下一组移动指令。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E2BB90-E15E-4B45-B83B-E8C05FFEA260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标准算法</a:t>
            </a: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FE52DC-1829-43FE-A4A6-8036CC718AB3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981200" y="2057400"/>
            <a:ext cx="4618572" cy="310854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/>
              <a:t>struct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ControlData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{</a:t>
            </a:r>
          </a:p>
          <a:p>
            <a:pPr eaLnBrk="1" hangingPunct="1"/>
            <a:r>
              <a:rPr lang="en-US" altLang="zh-CN" sz="2800" b="1" dirty="0"/>
              <a:t>     double  </a:t>
            </a:r>
            <a:r>
              <a:rPr lang="en-US" altLang="zh-CN" sz="2800" b="1" dirty="0" err="1"/>
              <a:t>turnRight</a:t>
            </a:r>
            <a:r>
              <a:rPr lang="en-US" altLang="zh-CN" sz="2800" b="1" dirty="0"/>
              <a:t>;</a:t>
            </a:r>
          </a:p>
          <a:p>
            <a:pPr eaLnBrk="1" hangingPunct="1"/>
            <a:r>
              <a:rPr lang="en-US" altLang="zh-CN" sz="2800" b="1" dirty="0"/>
              <a:t>     double  </a:t>
            </a:r>
            <a:r>
              <a:rPr lang="en-US" altLang="zh-CN" sz="2800" b="1" dirty="0" err="1"/>
              <a:t>turnLeft</a:t>
            </a:r>
            <a:r>
              <a:rPr lang="en-US" altLang="zh-CN" sz="2800" b="1" dirty="0"/>
              <a:t>;</a:t>
            </a:r>
          </a:p>
          <a:p>
            <a:pPr eaLnBrk="1" hangingPunct="1"/>
            <a:r>
              <a:rPr lang="en-US" altLang="zh-CN" sz="2800" b="1" dirty="0"/>
              <a:t>     double  </a:t>
            </a:r>
            <a:r>
              <a:rPr lang="en-US" altLang="zh-CN" sz="2800" b="1" dirty="0" err="1"/>
              <a:t>stepForward</a:t>
            </a:r>
            <a:r>
              <a:rPr lang="en-US" altLang="zh-CN" sz="2800" b="1" dirty="0"/>
              <a:t>;</a:t>
            </a:r>
          </a:p>
          <a:p>
            <a:pPr eaLnBrk="1" hangingPunct="1"/>
            <a:r>
              <a:rPr lang="en-US" altLang="zh-CN" sz="2800" b="1" dirty="0"/>
              <a:t>     double  </a:t>
            </a:r>
            <a:r>
              <a:rPr lang="en-US" altLang="zh-CN" sz="2800" b="1" dirty="0" err="1"/>
              <a:t>stepBackward</a:t>
            </a:r>
            <a:r>
              <a:rPr lang="en-US" altLang="zh-CN" sz="2800" b="1" dirty="0"/>
              <a:t>;</a:t>
            </a:r>
          </a:p>
          <a:p>
            <a:pPr eaLnBrk="1" hangingPunct="1"/>
            <a:r>
              <a:rPr lang="en-US" altLang="zh-CN" sz="2800" b="1" dirty="0" smtClean="0"/>
              <a:t>};</a:t>
            </a:r>
            <a:endParaRPr lang="en-US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29665" y="5496580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ControlData</a:t>
            </a:r>
            <a:r>
              <a:rPr lang="en-US" altLang="zh-CN" sz="2800" b="1" dirty="0" smtClean="0"/>
              <a:t> Pattern[7];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4424" y="1676400"/>
            <a:ext cx="403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Pattern[0].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Pattern[0].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Pattern[0].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=2;</a:t>
            </a:r>
          </a:p>
          <a:p>
            <a:r>
              <a:rPr lang="en-US" altLang="zh-CN" sz="2000" dirty="0"/>
              <a:t>Pattern[0].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Pattern[1].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Pattern[1].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Pattern[1].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=2;</a:t>
            </a:r>
          </a:p>
          <a:p>
            <a:r>
              <a:rPr lang="en-US" altLang="zh-CN" sz="2000" dirty="0"/>
              <a:t>Pattern[1].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Pattern[2].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=10;</a:t>
            </a:r>
          </a:p>
          <a:p>
            <a:r>
              <a:rPr lang="en-US" altLang="zh-CN" sz="2000" dirty="0"/>
              <a:t>Pattern[2].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Pattern[2].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Pattern[2].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;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191000" y="563842"/>
            <a:ext cx="4572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Pattern[3].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=10;</a:t>
            </a:r>
          </a:p>
          <a:p>
            <a:r>
              <a:rPr lang="en-US" altLang="zh-CN" sz="2000" dirty="0"/>
              <a:t>Pattern[3].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Pattern[3].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Pattern[3].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Pattern[4].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Pattern[4].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Pattern[4].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=2;</a:t>
            </a:r>
          </a:p>
          <a:p>
            <a:r>
              <a:rPr lang="en-US" altLang="zh-CN" sz="2000" dirty="0"/>
              <a:t>Pattern[4].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Pattern[5].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Pattern[5].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Pattern[5].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=2;</a:t>
            </a:r>
          </a:p>
          <a:p>
            <a:r>
              <a:rPr lang="en-US" altLang="zh-CN" sz="2000" dirty="0"/>
              <a:t>Pattern[5].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Pattern[6].</a:t>
            </a:r>
            <a:r>
              <a:rPr lang="en-US" altLang="zh-CN" sz="2000" dirty="0" err="1"/>
              <a:t>turnRight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Pattern[6].</a:t>
            </a:r>
            <a:r>
              <a:rPr lang="en-US" altLang="zh-CN" sz="2000" dirty="0" err="1"/>
              <a:t>turnLeft</a:t>
            </a:r>
            <a:r>
              <a:rPr lang="en-US" altLang="zh-CN" sz="2000" dirty="0"/>
              <a:t>=10;</a:t>
            </a:r>
          </a:p>
          <a:p>
            <a:r>
              <a:rPr lang="en-US" altLang="zh-CN" sz="2000" dirty="0"/>
              <a:t>Pattern[6].</a:t>
            </a:r>
            <a:r>
              <a:rPr lang="en-US" altLang="zh-CN" sz="2000" dirty="0" err="1"/>
              <a:t>stepForward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Pattern[6].</a:t>
            </a:r>
            <a:r>
              <a:rPr lang="en-US" altLang="zh-CN" sz="2000" dirty="0" err="1"/>
              <a:t>stepBackward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42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7200" y="19050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GameLoop</a:t>
            </a:r>
            <a:r>
              <a:rPr lang="en-US" altLang="zh-CN" sz="2400" dirty="0"/>
              <a:t>(void)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…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Object.orientation</a:t>
            </a:r>
            <a:r>
              <a:rPr lang="en-US" altLang="zh-CN" sz="2400" dirty="0"/>
              <a:t> += Pattern[</a:t>
            </a:r>
            <a:r>
              <a:rPr lang="en-US" altLang="zh-CN" sz="2400" dirty="0" err="1"/>
              <a:t>CurrentIndex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turnRight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Object.orientation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-= </a:t>
            </a:r>
            <a:r>
              <a:rPr lang="en-US" altLang="zh-CN" sz="2400" dirty="0"/>
              <a:t>Pattern[</a:t>
            </a:r>
            <a:r>
              <a:rPr lang="en-US" altLang="zh-CN" sz="2400" dirty="0" err="1"/>
              <a:t>CurrentIndex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turnLeft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 smtClean="0"/>
              <a:t>Object.x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+= Pattern[</a:t>
            </a:r>
            <a:r>
              <a:rPr lang="en-US" altLang="zh-CN" sz="2400" dirty="0" err="1"/>
              <a:t>CurrentIndex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stepForward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Object.x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-= </a:t>
            </a:r>
            <a:r>
              <a:rPr lang="en-US" altLang="zh-CN" sz="2400" dirty="0"/>
              <a:t>Pattern[</a:t>
            </a:r>
            <a:r>
              <a:rPr lang="en-US" altLang="zh-CN" sz="2400" dirty="0" err="1"/>
              <a:t>CurrentIndex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stepBackward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CurrentIndex</a:t>
            </a:r>
            <a:r>
              <a:rPr lang="en-US" altLang="zh-CN" sz="2400" dirty="0"/>
              <a:t>++;</a:t>
            </a:r>
          </a:p>
          <a:p>
            <a:r>
              <a:rPr lang="en-US" altLang="zh-CN" sz="2400" dirty="0"/>
              <a:t>    …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773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砖块环境中的移动模式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基本流程</a:t>
            </a:r>
            <a:endParaRPr lang="en-US" altLang="zh-CN" sz="32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初始化路径数组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设定路径中的几个点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800" b="1" smtClean="0">
                <a:ea typeface="华文楷体" pitchFamily="2" charset="-122"/>
                <a:cs typeface="Arial" charset="0"/>
              </a:rPr>
              <a:t>Bresenham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算法计算路径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将路径模式标准化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设定前进速率，按照设定好的移动模式移动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690B68-114E-4390-A8D0-7D71ABD01C96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砖块环境中的移动模式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39FFA-65CF-4A1F-9CF5-1E1305E0391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85800" y="18288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InitializePathArrays</a:t>
            </a:r>
            <a:r>
              <a:rPr lang="en-US" altLang="zh-CN" sz="2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(10,3,18,3);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(18,3,18,12);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(18,12,10,12);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BuildPathSegment</a:t>
            </a:r>
            <a:r>
              <a:rPr lang="en-US" altLang="zh-CN" sz="2400" dirty="0"/>
              <a:t>(10,12,10,3);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NormalizePattern</a:t>
            </a:r>
            <a:r>
              <a:rPr lang="en-US" altLang="zh-CN" sz="2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patternRowOffset</a:t>
            </a:r>
            <a:r>
              <a:rPr lang="en-US" altLang="zh-CN" sz="2400" dirty="0"/>
              <a:t>=5;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entityList</a:t>
            </a:r>
            <a:r>
              <a:rPr lang="en-US" altLang="zh-CN" sz="2400" dirty="0"/>
              <a:t>[1].</a:t>
            </a:r>
            <a:r>
              <a:rPr lang="en-US" altLang="zh-CN" sz="2400" dirty="0" err="1"/>
              <a:t>patternColOffset</a:t>
            </a:r>
            <a:r>
              <a:rPr lang="en-US" altLang="zh-CN" sz="2400" dirty="0"/>
              <a:t>=2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942896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3266</TotalTime>
  <Words>1391</Words>
  <Application>Microsoft Office PowerPoint</Application>
  <PresentationFormat>全屏显示(4:3)</PresentationFormat>
  <Paragraphs>360</Paragraphs>
  <Slides>34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Network</vt:lpstr>
      <vt:lpstr>移 动 模 式</vt:lpstr>
      <vt:lpstr>基本思想</vt:lpstr>
      <vt:lpstr>本章要点</vt:lpstr>
      <vt:lpstr>标准算法</vt:lpstr>
      <vt:lpstr>标准算法</vt:lpstr>
      <vt:lpstr>标准算法</vt:lpstr>
      <vt:lpstr>标准算法</vt:lpstr>
      <vt:lpstr>砖块环境中的移动模式</vt:lpstr>
      <vt:lpstr>砖块环境中的移动模式</vt:lpstr>
      <vt:lpstr>PowerPoint 演示文稿</vt:lpstr>
      <vt:lpstr>砖块环境中的移动模式</vt:lpstr>
      <vt:lpstr>砖块环境中的移动模式</vt:lpstr>
      <vt:lpstr>砖块环境中的移动模式</vt:lpstr>
      <vt:lpstr>砖块环境中的移动模式</vt:lpstr>
      <vt:lpstr>砖块环境中的移动模式</vt:lpstr>
      <vt:lpstr>PowerPoint 演示文稿</vt:lpstr>
      <vt:lpstr>砖块环境中的移动模式</vt:lpstr>
      <vt:lpstr>砖块环境中的移动模式</vt:lpstr>
      <vt:lpstr>砖块环境中的移动模式</vt:lpstr>
      <vt:lpstr>PowerPoint 演示文稿</vt:lpstr>
      <vt:lpstr>仿真物理环境中的移动模式</vt:lpstr>
      <vt:lpstr>仿真物理环境中的移动模式</vt:lpstr>
      <vt:lpstr>仿真物理环境中的移动模式</vt:lpstr>
      <vt:lpstr>仿真物理环境中的移动模式</vt:lpstr>
      <vt:lpstr>仿真物理环境中的移动模式</vt:lpstr>
      <vt:lpstr>仿真物理环境中的移动模式</vt:lpstr>
      <vt:lpstr>仿真物理环境中的移动模式</vt:lpstr>
      <vt:lpstr>仿真物理环境中的移动模式</vt:lpstr>
      <vt:lpstr>仿真物理环境中的移动模式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jspzsn</dc:creator>
  <cp:lastModifiedBy>Windows 用户</cp:lastModifiedBy>
  <cp:revision>261</cp:revision>
  <cp:lastPrinted>1601-01-01T00:00:00Z</cp:lastPrinted>
  <dcterms:created xsi:type="dcterms:W3CDTF">2014-08-26T09:11:31Z</dcterms:created>
  <dcterms:modified xsi:type="dcterms:W3CDTF">2020-02-28T09:29:15Z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