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F5D7-0F96-45D6-8569-9F1C70A27D5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7870-C1F4-49D9-B702-98E8F9C00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F5D7-0F96-45D6-8569-9F1C70A27D5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7870-C1F4-49D9-B702-98E8F9C00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0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F5D7-0F96-45D6-8569-9F1C70A27D5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7870-C1F4-49D9-B702-98E8F9C00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9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F5D7-0F96-45D6-8569-9F1C70A27D5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7870-C1F4-49D9-B702-98E8F9C00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F5D7-0F96-45D6-8569-9F1C70A27D5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7870-C1F4-49D9-B702-98E8F9C00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8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F5D7-0F96-45D6-8569-9F1C70A27D5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7870-C1F4-49D9-B702-98E8F9C00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9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F5D7-0F96-45D6-8569-9F1C70A27D5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7870-C1F4-49D9-B702-98E8F9C00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F5D7-0F96-45D6-8569-9F1C70A27D5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7870-C1F4-49D9-B702-98E8F9C00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4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F5D7-0F96-45D6-8569-9F1C70A27D5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7870-C1F4-49D9-B702-98E8F9C00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F5D7-0F96-45D6-8569-9F1C70A27D5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7870-C1F4-49D9-B702-98E8F9C00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0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F5D7-0F96-45D6-8569-9F1C70A27D5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7870-C1F4-49D9-B702-98E8F9C00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3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7F5D7-0F96-45D6-8569-9F1C70A27D5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E7870-C1F4-49D9-B702-98E8F9C00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7727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00950" cy="5467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0" y="1390650"/>
            <a:ext cx="7600950" cy="5467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91050" y="568046"/>
            <a:ext cx="177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Central Pixel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202239" y="1965772"/>
            <a:ext cx="1675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Previous Fit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63219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00950" cy="5467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0" y="1390650"/>
            <a:ext cx="7600950" cy="5467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91050" y="568046"/>
            <a:ext cx="177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Central Pixel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202239" y="1965772"/>
            <a:ext cx="1675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Previous Fit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77685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158" y="1434445"/>
            <a:ext cx="6008152" cy="43046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79" y="1846217"/>
            <a:ext cx="5206235" cy="374483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4693920" y="2081349"/>
            <a:ext cx="600891" cy="42672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675448" y="2382982"/>
            <a:ext cx="182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910" y="397163"/>
            <a:ext cx="7476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Linear extrapolation of the calibration curve at low energy.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393384" y="4221018"/>
            <a:ext cx="0" cy="46181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647385" y="4682836"/>
            <a:ext cx="0" cy="46181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8380928" y="3110577"/>
            <a:ext cx="2024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Current punch through point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8694721" y="3624240"/>
            <a:ext cx="1905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Prediction via </a:t>
            </a:r>
            <a:r>
              <a:rPr lang="en-US" sz="1200" b="1" dirty="0" err="1" smtClean="0">
                <a:solidFill>
                  <a:srgbClr val="FF0000"/>
                </a:solidFill>
              </a:rPr>
              <a:t>exrapolation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524686" y="1213748"/>
            <a:ext cx="2338467" cy="2338467"/>
          </a:xfrm>
          <a:prstGeom prst="ellipse">
            <a:avLst/>
          </a:prstGeom>
          <a:solidFill>
            <a:srgbClr val="FFC000">
              <a:alpha val="3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64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3440" y="2098768"/>
            <a:ext cx="105183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solidFill>
                  <a:srgbClr val="0070C0"/>
                </a:solidFill>
              </a:rPr>
              <a:t>HiRA</a:t>
            </a:r>
            <a:r>
              <a:rPr lang="en-US" sz="4800" dirty="0" smtClean="0">
                <a:solidFill>
                  <a:srgbClr val="0070C0"/>
                </a:solidFill>
              </a:rPr>
              <a:t> </a:t>
            </a:r>
            <a:r>
              <a:rPr lang="en-US" sz="4800" dirty="0" err="1" smtClean="0">
                <a:solidFill>
                  <a:srgbClr val="0070C0"/>
                </a:solidFill>
              </a:rPr>
              <a:t>CsI</a:t>
            </a:r>
            <a:r>
              <a:rPr lang="en-US" sz="4800" dirty="0" smtClean="0">
                <a:solidFill>
                  <a:srgbClr val="0070C0"/>
                </a:solidFill>
              </a:rPr>
              <a:t> Calibration for protons</a:t>
            </a:r>
          </a:p>
          <a:p>
            <a:r>
              <a:rPr lang="en-US" sz="4800" dirty="0" smtClean="0">
                <a:solidFill>
                  <a:srgbClr val="0070C0"/>
                </a:solidFill>
              </a:rPr>
              <a:t>(Low Energy DEE points + punch through)</a:t>
            </a:r>
            <a:endParaRPr lang="en-US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419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29" y="1698171"/>
            <a:ext cx="5914348" cy="40102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078" y="165463"/>
            <a:ext cx="5523922" cy="40190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650660" y="78377"/>
            <a:ext cx="5523922" cy="41801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5131" y="139336"/>
            <a:ext cx="16555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from runs:</a:t>
            </a:r>
          </a:p>
          <a:p>
            <a:r>
              <a:rPr lang="en-US" dirty="0" smtClean="0"/>
              <a:t>2570 – 2573</a:t>
            </a:r>
          </a:p>
          <a:p>
            <a:r>
              <a:rPr lang="en-US" dirty="0" smtClean="0"/>
              <a:t>2620 – 2630</a:t>
            </a:r>
          </a:p>
          <a:p>
            <a:r>
              <a:rPr lang="en-US" dirty="0" smtClean="0"/>
              <a:t>2575 – 2578</a:t>
            </a:r>
          </a:p>
          <a:p>
            <a:r>
              <a:rPr lang="en-US" dirty="0" smtClean="0"/>
              <a:t>2592 – 2611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68078" y="5103230"/>
            <a:ext cx="5523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DE-E plots for each individual </a:t>
            </a:r>
            <a:r>
              <a:rPr lang="en-US" dirty="0" err="1" smtClean="0"/>
              <a:t>CsI</a:t>
            </a:r>
            <a:r>
              <a:rPr lang="en-US" dirty="0" smtClean="0"/>
              <a:t> with strip front/</a:t>
            </a:r>
            <a:r>
              <a:rPr lang="en-US" dirty="0" err="1" smtClean="0"/>
              <a:t>CsI</a:t>
            </a:r>
            <a:r>
              <a:rPr lang="en-US" dirty="0" smtClean="0"/>
              <a:t> matching condition.</a:t>
            </a:r>
          </a:p>
          <a:p>
            <a:endParaRPr lang="en-US" dirty="0"/>
          </a:p>
          <a:p>
            <a:r>
              <a:rPr lang="en-US" dirty="0" smtClean="0"/>
              <a:t> example from telescope 0 </a:t>
            </a:r>
            <a:r>
              <a:rPr lang="en-US" dirty="0" err="1" smtClean="0"/>
              <a:t>CsI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17874" y="831832"/>
            <a:ext cx="2208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Zoom on</a:t>
            </a:r>
          </a:p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unch through points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369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21" y="3169920"/>
            <a:ext cx="4968007" cy="33832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151" y="1889761"/>
            <a:ext cx="5029512" cy="35400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769" y="200296"/>
            <a:ext cx="4850232" cy="33092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5464" y="590398"/>
            <a:ext cx="6588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Fits for punch through points determination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997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38" y="3669263"/>
            <a:ext cx="3553097" cy="27533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207" y="923116"/>
            <a:ext cx="3490855" cy="2654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935" y="3711393"/>
            <a:ext cx="3451735" cy="26690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2808" y="984079"/>
            <a:ext cx="3341862" cy="25937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965" y="287382"/>
            <a:ext cx="6408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Calibration fits for telescope 0 (linear assumption)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3179" y="2708581"/>
            <a:ext cx="139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Low energy points </a:t>
            </a:r>
          </a:p>
          <a:p>
            <a:r>
              <a:rPr lang="en-US" sz="1200" b="1" i="1" dirty="0" smtClean="0"/>
              <a:t>from DE-E</a:t>
            </a:r>
            <a:endParaRPr lang="en-US" sz="12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243776" y="1238295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punch-through</a:t>
            </a:r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1290371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62" y="2847704"/>
            <a:ext cx="5053048" cy="38187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277" y="400595"/>
            <a:ext cx="5564523" cy="38970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7775" y="2201373"/>
            <a:ext cx="3643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Forward telescope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37923" y="4297679"/>
            <a:ext cx="3910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Backward telescope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107" y="400595"/>
            <a:ext cx="4086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DE-E with all </a:t>
            </a:r>
            <a:r>
              <a:rPr lang="en-US" dirty="0" err="1" smtClean="0"/>
              <a:t>CsI</a:t>
            </a:r>
            <a:r>
              <a:rPr lang="en-US" dirty="0" smtClean="0"/>
              <a:t> merged in the same plot </a:t>
            </a:r>
          </a:p>
          <a:p>
            <a:r>
              <a:rPr lang="en-US" dirty="0" smtClean="0"/>
              <a:t>for each telescope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94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03" y="1672046"/>
            <a:ext cx="7893689" cy="50379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1150" y="4049485"/>
            <a:ext cx="33567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DE-E line theoretically predicted for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1537 um Silicon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0.29 mg/cm2 Mylar (2.076 um)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10 cm </a:t>
            </a:r>
            <a:r>
              <a:rPr lang="en-US" sz="1600" dirty="0" err="1" smtClean="0">
                <a:solidFill>
                  <a:srgbClr val="0070C0"/>
                </a:solidFill>
              </a:rPr>
              <a:t>CsI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smtClean="0"/>
              <a:t>The </a:t>
            </a:r>
            <a:r>
              <a:rPr lang="en-US" sz="1600" dirty="0" err="1" smtClean="0"/>
              <a:t>CsI</a:t>
            </a:r>
            <a:r>
              <a:rPr lang="en-US" sz="1600" dirty="0" smtClean="0"/>
              <a:t> energy at low channel values is under-estimate (shift of 5MeV for a Si energy of 11.3 MeV).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09598" y="505097"/>
            <a:ext cx="5276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Calibration problems at low energy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44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842" y="224589"/>
            <a:ext cx="6072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Punch-through fits (Fermi function)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8" y="1967779"/>
            <a:ext cx="6008152" cy="43046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724" y="1967779"/>
            <a:ext cx="5469264" cy="40319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7016" y="1444559"/>
            <a:ext cx="1873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Previous fit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90356" y="1444559"/>
            <a:ext cx="2378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Central Pixel fit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01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68217" y="2438399"/>
            <a:ext cx="1015040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Some examples (V-&gt;MeV calibrations with several data sets </a:t>
            </a:r>
          </a:p>
          <a:p>
            <a:r>
              <a:rPr lang="en-US" sz="3200" dirty="0" smtClean="0">
                <a:solidFill>
                  <a:srgbClr val="00B050"/>
                </a:solidFill>
              </a:rPr>
              <a:t>+ proton punch through).</a:t>
            </a:r>
          </a:p>
          <a:p>
            <a:endParaRPr lang="en-US" sz="3200" dirty="0">
              <a:solidFill>
                <a:srgbClr val="00B050"/>
              </a:solidFill>
            </a:endParaRPr>
          </a:p>
          <a:p>
            <a:r>
              <a:rPr lang="en-US" sz="3200" dirty="0" smtClean="0">
                <a:solidFill>
                  <a:srgbClr val="0070C0"/>
                </a:solidFill>
              </a:rPr>
              <a:t>Comparisons of the two methods.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21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00950" cy="54673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0" y="1390650"/>
            <a:ext cx="7600950" cy="54673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91050" y="568046"/>
            <a:ext cx="177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Central Pixel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202239" y="1965772"/>
            <a:ext cx="1675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Previous Fit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19750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00950" cy="5467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0" y="1390650"/>
            <a:ext cx="7600950" cy="5467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91050" y="568046"/>
            <a:ext cx="177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Central Pixel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202239" y="1965772"/>
            <a:ext cx="1675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Previous Fit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9514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00950" cy="5467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0" y="1390650"/>
            <a:ext cx="7600950" cy="5467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91050" y="568046"/>
            <a:ext cx="177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Central Pixel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202239" y="1965772"/>
            <a:ext cx="1675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Previous Fit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4829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00950" cy="5467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0" y="1390650"/>
            <a:ext cx="7600950" cy="5467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91050" y="568046"/>
            <a:ext cx="177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Central Pixel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202239" y="1965772"/>
            <a:ext cx="1675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Previous Fit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5656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00950" cy="5467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0" y="1390650"/>
            <a:ext cx="7600950" cy="5467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91050" y="568046"/>
            <a:ext cx="177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Central Pixel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202239" y="1965772"/>
            <a:ext cx="1675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Previous Fit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9184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00950" cy="5467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0" y="1390650"/>
            <a:ext cx="7600950" cy="5467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91050" y="568046"/>
            <a:ext cx="177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Central Pixel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202239" y="1965772"/>
            <a:ext cx="1675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Previous Fit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1083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217</Words>
  <Application>Microsoft Office PowerPoint</Application>
  <PresentationFormat>Widescreen</PresentationFormat>
  <Paragraphs>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NSCL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Guan, Fenhai</dc:creator>
  <cp:lastModifiedBy>Guan, Fenhai</cp:lastModifiedBy>
  <cp:revision>2</cp:revision>
  <dcterms:created xsi:type="dcterms:W3CDTF">2018-10-25T23:56:16Z</dcterms:created>
  <dcterms:modified xsi:type="dcterms:W3CDTF">2018-10-26T01:39:11Z</dcterms:modified>
</cp:coreProperties>
</file>