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88" r:id="rId7"/>
    <p:sldId id="261" r:id="rId8"/>
    <p:sldId id="262" r:id="rId9"/>
    <p:sldId id="289" r:id="rId10"/>
    <p:sldId id="264" r:id="rId11"/>
    <p:sldId id="290" r:id="rId12"/>
    <p:sldId id="291" r:id="rId13"/>
    <p:sldId id="294" r:id="rId14"/>
    <p:sldId id="293" r:id="rId15"/>
    <p:sldId id="267" r:id="rId16"/>
    <p:sldId id="268" r:id="rId17"/>
    <p:sldId id="269" r:id="rId18"/>
    <p:sldId id="277" r:id="rId19"/>
    <p:sldId id="273" r:id="rId20"/>
    <p:sldId id="274" r:id="rId21"/>
    <p:sldId id="275" r:id="rId22"/>
    <p:sldId id="276" r:id="rId23"/>
  </p:sldIdLst>
  <p:sldSz cx="9144000" cy="5143500"/>
  <p:notesSz cx="5143500" cy="9144000"/>
  <p:custDataLst>
    <p:tags r:id="rId27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2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1" Type="http://schemas.openxmlformats.org/officeDocument/2006/relationships/notesSlide" Target="../notesSlides/notesSlide15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1838325"/>
            <a:ext cx="8001000" cy="8572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469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商城后台管理系统</a:t>
            </a:r>
            <a:r>
              <a:rPr lang="zh-CN" altLang="en-US" sz="469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中期报告</a:t>
            </a:r>
            <a:endParaRPr lang="zh-CN" altLang="en-US" sz="469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571500" y="2847975"/>
            <a:ext cx="8001000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625"/>
              </a:lnSpc>
              <a:buNone/>
            </a:pPr>
            <a:endParaRPr lang="en-US" sz="1875" dirty="0"/>
          </a:p>
        </p:txBody>
      </p:sp>
      <p:sp>
        <p:nvSpPr>
          <p:cNvPr id="5" name="Text 2"/>
          <p:cNvSpPr/>
          <p:nvPr/>
        </p:nvSpPr>
        <p:spPr>
          <a:xfrm>
            <a:off x="571500" y="4562475"/>
            <a:ext cx="8001000" cy="20002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75"/>
              </a:lnSpc>
              <a:buNone/>
            </a:pPr>
            <a:endParaRPr lang="en-US" sz="1125" dirty="0"/>
          </a:p>
        </p:txBody>
      </p:sp>
      <p:sp>
        <p:nvSpPr>
          <p:cNvPr id="6" name="文本框 5"/>
          <p:cNvSpPr txBox="1"/>
          <p:nvPr/>
        </p:nvSpPr>
        <p:spPr>
          <a:xfrm>
            <a:off x="4426585" y="3355975"/>
            <a:ext cx="3877945" cy="1567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828800" lvl="4" indent="457200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43095" y="3389630"/>
            <a:ext cx="38614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小组成员：彭孝乐（组长）、李宁、</a:t>
            </a:r>
            <a:r>
              <a:rPr lang="en-US" altLang="zh-CN"/>
              <a:t>		</a:t>
            </a:r>
            <a:r>
              <a:rPr lang="zh-CN" altLang="en-US"/>
              <a:t>曾洁、</a:t>
            </a:r>
            <a:r>
              <a:rPr lang="zh-CN" altLang="en-US"/>
              <a:t>王如月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汇报人：彭孝</a:t>
            </a:r>
            <a:r>
              <a:rPr lang="zh-CN" altLang="en-US"/>
              <a:t>乐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409950"/>
            <a:ext cx="80010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zh-CN" altLang="en-US" sz="37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预期计划</a:t>
            </a:r>
            <a:endParaRPr lang="zh-CN" altLang="en-US" sz="375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571500" y="41719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6667500" y="381000"/>
            <a:ext cx="1905000" cy="1905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0"/>
              </a:lnSpc>
              <a:buNone/>
            </a:pPr>
            <a:r>
              <a:rPr lang="en-US" sz="97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9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t="3571" b="3571"/>
          <a:stretch>
            <a:fillRect/>
          </a:stretch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2875" y="215900"/>
            <a:ext cx="442468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lang="en-US" altLang="zh-CN" sz="22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2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周：核心功能开发及测试</a:t>
            </a:r>
            <a:endParaRPr lang="zh-CN" altLang="en-US" sz="225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25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915" y="1612900"/>
            <a:ext cx="52412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用户权限模块</a:t>
            </a:r>
            <a:endParaRPr lang="zh-CN" altLang="en-US"/>
          </a:p>
          <a:p>
            <a:r>
              <a:rPr lang="en-US" altLang="zh-CN"/>
              <a:t>   	- RBAC</a:t>
            </a:r>
            <a:r>
              <a:rPr lang="zh-CN" altLang="en-US"/>
              <a:t>模型实现</a:t>
            </a:r>
            <a:endParaRPr lang="zh-CN" altLang="en-US"/>
          </a:p>
          <a:p>
            <a:r>
              <a:rPr lang="en-US" altLang="zh-CN"/>
              <a:t>   	- </a:t>
            </a:r>
            <a:r>
              <a:rPr lang="zh-CN" altLang="en-US"/>
              <a:t>动态路由生成</a:t>
            </a:r>
            <a:endParaRPr lang="zh-CN" altLang="en-US"/>
          </a:p>
          <a:p>
            <a:r>
              <a:rPr lang="en-US" altLang="zh-CN"/>
              <a:t>   	- </a:t>
            </a:r>
            <a:r>
              <a:rPr lang="zh-CN" altLang="en-US"/>
              <a:t>权限指令开发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测试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测试以上内容的正确性及兼容性等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8275" y="330200"/>
            <a:ext cx="4533265" cy="876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2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lang="en-US" altLang="zh-CN" sz="22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2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周：基础架构建及测试</a:t>
            </a:r>
            <a:endParaRPr lang="zh-CN" altLang="en-US" sz="225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63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409950"/>
            <a:ext cx="80010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git</a:t>
            </a:r>
            <a:r>
              <a:rPr lang="zh-CN" altLang="en-US" sz="37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提交</a:t>
            </a:r>
            <a:r>
              <a:rPr lang="zh-CN" altLang="en-US" sz="37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记录</a:t>
            </a:r>
            <a:endParaRPr lang="zh-CN" altLang="en-US" sz="375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571500" y="41719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6667500" y="381000"/>
            <a:ext cx="1905000" cy="1905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0"/>
              </a:lnSpc>
              <a:buNone/>
            </a:pPr>
            <a:r>
              <a:rPr lang="en-US" sz="97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05</a:t>
            </a:r>
            <a:endParaRPr lang="en-US" sz="97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Text 2"/>
          <p:cNvSpPr/>
          <p:nvPr/>
        </p:nvSpPr>
        <p:spPr>
          <a:xfrm>
            <a:off x="1295400" y="1614488"/>
            <a:ext cx="2571750" cy="533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里程碑时间表</a:t>
            </a:r>
            <a:endParaRPr lang="en-US" sz="3000" dirty="0"/>
          </a:p>
        </p:txBody>
      </p:sp>
      <p:sp>
        <p:nvSpPr>
          <p:cNvPr id="6" name="Text 3"/>
          <p:cNvSpPr/>
          <p:nvPr/>
        </p:nvSpPr>
        <p:spPr>
          <a:xfrm>
            <a:off x="1295400" y="2205037"/>
            <a:ext cx="2571750" cy="2667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100"/>
              </a:lnSpc>
              <a:buNone/>
            </a:pP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1287780" y="2461895"/>
            <a:ext cx="2571750" cy="109283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第1周，完成需求收集与分析，确立项目范围</a:t>
            </a: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，以及完成基础架构搭建</a:t>
            </a:r>
            <a:r>
              <a:rPr 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。</a:t>
            </a:r>
            <a:endParaRPr 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450" y="45720"/>
            <a:ext cx="8039100" cy="47085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576888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t="3571" b="3571"/>
          <a:stretch>
            <a:fillRect/>
          </a:stretch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20" y="232410"/>
            <a:ext cx="7858125" cy="5222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8275" y="330200"/>
            <a:ext cx="4533265" cy="876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2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lang="en-US" altLang="zh-CN" sz="22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2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周：基础架构建及测试</a:t>
            </a:r>
            <a:endParaRPr lang="zh-CN" altLang="en-US" sz="225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755" y="96520"/>
            <a:ext cx="7901305" cy="13430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409950"/>
            <a:ext cx="80010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zh-CN" altLang="en-US" sz="3750" dirty="0">
                <a:solidFill>
                  <a:schemeClr val="bg1"/>
                </a:solidFill>
              </a:rPr>
              <a:t>总结</a:t>
            </a:r>
            <a:endParaRPr lang="zh-CN" altLang="en-US" sz="3750" dirty="0">
              <a:solidFill>
                <a:schemeClr val="bg1"/>
              </a:solidFill>
            </a:endParaRPr>
          </a:p>
        </p:txBody>
      </p:sp>
      <p:sp>
        <p:nvSpPr>
          <p:cNvPr id="4" name="Text 1"/>
          <p:cNvSpPr/>
          <p:nvPr/>
        </p:nvSpPr>
        <p:spPr>
          <a:xfrm>
            <a:off x="571500" y="41719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6667500" y="381000"/>
            <a:ext cx="1905000" cy="1905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0"/>
              </a:lnSpc>
              <a:buNone/>
            </a:pPr>
            <a:r>
              <a:rPr lang="en-US" sz="97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06</a:t>
            </a:r>
            <a:endParaRPr lang="en-US" sz="97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 1"/>
          <p:cNvSpPr/>
          <p:nvPr/>
        </p:nvSpPr>
        <p:spPr>
          <a:xfrm>
            <a:off x="571500" y="571500"/>
            <a:ext cx="4762500" cy="533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4200"/>
              </a:lnSpc>
              <a:buNone/>
            </a:pPr>
            <a:r>
              <a:rPr lang="zh-CN" altLang="en-US" sz="3000" dirty="0"/>
              <a:t>总结</a:t>
            </a:r>
            <a:endParaRPr lang="zh-CN" alt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571500" y="1162050"/>
            <a:ext cx="4762500" cy="2667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100"/>
              </a:lnSpc>
              <a:buNone/>
            </a:pP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71500" y="1809750"/>
            <a:ext cx="4762500" cy="190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endParaRPr lang="en-US" sz="900" dirty="0"/>
          </a:p>
        </p:txBody>
      </p:sp>
      <p:sp>
        <p:nvSpPr>
          <p:cNvPr id="6" name="Shape 4"/>
          <p:cNvSpPr/>
          <p:nvPr/>
        </p:nvSpPr>
        <p:spPr>
          <a:xfrm>
            <a:off x="571500" y="4572000"/>
            <a:ext cx="8001000" cy="14288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7" name="文本框 6"/>
          <p:cNvSpPr txBox="1"/>
          <p:nvPr/>
        </p:nvSpPr>
        <p:spPr>
          <a:xfrm>
            <a:off x="369570" y="1410335"/>
            <a:ext cx="6822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87350" y="1528445"/>
            <a:ext cx="7040245" cy="2615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当前项目按计划推进，基础架构与核心模块已初步完成，下一步将聚焦于功能优化与系统稳定性提升。团队将持续跟进技术难点攻关，确保按时交付高质量系统。</a:t>
            </a:r>
            <a:endParaRPr lang="en-US" altLang="zh-CN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  <p:txBody>
          <a:bodyPr/>
          <a:p>
            <a:endParaRPr lang="zh-CN" altLang="en-US"/>
          </a:p>
        </p:txBody>
      </p:sp>
      <p:sp>
        <p:nvSpPr>
          <p:cNvPr id="3" name="Text 1"/>
          <p:cNvSpPr/>
          <p:nvPr/>
        </p:nvSpPr>
        <p:spPr>
          <a:xfrm>
            <a:off x="4803775" y="571500"/>
            <a:ext cx="3768725" cy="121856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参考文档清单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5905500" y="1162050"/>
            <a:ext cx="2667000" cy="2667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100"/>
              </a:lnSpc>
              <a:buNone/>
            </a:pPr>
            <a:endParaRPr lang="en-US" sz="1500" dirty="0"/>
          </a:p>
        </p:txBody>
      </p:sp>
      <p:sp>
        <p:nvSpPr>
          <p:cNvPr id="5" name="Shape 3"/>
          <p:cNvSpPr/>
          <p:nvPr>
            <p:custDataLst>
              <p:tags r:id="rId1"/>
            </p:custDataLst>
          </p:nvPr>
        </p:nvSpPr>
        <p:spPr>
          <a:xfrm>
            <a:off x="571500" y="571500"/>
            <a:ext cx="2381250" cy="1047750"/>
          </a:xfrm>
          <a:prstGeom prst="roundRect">
            <a:avLst>
              <a:gd name="adj" fmla="val 10910"/>
            </a:avLst>
          </a:prstGeom>
          <a:solidFill>
            <a:srgbClr val="F2A228">
              <a:alpha val="20000"/>
            </a:srgbClr>
          </a:solidFill>
        </p:spPr>
      </p:sp>
      <p:sp>
        <p:nvSpPr>
          <p:cNvPr id="6" name="Text 4"/>
          <p:cNvSpPr/>
          <p:nvPr>
            <p:custDataLst>
              <p:tags r:id="rId2"/>
            </p:custDataLst>
          </p:nvPr>
        </p:nvSpPr>
        <p:spPr>
          <a:xfrm>
            <a:off x="762000" y="762000"/>
            <a:ext cx="20002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前端框架文档</a:t>
            </a:r>
            <a:endParaRPr lang="en-US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7" name="Text 5"/>
          <p:cNvSpPr/>
          <p:nvPr>
            <p:custDataLst>
              <p:tags r:id="rId3"/>
            </p:custDataLst>
          </p:nvPr>
        </p:nvSpPr>
        <p:spPr>
          <a:xfrm>
            <a:off x="762000" y="1047750"/>
            <a:ext cx="2000250" cy="381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Vue官方文档，提供详细的API说明和最佳实践指导。</a:t>
            </a:r>
            <a:endParaRPr 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8" name="Shape 6"/>
          <p:cNvSpPr/>
          <p:nvPr>
            <p:custDataLst>
              <p:tags r:id="rId4"/>
            </p:custDataLst>
          </p:nvPr>
        </p:nvSpPr>
        <p:spPr>
          <a:xfrm>
            <a:off x="571500" y="3238500"/>
            <a:ext cx="2381250" cy="1047750"/>
          </a:xfrm>
          <a:prstGeom prst="roundRect">
            <a:avLst>
              <a:gd name="adj" fmla="val 10910"/>
            </a:avLst>
          </a:prstGeom>
          <a:solidFill>
            <a:srgbClr val="F2A228">
              <a:alpha val="20000"/>
            </a:srgbClr>
          </a:solidFill>
        </p:spPr>
      </p:sp>
      <p:sp>
        <p:nvSpPr>
          <p:cNvPr id="9" name="Text 7"/>
          <p:cNvSpPr/>
          <p:nvPr>
            <p:custDataLst>
              <p:tags r:id="rId5"/>
            </p:custDataLst>
          </p:nvPr>
        </p:nvSpPr>
        <p:spPr>
          <a:xfrm>
            <a:off x="3429000" y="838200"/>
            <a:ext cx="20002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125" dirty="0"/>
          </a:p>
        </p:txBody>
      </p:sp>
      <p:sp>
        <p:nvSpPr>
          <p:cNvPr id="10" name="Text 8"/>
          <p:cNvSpPr/>
          <p:nvPr>
            <p:custDataLst>
              <p:tags r:id="rId6"/>
            </p:custDataLst>
          </p:nvPr>
        </p:nvSpPr>
        <p:spPr>
          <a:xfrm>
            <a:off x="3333750" y="1047750"/>
            <a:ext cx="2000250" cy="381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endParaRPr lang="en-US" sz="900" dirty="0"/>
          </a:p>
        </p:txBody>
      </p:sp>
      <p:sp>
        <p:nvSpPr>
          <p:cNvPr id="11" name="Shape 9"/>
          <p:cNvSpPr/>
          <p:nvPr>
            <p:custDataLst>
              <p:tags r:id="rId7"/>
            </p:custDataLst>
          </p:nvPr>
        </p:nvSpPr>
        <p:spPr>
          <a:xfrm>
            <a:off x="571500" y="1809750"/>
            <a:ext cx="2381250" cy="1047750"/>
          </a:xfrm>
          <a:prstGeom prst="roundRect">
            <a:avLst>
              <a:gd name="adj" fmla="val 10910"/>
            </a:avLst>
          </a:prstGeom>
          <a:solidFill>
            <a:srgbClr val="F2A228">
              <a:alpha val="20000"/>
            </a:srgbClr>
          </a:solidFill>
        </p:spPr>
      </p:sp>
      <p:sp>
        <p:nvSpPr>
          <p:cNvPr id="12" name="Text 10"/>
          <p:cNvSpPr/>
          <p:nvPr>
            <p:custDataLst>
              <p:tags r:id="rId8"/>
            </p:custDataLst>
          </p:nvPr>
        </p:nvSpPr>
        <p:spPr>
          <a:xfrm>
            <a:off x="762000" y="2000250"/>
            <a:ext cx="20002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UI组件库</a:t>
            </a:r>
            <a:endParaRPr lang="en-US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  <a:sym typeface="+mn-ea"/>
            </a:endParaRPr>
          </a:p>
        </p:txBody>
      </p:sp>
      <p:sp>
        <p:nvSpPr>
          <p:cNvPr id="13" name="Text 11"/>
          <p:cNvSpPr/>
          <p:nvPr>
            <p:custDataLst>
              <p:tags r:id="rId9"/>
            </p:custDataLst>
          </p:nvPr>
        </p:nvSpPr>
        <p:spPr>
          <a:xfrm>
            <a:off x="762000" y="2286000"/>
            <a:ext cx="2000250" cy="381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endParaRPr lang="en-US" sz="900" dirty="0"/>
          </a:p>
        </p:txBody>
      </p:sp>
      <p:sp>
        <p:nvSpPr>
          <p:cNvPr id="14" name="文本框 13"/>
          <p:cNvSpPr txBox="1"/>
          <p:nvPr/>
        </p:nvSpPr>
        <p:spPr>
          <a:xfrm>
            <a:off x="762635" y="3749040"/>
            <a:ext cx="2190115" cy="523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Vue官方风格指南，确保代码质量和一致性。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75970" y="3420745"/>
            <a:ext cx="1986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编码规范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3730" y="2319020"/>
            <a:ext cx="23190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Element-UI组件文档，涵盖所有组件的使用方法和示例代码。</a:t>
            </a:r>
            <a:endParaRPr lang="en-US" sz="1200" dirty="0"/>
          </a:p>
          <a:p>
            <a:endParaRPr lang="en-US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 l="322" r="322"/>
          <a:stretch>
            <a:fillRect/>
          </a:stretch>
        </p:blipFill>
        <p:spPr>
          <a:xfrm>
            <a:off x="0" y="0"/>
            <a:ext cx="9144000" cy="51768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1971675"/>
            <a:ext cx="257175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Content</a:t>
            </a:r>
            <a:endParaRPr lang="en-US" sz="3750" dirty="0"/>
          </a:p>
        </p:txBody>
      </p:sp>
      <p:sp>
        <p:nvSpPr>
          <p:cNvPr id="4" name="Text 1"/>
          <p:cNvSpPr/>
          <p:nvPr/>
        </p:nvSpPr>
        <p:spPr>
          <a:xfrm>
            <a:off x="571500" y="2590800"/>
            <a:ext cx="2571750" cy="533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目录</a:t>
            </a:r>
            <a:endParaRPr lang="en-US" sz="3000" dirty="0"/>
          </a:p>
        </p:txBody>
      </p:sp>
      <p:sp>
        <p:nvSpPr>
          <p:cNvPr id="5" name="Text 2"/>
          <p:cNvSpPr/>
          <p:nvPr>
            <p:custDataLst>
              <p:tags r:id="rId2"/>
            </p:custDataLst>
          </p:nvPr>
        </p:nvSpPr>
        <p:spPr>
          <a:xfrm>
            <a:off x="3429000" y="571500"/>
            <a:ext cx="2381250" cy="3429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FD623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2700" dirty="0"/>
          </a:p>
        </p:txBody>
      </p:sp>
      <p:sp>
        <p:nvSpPr>
          <p:cNvPr id="6" name="Text 3"/>
          <p:cNvSpPr/>
          <p:nvPr>
            <p:custDataLst>
              <p:tags r:id="rId3"/>
            </p:custDataLst>
          </p:nvPr>
        </p:nvSpPr>
        <p:spPr>
          <a:xfrm>
            <a:off x="3429000" y="1104900"/>
            <a:ext cx="2381250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625"/>
              </a:lnSpc>
              <a:buNone/>
            </a:pPr>
            <a:r>
              <a:rPr lang="en-US" sz="1875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所有功能模块</a:t>
            </a:r>
            <a:endParaRPr lang="en-US" sz="1875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7" name="Text 4"/>
          <p:cNvSpPr/>
          <p:nvPr/>
        </p:nvSpPr>
        <p:spPr>
          <a:xfrm>
            <a:off x="3429000" y="1476375"/>
            <a:ext cx="2381250" cy="185737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460"/>
              </a:lnSpc>
              <a:buNone/>
            </a:pPr>
            <a:endParaRPr lang="en-US" sz="1050" dirty="0"/>
          </a:p>
        </p:txBody>
      </p:sp>
      <p:sp>
        <p:nvSpPr>
          <p:cNvPr id="8" name="Text 5"/>
          <p:cNvSpPr/>
          <p:nvPr>
            <p:custDataLst>
              <p:tags r:id="rId4"/>
            </p:custDataLst>
          </p:nvPr>
        </p:nvSpPr>
        <p:spPr>
          <a:xfrm>
            <a:off x="6048375" y="571500"/>
            <a:ext cx="2381250" cy="3429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FD623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2700" dirty="0"/>
          </a:p>
        </p:txBody>
      </p:sp>
      <p:sp>
        <p:nvSpPr>
          <p:cNvPr id="9" name="Text 6"/>
          <p:cNvSpPr/>
          <p:nvPr>
            <p:custDataLst>
              <p:tags r:id="rId5"/>
            </p:custDataLst>
          </p:nvPr>
        </p:nvSpPr>
        <p:spPr>
          <a:xfrm>
            <a:off x="6048375" y="1104900"/>
            <a:ext cx="2381250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algn="l">
              <a:lnSpc>
                <a:spcPts val="2625"/>
              </a:lnSpc>
              <a:buClrTx/>
              <a:buSzTx/>
              <a:buFontTx/>
              <a:buNone/>
            </a:pPr>
            <a:r>
              <a:rPr lang="en-US" sz="1875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已完成的功能</a:t>
            </a:r>
            <a:r>
              <a:rPr lang="zh-CN" altLang="en-US" sz="1875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和技术</a:t>
            </a:r>
            <a:r>
              <a:rPr lang="zh-CN" altLang="en-US" sz="1875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实现</a:t>
            </a:r>
            <a:endParaRPr lang="zh-CN" altLang="en-US" sz="1875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5810250" y="1477010"/>
            <a:ext cx="2381250" cy="185737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460"/>
              </a:lnSpc>
              <a:buNone/>
            </a:pPr>
            <a:endParaRPr lang="en-US" sz="1050" dirty="0"/>
          </a:p>
        </p:txBody>
      </p:sp>
      <p:sp>
        <p:nvSpPr>
          <p:cNvPr id="11" name="Text 8"/>
          <p:cNvSpPr/>
          <p:nvPr>
            <p:custDataLst>
              <p:tags r:id="rId6"/>
            </p:custDataLst>
          </p:nvPr>
        </p:nvSpPr>
        <p:spPr>
          <a:xfrm>
            <a:off x="3429000" y="2043112"/>
            <a:ext cx="2381250" cy="3429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FD623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2700" dirty="0"/>
          </a:p>
        </p:txBody>
      </p:sp>
      <p:sp>
        <p:nvSpPr>
          <p:cNvPr id="12" name="Text 9"/>
          <p:cNvSpPr/>
          <p:nvPr>
            <p:custDataLst>
              <p:tags r:id="rId7"/>
            </p:custDataLst>
          </p:nvPr>
        </p:nvSpPr>
        <p:spPr>
          <a:xfrm>
            <a:off x="3429000" y="2576513"/>
            <a:ext cx="2381250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algn="l">
              <a:lnSpc>
                <a:spcPts val="2625"/>
              </a:lnSpc>
              <a:buClrTx/>
              <a:buSzTx/>
              <a:buFontTx/>
              <a:buNone/>
            </a:pPr>
            <a:r>
              <a:rPr lang="en-US" sz="1875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当前遇到的困难</a:t>
            </a:r>
            <a:endParaRPr lang="en-US" sz="1875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3429000" y="2947988"/>
            <a:ext cx="2381250" cy="185737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460"/>
              </a:lnSpc>
              <a:buNone/>
            </a:pPr>
            <a:endParaRPr lang="en-US" sz="1050" dirty="0"/>
          </a:p>
        </p:txBody>
      </p:sp>
      <p:sp>
        <p:nvSpPr>
          <p:cNvPr id="14" name="Text 11"/>
          <p:cNvSpPr/>
          <p:nvPr>
            <p:custDataLst>
              <p:tags r:id="rId8"/>
            </p:custDataLst>
          </p:nvPr>
        </p:nvSpPr>
        <p:spPr>
          <a:xfrm>
            <a:off x="6048375" y="2043112"/>
            <a:ext cx="2381250" cy="3429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FD623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2700" dirty="0"/>
          </a:p>
        </p:txBody>
      </p:sp>
      <p:sp>
        <p:nvSpPr>
          <p:cNvPr id="15" name="Text 12"/>
          <p:cNvSpPr/>
          <p:nvPr>
            <p:custDataLst>
              <p:tags r:id="rId9"/>
            </p:custDataLst>
          </p:nvPr>
        </p:nvSpPr>
        <p:spPr>
          <a:xfrm>
            <a:off x="6048375" y="2576513"/>
            <a:ext cx="2381250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625"/>
              </a:lnSpc>
              <a:buNone/>
            </a:pPr>
            <a:r>
              <a:rPr lang="zh-CN" altLang="en-US" sz="1875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预期进度</a:t>
            </a:r>
            <a:r>
              <a:rPr lang="en-US" sz="1875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计划</a:t>
            </a:r>
            <a:endParaRPr lang="en-US" sz="1875" dirty="0"/>
          </a:p>
        </p:txBody>
      </p:sp>
      <p:sp>
        <p:nvSpPr>
          <p:cNvPr id="16" name="Text 13"/>
          <p:cNvSpPr/>
          <p:nvPr/>
        </p:nvSpPr>
        <p:spPr>
          <a:xfrm>
            <a:off x="6048375" y="2947988"/>
            <a:ext cx="2381250" cy="185737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460"/>
              </a:lnSpc>
              <a:buNone/>
            </a:pPr>
            <a:endParaRPr lang="en-US" sz="1050" dirty="0"/>
          </a:p>
        </p:txBody>
      </p:sp>
      <p:sp>
        <p:nvSpPr>
          <p:cNvPr id="17" name="Text 14"/>
          <p:cNvSpPr/>
          <p:nvPr>
            <p:custDataLst>
              <p:tags r:id="rId10"/>
            </p:custDataLst>
          </p:nvPr>
        </p:nvSpPr>
        <p:spPr>
          <a:xfrm>
            <a:off x="3429000" y="3514725"/>
            <a:ext cx="2381250" cy="3429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FD623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05</a:t>
            </a:r>
            <a:endParaRPr lang="en-US" sz="2700" dirty="0"/>
          </a:p>
        </p:txBody>
      </p:sp>
      <p:sp>
        <p:nvSpPr>
          <p:cNvPr id="18" name="Text 15"/>
          <p:cNvSpPr/>
          <p:nvPr>
            <p:custDataLst>
              <p:tags r:id="rId11"/>
            </p:custDataLst>
          </p:nvPr>
        </p:nvSpPr>
        <p:spPr>
          <a:xfrm>
            <a:off x="3429000" y="4048125"/>
            <a:ext cx="2381250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algn="l">
              <a:lnSpc>
                <a:spcPts val="2625"/>
              </a:lnSpc>
              <a:buClrTx/>
              <a:buSzTx/>
              <a:buFontTx/>
              <a:buNone/>
            </a:pPr>
            <a:r>
              <a:rPr lang="en-US" sz="1875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git提交记录图</a:t>
            </a:r>
            <a:endParaRPr lang="en-US" sz="1875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3429000" y="4419600"/>
            <a:ext cx="2381250" cy="185737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460"/>
              </a:lnSpc>
              <a:buNone/>
            </a:pPr>
            <a:endParaRPr lang="en-US" sz="1050" dirty="0"/>
          </a:p>
        </p:txBody>
      </p:sp>
      <p:sp>
        <p:nvSpPr>
          <p:cNvPr id="20" name="Text 17"/>
          <p:cNvSpPr/>
          <p:nvPr>
            <p:custDataLst>
              <p:tags r:id="rId12"/>
            </p:custDataLst>
          </p:nvPr>
        </p:nvSpPr>
        <p:spPr>
          <a:xfrm>
            <a:off x="6048375" y="3514725"/>
            <a:ext cx="2381250" cy="3429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FD623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06</a:t>
            </a:r>
            <a:endParaRPr lang="en-US" sz="2700" dirty="0"/>
          </a:p>
        </p:txBody>
      </p:sp>
      <p:sp>
        <p:nvSpPr>
          <p:cNvPr id="21" name="Text 18"/>
          <p:cNvSpPr/>
          <p:nvPr>
            <p:custDataLst>
              <p:tags r:id="rId13"/>
            </p:custDataLst>
          </p:nvPr>
        </p:nvSpPr>
        <p:spPr>
          <a:xfrm>
            <a:off x="6048375" y="4048125"/>
            <a:ext cx="2381250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625"/>
              </a:lnSpc>
              <a:buNone/>
            </a:pPr>
            <a:r>
              <a:rPr lang="zh-CN" altLang="en-US" sz="1875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总结</a:t>
            </a:r>
            <a:endParaRPr lang="zh-CN" altLang="en-US" sz="1875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22" name="Text 19"/>
          <p:cNvSpPr/>
          <p:nvPr/>
        </p:nvSpPr>
        <p:spPr>
          <a:xfrm>
            <a:off x="6048375" y="4419600"/>
            <a:ext cx="2381250" cy="185737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460"/>
              </a:lnSpc>
              <a:buNone/>
            </a:pPr>
            <a:endParaRPr lang="en-US" sz="10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1828800"/>
            <a:ext cx="8001000" cy="8572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6750"/>
              </a:lnSpc>
              <a:buNone/>
            </a:pPr>
            <a:r>
              <a:rPr lang="en-US" sz="469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THANKS</a:t>
            </a:r>
            <a:endParaRPr lang="en-US" sz="4690" dirty="0"/>
          </a:p>
        </p:txBody>
      </p:sp>
      <p:sp>
        <p:nvSpPr>
          <p:cNvPr id="4" name="Text 1"/>
          <p:cNvSpPr/>
          <p:nvPr/>
        </p:nvSpPr>
        <p:spPr>
          <a:xfrm>
            <a:off x="571500" y="4543425"/>
            <a:ext cx="8001000" cy="2190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725"/>
              </a:lnSpc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409950"/>
            <a:ext cx="80010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所有功能模块</a:t>
            </a:r>
            <a:endParaRPr lang="en-US" sz="375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571500" y="41719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6667500" y="381000"/>
            <a:ext cx="1905000" cy="1905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0"/>
              </a:lnSpc>
              <a:buNone/>
            </a:pPr>
            <a:r>
              <a:rPr lang="en-US" sz="97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9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t="3571" b="3571"/>
          <a:stretch>
            <a:fillRect/>
          </a:stretch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核心功能模块概览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1000" y="1428750"/>
            <a:ext cx="8382000" cy="317658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5313" y="3609975"/>
            <a:ext cx="2362200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安全登录认证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595313" y="3900488"/>
            <a:ext cx="23622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系统设计了安全高效的登录认证机制，采用多因素认证保障用户账户安全，防止未授权访问。</a:t>
            </a:r>
            <a:endParaRPr lang="en-US" sz="1050" dirty="0"/>
          </a:p>
        </p:txBody>
      </p:sp>
      <p:sp>
        <p:nvSpPr>
          <p:cNvPr id="9" name="Text 5"/>
          <p:cNvSpPr/>
          <p:nvPr/>
        </p:nvSpPr>
        <p:spPr>
          <a:xfrm>
            <a:off x="595313" y="2538413"/>
            <a:ext cx="2362200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商品管理功能</a:t>
            </a:r>
            <a:endParaRPr lang="en-US" sz="1200" dirty="0"/>
          </a:p>
        </p:txBody>
      </p:sp>
      <p:sp>
        <p:nvSpPr>
          <p:cNvPr id="10" name="Text 6"/>
          <p:cNvSpPr/>
          <p:nvPr/>
        </p:nvSpPr>
        <p:spPr>
          <a:xfrm>
            <a:off x="595313" y="2828925"/>
            <a:ext cx="23622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涵盖商品上架、下架、库存调整等管理功能，支持批量操作以提升效率，简化商家操作流程。</a:t>
            </a:r>
            <a:endParaRPr lang="en-US" sz="1050" dirty="0"/>
          </a:p>
        </p:txBody>
      </p:sp>
      <p:sp>
        <p:nvSpPr>
          <p:cNvPr id="11" name="Text 7"/>
          <p:cNvSpPr/>
          <p:nvPr/>
        </p:nvSpPr>
        <p:spPr>
          <a:xfrm>
            <a:off x="595313" y="1466850"/>
            <a:ext cx="2362200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订单状态跟踪</a:t>
            </a:r>
            <a:endParaRPr lang="en-US" sz="1200" dirty="0"/>
          </a:p>
        </p:txBody>
      </p:sp>
      <p:sp>
        <p:nvSpPr>
          <p:cNvPr id="12" name="Text 8"/>
          <p:cNvSpPr/>
          <p:nvPr/>
        </p:nvSpPr>
        <p:spPr>
          <a:xfrm>
            <a:off x="595313" y="1757362"/>
            <a:ext cx="23622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实时跟踪订单状态，确保商家及时掌握订单动态，提高订单处理速度和准确性。</a:t>
            </a:r>
            <a:endParaRPr lang="en-US" sz="1050" dirty="0"/>
          </a:p>
        </p:txBody>
      </p:sp>
      <p:sp>
        <p:nvSpPr>
          <p:cNvPr id="13" name="Text 9"/>
          <p:cNvSpPr/>
          <p:nvPr/>
        </p:nvSpPr>
        <p:spPr>
          <a:xfrm>
            <a:off x="6186488" y="1676400"/>
            <a:ext cx="2362200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自动化退款退货</a:t>
            </a:r>
            <a:endParaRPr lang="en-US" sz="1200" dirty="0"/>
          </a:p>
        </p:txBody>
      </p:sp>
      <p:sp>
        <p:nvSpPr>
          <p:cNvPr id="14" name="Text 10"/>
          <p:cNvSpPr/>
          <p:nvPr/>
        </p:nvSpPr>
        <p:spPr>
          <a:xfrm>
            <a:off x="6186488" y="1966913"/>
            <a:ext cx="2362200" cy="457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自动化处理退款退货，减少人工干预，优化客户体验，提高客户满意度。</a:t>
            </a:r>
            <a:endParaRPr lang="en-US" sz="1050" dirty="0"/>
          </a:p>
        </p:txBody>
      </p:sp>
      <p:sp>
        <p:nvSpPr>
          <p:cNvPr id="15" name="Text 11"/>
          <p:cNvSpPr/>
          <p:nvPr/>
        </p:nvSpPr>
        <p:spPr>
          <a:xfrm>
            <a:off x="6186488" y="2538413"/>
            <a:ext cx="2362200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销售报表辅助</a:t>
            </a:r>
            <a:endParaRPr lang="en-US" sz="1200" dirty="0"/>
          </a:p>
        </p:txBody>
      </p:sp>
      <p:sp>
        <p:nvSpPr>
          <p:cNvPr id="16" name="Text 12"/>
          <p:cNvSpPr/>
          <p:nvPr/>
        </p:nvSpPr>
        <p:spPr>
          <a:xfrm>
            <a:off x="6186488" y="2828925"/>
            <a:ext cx="2362200" cy="457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提供销售报表辅助决策，帮助商家分析销售数据，做出更明智的商业决策。</a:t>
            </a:r>
            <a:endParaRPr lang="en-US" sz="1050" dirty="0"/>
          </a:p>
        </p:txBody>
      </p:sp>
      <p:sp>
        <p:nvSpPr>
          <p:cNvPr id="17" name="Text 13"/>
          <p:cNvSpPr/>
          <p:nvPr/>
        </p:nvSpPr>
        <p:spPr>
          <a:xfrm>
            <a:off x="6186488" y="3400425"/>
            <a:ext cx="2362200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个性化系统配置</a:t>
            </a:r>
            <a:endParaRPr lang="en-US" sz="1200" dirty="0"/>
          </a:p>
        </p:txBody>
      </p:sp>
      <p:sp>
        <p:nvSpPr>
          <p:cNvPr id="18" name="Text 14"/>
          <p:cNvSpPr/>
          <p:nvPr/>
        </p:nvSpPr>
        <p:spPr>
          <a:xfrm>
            <a:off x="6186488" y="3690938"/>
            <a:ext cx="23622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支持个性化系统配置以满足定制需求，使商家能够根据自身业务特点调整系统设置。</a:t>
            </a:r>
            <a:endParaRPr lang="en-US" sz="10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30225" y="3389630"/>
            <a:ext cx="80010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square" lIns="0" tIns="0" rIns="0" bIns="0" rtlCol="0" anchor="ctr"/>
          <a:lstStyle/>
          <a:p>
            <a:pPr marL="0" algn="l">
              <a:lnSpc>
                <a:spcPts val="2625"/>
              </a:lnSpc>
              <a:buClrTx/>
              <a:buSzTx/>
              <a:buFontTx/>
              <a:buNone/>
            </a:pPr>
            <a:r>
              <a:rPr lang="en-US" sz="37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已完成的功能</a:t>
            </a:r>
            <a:r>
              <a:rPr lang="zh-CN" altLang="en-US" sz="37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和技术实现</a:t>
            </a:r>
            <a:endParaRPr lang="zh-CN" altLang="en-US" sz="37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  <a:sym typeface="+mn-ea"/>
            </a:endParaRPr>
          </a:p>
        </p:txBody>
      </p:sp>
      <p:sp>
        <p:nvSpPr>
          <p:cNvPr id="4" name="Text 1"/>
          <p:cNvSpPr/>
          <p:nvPr/>
        </p:nvSpPr>
        <p:spPr>
          <a:xfrm>
            <a:off x="571500" y="41719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6667500" y="381000"/>
            <a:ext cx="1905000" cy="1905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0"/>
              </a:lnSpc>
              <a:buNone/>
            </a:pPr>
            <a:r>
              <a:rPr lang="en-US" sz="97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9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-20955"/>
            <a:ext cx="9144000" cy="51435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 rot="10800000">
            <a:off x="2338388" y="3233737"/>
            <a:ext cx="652463" cy="371475"/>
          </a:xfrm>
          <a:prstGeom prst="triangle">
            <a:avLst/>
          </a:prstGeom>
          <a:solidFill>
            <a:srgbClr val="1529FA"/>
          </a:solidFill>
        </p:spPr>
      </p:sp>
      <p:sp>
        <p:nvSpPr>
          <p:cNvPr id="6" name="Text 3"/>
          <p:cNvSpPr/>
          <p:nvPr/>
        </p:nvSpPr>
        <p:spPr>
          <a:xfrm>
            <a:off x="3022600" y="2062480"/>
            <a:ext cx="3692525" cy="97726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algn="l">
              <a:lnSpc>
                <a:spcPts val="2550"/>
              </a:lnSpc>
              <a:buClrTx/>
              <a:buSzTx/>
              <a:buFontTx/>
              <a:buNone/>
            </a:pPr>
            <a:r>
              <a:rPr dirty="0">
                <a:solidFill>
                  <a:schemeClr val="bg1"/>
                </a:solidFill>
              </a:rPr>
              <a:t>1. </a:t>
            </a:r>
            <a:r>
              <a:rPr dirty="0"/>
              <a:t>基础架构搭建</a:t>
            </a:r>
            <a:endParaRPr dirty="0"/>
          </a:p>
          <a:p>
            <a:pPr marL="0" algn="l">
              <a:lnSpc>
                <a:spcPts val="2550"/>
              </a:lnSpc>
              <a:buClrTx/>
              <a:buSzTx/>
              <a:buFontTx/>
              <a:buNone/>
            </a:pPr>
            <a:r>
              <a:rPr dirty="0"/>
              <a:t>  技术栈 ：Vue3 + Vuerouter + Vuex + Elementui + Axios + Express + MySQL。  </a:t>
            </a:r>
            <a:endParaRPr dirty="0"/>
          </a:p>
          <a:p>
            <a:pPr marL="0" algn="l">
              <a:lnSpc>
                <a:spcPts val="2550"/>
              </a:lnSpc>
              <a:buClrTx/>
              <a:buSzTx/>
              <a:buFontTx/>
              <a:buNone/>
            </a:pPr>
            <a:r>
              <a:rPr dirty="0"/>
              <a:t>  项目初始化 ：  </a:t>
            </a:r>
            <a:endParaRPr dirty="0"/>
          </a:p>
          <a:p>
            <a:pPr marL="0" algn="l">
              <a:lnSpc>
                <a:spcPts val="2550"/>
              </a:lnSpc>
              <a:buClrTx/>
              <a:buSzTx/>
              <a:buFontTx/>
              <a:buNone/>
            </a:pPr>
            <a:r>
              <a:rPr dirty="0"/>
              <a:t>   搭建Vue项目骨架，集成</a:t>
            </a:r>
            <a:r>
              <a:rPr dirty="0">
                <a:solidFill>
                  <a:schemeClr val="tx1"/>
                </a:solidFill>
              </a:rPr>
              <a:t>路由</a:t>
            </a:r>
            <a:r>
              <a:rPr dirty="0"/>
              <a:t>、状态管理及UI组件库。  </a:t>
            </a:r>
            <a:endParaRPr dirty="0"/>
          </a:p>
          <a:p>
            <a:pPr marL="0" algn="l">
              <a:lnSpc>
                <a:spcPts val="2550"/>
              </a:lnSpc>
              <a:buClrTx/>
              <a:buSzTx/>
              <a:buFontTx/>
              <a:buNone/>
            </a:pPr>
            <a:r>
              <a:rPr dirty="0"/>
              <a:t>   配置后端Express服务与MySQL数据库连接。  </a:t>
            </a:r>
            <a:endParaRPr dirty="0"/>
          </a:p>
          <a:p>
            <a:pPr marL="0" algn="l">
              <a:lnSpc>
                <a:spcPts val="2550"/>
              </a:lnSpc>
              <a:buClrTx/>
              <a:buSzTx/>
              <a:buFontTx/>
              <a:buNone/>
            </a:pPr>
            <a:r>
              <a:rPr dirty="0"/>
              <a:t>   引入图标库（iconfont）并完成全局样式初始化。  </a:t>
            </a:r>
            <a:endParaRPr dirty="0"/>
          </a:p>
          <a:p>
            <a:pPr marL="0" algn="l">
              <a:lnSpc>
                <a:spcPts val="2550"/>
              </a:lnSpc>
              <a:buClrTx/>
              <a:buSzTx/>
              <a:buFontTx/>
              <a:buNone/>
            </a:pPr>
            <a:r>
              <a:rPr dirty="0"/>
              <a:t>  测试结果 ：基础架构兼容性及功能测试通过，环境运行稳定。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-20955"/>
            <a:ext cx="9144000" cy="51435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 rot="10800000">
            <a:off x="2338388" y="3233737"/>
            <a:ext cx="652463" cy="371475"/>
          </a:xfrm>
          <a:prstGeom prst="triangle">
            <a:avLst/>
          </a:prstGeom>
          <a:solidFill>
            <a:srgbClr val="1529FA"/>
          </a:solidFill>
        </p:spPr>
      </p:sp>
      <p:sp>
        <p:nvSpPr>
          <p:cNvPr id="6" name="Text 3"/>
          <p:cNvSpPr/>
          <p:nvPr/>
        </p:nvSpPr>
        <p:spPr>
          <a:xfrm>
            <a:off x="3017520" y="2062480"/>
            <a:ext cx="4323715" cy="97726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algn="l">
              <a:lnSpc>
                <a:spcPts val="2550"/>
              </a:lnSpc>
              <a:buClrTx/>
              <a:buSzTx/>
              <a:buFontTx/>
              <a:buNone/>
            </a:pPr>
            <a:r>
              <a:rPr dirty="0"/>
              <a:t>核心功能开发</a:t>
            </a:r>
            <a:endParaRPr dirty="0"/>
          </a:p>
          <a:p>
            <a:pPr marL="0" algn="l">
              <a:lnSpc>
                <a:spcPts val="2550"/>
              </a:lnSpc>
              <a:buClrTx/>
              <a:buSzTx/>
              <a:buFontTx/>
              <a:buNone/>
            </a:pPr>
            <a:r>
              <a:rPr dirty="0"/>
              <a:t>  商品管理模块 ：</a:t>
            </a:r>
            <a:endParaRPr dirty="0"/>
          </a:p>
          <a:p>
            <a:pPr marL="0" algn="l">
              <a:lnSpc>
                <a:spcPts val="2550"/>
              </a:lnSpc>
              <a:buClrTx/>
              <a:buSzTx/>
              <a:buFontTx/>
              <a:buNone/>
            </a:pPr>
            <a:r>
              <a:rPr dirty="0"/>
              <a:t>项目搭建-初始化</a:t>
            </a:r>
            <a:endParaRPr dirty="0"/>
          </a:p>
          <a:p>
            <a:pPr marL="0" algn="l">
              <a:lnSpc>
                <a:spcPts val="2550"/>
              </a:lnSpc>
              <a:buClrTx/>
              <a:buSzTx/>
              <a:buFontTx/>
              <a:buNone/>
            </a:pPr>
            <a:r>
              <a:rPr dirty="0"/>
              <a:t>首页-路由界面基础搭建</a:t>
            </a:r>
            <a:r>
              <a:rPr lang="zh-CN" dirty="0"/>
              <a:t>，</a:t>
            </a:r>
            <a:r>
              <a:rPr dirty="0"/>
              <a:t>导航折叠</a:t>
            </a:r>
            <a:endParaRPr dirty="0"/>
          </a:p>
          <a:p>
            <a:pPr marL="0" algn="l">
              <a:lnSpc>
                <a:spcPts val="2550"/>
              </a:lnSpc>
              <a:buClrTx/>
              <a:buSzTx/>
              <a:buFontTx/>
              <a:buNone/>
            </a:pPr>
            <a:r>
              <a:rPr dirty="0"/>
              <a:t>商品列表-静态布局-动态数据-分页实现</a:t>
            </a:r>
            <a:endParaRPr dirty="0"/>
          </a:p>
          <a:p>
            <a:pPr marL="0" algn="l">
              <a:lnSpc>
                <a:spcPts val="2550"/>
              </a:lnSpc>
              <a:buClrTx/>
              <a:buSzTx/>
              <a:buFontTx/>
              <a:buNone/>
            </a:pPr>
            <a:r>
              <a:rPr dirty="0"/>
              <a:t>商品管理-搜索</a:t>
            </a:r>
            <a:r>
              <a:rPr lang="zh-CN" dirty="0"/>
              <a:t>，</a:t>
            </a:r>
            <a:r>
              <a:rPr dirty="0"/>
              <a:t>页面添加，弹框添加</a:t>
            </a:r>
            <a:endParaRPr dirty="0"/>
          </a:p>
          <a:p>
            <a:pPr marL="0" algn="l">
              <a:lnSpc>
                <a:spcPts val="2550"/>
              </a:lnSpc>
              <a:buClrTx/>
              <a:buSzTx/>
              <a:buFontTx/>
              <a:buNone/>
            </a:pPr>
            <a:r>
              <a:rPr dirty="0"/>
              <a:t>商品-分页功能，类目选择</a:t>
            </a:r>
            <a:endParaRPr dirty="0"/>
          </a:p>
          <a:p>
            <a:pPr marL="0" algn="l">
              <a:lnSpc>
                <a:spcPts val="2550"/>
              </a:lnSpc>
              <a:buClrTx/>
              <a:buSzTx/>
              <a:buFontTx/>
              <a:buNone/>
            </a:pPr>
            <a:r>
              <a:rPr dirty="0"/>
              <a:t>上传图片实现</a:t>
            </a:r>
            <a:endParaRPr dirty="0"/>
          </a:p>
          <a:p>
            <a:pPr marL="0" algn="l">
              <a:lnSpc>
                <a:spcPts val="2550"/>
              </a:lnSpc>
              <a:buClrTx/>
              <a:buSzTx/>
              <a:buFontTx/>
              <a:buNone/>
            </a:pPr>
            <a:r>
              <a:rPr dirty="0"/>
              <a:t>   技术：Element-ui表格组件、树形控件、阿里云OSS图片上传。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409950"/>
            <a:ext cx="80010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algn="l">
              <a:lnSpc>
                <a:spcPts val="2625"/>
              </a:lnSpc>
              <a:buClrTx/>
              <a:buSzTx/>
              <a:buFontTx/>
              <a:buNone/>
            </a:pPr>
            <a:r>
              <a:rPr lang="en-US" sz="37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当前遇到的困难</a:t>
            </a:r>
            <a:endParaRPr lang="en-US" sz="37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  <a:sym typeface="+mn-ea"/>
            </a:endParaRPr>
          </a:p>
        </p:txBody>
      </p:sp>
      <p:sp>
        <p:nvSpPr>
          <p:cNvPr id="4" name="Text 1"/>
          <p:cNvSpPr/>
          <p:nvPr/>
        </p:nvSpPr>
        <p:spPr>
          <a:xfrm>
            <a:off x="571500" y="41719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6667500" y="381000"/>
            <a:ext cx="1905000" cy="1905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0"/>
              </a:lnSpc>
              <a:buNone/>
            </a:pPr>
            <a:r>
              <a:rPr lang="en-US" sz="97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9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t="3571" b="3571"/>
          <a:stretch>
            <a:fillRect/>
          </a:stretch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72465" y="1815465"/>
            <a:ext cx="5333365" cy="30149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latin typeface="+mn-ea"/>
                <a:cs typeface="+mn-ea"/>
              </a:rPr>
              <a:t>1.  架构设计，各个版块链接，api内容填写。</a:t>
            </a:r>
            <a:endParaRPr lang="zh-CN" altLang="en-US" b="1">
              <a:latin typeface="+mn-ea"/>
              <a:cs typeface="+mn-ea"/>
            </a:endParaRPr>
          </a:p>
          <a:p>
            <a:r>
              <a:rPr lang="zh-CN" altLang="en-US" b="1">
                <a:latin typeface="+mn-ea"/>
                <a:cs typeface="+mn-ea"/>
              </a:rPr>
              <a:t>（通过查询资料，询问</a:t>
            </a:r>
            <a:r>
              <a:rPr lang="en-US" altLang="zh-CN" b="1">
                <a:latin typeface="+mn-ea"/>
                <a:cs typeface="+mn-ea"/>
              </a:rPr>
              <a:t>ai</a:t>
            </a:r>
            <a:r>
              <a:rPr lang="zh-CN" altLang="en-US" b="1">
                <a:latin typeface="+mn-ea"/>
                <a:cs typeface="+mn-ea"/>
              </a:rPr>
              <a:t>，已经得到解决）</a:t>
            </a:r>
            <a:endParaRPr lang="zh-CN" altLang="en-US" b="1">
              <a:latin typeface="+mn-ea"/>
              <a:cs typeface="+mn-ea"/>
            </a:endParaRPr>
          </a:p>
          <a:p>
            <a:r>
              <a:rPr lang="zh-CN" altLang="en-US" b="1">
                <a:latin typeface="+mn-ea"/>
                <a:cs typeface="+mn-ea"/>
              </a:rPr>
              <a:t>2. 测试不足 </a:t>
            </a:r>
            <a:r>
              <a:rPr lang="zh-CN" altLang="en-US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。</a:t>
            </a:r>
            <a:endParaRPr lang="zh-CN" altLang="en-US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8275" y="330200"/>
            <a:ext cx="4533265" cy="876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2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遇到的</a:t>
            </a:r>
            <a:r>
              <a:rPr lang="zh-CN" altLang="en-US" sz="22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困难</a:t>
            </a:r>
            <a:endParaRPr lang="zh-CN" altLang="en-US" sz="225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300,&quot;left&quot;:270,&quot;top&quot;:45,&quot;width&quot;:393.75}"/>
</p:tagLst>
</file>

<file path=ppt/tags/tag10.xml><?xml version="1.0" encoding="utf-8"?>
<p:tagLst xmlns:p="http://schemas.openxmlformats.org/presentationml/2006/main">
  <p:tag name="KSO_WM_DIAGRAM_VIRTUALLY_FRAME" val="{&quot;height&quot;:300,&quot;left&quot;:270,&quot;top&quot;:45,&quot;width&quot;:393.75}"/>
</p:tagLst>
</file>

<file path=ppt/tags/tag11.xml><?xml version="1.0" encoding="utf-8"?>
<p:tagLst xmlns:p="http://schemas.openxmlformats.org/presentationml/2006/main">
  <p:tag name="KSO_WM_DIAGRAM_VIRTUALLY_FRAME" val="{&quot;height&quot;:300,&quot;left&quot;:270,&quot;top&quot;:45,&quot;width&quot;:393.75}"/>
</p:tagLst>
</file>

<file path=ppt/tags/tag12.xml><?xml version="1.0" encoding="utf-8"?>
<p:tagLst xmlns:p="http://schemas.openxmlformats.org/presentationml/2006/main">
  <p:tag name="KSO_WM_DIAGRAM_VIRTUALLY_FRAME" val="{&quot;height&quot;:300,&quot;left&quot;:270,&quot;top&quot;:45,&quot;width&quot;:393.75}"/>
</p:tagLst>
</file>

<file path=ppt/tags/tag13.xml><?xml version="1.0" encoding="utf-8"?>
<p:tagLst xmlns:p="http://schemas.openxmlformats.org/presentationml/2006/main">
  <p:tag name="KSO_WM_DIAGRAM_VIRTUALLY_FRAME" val="{&quot;height&quot;:300,&quot;left&quot;:45,&quot;top&quot;:45,&quot;width&quot;:390}"/>
</p:tagLst>
</file>

<file path=ppt/tags/tag14.xml><?xml version="1.0" encoding="utf-8"?>
<p:tagLst xmlns:p="http://schemas.openxmlformats.org/presentationml/2006/main">
  <p:tag name="KSO_WM_DIAGRAM_VIRTUALLY_FRAME" val="{&quot;height&quot;:300,&quot;left&quot;:45,&quot;top&quot;:45,&quot;width&quot;:390}"/>
</p:tagLst>
</file>

<file path=ppt/tags/tag15.xml><?xml version="1.0" encoding="utf-8"?>
<p:tagLst xmlns:p="http://schemas.openxmlformats.org/presentationml/2006/main">
  <p:tag name="KSO_WM_DIAGRAM_VIRTUALLY_FRAME" val="{&quot;height&quot;:300,&quot;left&quot;:45,&quot;top&quot;:45,&quot;width&quot;:390}"/>
</p:tagLst>
</file>

<file path=ppt/tags/tag16.xml><?xml version="1.0" encoding="utf-8"?>
<p:tagLst xmlns:p="http://schemas.openxmlformats.org/presentationml/2006/main">
  <p:tag name="KSO_WM_DIAGRAM_VIRTUALLY_FRAME" val="{&quot;height&quot;:300,&quot;left&quot;:45,&quot;top&quot;:45,&quot;width&quot;:390}"/>
</p:tagLst>
</file>

<file path=ppt/tags/tag17.xml><?xml version="1.0" encoding="utf-8"?>
<p:tagLst xmlns:p="http://schemas.openxmlformats.org/presentationml/2006/main">
  <p:tag name="KSO_WM_DIAGRAM_VIRTUALLY_FRAME" val="{&quot;height&quot;:300,&quot;left&quot;:45,&quot;top&quot;:45,&quot;width&quot;:390}"/>
</p:tagLst>
</file>

<file path=ppt/tags/tag18.xml><?xml version="1.0" encoding="utf-8"?>
<p:tagLst xmlns:p="http://schemas.openxmlformats.org/presentationml/2006/main">
  <p:tag name="KSO_WM_DIAGRAM_VIRTUALLY_FRAME" val="{&quot;height&quot;:300,&quot;left&quot;:45,&quot;top&quot;:45,&quot;width&quot;:390}"/>
</p:tagLst>
</file>

<file path=ppt/tags/tag19.xml><?xml version="1.0" encoding="utf-8"?>
<p:tagLst xmlns:p="http://schemas.openxmlformats.org/presentationml/2006/main">
  <p:tag name="KSO_WM_DIAGRAM_VIRTUALLY_FRAME" val="{&quot;height&quot;:300,&quot;left&quot;:45,&quot;top&quot;:45,&quot;width&quot;:390}"/>
</p:tagLst>
</file>

<file path=ppt/tags/tag2.xml><?xml version="1.0" encoding="utf-8"?>
<p:tagLst xmlns:p="http://schemas.openxmlformats.org/presentationml/2006/main">
  <p:tag name="KSO_WM_DIAGRAM_VIRTUALLY_FRAME" val="{&quot;height&quot;:300,&quot;left&quot;:270,&quot;top&quot;:45,&quot;width&quot;:393.75}"/>
</p:tagLst>
</file>

<file path=ppt/tags/tag20.xml><?xml version="1.0" encoding="utf-8"?>
<p:tagLst xmlns:p="http://schemas.openxmlformats.org/presentationml/2006/main">
  <p:tag name="KSO_WM_DIAGRAM_VIRTUALLY_FRAME" val="{&quot;height&quot;:300,&quot;left&quot;:45,&quot;top&quot;:45,&quot;width&quot;:390}"/>
</p:tagLst>
</file>

<file path=ppt/tags/tag21.xml><?xml version="1.0" encoding="utf-8"?>
<p:tagLst xmlns:p="http://schemas.openxmlformats.org/presentationml/2006/main">
  <p:tag name="KSO_WM_DIAGRAM_VIRTUALLY_FRAME" val="{&quot;height&quot;:300,&quot;left&quot;:45,&quot;top&quot;:45,&quot;width&quot;:390}"/>
</p:tagLst>
</file>

<file path=ppt/tags/tag22.xml><?xml version="1.0" encoding="utf-8"?>
<p:tagLst xmlns:p="http://schemas.openxmlformats.org/presentationml/2006/main">
  <p:tag name="commondata" val="eyJoZGlkIjoiMjYyZmZlM2RiNzNkODYzMmRmMzE4MjFlOTcxMTVjYTIifQ=="/>
</p:tagLst>
</file>

<file path=ppt/tags/tag3.xml><?xml version="1.0" encoding="utf-8"?>
<p:tagLst xmlns:p="http://schemas.openxmlformats.org/presentationml/2006/main">
  <p:tag name="KSO_WM_DIAGRAM_VIRTUALLY_FRAME" val="{&quot;height&quot;:300,&quot;left&quot;:270,&quot;top&quot;:45,&quot;width&quot;:393.75}"/>
</p:tagLst>
</file>

<file path=ppt/tags/tag4.xml><?xml version="1.0" encoding="utf-8"?>
<p:tagLst xmlns:p="http://schemas.openxmlformats.org/presentationml/2006/main">
  <p:tag name="KSO_WM_DIAGRAM_VIRTUALLY_FRAME" val="{&quot;height&quot;:300,&quot;left&quot;:270,&quot;top&quot;:45,&quot;width&quot;:393.75}"/>
</p:tagLst>
</file>

<file path=ppt/tags/tag5.xml><?xml version="1.0" encoding="utf-8"?>
<p:tagLst xmlns:p="http://schemas.openxmlformats.org/presentationml/2006/main">
  <p:tag name="KSO_WM_DIAGRAM_VIRTUALLY_FRAME" val="{&quot;height&quot;:300,&quot;left&quot;:270,&quot;top&quot;:45,&quot;width&quot;:393.75}"/>
</p:tagLst>
</file>

<file path=ppt/tags/tag6.xml><?xml version="1.0" encoding="utf-8"?>
<p:tagLst xmlns:p="http://schemas.openxmlformats.org/presentationml/2006/main">
  <p:tag name="KSO_WM_DIAGRAM_VIRTUALLY_FRAME" val="{&quot;height&quot;:300,&quot;left&quot;:270,&quot;top&quot;:45,&quot;width&quot;:393.75}"/>
</p:tagLst>
</file>

<file path=ppt/tags/tag7.xml><?xml version="1.0" encoding="utf-8"?>
<p:tagLst xmlns:p="http://schemas.openxmlformats.org/presentationml/2006/main">
  <p:tag name="KSO_WM_DIAGRAM_VIRTUALLY_FRAME" val="{&quot;height&quot;:300,&quot;left&quot;:270,&quot;top&quot;:45,&quot;width&quot;:393.75}"/>
</p:tagLst>
</file>

<file path=ppt/tags/tag8.xml><?xml version="1.0" encoding="utf-8"?>
<p:tagLst xmlns:p="http://schemas.openxmlformats.org/presentationml/2006/main">
  <p:tag name="KSO_WM_DIAGRAM_VIRTUALLY_FRAME" val="{&quot;height&quot;:300,&quot;left&quot;:270,&quot;top&quot;:45,&quot;width&quot;:393.75}"/>
</p:tagLst>
</file>

<file path=ppt/tags/tag9.xml><?xml version="1.0" encoding="utf-8"?>
<p:tagLst xmlns:p="http://schemas.openxmlformats.org/presentationml/2006/main">
  <p:tag name="KSO_WM_DIAGRAM_VIRTUALLY_FRAME" val="{&quot;height&quot;:300,&quot;left&quot;:270,&quot;top&quot;:45,&quot;width&quot;:393.75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1142</Words>
  <Application>WPS 演示</Application>
  <PresentationFormat>On-screen Show (16:9)</PresentationFormat>
  <Paragraphs>151</Paragraphs>
  <Slides>20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微软雅黑</vt:lpstr>
      <vt:lpstr>Calibri</vt:lpstr>
      <vt:lpstr>等线</vt:lpstr>
      <vt:lpstr>Arial Unicode MS</vt:lpstr>
      <vt:lpstr>Calibri</vt:lpstr>
      <vt:lpstr>华文彩云</vt:lpstr>
      <vt:lpstr>华文琥珀</vt:lpstr>
      <vt:lpstr>仿宋</vt:lpstr>
      <vt:lpstr>华文细黑</vt:lpstr>
      <vt:lpstr>华文隶书</vt:lpstr>
      <vt:lpstr>华文行楷</vt:lpstr>
      <vt:lpstr>等线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王如月</cp:lastModifiedBy>
  <cp:revision>4</cp:revision>
  <dcterms:created xsi:type="dcterms:W3CDTF">2025-04-06T02:40:00Z</dcterms:created>
  <dcterms:modified xsi:type="dcterms:W3CDTF">2025-04-16T15:26:43Z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E08C3DF11C9148299B84CC5DC2762F55_12</vt:lpwstr>
  </property>
  <property fmtid="{D5CDD505-2E9C-101B-9397-08002B2CF9AE}" pid="3" name="KSOProductBuildVer">
    <vt:lpwstr>2052-12.1.0.17827</vt:lpwstr>
  </property>
</Properties>
</file>