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9" r:id="rId19"/>
    <p:sldId id="278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3.png"/><Relationship Id="rId20" Type="http://schemas.openxmlformats.org/officeDocument/2006/relationships/notesSlide" Target="../notesSlides/notesSlide14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38325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商城后台管理系统项目计划书</a:t>
            </a:r>
            <a:endParaRPr lang="en-US" sz="4690" dirty="0"/>
          </a:p>
        </p:txBody>
      </p:sp>
      <p:sp>
        <p:nvSpPr>
          <p:cNvPr id="4" name="Text 1"/>
          <p:cNvSpPr/>
          <p:nvPr/>
        </p:nvSpPr>
        <p:spPr>
          <a:xfrm>
            <a:off x="571500" y="2847975"/>
            <a:ext cx="800100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endParaRPr lang="en-US" sz="1875" dirty="0"/>
          </a:p>
        </p:txBody>
      </p:sp>
      <p:sp>
        <p:nvSpPr>
          <p:cNvPr id="5" name="Text 2"/>
          <p:cNvSpPr/>
          <p:nvPr/>
        </p:nvSpPr>
        <p:spPr>
          <a:xfrm>
            <a:off x="571500" y="4562475"/>
            <a:ext cx="8001000" cy="2000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75"/>
              </a:lnSpc>
              <a:buNone/>
            </a:pPr>
            <a:endParaRPr lang="en-US" sz="1125" dirty="0"/>
          </a:p>
        </p:txBody>
      </p:sp>
      <p:sp>
        <p:nvSpPr>
          <p:cNvPr id="6" name="文本框 5"/>
          <p:cNvSpPr txBox="1"/>
          <p:nvPr/>
        </p:nvSpPr>
        <p:spPr>
          <a:xfrm>
            <a:off x="4426585" y="3355975"/>
            <a:ext cx="3877945" cy="156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828800" lvl="4"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43095" y="3389630"/>
            <a:ext cx="3861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小组成员：彭孝乐（组长）、李宁、</a:t>
            </a:r>
            <a:r>
              <a:rPr lang="en-US" altLang="zh-CN"/>
              <a:t>		</a:t>
            </a:r>
            <a:r>
              <a:rPr lang="zh-CN" altLang="en-US"/>
              <a:t>曾洁、</a:t>
            </a:r>
            <a:r>
              <a:rPr lang="zh-CN" altLang="en-US"/>
              <a:t>王如月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汇报人：彭孝</a:t>
            </a:r>
            <a:r>
              <a:rPr lang="zh-CN" altLang="en-US"/>
              <a:t>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核心功能模块概览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31765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5313" y="360997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安全登录认证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95313" y="390048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系统设计了安全高效的登录认证机制，采用多因素认证保障用户账户安全，防止未授权访问。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95313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商品管理功能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95313" y="2828925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涵盖商品上架、下架、库存调整等管理功能，支持批量操作以提升效率，简化商家操作流程。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95313" y="146685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订单状态跟踪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95313" y="1757362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实时跟踪订单状态，确保商家及时掌握订单动态，提高订单处理速度和准确性。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186488" y="167640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自动化退款退货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86488" y="1966913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自动化处理退款退货，减少人工干预，优化客户体验，提高客户满意度。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6186488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销售报表辅助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6186488" y="2828925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提供销售报表辅助决策，帮助商家分析销售数据，做出更明智的商业决策。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6186488" y="340042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个性化系统配置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186488" y="369093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支持个性化系统配置以满足定制需求，使商家能够根据自身业务特点调整系统设置。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9245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592" r="6592"/>
          <a:stretch>
            <a:fillRect/>
          </a:stretch>
        </p:blipFill>
        <p:spPr>
          <a:xfrm>
            <a:off x="0" y="0"/>
            <a:ext cx="9144000" cy="59245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详细功能分解示例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4305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24300" y="2019300"/>
            <a:ext cx="1295400" cy="323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系统功能模块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066800" y="3409950"/>
            <a:ext cx="1019175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商品管理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366838" y="40386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支持商品列表显示，方便查看所有商品信息。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1366838" y="45339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提供商品添加功能，快速录入新商品。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1366838" y="50292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允许编辑商品信息，保持数据更新。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3733800" y="3409950"/>
            <a:ext cx="11811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用户权限管理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4033838" y="40386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实现角色管理，分配不同的操作权限给不同角色。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4033838" y="45339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支持用户信息维护，确保账户安全。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4033838" y="502920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提供权限配置，灵活调整用户权限。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6400800" y="3409950"/>
            <a:ext cx="1019175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数据统计</a:t>
            </a:r>
            <a:endParaRPr lang="en-US" sz="1500" dirty="0"/>
          </a:p>
        </p:txBody>
      </p:sp>
      <p:sp>
        <p:nvSpPr>
          <p:cNvPr id="17" name="Text 13"/>
          <p:cNvSpPr/>
          <p:nvPr/>
        </p:nvSpPr>
        <p:spPr>
          <a:xfrm>
            <a:off x="6700838" y="4038600"/>
            <a:ext cx="15049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通过图表形式直观展示订单数据，帮助分析销售趋势。</a:t>
            </a:r>
            <a:endParaRPr lang="en-US" sz="1050" dirty="0"/>
          </a:p>
        </p:txBody>
      </p:sp>
      <p:sp>
        <p:nvSpPr>
          <p:cNvPr id="18" name="Text 14"/>
          <p:cNvSpPr/>
          <p:nvPr/>
        </p:nvSpPr>
        <p:spPr>
          <a:xfrm>
            <a:off x="6700838" y="474345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提供销售数据分析，辅助制定营销策略。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6700838" y="5238750"/>
            <a:ext cx="15049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展示库存情况，优化库存管理。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开发计划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9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Shape 1"/>
          <p:cNvSpPr/>
          <p:nvPr/>
        </p:nvSpPr>
        <p:spPr>
          <a:xfrm>
            <a:off x="366713" y="357188"/>
            <a:ext cx="4429125" cy="4429125"/>
          </a:xfrm>
          <a:prstGeom prst="roundRect">
            <a:avLst>
              <a:gd name="adj" fmla="val 50000"/>
            </a:avLst>
          </a:prstGeom>
          <a:solidFill>
            <a:srgbClr val="FD6234"/>
          </a:solidFill>
        </p:spPr>
        <p:txBody>
          <a:bodyPr/>
          <a:p>
            <a:endParaRPr lang="zh-CN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19588" y="357188"/>
            <a:ext cx="4429125" cy="4429125"/>
          </a:xfrm>
          <a:prstGeom prst="roundRect">
            <a:avLst>
              <a:gd name="adj" fmla="val 50000"/>
            </a:avLst>
          </a:prstGeom>
        </p:spPr>
      </p:pic>
      <p:sp>
        <p:nvSpPr>
          <p:cNvPr id="5" name="Text 2"/>
          <p:cNvSpPr/>
          <p:nvPr/>
        </p:nvSpPr>
        <p:spPr>
          <a:xfrm>
            <a:off x="1295400" y="1614488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里程碑时间表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295400" y="2205037"/>
            <a:ext cx="25717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287780" y="2461895"/>
            <a:ext cx="2571750" cy="109283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第1周，完成需求收集与分析，确立项目范围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，以及完成基础架构搭建</a:t>
            </a: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57688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细化开发排期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428750"/>
            <a:ext cx="8382000" cy="3957638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1276350" y="2752725"/>
            <a:ext cx="4762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781050" y="4238625"/>
            <a:ext cx="14668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构建项目骨架</a:t>
            </a:r>
            <a:endParaRPr lang="en-US" sz="1200" dirty="0"/>
          </a:p>
        </p:txBody>
      </p:sp>
      <p:sp>
        <p:nvSpPr>
          <p:cNvPr id="9" name="Text 5"/>
          <p:cNvSpPr/>
          <p:nvPr>
            <p:custDataLst>
              <p:tags r:id="rId6"/>
            </p:custDataLst>
          </p:nvPr>
        </p:nvSpPr>
        <p:spPr>
          <a:xfrm>
            <a:off x="781050" y="4529138"/>
            <a:ext cx="14668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首周进行，集成Vue与Vue-router，奠定技术基础。</a:t>
            </a:r>
            <a:endParaRPr lang="en-US" sz="1050" dirty="0"/>
          </a:p>
        </p:txBody>
      </p:sp>
      <p:sp>
        <p:nvSpPr>
          <p:cNvPr id="10" name="Text 6"/>
          <p:cNvSpPr/>
          <p:nvPr>
            <p:custDataLst>
              <p:tags r:id="rId7"/>
            </p:custDataLst>
          </p:nvPr>
        </p:nvSpPr>
        <p:spPr>
          <a:xfrm>
            <a:off x="2781300" y="3605213"/>
            <a:ext cx="4762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7"/>
          <p:cNvSpPr/>
          <p:nvPr>
            <p:custDataLst>
              <p:tags r:id="rId8"/>
            </p:custDataLst>
          </p:nvPr>
        </p:nvSpPr>
        <p:spPr>
          <a:xfrm>
            <a:off x="2286000" y="1466850"/>
            <a:ext cx="14668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开发核心功能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9"/>
            </p:custDataLst>
          </p:nvPr>
        </p:nvSpPr>
        <p:spPr>
          <a:xfrm>
            <a:off x="2286000" y="1757362"/>
            <a:ext cx="14668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次周至第四周，集中开发登录认证、商品与订单管理模块。</a:t>
            </a:r>
            <a:endParaRPr lang="en-US" sz="1050" dirty="0"/>
          </a:p>
        </p:txBody>
      </p:sp>
      <p:sp>
        <p:nvSpPr>
          <p:cNvPr id="13" name="Text 9"/>
          <p:cNvSpPr/>
          <p:nvPr>
            <p:custDataLst>
              <p:tags r:id="rId10"/>
            </p:custDataLst>
          </p:nvPr>
        </p:nvSpPr>
        <p:spPr>
          <a:xfrm>
            <a:off x="4286250" y="2752725"/>
            <a:ext cx="4762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10"/>
          <p:cNvSpPr/>
          <p:nvPr>
            <p:custDataLst>
              <p:tags r:id="rId11"/>
            </p:custDataLst>
          </p:nvPr>
        </p:nvSpPr>
        <p:spPr>
          <a:xfrm>
            <a:off x="3790950" y="4238625"/>
            <a:ext cx="14668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优化用户体验</a:t>
            </a:r>
            <a:endParaRPr lang="en-US" sz="1200" dirty="0"/>
          </a:p>
        </p:txBody>
      </p:sp>
      <p:sp>
        <p:nvSpPr>
          <p:cNvPr id="15" name="Text 11"/>
          <p:cNvSpPr/>
          <p:nvPr>
            <p:custDataLst>
              <p:tags r:id="rId12"/>
            </p:custDataLst>
          </p:nvPr>
        </p:nvSpPr>
        <p:spPr>
          <a:xfrm>
            <a:off x="3790950" y="4529138"/>
            <a:ext cx="14668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第五至第七周，深化数据统计、权限控制，提升用户满意度。</a:t>
            </a:r>
            <a:endParaRPr lang="en-US" sz="1050" dirty="0"/>
          </a:p>
        </p:txBody>
      </p:sp>
      <p:sp>
        <p:nvSpPr>
          <p:cNvPr id="16" name="Text 12"/>
          <p:cNvSpPr/>
          <p:nvPr>
            <p:custDataLst>
              <p:tags r:id="rId13"/>
            </p:custDataLst>
          </p:nvPr>
        </p:nvSpPr>
        <p:spPr>
          <a:xfrm>
            <a:off x="5791200" y="3605213"/>
            <a:ext cx="4762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3"/>
          <p:cNvSpPr/>
          <p:nvPr>
            <p:custDataLst>
              <p:tags r:id="rId14"/>
            </p:custDataLst>
          </p:nvPr>
        </p:nvSpPr>
        <p:spPr>
          <a:xfrm>
            <a:off x="5295900" y="1466850"/>
            <a:ext cx="14668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全面测试修复</a:t>
            </a:r>
            <a:endParaRPr lang="en-US" sz="1200" dirty="0"/>
          </a:p>
        </p:txBody>
      </p:sp>
      <p:sp>
        <p:nvSpPr>
          <p:cNvPr id="18" name="Text 14"/>
          <p:cNvSpPr/>
          <p:nvPr>
            <p:custDataLst>
              <p:tags r:id="rId15"/>
            </p:custDataLst>
          </p:nvPr>
        </p:nvSpPr>
        <p:spPr>
          <a:xfrm>
            <a:off x="5295900" y="1757362"/>
            <a:ext cx="14668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第八周起，进行全面测试，修复bug，确保系统稳定。</a:t>
            </a:r>
            <a:endParaRPr lang="en-US" sz="1050" dirty="0"/>
          </a:p>
        </p:txBody>
      </p:sp>
      <p:sp>
        <p:nvSpPr>
          <p:cNvPr id="19" name="Text 15"/>
          <p:cNvSpPr/>
          <p:nvPr>
            <p:custDataLst>
              <p:tags r:id="rId16"/>
            </p:custDataLst>
          </p:nvPr>
        </p:nvSpPr>
        <p:spPr>
          <a:xfrm>
            <a:off x="7296150" y="2752725"/>
            <a:ext cx="4762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20" name="Text 16"/>
          <p:cNvSpPr/>
          <p:nvPr>
            <p:custDataLst>
              <p:tags r:id="rId17"/>
            </p:custDataLst>
          </p:nvPr>
        </p:nvSpPr>
        <p:spPr>
          <a:xfrm>
            <a:off x="6800850" y="4238625"/>
            <a:ext cx="14668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准备项目上线</a:t>
            </a:r>
            <a:endParaRPr lang="en-US" sz="1200" dirty="0"/>
          </a:p>
        </p:txBody>
      </p:sp>
      <p:sp>
        <p:nvSpPr>
          <p:cNvPr id="21" name="Text 17"/>
          <p:cNvSpPr/>
          <p:nvPr>
            <p:custDataLst>
              <p:tags r:id="rId18"/>
            </p:custDataLst>
          </p:nvPr>
        </p:nvSpPr>
        <p:spPr>
          <a:xfrm>
            <a:off x="6800850" y="4529138"/>
            <a:ext cx="14668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在全面测试后，持续优化，准备项目正式上线。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2465" y="1205230"/>
            <a:ext cx="5333365" cy="3625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1.</a:t>
            </a:r>
            <a:r>
              <a:rPr lang="zh-CN" altLang="en-US" sz="1400"/>
              <a:t>技术点</a:t>
            </a:r>
            <a:r>
              <a:rPr lang="en-US" altLang="zh-CN" sz="1400"/>
              <a:t> Vue+Vue-router+Vuex+Element-ui+Axios+</a:t>
            </a:r>
            <a:r>
              <a:rPr lang="zh-CN" altLang="en-US" sz="1400"/>
              <a:t>其他三方库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项目准备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- mysql</a:t>
            </a:r>
            <a:endParaRPr lang="en-US" altLang="zh-CN" sz="1400"/>
          </a:p>
          <a:p>
            <a:r>
              <a:rPr lang="en-US" altLang="zh-CN" sz="1400"/>
              <a:t>  - iconfont </a:t>
            </a:r>
            <a:r>
              <a:rPr lang="zh-CN" altLang="en-US" sz="1400"/>
              <a:t>图标库</a:t>
            </a:r>
            <a:endParaRPr lang="zh-CN" altLang="en-US" sz="1400"/>
          </a:p>
          <a:p>
            <a:r>
              <a:rPr lang="en-US" altLang="zh-CN" sz="1400"/>
              <a:t>  - axios</a:t>
            </a:r>
            <a:endParaRPr lang="en-US" altLang="zh-CN" sz="1400"/>
          </a:p>
          <a:p>
            <a:r>
              <a:rPr lang="en-US" altLang="zh-CN" sz="1400"/>
              <a:t>3.</a:t>
            </a:r>
            <a:r>
              <a:rPr lang="zh-CN" altLang="en-US" sz="1400"/>
              <a:t>项目搭建</a:t>
            </a:r>
            <a:endParaRPr lang="zh-CN" altLang="en-US" sz="1400"/>
          </a:p>
          <a:p>
            <a:r>
              <a:rPr lang="en-US" altLang="zh-CN" sz="1400"/>
              <a:t>  - vue create vue-ego</a:t>
            </a:r>
            <a:endParaRPr lang="en-US" altLang="zh-CN" sz="1400"/>
          </a:p>
          <a:p>
            <a:r>
              <a:rPr lang="en-US" altLang="zh-CN" sz="1400"/>
              <a:t>  - vue-router vuex</a:t>
            </a:r>
            <a:endParaRPr lang="en-US" altLang="zh-CN" sz="1400"/>
          </a:p>
          <a:p>
            <a:r>
              <a:rPr lang="en-US" altLang="zh-CN" sz="1400"/>
              <a:t>  - axios</a:t>
            </a:r>
            <a:endParaRPr lang="en-US" altLang="zh-CN" sz="1400"/>
          </a:p>
          <a:p>
            <a:r>
              <a:rPr lang="en-US" altLang="zh-CN" sz="1400"/>
              <a:t>  - vue add Element</a:t>
            </a:r>
            <a:endParaRPr lang="en-US" altLang="zh-CN" sz="1400"/>
          </a:p>
          <a:p>
            <a:r>
              <a:rPr lang="en-US" altLang="zh-CN" sz="1400"/>
              <a:t>4.</a:t>
            </a:r>
            <a:r>
              <a:rPr lang="zh-CN" altLang="en-US" sz="1400"/>
              <a:t>项目初始化</a:t>
            </a:r>
            <a:endParaRPr lang="zh-CN" altLang="en-US" sz="1400"/>
          </a:p>
          <a:p>
            <a:r>
              <a:rPr lang="en-US" altLang="zh-CN" sz="1400"/>
              <a:t>  - </a:t>
            </a:r>
            <a:r>
              <a:rPr lang="zh-CN" altLang="en-US" sz="1400"/>
              <a:t>删除无用的组件</a:t>
            </a:r>
            <a:endParaRPr lang="zh-CN" altLang="en-US" sz="1400"/>
          </a:p>
          <a:p>
            <a:r>
              <a:rPr lang="en-US" altLang="zh-CN" sz="1400"/>
              <a:t>  - css</a:t>
            </a:r>
            <a:r>
              <a:rPr lang="zh-CN" altLang="en-US" sz="1400"/>
              <a:t>初始化</a:t>
            </a:r>
            <a:endParaRPr lang="zh-CN" altLang="en-US" sz="1400"/>
          </a:p>
          <a:p>
            <a:r>
              <a:rPr lang="en-US" altLang="zh-CN" sz="1400"/>
              <a:t>  - </a:t>
            </a:r>
            <a:r>
              <a:rPr lang="zh-CN" altLang="en-US" sz="1400"/>
              <a:t>导入图标</a:t>
            </a:r>
            <a:endParaRPr lang="zh-CN" altLang="en-US" sz="1400"/>
          </a:p>
          <a:p>
            <a:r>
              <a:rPr lang="en-US" altLang="zh-CN" sz="1400"/>
              <a:t>5.</a:t>
            </a:r>
            <a:r>
              <a:rPr lang="zh-CN" altLang="en-US" sz="1400"/>
              <a:t>后台服务</a:t>
            </a:r>
            <a:endParaRPr lang="zh-CN" altLang="en-US" sz="1400"/>
          </a:p>
          <a:p>
            <a:r>
              <a:rPr lang="en-US" altLang="zh-CN" sz="1400"/>
              <a:t>  - npm i express -S6</a:t>
            </a:r>
            <a:endParaRPr lang="en-US" altLang="zh-CN" sz="1400"/>
          </a:p>
          <a:p>
            <a:r>
              <a:rPr lang="en-US" altLang="zh-CN" sz="1400"/>
              <a:t>6.</a:t>
            </a:r>
            <a:r>
              <a:rPr lang="zh-CN" altLang="en-US" sz="1400"/>
              <a:t>测试</a:t>
            </a:r>
            <a:endParaRPr lang="zh-CN" altLang="en-US" sz="1400"/>
          </a:p>
          <a:p>
            <a:r>
              <a:rPr lang="en-US" altLang="zh-CN" sz="1400"/>
              <a:t>  - </a:t>
            </a:r>
            <a:r>
              <a:rPr lang="zh-CN" altLang="en-US" sz="1400"/>
              <a:t>测试以上内容的正确性及兼容性等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周：基础架构搭建及测试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875" y="215900"/>
            <a:ext cx="44246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2-4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周：核心功能开发及测试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915" y="1612900"/>
            <a:ext cx="52412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商品管理模块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商品列表页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商品详情表单（含图片上传）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商品分类树组件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用户权限模块</a:t>
            </a:r>
            <a:endParaRPr lang="zh-CN" altLang="en-US"/>
          </a:p>
          <a:p>
            <a:r>
              <a:rPr lang="en-US" altLang="zh-CN"/>
              <a:t>   	- RBAC</a:t>
            </a:r>
            <a:r>
              <a:rPr lang="zh-CN" altLang="en-US"/>
              <a:t>模型实现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动态路由生成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权限指令开发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测试以上内容的正确性及兼容性等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1150" y="300355"/>
            <a:ext cx="479488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5-6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周：高级功能实现及测试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785" y="1637665"/>
            <a:ext cx="6972935" cy="2987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数据可视化</a:t>
            </a:r>
            <a:endParaRPr lang="zh-CN" altLang="en-US"/>
          </a:p>
          <a:p>
            <a:r>
              <a:rPr lang="en-US" altLang="zh-CN"/>
              <a:t>   	- ECharts</a:t>
            </a:r>
            <a:r>
              <a:rPr lang="zh-CN" altLang="en-US"/>
              <a:t>集成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销售数据看板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批量操作</a:t>
            </a:r>
            <a:endParaRPr lang="zh-CN" altLang="en-US"/>
          </a:p>
          <a:p>
            <a:r>
              <a:rPr lang="en-US" altLang="zh-CN"/>
              <a:t>   	- Excel</a:t>
            </a:r>
            <a:r>
              <a:rPr lang="zh-CN" altLang="en-US"/>
              <a:t>导入导出</a:t>
            </a:r>
            <a:endParaRPr lang="zh-CN" altLang="en-US"/>
          </a:p>
          <a:p>
            <a:r>
              <a:rPr lang="en-US" altLang="zh-CN"/>
              <a:t>   	- </a:t>
            </a:r>
            <a:r>
              <a:rPr lang="zh-CN" altLang="en-US"/>
              <a:t>批量审批流程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测试以上内容的正确性及兼容性等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测试数据是否具有实时性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项目成员分工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9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17653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571500" y="571500"/>
            <a:ext cx="476250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团队成员简介</a:t>
            </a:r>
            <a:endParaRPr lang="en-US" sz="3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4200"/>
              </a:lnSpc>
              <a:buNone/>
            </a:pP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71500" y="1162050"/>
            <a:ext cx="47625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71500" y="1809750"/>
            <a:ext cx="4762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571500" y="4572000"/>
            <a:ext cx="8001000" cy="14288"/>
          </a:xfrm>
          <a:prstGeom prst="rect">
            <a:avLst/>
          </a:prstGeom>
          <a:solidFill>
            <a:srgbClr val="000000"/>
          </a:solidFill>
        </p:spPr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71500" y="854075"/>
          <a:ext cx="7198995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4384675"/>
                <a:gridCol w="1651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负责工作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ID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王如月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文档编写完善、系统测试。负责项目文档的编写和整理。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creddly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曾洁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前端开发，负责前端页面的制作，数据库的设计和实</a:t>
                      </a:r>
                      <a:r>
                        <a:rPr lang="zh-CN" altLang="en-US"/>
                        <a:t>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qinran6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后端开发、负责后端逻辑的实现、数据库的设计和实现、文档编写完善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K6-Spec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彭孝乐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前端开发、系统测试、负责项目整体进度把控、团队协调与沟通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Shully05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l="322" r="322"/>
          <a:stretch>
            <a:fillRect/>
          </a:stretch>
        </p:blipFill>
        <p:spPr>
          <a:xfrm>
            <a:off x="0" y="0"/>
            <a:ext cx="9144000" cy="5176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971675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590800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3429000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429000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项目概述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429000" y="1476375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6048375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700" dirty="0"/>
          </a:p>
        </p:txBody>
      </p:sp>
      <p:sp>
        <p:nvSpPr>
          <p:cNvPr id="9" name="Text 6"/>
          <p:cNvSpPr/>
          <p:nvPr/>
        </p:nvSpPr>
        <p:spPr>
          <a:xfrm>
            <a:off x="6048375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项目需求分析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6048375" y="1476375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3429000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700" dirty="0"/>
          </a:p>
        </p:txBody>
      </p:sp>
      <p:sp>
        <p:nvSpPr>
          <p:cNvPr id="12" name="Text 9"/>
          <p:cNvSpPr/>
          <p:nvPr/>
        </p:nvSpPr>
        <p:spPr>
          <a:xfrm>
            <a:off x="3429000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功能模块规划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429000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4" name="Text 11"/>
          <p:cNvSpPr/>
          <p:nvPr/>
        </p:nvSpPr>
        <p:spPr>
          <a:xfrm>
            <a:off x="6048375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700" dirty="0"/>
          </a:p>
        </p:txBody>
      </p:sp>
      <p:sp>
        <p:nvSpPr>
          <p:cNvPr id="15" name="Text 12"/>
          <p:cNvSpPr/>
          <p:nvPr/>
        </p:nvSpPr>
        <p:spPr>
          <a:xfrm>
            <a:off x="6048375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开发计划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6048375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3429000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3429000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项目成员分工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429000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6048375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700" dirty="0"/>
          </a:p>
        </p:txBody>
      </p:sp>
      <p:sp>
        <p:nvSpPr>
          <p:cNvPr id="21" name="Text 18"/>
          <p:cNvSpPr/>
          <p:nvPr/>
        </p:nvSpPr>
        <p:spPr>
          <a:xfrm>
            <a:off x="6048375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附录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6048375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1905000" y="1700213"/>
            <a:ext cx="5334000" cy="1371600"/>
          </a:xfrm>
          <a:prstGeom prst="roundRect">
            <a:avLst>
              <a:gd name="adj" fmla="val 17360"/>
            </a:avLst>
          </a:prstGeom>
          <a:solidFill>
            <a:srgbClr val="1529FA"/>
          </a:solidFill>
        </p:spPr>
      </p:sp>
      <p:sp>
        <p:nvSpPr>
          <p:cNvPr id="5" name="Shape 2"/>
          <p:cNvSpPr/>
          <p:nvPr/>
        </p:nvSpPr>
        <p:spPr>
          <a:xfrm rot="10800000">
            <a:off x="2338388" y="3071813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2428875" y="2224088"/>
            <a:ext cx="4286250" cy="323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团队按功能模块划分，确保专才专用，提高开发效率。</a:t>
            </a:r>
            <a:endParaRPr lang="en-US" sz="13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附录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9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571500" y="571500"/>
            <a:ext cx="476250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开发环境配置指南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71500" y="1162050"/>
            <a:ext cx="47625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71500" y="1809750"/>
            <a:ext cx="4762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571500" y="4572000"/>
            <a:ext cx="8001000" cy="1428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文本框 6"/>
          <p:cNvSpPr txBox="1"/>
          <p:nvPr/>
        </p:nvSpPr>
        <p:spPr>
          <a:xfrm>
            <a:off x="369570" y="1410335"/>
            <a:ext cx="682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350" y="1528445"/>
            <a:ext cx="7040245" cy="261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- Node.js 14.x+</a:t>
            </a:r>
            <a:endParaRPr lang="en-US" altLang="zh-CN" sz="2000"/>
          </a:p>
          <a:p>
            <a:r>
              <a:rPr lang="en-US" altLang="zh-CN" sz="2000"/>
              <a:t>- npm 6.x+</a:t>
            </a:r>
            <a:endParaRPr lang="en-US" altLang="zh-CN" sz="2000"/>
          </a:p>
          <a:p>
            <a:r>
              <a:rPr lang="en-US" altLang="zh-CN" sz="2000"/>
              <a:t>- Vue CLI 4.x</a:t>
            </a:r>
            <a:endParaRPr lang="en-US" altLang="zh-CN" sz="2000"/>
          </a:p>
          <a:p>
            <a:r>
              <a:rPr lang="en-US" altLang="zh-CN" sz="2000"/>
              <a:t>- </a:t>
            </a:r>
            <a:r>
              <a:rPr lang="en-US" altLang="zh-CN" sz="2000"/>
              <a:t>VS Code</a:t>
            </a:r>
            <a:endParaRPr lang="en-US" altLang="zh-CN" sz="2000"/>
          </a:p>
          <a:p>
            <a:r>
              <a:rPr lang="en-US" altLang="zh-CN" sz="2000"/>
              <a:t>- xampp</a:t>
            </a:r>
            <a:endParaRPr lang="en-US" altLang="zh-CN" sz="2000"/>
          </a:p>
          <a:p>
            <a:r>
              <a:rPr lang="en-US" altLang="zh-CN" sz="2000"/>
              <a:t>- Microsoft Edge</a:t>
            </a:r>
            <a:r>
              <a:rPr lang="zh-CN" altLang="en-US" sz="2000"/>
              <a:t>最新版</a:t>
            </a:r>
            <a:endParaRPr lang="zh-CN" altLang="en-US" sz="2000"/>
          </a:p>
          <a:p>
            <a:r>
              <a:rPr lang="en-US" altLang="zh-CN" sz="2000"/>
              <a:t>- Chrome </a:t>
            </a:r>
            <a:r>
              <a:rPr lang="zh-CN" altLang="en-US" sz="2000"/>
              <a:t>最新版</a:t>
            </a:r>
            <a:endParaRPr lang="zh-CN" altLang="en-US" sz="2000"/>
          </a:p>
          <a:p>
            <a:r>
              <a:rPr lang="en-US" altLang="zh-CN" sz="2000"/>
              <a:t>- Firefox</a:t>
            </a:r>
            <a:r>
              <a:rPr lang="zh-CN" altLang="en-US" sz="2000"/>
              <a:t>最新版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p>
            <a:endParaRPr lang="zh-CN" altLang="en-US"/>
          </a:p>
        </p:txBody>
      </p:sp>
      <p:sp>
        <p:nvSpPr>
          <p:cNvPr id="3" name="Text 1"/>
          <p:cNvSpPr/>
          <p:nvPr/>
        </p:nvSpPr>
        <p:spPr>
          <a:xfrm>
            <a:off x="4803775" y="571500"/>
            <a:ext cx="3768725" cy="12185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参考文档清单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905500" y="1162050"/>
            <a:ext cx="26670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Shape 3"/>
          <p:cNvSpPr/>
          <p:nvPr>
            <p:custDataLst>
              <p:tags r:id="rId1"/>
            </p:custDataLst>
          </p:nvPr>
        </p:nvSpPr>
        <p:spPr>
          <a:xfrm>
            <a:off x="571500" y="57150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6" name="Text 4"/>
          <p:cNvSpPr/>
          <p:nvPr>
            <p:custDataLst>
              <p:tags r:id="rId2"/>
            </p:custDataLst>
          </p:nvPr>
        </p:nvSpPr>
        <p:spPr>
          <a:xfrm>
            <a:off x="762000" y="76200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前端框架文档</a:t>
            </a:r>
            <a:endParaRPr 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5"/>
          <p:cNvSpPr/>
          <p:nvPr>
            <p:custDataLst>
              <p:tags r:id="rId3"/>
            </p:custDataLst>
          </p:nvPr>
        </p:nvSpPr>
        <p:spPr>
          <a:xfrm>
            <a:off x="762000" y="104775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Vue官方文档，提供详细的API说明和最佳实践指导。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Shape 6"/>
          <p:cNvSpPr/>
          <p:nvPr>
            <p:custDataLst>
              <p:tags r:id="rId4"/>
            </p:custDataLst>
          </p:nvPr>
        </p:nvSpPr>
        <p:spPr>
          <a:xfrm>
            <a:off x="571500" y="323850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9" name="Text 7"/>
          <p:cNvSpPr/>
          <p:nvPr>
            <p:custDataLst>
              <p:tags r:id="rId5"/>
            </p:custDataLst>
          </p:nvPr>
        </p:nvSpPr>
        <p:spPr>
          <a:xfrm>
            <a:off x="3429000" y="83820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125" dirty="0"/>
          </a:p>
        </p:txBody>
      </p:sp>
      <p:sp>
        <p:nvSpPr>
          <p:cNvPr id="10" name="Text 8"/>
          <p:cNvSpPr/>
          <p:nvPr>
            <p:custDataLst>
              <p:tags r:id="rId6"/>
            </p:custDataLst>
          </p:nvPr>
        </p:nvSpPr>
        <p:spPr>
          <a:xfrm>
            <a:off x="3333750" y="104775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1" name="Shape 9"/>
          <p:cNvSpPr/>
          <p:nvPr>
            <p:custDataLst>
              <p:tags r:id="rId7"/>
            </p:custDataLst>
          </p:nvPr>
        </p:nvSpPr>
        <p:spPr>
          <a:xfrm>
            <a:off x="571500" y="1809750"/>
            <a:ext cx="2381250" cy="1047750"/>
          </a:xfrm>
          <a:prstGeom prst="roundRect">
            <a:avLst>
              <a:gd name="adj" fmla="val 10910"/>
            </a:avLst>
          </a:prstGeom>
          <a:solidFill>
            <a:srgbClr val="F2A228">
              <a:alpha val="20000"/>
            </a:srgbClr>
          </a:solidFill>
        </p:spPr>
      </p:sp>
      <p:sp>
        <p:nvSpPr>
          <p:cNvPr id="12" name="Text 10"/>
          <p:cNvSpPr/>
          <p:nvPr>
            <p:custDataLst>
              <p:tags r:id="rId8"/>
            </p:custDataLst>
          </p:nvPr>
        </p:nvSpPr>
        <p:spPr>
          <a:xfrm>
            <a:off x="762000" y="2000250"/>
            <a:ext cx="20002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UI组件库</a:t>
            </a:r>
            <a:endParaRPr 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3" name="Text 11"/>
          <p:cNvSpPr/>
          <p:nvPr>
            <p:custDataLst>
              <p:tags r:id="rId9"/>
            </p:custDataLst>
          </p:nvPr>
        </p:nvSpPr>
        <p:spPr>
          <a:xfrm>
            <a:off x="762000" y="2286000"/>
            <a:ext cx="200025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62635" y="3749040"/>
            <a:ext cx="2190115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Vue官方风格指南，确保代码质量和一致性。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5970" y="3420745"/>
            <a:ext cx="198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编码规范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730" y="2319020"/>
            <a:ext cx="2319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Element-UI组件文档，涵盖所有组件的使用方法和示例代码。</a:t>
            </a:r>
            <a:endParaRPr lang="en-US" sz="1200" dirty="0"/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28800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4690" dirty="0"/>
          </a:p>
        </p:txBody>
      </p:sp>
      <p:sp>
        <p:nvSpPr>
          <p:cNvPr id="4" name="Text 1"/>
          <p:cNvSpPr/>
          <p:nvPr/>
        </p:nvSpPr>
        <p:spPr>
          <a:xfrm>
            <a:off x="571500" y="4543425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项目概述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9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项目名称与背景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24431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6888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085850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项目命名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1085850" y="2195513"/>
            <a:ext cx="1628775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本项目命名为‘商城后台管理系统’。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3548062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2867025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优化商品管理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867025" y="2195513"/>
            <a:ext cx="1628775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通过优化商品管理流程，提高运营效率。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5329238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10"/>
          <p:cNvSpPr/>
          <p:nvPr/>
        </p:nvSpPr>
        <p:spPr>
          <a:xfrm>
            <a:off x="4648200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强化用户权限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648200" y="2195513"/>
            <a:ext cx="1628775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加强用户权限控制，确保系统安全。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7110413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3"/>
          <p:cNvSpPr/>
          <p:nvPr/>
        </p:nvSpPr>
        <p:spPr>
          <a:xfrm>
            <a:off x="6429375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深度行业分析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429375" y="2195513"/>
            <a:ext cx="1628775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对行业趋势进行深入研究，识别现有平台痛点。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6143625" y="2776538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20" name="Text 16"/>
          <p:cNvSpPr/>
          <p:nvPr/>
        </p:nvSpPr>
        <p:spPr>
          <a:xfrm>
            <a:off x="4648200" y="3167063"/>
            <a:ext cx="32575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提升用户体验</a:t>
            </a:r>
            <a:endParaRPr lang="en-US" sz="1200" dirty="0"/>
          </a:p>
        </p:txBody>
      </p:sp>
      <p:sp>
        <p:nvSpPr>
          <p:cNvPr id="21" name="Text 17"/>
          <p:cNvSpPr/>
          <p:nvPr/>
        </p:nvSpPr>
        <p:spPr>
          <a:xfrm>
            <a:off x="4648200" y="3457575"/>
            <a:ext cx="3257550" cy="247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通过优化功能，显著改善用户体验。</a:t>
            </a:r>
            <a:endParaRPr lang="en-US" sz="1050" dirty="0"/>
          </a:p>
        </p:txBody>
      </p:sp>
      <p:sp>
        <p:nvSpPr>
          <p:cNvPr id="22" name="Text 18"/>
          <p:cNvSpPr/>
          <p:nvPr/>
        </p:nvSpPr>
        <p:spPr>
          <a:xfrm>
            <a:off x="2733675" y="2776538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500" dirty="0"/>
          </a:p>
        </p:txBody>
      </p:sp>
      <p:sp>
        <p:nvSpPr>
          <p:cNvPr id="23" name="Text 19"/>
          <p:cNvSpPr/>
          <p:nvPr/>
        </p:nvSpPr>
        <p:spPr>
          <a:xfrm>
            <a:off x="1238250" y="3167063"/>
            <a:ext cx="32575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推动业务增长</a:t>
            </a:r>
            <a:endParaRPr lang="en-US" sz="1200" dirty="0"/>
          </a:p>
        </p:txBody>
      </p:sp>
      <p:sp>
        <p:nvSpPr>
          <p:cNvPr id="24" name="Text 20"/>
          <p:cNvSpPr/>
          <p:nvPr/>
        </p:nvSpPr>
        <p:spPr>
          <a:xfrm>
            <a:off x="1238250" y="3457575"/>
            <a:ext cx="3257550" cy="247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最终目标是促进业务持续增长。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Shape 1"/>
          <p:cNvSpPr/>
          <p:nvPr/>
        </p:nvSpPr>
        <p:spPr>
          <a:xfrm>
            <a:off x="366713" y="357188"/>
            <a:ext cx="4429125" cy="4429125"/>
          </a:xfrm>
          <a:prstGeom prst="roundRect">
            <a:avLst>
              <a:gd name="adj" fmla="val 50000"/>
            </a:avLst>
          </a:prstGeom>
          <a:solidFill>
            <a:srgbClr val="FD6234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19588" y="357188"/>
            <a:ext cx="4429125" cy="4429125"/>
          </a:xfrm>
          <a:prstGeom prst="roundRect">
            <a:avLst>
              <a:gd name="adj" fmla="val 50000"/>
            </a:avLst>
          </a:prstGeom>
        </p:spPr>
      </p:pic>
      <p:sp>
        <p:nvSpPr>
          <p:cNvPr id="5" name="Text 2"/>
          <p:cNvSpPr/>
          <p:nvPr/>
        </p:nvSpPr>
        <p:spPr>
          <a:xfrm>
            <a:off x="1295400" y="1614488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目标设定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295400" y="2205037"/>
            <a:ext cx="25717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295400" y="2483485"/>
            <a:ext cx="2571750" cy="104584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通过自动化工具与优化流程，显著提高商品上架速度与库存管理精度，减少人力成本</a:t>
            </a:r>
            <a:r>
              <a: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项目需求分析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9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1905000" y="1365250"/>
            <a:ext cx="5334000" cy="1878965"/>
          </a:xfrm>
          <a:prstGeom prst="roundRect">
            <a:avLst>
              <a:gd name="adj" fmla="val 14045"/>
            </a:avLst>
          </a:prstGeom>
          <a:solidFill>
            <a:srgbClr val="1529FA"/>
          </a:solidFill>
        </p:spPr>
      </p:sp>
      <p:sp>
        <p:nvSpPr>
          <p:cNvPr id="5" name="Shape 2"/>
          <p:cNvSpPr/>
          <p:nvPr/>
        </p:nvSpPr>
        <p:spPr>
          <a:xfrm rot="10800000">
            <a:off x="2338388" y="3233737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2428875" y="2062480"/>
            <a:ext cx="4286250" cy="9772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实现商品全生命周期管理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提供完善的用户权限控制系统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构建可视化的订单数据分析平台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打造响应式管理界面，支持多端访问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 algn="l">
              <a:lnSpc>
                <a:spcPts val="2550"/>
              </a:lnSpc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Shape 1"/>
          <p:cNvSpPr/>
          <p:nvPr/>
        </p:nvSpPr>
        <p:spPr>
          <a:xfrm>
            <a:off x="5324475" y="1438275"/>
            <a:ext cx="3819525" cy="3705225"/>
          </a:xfrm>
          <a:prstGeom prst="rect">
            <a:avLst/>
          </a:prstGeom>
          <a:solidFill>
            <a:srgbClr val="1529FA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rcRect l="2381" r="2381"/>
          <a:stretch>
            <a:fillRect/>
          </a:stretch>
        </p:blipFill>
        <p:spPr>
          <a:xfrm>
            <a:off x="4762500" y="571500"/>
            <a:ext cx="3810000" cy="4000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1071245"/>
            <a:ext cx="3619500" cy="99504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非功能需求考量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2447925"/>
            <a:ext cx="36195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571500" y="3095625"/>
            <a:ext cx="3619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indent="0" algn="l" fontAlgn="auto">
              <a:lnSpc>
                <a:spcPts val="2000"/>
              </a:lnSpc>
              <a:buNone/>
            </a:pP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2.2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非功能需求分析</a:t>
            </a:r>
            <a:endParaRPr lang="zh-CN" alt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 algn="l" fontAlgn="auto">
              <a:lnSpc>
                <a:spcPts val="2000"/>
              </a:lnSpc>
              <a:buNone/>
            </a:pP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安全性分析：用户密码存储需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SM3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加密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+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盐值</a:t>
            </a:r>
            <a:endParaRPr lang="zh-CN" alt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 algn="l" fontAlgn="auto">
              <a:lnSpc>
                <a:spcPts val="2000"/>
              </a:lnSpc>
              <a:buNone/>
            </a:pP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2.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兼容性分析：支持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Chrome/Firefox/Edge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最新三个版本，跨浏览器测试通过率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100%</a:t>
            </a:r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 algn="l" fontAlgn="auto">
              <a:lnSpc>
                <a:spcPts val="2000"/>
              </a:lnSpc>
              <a:buNone/>
            </a:pP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3.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可维护性分析：关键模块代码注释率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≥30%</a:t>
            </a:r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1500"/>
              </a:lnSpc>
              <a:buNone/>
            </a:pPr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功能模块规划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97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0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1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2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3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4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5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6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17.xml><?xml version="1.0" encoding="utf-8"?>
<p:tagLst xmlns:p="http://schemas.openxmlformats.org/presentationml/2006/main">
  <p:tag name="TABLE_ENDDRAG_ORIGIN_RECT" val="566*295"/>
  <p:tag name="TABLE_ENDDRAG_RECT" val="45*67*566*295"/>
</p:tagLst>
</file>

<file path=ppt/tags/tag18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19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20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1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2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3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4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5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26.xml><?xml version="1.0" encoding="utf-8"?>
<p:tagLst xmlns:p="http://schemas.openxmlformats.org/presentationml/2006/main">
  <p:tag name="KSO_WM_DIAGRAM_VIRTUALLY_FRAME" val="{&quot;height&quot;:300,&quot;left&quot;:45,&quot;top&quot;:45,&quot;width&quot;:390}"/>
</p:tagLst>
</file>

<file path=ppt/tags/tag3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4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5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6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7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8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ags/tag9.xml><?xml version="1.0" encoding="utf-8"?>
<p:tagLst xmlns:p="http://schemas.openxmlformats.org/presentationml/2006/main">
  <p:tag name="KSO_WM_DIAGRAM_VIRTUALLY_FRAME" val="{&quot;height&quot;:311.62503937007875,&quot;left&quot;:30,&quot;top&quot;:112.5,&quot;width&quot;:6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WPS 演示</Application>
  <PresentationFormat>On-screen Show (16:9)</PresentationFormat>
  <Paragraphs>331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30828</cp:lastModifiedBy>
  <cp:revision>3</cp:revision>
  <dcterms:created xsi:type="dcterms:W3CDTF">2025-04-06T02:40:00Z</dcterms:created>
  <dcterms:modified xsi:type="dcterms:W3CDTF">2025-04-06T12:42:23Z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E08C3DF11C9148299B84CC5DC2762F55_12</vt:lpwstr>
  </property>
  <property fmtid="{D5CDD505-2E9C-101B-9397-08002B2CF9AE}" pid="3" name="KSOProductBuildVer">
    <vt:lpwstr>2052-12.1.0.20305</vt:lpwstr>
  </property>
</Properties>
</file>