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88" r:id="rId7"/>
    <p:sldId id="261" r:id="rId8"/>
    <p:sldId id="262" r:id="rId9"/>
    <p:sldId id="289" r:id="rId10"/>
    <p:sldId id="264" r:id="rId11"/>
    <p:sldId id="290" r:id="rId12"/>
    <p:sldId id="291" r:id="rId13"/>
    <p:sldId id="306" r:id="rId14"/>
    <p:sldId id="267" r:id="rId15"/>
    <p:sldId id="314" r:id="rId16"/>
    <p:sldId id="268" r:id="rId17"/>
    <p:sldId id="269" r:id="rId18"/>
    <p:sldId id="277" r:id="rId19"/>
    <p:sldId id="273" r:id="rId20"/>
    <p:sldId id="274" r:id="rId21"/>
    <p:sldId id="276" r:id="rId22"/>
  </p:sldIdLst>
  <p:sldSz cx="9144000" cy="5143500"/>
  <p:notesSz cx="5143500" cy="9144000"/>
  <p:custDataLst>
    <p:tags r:id="rId26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4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838325"/>
            <a:ext cx="8001000" cy="8572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469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商城后台管理系统</a:t>
            </a:r>
            <a:r>
              <a:rPr lang="zh-CN" altLang="en-US" sz="469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中期报告</a:t>
            </a:r>
            <a:endParaRPr lang="zh-CN" altLang="en-US" sz="469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2847975"/>
            <a:ext cx="800100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625"/>
              </a:lnSpc>
              <a:buNone/>
            </a:pPr>
            <a:endParaRPr lang="en-US" sz="1875" dirty="0"/>
          </a:p>
        </p:txBody>
      </p:sp>
      <p:sp>
        <p:nvSpPr>
          <p:cNvPr id="5" name="Text 2"/>
          <p:cNvSpPr/>
          <p:nvPr/>
        </p:nvSpPr>
        <p:spPr>
          <a:xfrm>
            <a:off x="571500" y="4562475"/>
            <a:ext cx="8001000" cy="20002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75"/>
              </a:lnSpc>
              <a:buNone/>
            </a:pPr>
            <a:endParaRPr lang="en-US" sz="1125" dirty="0"/>
          </a:p>
        </p:txBody>
      </p:sp>
      <p:sp>
        <p:nvSpPr>
          <p:cNvPr id="6" name="文本框 5"/>
          <p:cNvSpPr txBox="1"/>
          <p:nvPr/>
        </p:nvSpPr>
        <p:spPr>
          <a:xfrm>
            <a:off x="4426585" y="3355975"/>
            <a:ext cx="3877945" cy="1567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828800" lvl="4" indent="457200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43095" y="3389630"/>
            <a:ext cx="3861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小组成员：彭孝乐（组长）、李宁、</a:t>
            </a:r>
            <a:r>
              <a:rPr lang="en-US" altLang="zh-CN"/>
              <a:t>		</a:t>
            </a:r>
            <a:r>
              <a:rPr lang="zh-CN" altLang="en-US"/>
              <a:t>曾洁、</a:t>
            </a:r>
            <a:r>
              <a:rPr lang="zh-CN" altLang="en-US"/>
              <a:t>王如月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汇报人：彭孝</a:t>
            </a:r>
            <a:r>
              <a:rPr lang="zh-CN" altLang="en-US"/>
              <a:t>乐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409950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预期计划</a:t>
            </a:r>
            <a:endParaRPr lang="zh-CN" altLang="en-US" sz="375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41719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6667500" y="381000"/>
            <a:ext cx="1905000" cy="1905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0"/>
              </a:lnSpc>
              <a:buNone/>
            </a:pPr>
            <a:r>
              <a:rPr lang="en-US" sz="9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9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1150" y="300355"/>
            <a:ext cx="4794885" cy="716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5-7</a:t>
            </a:r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周：高级功能实现及测试</a:t>
            </a:r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1785" y="1637665"/>
            <a:ext cx="6972935" cy="2987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826135" y="1339215"/>
          <a:ext cx="8128635" cy="4294505"/>
        </p:xfrm>
        <a:graphic>
          <a:graphicData uri="http://schemas.openxmlformats.org/drawingml/2006/table">
            <a:tbl>
              <a:tblPr/>
              <a:tblGrid>
                <a:gridCol w="1803400"/>
                <a:gridCol w="1804035"/>
                <a:gridCol w="4521200"/>
              </a:tblGrid>
              <a:tr h="332105">
                <a:tc>
                  <a:txBody>
                    <a:bodyPr/>
                    <a:p>
                      <a:pPr marL="68580" algn="l">
                        <a:buClrTx/>
                        <a:buSzTx/>
                        <a:buFontTx/>
                      </a:pPr>
                      <a:r>
                        <a:rPr lang="en-US" altLang="zh-CN" sz="2000" b="1">
                          <a:latin typeface="Calibri" panose="020F0502020204030204"/>
                          <a:ea typeface="Calibri" panose="020F0502020204030204"/>
                        </a:rPr>
                        <a:t>时间</a:t>
                      </a:r>
                      <a:endParaRPr lang="en-US" altLang="zh-CN" sz="2000" b="1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algn="l">
                        <a:buClrTx/>
                        <a:buSzTx/>
                        <a:buFontTx/>
                      </a:pPr>
                      <a:r>
                        <a:rPr lang="en-US" altLang="zh-CN" sz="2000" b="1">
                          <a:latin typeface="Calibri" panose="020F0502020204030204"/>
                          <a:ea typeface="Calibri" panose="020F0502020204030204"/>
                        </a:rPr>
                        <a:t>阶段</a:t>
                      </a:r>
                      <a:endParaRPr lang="en-US" altLang="zh-CN" sz="2000" b="1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algn="l">
                        <a:buClrTx/>
                        <a:buSzTx/>
                        <a:buFontTx/>
                      </a:pPr>
                      <a:r>
                        <a:rPr lang="en-US" altLang="zh-CN" sz="2000" b="1">
                          <a:latin typeface="Calibri" panose="020F0502020204030204"/>
                          <a:ea typeface="Calibri" panose="020F0502020204030204"/>
                        </a:rPr>
                        <a:t>具体内容</a:t>
                      </a:r>
                      <a:endParaRPr lang="en-US" altLang="zh-CN" sz="2000" b="1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9200">
                <a:tc>
                  <a:txBody>
                    <a:bodyPr/>
                    <a:p>
                      <a:pPr marL="68580" algn="l">
                        <a:buClrTx/>
                        <a:buSzTx/>
                        <a:buFontTx/>
                      </a:pPr>
                      <a:r>
                        <a:rPr lang="en-US" altLang="zh-CN" sz="1600" b="1">
                          <a:latin typeface="Calibri" panose="020F0502020204030204"/>
                          <a:ea typeface="Calibri" panose="020F0502020204030204"/>
                        </a:rPr>
                        <a:t>5~6周</a:t>
                      </a:r>
                      <a:endParaRPr lang="en-US" altLang="zh-CN" sz="1600" b="1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algn="l">
                        <a:buClrTx/>
                        <a:buSzTx/>
                        <a:buFontTx/>
                      </a:pPr>
                      <a:r>
                        <a:rPr lang="en-US" altLang="zh-CN" sz="1600" b="1">
                          <a:latin typeface="Calibri" panose="020F0502020204030204"/>
                          <a:ea typeface="Calibri" panose="020F0502020204030204"/>
                        </a:rPr>
                        <a:t>国际化，登录，登出</a:t>
                      </a:r>
                      <a:endParaRPr lang="en-US" altLang="zh-CN" sz="1600" b="1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algn="l">
                        <a:buClrTx/>
                        <a:buSzTx/>
                        <a:buFontTx/>
                      </a:pPr>
                      <a:r>
                        <a:rPr lang="en-US" altLang="zh-CN" sz="1600" b="1">
                          <a:latin typeface="Calibri" panose="020F0502020204030204"/>
                          <a:ea typeface="Calibri" panose="020F0502020204030204"/>
                        </a:rPr>
                        <a:t>Vue-i8n国际化 Element-国际化，登录布局，登录-功能实现-数据持久化-vuex，Echarts使Mock.js模拟数据</a:t>
                      </a:r>
                      <a:endParaRPr lang="en-US" altLang="zh-CN" sz="1600" b="1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6145">
                <a:tc>
                  <a:txBody>
                    <a:bodyPr/>
                    <a:p>
                      <a:pPr marL="68580" algn="l">
                        <a:buClrTx/>
                        <a:buSzTx/>
                        <a:buFontTx/>
                      </a:pPr>
                      <a:r>
                        <a:rPr lang="en-US" altLang="zh-CN" sz="1600" b="1">
                          <a:latin typeface="Calibri" panose="020F0502020204030204"/>
                          <a:ea typeface="Calibri" panose="020F0502020204030204"/>
                        </a:rPr>
                        <a:t>5~6周</a:t>
                      </a:r>
                      <a:endParaRPr lang="en-US" altLang="zh-CN" sz="1600" b="1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algn="l">
                        <a:buClrTx/>
                        <a:buSzTx/>
                        <a:buFontTx/>
                      </a:pPr>
                      <a:r>
                        <a:rPr lang="en-US" altLang="zh-CN" sz="1600" b="1">
                          <a:latin typeface="Calibri" panose="020F0502020204030204"/>
                          <a:ea typeface="Calibri" panose="020F0502020204030204"/>
                        </a:rPr>
                        <a:t>规格参数</a:t>
                      </a:r>
                      <a:endParaRPr lang="en-US" altLang="zh-CN" sz="1600" b="1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algn="l">
                        <a:buClrTx/>
                        <a:buSzTx/>
                        <a:buFontTx/>
                      </a:pPr>
                      <a:r>
                        <a:rPr lang="en-US" altLang="zh-CN" sz="1600" b="1">
                          <a:latin typeface="Calibri" panose="020F0502020204030204"/>
                          <a:ea typeface="Calibri" panose="020F0502020204030204"/>
                        </a:rPr>
                        <a:t>规格参数列表获取，添加规格参数-动态表单，规格参数配置，商品添加-规格参数回显</a:t>
                      </a:r>
                      <a:endParaRPr lang="en-US" altLang="zh-CN" sz="1600" b="1"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marL="68580" algn="l">
                        <a:buClrTx/>
                        <a:buSzTx/>
                        <a:buFontTx/>
                      </a:pPr>
                      <a:r>
                        <a:rPr lang="en-US" altLang="zh-CN" sz="1600" b="1">
                          <a:latin typeface="Calibri" panose="020F0502020204030204"/>
                          <a:ea typeface="Calibri" panose="020F0502020204030204"/>
                        </a:rPr>
                        <a:t> </a:t>
                      </a:r>
                      <a:endParaRPr lang="en-US" altLang="zh-CN" sz="1600" b="1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76985">
                <a:tc>
                  <a:txBody>
                    <a:bodyPr/>
                    <a:p>
                      <a:pPr marL="68580" algn="l">
                        <a:buClrTx/>
                        <a:buSzTx/>
                        <a:buFontTx/>
                      </a:pPr>
                      <a:r>
                        <a:rPr lang="en-US" altLang="zh-CN" sz="1600" b="1">
                          <a:latin typeface="Calibri" panose="020F0502020204030204"/>
                          <a:ea typeface="Calibri" panose="020F0502020204030204"/>
                        </a:rPr>
                        <a:t>6~7周</a:t>
                      </a:r>
                      <a:endParaRPr lang="en-US" altLang="zh-CN" sz="1600" b="1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algn="l">
                        <a:buClrTx/>
                        <a:buSzTx/>
                        <a:buFontTx/>
                      </a:pPr>
                      <a:r>
                        <a:rPr lang="en-US" altLang="zh-CN" sz="1600" b="1">
                          <a:latin typeface="Calibri" panose="020F0502020204030204"/>
                          <a:ea typeface="Calibri" panose="020F0502020204030204"/>
                        </a:rPr>
                        <a:t>Pdf打印，下载图片，测试</a:t>
                      </a:r>
                      <a:endParaRPr lang="en-US" altLang="zh-CN" sz="1600" b="1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68580" algn="l">
                        <a:buClrTx/>
                        <a:buSzTx/>
                        <a:buFontTx/>
                      </a:pPr>
                      <a:r>
                        <a:rPr lang="en-US" altLang="zh-CN" sz="1600" b="1">
                          <a:latin typeface="Calibri" panose="020F0502020204030204"/>
                          <a:ea typeface="Calibri" panose="020F0502020204030204"/>
                        </a:rPr>
                        <a:t>Vue-pdf打印合同，Vue项目-下载图片资源，Vue项目-实现表格导出EXCEL表格，测试整体完成度，功能实现，兼容性。</a:t>
                      </a:r>
                      <a:endParaRPr lang="en-US" altLang="zh-CN" sz="1600" b="1">
                        <a:latin typeface="Calibri" panose="020F0502020204030204"/>
                        <a:ea typeface="Calibri" panose="020F0502020204030204"/>
                      </a:endParaRPr>
                    </a:p>
                    <a:p>
                      <a:pPr marL="68580" algn="l">
                        <a:buClrTx/>
                        <a:buSzTx/>
                        <a:buFontTx/>
                      </a:pPr>
                      <a:endParaRPr lang="en-US" altLang="zh-CN" sz="1600" b="1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409950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git</a:t>
            </a:r>
            <a:r>
              <a:rPr lang="zh-CN" altLang="en-US" sz="3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提交</a:t>
            </a:r>
            <a:r>
              <a:rPr lang="zh-CN" altLang="en-US" sz="3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记录</a:t>
            </a:r>
            <a:endParaRPr lang="zh-CN" altLang="en-US" sz="375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41719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6667500" y="381000"/>
            <a:ext cx="1905000" cy="1905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0"/>
              </a:lnSpc>
              <a:buNone/>
            </a:pPr>
            <a:r>
              <a:rPr lang="en-US" sz="9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9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8275" y="330200"/>
            <a:ext cx="4533265" cy="876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周：基础架构建及测试</a:t>
            </a:r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" y="-635"/>
            <a:ext cx="8015605" cy="51447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Text 2"/>
          <p:cNvSpPr/>
          <p:nvPr/>
        </p:nvSpPr>
        <p:spPr>
          <a:xfrm>
            <a:off x="1295400" y="1614488"/>
            <a:ext cx="25717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里程碑时间表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1295400" y="2205037"/>
            <a:ext cx="2571750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1287780" y="2461895"/>
            <a:ext cx="2571750" cy="109283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第1周，完成需求收集与分析，确立项目范围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，以及完成基础架构搭建</a:t>
            </a:r>
            <a:r>
              <a:rPr 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endParaRPr 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45720"/>
            <a:ext cx="8039100" cy="47085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576888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232410"/>
            <a:ext cx="7858125" cy="5222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8275" y="330200"/>
            <a:ext cx="4533265" cy="876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周：基础架构建及测试</a:t>
            </a:r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755" y="96520"/>
            <a:ext cx="7901305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409950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dirty="0">
                <a:solidFill>
                  <a:schemeClr val="bg1"/>
                </a:solidFill>
              </a:rPr>
              <a:t>总结</a:t>
            </a:r>
            <a:endParaRPr lang="zh-CN" altLang="en-US" sz="3750" dirty="0">
              <a:solidFill>
                <a:schemeClr val="bg1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41719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6667500" y="381000"/>
            <a:ext cx="1905000" cy="1905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0"/>
              </a:lnSpc>
              <a:buNone/>
            </a:pPr>
            <a:r>
              <a:rPr lang="en-US" sz="9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97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571500" y="571500"/>
            <a:ext cx="476250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zh-CN" altLang="en-US" sz="3000" dirty="0"/>
              <a:t>总结</a:t>
            </a:r>
            <a:endParaRPr lang="zh-CN" alt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571500" y="1162050"/>
            <a:ext cx="4762500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71500" y="1809750"/>
            <a:ext cx="47625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900" dirty="0"/>
          </a:p>
        </p:txBody>
      </p:sp>
      <p:sp>
        <p:nvSpPr>
          <p:cNvPr id="6" name="Shape 4"/>
          <p:cNvSpPr/>
          <p:nvPr/>
        </p:nvSpPr>
        <p:spPr>
          <a:xfrm>
            <a:off x="571500" y="4572000"/>
            <a:ext cx="8001000" cy="1428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" name="文本框 6"/>
          <p:cNvSpPr txBox="1"/>
          <p:nvPr/>
        </p:nvSpPr>
        <p:spPr>
          <a:xfrm>
            <a:off x="369570" y="1410335"/>
            <a:ext cx="6822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7350" y="1528445"/>
            <a:ext cx="7040245" cy="2615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当前项目按计划推进，基础架构与核心模块已初步完成，下一步将聚焦于功能优化与系统稳定性提升。团队将持续跟进技术难点攻关，确保按时交付高质量系统。</a:t>
            </a:r>
            <a:endParaRPr lang="en-US" altLang="zh-CN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828800"/>
            <a:ext cx="8001000" cy="8572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6750"/>
              </a:lnSpc>
              <a:buNone/>
            </a:pPr>
            <a:r>
              <a:rPr lang="en-US" sz="469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</a:t>
            </a:r>
            <a:endParaRPr lang="en-US" sz="4690" dirty="0"/>
          </a:p>
        </p:txBody>
      </p:sp>
      <p:sp>
        <p:nvSpPr>
          <p:cNvPr id="4" name="Text 1"/>
          <p:cNvSpPr/>
          <p:nvPr/>
        </p:nvSpPr>
        <p:spPr>
          <a:xfrm>
            <a:off x="571500" y="4543425"/>
            <a:ext cx="8001000" cy="2190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725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 l="322" r="322"/>
          <a:stretch>
            <a:fillRect/>
          </a:stretch>
        </p:blipFill>
        <p:spPr>
          <a:xfrm>
            <a:off x="0" y="0"/>
            <a:ext cx="9144000" cy="51768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971675"/>
            <a:ext cx="257175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2590800"/>
            <a:ext cx="25717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3000" dirty="0"/>
          </a:p>
        </p:txBody>
      </p:sp>
      <p:sp>
        <p:nvSpPr>
          <p:cNvPr id="5" name="Text 2"/>
          <p:cNvSpPr/>
          <p:nvPr>
            <p:custDataLst>
              <p:tags r:id="rId2"/>
            </p:custDataLst>
          </p:nvPr>
        </p:nvSpPr>
        <p:spPr>
          <a:xfrm>
            <a:off x="3429000" y="571500"/>
            <a:ext cx="2381250" cy="3429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D62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2700" dirty="0"/>
          </a:p>
        </p:txBody>
      </p:sp>
      <p:sp>
        <p:nvSpPr>
          <p:cNvPr id="6" name="Text 3"/>
          <p:cNvSpPr/>
          <p:nvPr>
            <p:custDataLst>
              <p:tags r:id="rId3"/>
            </p:custDataLst>
          </p:nvPr>
        </p:nvSpPr>
        <p:spPr>
          <a:xfrm>
            <a:off x="3429000" y="1104900"/>
            <a:ext cx="238125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所有功能模块</a:t>
            </a:r>
            <a:endParaRPr lang="en-US" sz="1875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7" name="Text 4"/>
          <p:cNvSpPr/>
          <p:nvPr/>
        </p:nvSpPr>
        <p:spPr>
          <a:xfrm>
            <a:off x="3429000" y="1476375"/>
            <a:ext cx="238125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sp>
        <p:nvSpPr>
          <p:cNvPr id="8" name="Text 5"/>
          <p:cNvSpPr/>
          <p:nvPr>
            <p:custDataLst>
              <p:tags r:id="rId4"/>
            </p:custDataLst>
          </p:nvPr>
        </p:nvSpPr>
        <p:spPr>
          <a:xfrm>
            <a:off x="6048375" y="571500"/>
            <a:ext cx="2381250" cy="3429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D62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2700" dirty="0"/>
          </a:p>
        </p:txBody>
      </p:sp>
      <p:sp>
        <p:nvSpPr>
          <p:cNvPr id="9" name="Text 6"/>
          <p:cNvSpPr/>
          <p:nvPr>
            <p:custDataLst>
              <p:tags r:id="rId5"/>
            </p:custDataLst>
          </p:nvPr>
        </p:nvSpPr>
        <p:spPr>
          <a:xfrm>
            <a:off x="6048375" y="1104900"/>
            <a:ext cx="238125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algn="l">
              <a:lnSpc>
                <a:spcPts val="2625"/>
              </a:lnSpc>
              <a:buClrTx/>
              <a:buSzTx/>
              <a:buFontTx/>
              <a:buNone/>
            </a:pPr>
            <a:r>
              <a:rPr 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已完成的功能</a:t>
            </a:r>
            <a:r>
              <a:rPr lang="zh-CN" alt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和技术</a:t>
            </a:r>
            <a:r>
              <a:rPr lang="zh-CN" alt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实现</a:t>
            </a:r>
            <a:endParaRPr lang="zh-CN" altLang="en-US" sz="1875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5810250" y="1477010"/>
            <a:ext cx="238125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sp>
        <p:nvSpPr>
          <p:cNvPr id="11" name="Text 8"/>
          <p:cNvSpPr/>
          <p:nvPr>
            <p:custDataLst>
              <p:tags r:id="rId6"/>
            </p:custDataLst>
          </p:nvPr>
        </p:nvSpPr>
        <p:spPr>
          <a:xfrm>
            <a:off x="3429000" y="2043112"/>
            <a:ext cx="2381250" cy="3429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D62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2700" dirty="0"/>
          </a:p>
        </p:txBody>
      </p:sp>
      <p:sp>
        <p:nvSpPr>
          <p:cNvPr id="12" name="Text 9"/>
          <p:cNvSpPr/>
          <p:nvPr>
            <p:custDataLst>
              <p:tags r:id="rId7"/>
            </p:custDataLst>
          </p:nvPr>
        </p:nvSpPr>
        <p:spPr>
          <a:xfrm>
            <a:off x="3429000" y="2576513"/>
            <a:ext cx="238125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algn="l">
              <a:lnSpc>
                <a:spcPts val="2625"/>
              </a:lnSpc>
              <a:buClrTx/>
              <a:buSzTx/>
              <a:buFontTx/>
              <a:buNone/>
            </a:pPr>
            <a:r>
              <a:rPr 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当前遇到的困难</a:t>
            </a:r>
            <a:endParaRPr lang="en-US" sz="1875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3429000" y="2947988"/>
            <a:ext cx="238125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sp>
        <p:nvSpPr>
          <p:cNvPr id="14" name="Text 11"/>
          <p:cNvSpPr/>
          <p:nvPr>
            <p:custDataLst>
              <p:tags r:id="rId8"/>
            </p:custDataLst>
          </p:nvPr>
        </p:nvSpPr>
        <p:spPr>
          <a:xfrm>
            <a:off x="6048375" y="2043112"/>
            <a:ext cx="2381250" cy="3429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D62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2700" dirty="0"/>
          </a:p>
        </p:txBody>
      </p:sp>
      <p:sp>
        <p:nvSpPr>
          <p:cNvPr id="15" name="Text 12"/>
          <p:cNvSpPr/>
          <p:nvPr>
            <p:custDataLst>
              <p:tags r:id="rId9"/>
            </p:custDataLst>
          </p:nvPr>
        </p:nvSpPr>
        <p:spPr>
          <a:xfrm>
            <a:off x="6048375" y="2576513"/>
            <a:ext cx="238125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625"/>
              </a:lnSpc>
              <a:buNone/>
            </a:pPr>
            <a:r>
              <a:rPr lang="zh-CN" alt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预期进度</a:t>
            </a:r>
            <a:r>
              <a:rPr 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计划</a:t>
            </a:r>
            <a:endParaRPr lang="en-US" sz="1875" dirty="0"/>
          </a:p>
        </p:txBody>
      </p:sp>
      <p:sp>
        <p:nvSpPr>
          <p:cNvPr id="16" name="Text 13"/>
          <p:cNvSpPr/>
          <p:nvPr/>
        </p:nvSpPr>
        <p:spPr>
          <a:xfrm>
            <a:off x="6048375" y="2947988"/>
            <a:ext cx="238125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sp>
        <p:nvSpPr>
          <p:cNvPr id="17" name="Text 14"/>
          <p:cNvSpPr/>
          <p:nvPr>
            <p:custDataLst>
              <p:tags r:id="rId10"/>
            </p:custDataLst>
          </p:nvPr>
        </p:nvSpPr>
        <p:spPr>
          <a:xfrm>
            <a:off x="3429000" y="3514725"/>
            <a:ext cx="2381250" cy="3429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D62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2700" dirty="0"/>
          </a:p>
        </p:txBody>
      </p:sp>
      <p:sp>
        <p:nvSpPr>
          <p:cNvPr id="18" name="Text 15"/>
          <p:cNvSpPr/>
          <p:nvPr>
            <p:custDataLst>
              <p:tags r:id="rId11"/>
            </p:custDataLst>
          </p:nvPr>
        </p:nvSpPr>
        <p:spPr>
          <a:xfrm>
            <a:off x="3429000" y="4048125"/>
            <a:ext cx="238125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algn="l">
              <a:lnSpc>
                <a:spcPts val="2625"/>
              </a:lnSpc>
              <a:buClrTx/>
              <a:buSzTx/>
              <a:buFontTx/>
              <a:buNone/>
            </a:pPr>
            <a:r>
              <a:rPr 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git提交记录图</a:t>
            </a:r>
            <a:endParaRPr lang="en-US" sz="1875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3429000" y="4419600"/>
            <a:ext cx="238125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  <p:sp>
        <p:nvSpPr>
          <p:cNvPr id="20" name="Text 17"/>
          <p:cNvSpPr/>
          <p:nvPr>
            <p:custDataLst>
              <p:tags r:id="rId12"/>
            </p:custDataLst>
          </p:nvPr>
        </p:nvSpPr>
        <p:spPr>
          <a:xfrm>
            <a:off x="6048375" y="3514725"/>
            <a:ext cx="2381250" cy="3429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D623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2700" dirty="0"/>
          </a:p>
        </p:txBody>
      </p:sp>
      <p:sp>
        <p:nvSpPr>
          <p:cNvPr id="21" name="Text 18"/>
          <p:cNvSpPr/>
          <p:nvPr>
            <p:custDataLst>
              <p:tags r:id="rId13"/>
            </p:custDataLst>
          </p:nvPr>
        </p:nvSpPr>
        <p:spPr>
          <a:xfrm>
            <a:off x="6048375" y="4048125"/>
            <a:ext cx="2381250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625"/>
              </a:lnSpc>
              <a:buNone/>
            </a:pPr>
            <a:r>
              <a:rPr lang="zh-CN" altLang="en-US" sz="1875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总结</a:t>
            </a:r>
            <a:endParaRPr lang="zh-CN" altLang="en-US" sz="1875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22" name="Text 19"/>
          <p:cNvSpPr/>
          <p:nvPr/>
        </p:nvSpPr>
        <p:spPr>
          <a:xfrm>
            <a:off x="6048375" y="4419600"/>
            <a:ext cx="2381250" cy="185737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60"/>
              </a:lnSpc>
              <a:buNone/>
            </a:pPr>
            <a:endParaRPr 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409950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所有功能模块</a:t>
            </a:r>
            <a:endParaRPr lang="en-US" sz="375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41719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6667500" y="381000"/>
            <a:ext cx="1905000" cy="1905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0"/>
              </a:lnSpc>
              <a:buNone/>
            </a:pPr>
            <a:r>
              <a:rPr lang="en-US" sz="9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9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核心功能模块概览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1428750"/>
            <a:ext cx="8382000" cy="317658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5313" y="3609975"/>
            <a:ext cx="23622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安全登录认证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95313" y="3900488"/>
            <a:ext cx="23622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系统设计了安全高效的登录认证机制，采用多因素认证保障用户账户安全，防止未授权访问。</a:t>
            </a:r>
            <a:endParaRPr lang="en-US" sz="1050" dirty="0"/>
          </a:p>
        </p:txBody>
      </p:sp>
      <p:sp>
        <p:nvSpPr>
          <p:cNvPr id="9" name="Text 5"/>
          <p:cNvSpPr/>
          <p:nvPr/>
        </p:nvSpPr>
        <p:spPr>
          <a:xfrm>
            <a:off x="595313" y="2538413"/>
            <a:ext cx="23622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商品管理功能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595313" y="2828925"/>
            <a:ext cx="23622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涵盖商品上架、下架、库存调整等管理功能，支持批量操作以提升效率，简化商家操作流程。</a:t>
            </a:r>
            <a:endParaRPr lang="en-US" sz="1050" dirty="0"/>
          </a:p>
        </p:txBody>
      </p:sp>
      <p:sp>
        <p:nvSpPr>
          <p:cNvPr id="11" name="Text 7"/>
          <p:cNvSpPr/>
          <p:nvPr/>
        </p:nvSpPr>
        <p:spPr>
          <a:xfrm>
            <a:off x="595313" y="1466850"/>
            <a:ext cx="23622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订单状态跟踪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595313" y="1757362"/>
            <a:ext cx="23622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实时跟踪订单状态，确保商家及时掌握订单动态，提高订单处理速度和准确性。</a:t>
            </a:r>
            <a:endParaRPr lang="en-US" sz="1050" dirty="0"/>
          </a:p>
        </p:txBody>
      </p:sp>
      <p:sp>
        <p:nvSpPr>
          <p:cNvPr id="13" name="Text 9"/>
          <p:cNvSpPr/>
          <p:nvPr/>
        </p:nvSpPr>
        <p:spPr>
          <a:xfrm>
            <a:off x="6186488" y="1676400"/>
            <a:ext cx="23622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自动化退款退货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6186488" y="1966913"/>
            <a:ext cx="2362200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自动化处理退款退货，减少人工干预，优化客户体验，提高客户满意度。</a:t>
            </a:r>
            <a:endParaRPr lang="en-US" sz="1050" dirty="0"/>
          </a:p>
        </p:txBody>
      </p:sp>
      <p:sp>
        <p:nvSpPr>
          <p:cNvPr id="15" name="Text 11"/>
          <p:cNvSpPr/>
          <p:nvPr/>
        </p:nvSpPr>
        <p:spPr>
          <a:xfrm>
            <a:off x="6186488" y="2538413"/>
            <a:ext cx="23622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销售报表辅助</a:t>
            </a:r>
            <a:endParaRPr lang="en-US" sz="1200" dirty="0"/>
          </a:p>
        </p:txBody>
      </p:sp>
      <p:sp>
        <p:nvSpPr>
          <p:cNvPr id="16" name="Text 12"/>
          <p:cNvSpPr/>
          <p:nvPr/>
        </p:nvSpPr>
        <p:spPr>
          <a:xfrm>
            <a:off x="6186488" y="2828925"/>
            <a:ext cx="2362200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提供销售报表辅助决策，帮助商家分析销售数据，做出更明智的商业决策。</a:t>
            </a:r>
            <a:endParaRPr lang="en-US" sz="1050" dirty="0"/>
          </a:p>
        </p:txBody>
      </p:sp>
      <p:sp>
        <p:nvSpPr>
          <p:cNvPr id="17" name="Text 13"/>
          <p:cNvSpPr/>
          <p:nvPr/>
        </p:nvSpPr>
        <p:spPr>
          <a:xfrm>
            <a:off x="6186488" y="3400425"/>
            <a:ext cx="2362200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个性化系统配置</a:t>
            </a:r>
            <a:endParaRPr lang="en-US" sz="1200" dirty="0"/>
          </a:p>
        </p:txBody>
      </p:sp>
      <p:sp>
        <p:nvSpPr>
          <p:cNvPr id="18" name="Text 14"/>
          <p:cNvSpPr/>
          <p:nvPr/>
        </p:nvSpPr>
        <p:spPr>
          <a:xfrm>
            <a:off x="6186488" y="3690938"/>
            <a:ext cx="23622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支持个性化系统配置以满足定制需求，使商家能够根据自身业务特点调整系统设置。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30225" y="3389630"/>
            <a:ext cx="80010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square" lIns="0" tIns="0" rIns="0" bIns="0" rtlCol="0" anchor="ctr"/>
          <a:lstStyle/>
          <a:p>
            <a:pPr marL="0" algn="l">
              <a:lnSpc>
                <a:spcPts val="2625"/>
              </a:lnSpc>
              <a:buClrTx/>
              <a:buSzTx/>
              <a:buFontTx/>
              <a:buNone/>
            </a:pPr>
            <a:r>
              <a:rPr lang="en-US" sz="37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已完成的功能</a:t>
            </a:r>
            <a:r>
              <a:rPr lang="zh-CN" altLang="en-US" sz="37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和技术实现</a:t>
            </a:r>
            <a:endParaRPr lang="zh-CN" altLang="en-US" sz="37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41719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6667500" y="381000"/>
            <a:ext cx="1905000" cy="1905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0"/>
              </a:lnSpc>
              <a:buNone/>
            </a:pPr>
            <a:r>
              <a:rPr lang="en-US" sz="9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9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20955"/>
            <a:ext cx="9144000" cy="51435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 rot="10800000">
            <a:off x="2338388" y="3233737"/>
            <a:ext cx="652463" cy="371475"/>
          </a:xfrm>
          <a:prstGeom prst="triangle">
            <a:avLst/>
          </a:prstGeom>
          <a:solidFill>
            <a:srgbClr val="1529FA"/>
          </a:solidFill>
        </p:spPr>
      </p:sp>
      <p:sp>
        <p:nvSpPr>
          <p:cNvPr id="6" name="Text 3"/>
          <p:cNvSpPr/>
          <p:nvPr/>
        </p:nvSpPr>
        <p:spPr>
          <a:xfrm>
            <a:off x="3022600" y="2062480"/>
            <a:ext cx="3692525" cy="97726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>
                <a:solidFill>
                  <a:schemeClr val="bg1"/>
                </a:solidFill>
              </a:rPr>
              <a:t>1. </a:t>
            </a:r>
            <a:r>
              <a:rPr dirty="0"/>
              <a:t>基础架构搭建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  技术栈 ：Vue3 + Vuerouter + Vuex + Elementui + Axios + Express + MySQL。  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  项目初始化 ：  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   搭建Vue项目骨架，集成</a:t>
            </a:r>
            <a:r>
              <a:rPr dirty="0">
                <a:solidFill>
                  <a:schemeClr val="tx1"/>
                </a:solidFill>
              </a:rPr>
              <a:t>路由</a:t>
            </a:r>
            <a:r>
              <a:rPr dirty="0"/>
              <a:t>、状态管理及UI组件库。  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   配置后端Express服务与MySQL数据库连接。  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   引入图标库（iconfont）并完成全局样式初始化。  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  测试结果 ：基础架构兼容性及功能测试通过，环境运行稳定。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20955"/>
            <a:ext cx="9144000" cy="51435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 rot="10800000">
            <a:off x="2338388" y="3233737"/>
            <a:ext cx="652463" cy="371475"/>
          </a:xfrm>
          <a:prstGeom prst="triangle">
            <a:avLst/>
          </a:prstGeom>
          <a:solidFill>
            <a:srgbClr val="1529FA"/>
          </a:solidFill>
        </p:spPr>
      </p:sp>
      <p:sp>
        <p:nvSpPr>
          <p:cNvPr id="6" name="Text 3"/>
          <p:cNvSpPr/>
          <p:nvPr/>
        </p:nvSpPr>
        <p:spPr>
          <a:xfrm>
            <a:off x="3017520" y="2062480"/>
            <a:ext cx="4323715" cy="97726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核心功能开发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  商品管理模块 ：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项目搭建-初始化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首页-路由界面基础搭建</a:t>
            </a:r>
            <a:r>
              <a:rPr lang="zh-CN" dirty="0"/>
              <a:t>，</a:t>
            </a:r>
            <a:r>
              <a:rPr dirty="0"/>
              <a:t>导航折叠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商品列表-静态布局-动态数据-分页实现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商品管理-搜索</a:t>
            </a:r>
            <a:r>
              <a:rPr lang="zh-CN" dirty="0"/>
              <a:t>，</a:t>
            </a:r>
            <a:r>
              <a:rPr dirty="0"/>
              <a:t>页面添加，弹框添加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商品-分页功能，类目选择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上传图片实现</a:t>
            </a:r>
            <a:r>
              <a:rPr lang="zh-CN" dirty="0"/>
              <a:t>，富文本编译器</a:t>
            </a:r>
            <a:endParaRPr lang="zh-CN"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 商品添加</a:t>
            </a:r>
            <a:r>
              <a:rPr lang="zh-CN" dirty="0"/>
              <a:t>，</a:t>
            </a:r>
            <a:r>
              <a:rPr dirty="0"/>
              <a:t>清空表单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删除商品</a:t>
            </a:r>
            <a:r>
              <a:rPr lang="zh-CN" dirty="0"/>
              <a:t>，</a:t>
            </a:r>
            <a:r>
              <a:rPr dirty="0"/>
              <a:t>编辑商品</a:t>
            </a:r>
            <a:endParaRPr dirty="0"/>
          </a:p>
          <a:p>
            <a:pPr marL="0" algn="l">
              <a:lnSpc>
                <a:spcPts val="2550"/>
              </a:lnSpc>
              <a:buClrTx/>
              <a:buSzTx/>
              <a:buFontTx/>
              <a:buNone/>
            </a:pPr>
            <a:r>
              <a:rPr dirty="0"/>
              <a:t>   技术：Element-ui表格组件、</a:t>
            </a:r>
            <a:r>
              <a:rPr lang="en-US" dirty="0"/>
              <a:t>vue</a:t>
            </a:r>
            <a:r>
              <a:rPr dirty="0"/>
              <a:t>、</a:t>
            </a:r>
            <a:r>
              <a:rPr lang="en-US" dirty="0"/>
              <a:t>mysql</a:t>
            </a:r>
            <a:r>
              <a:rPr lang="zh-CN" altLang="en-US" dirty="0"/>
              <a:t>，</a:t>
            </a:r>
            <a:r>
              <a:rPr lang="en-US" altLang="zh-CN" dirty="0"/>
              <a:t>axios</a:t>
            </a:r>
            <a:r>
              <a:rPr lang="en-US" dirty="0"/>
              <a:t>,wangEditor，multer</a:t>
            </a:r>
            <a:r>
              <a:rPr dirty="0"/>
              <a:t>。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409950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algn="l">
              <a:lnSpc>
                <a:spcPts val="2625"/>
              </a:lnSpc>
              <a:buClrTx/>
              <a:buSzTx/>
              <a:buFontTx/>
              <a:buNone/>
            </a:pPr>
            <a:r>
              <a:rPr lang="en-US" sz="37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当前遇到的困难</a:t>
            </a:r>
            <a:endParaRPr lang="en-US" sz="37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41719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6667500" y="381000"/>
            <a:ext cx="1905000" cy="1905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0"/>
              </a:lnSpc>
              <a:buNone/>
            </a:pPr>
            <a:r>
              <a:rPr lang="en-US" sz="975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9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72465" y="1815465"/>
            <a:ext cx="5333365" cy="3014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latin typeface="+mn-ea"/>
                <a:cs typeface="+mn-ea"/>
              </a:rPr>
              <a:t>1.  架构设计，各个版块链接，api内容填写。</a:t>
            </a:r>
            <a:endParaRPr lang="zh-CN" altLang="en-US" b="1">
              <a:latin typeface="+mn-ea"/>
              <a:cs typeface="+mn-ea"/>
            </a:endParaRPr>
          </a:p>
          <a:p>
            <a:r>
              <a:rPr lang="zh-CN" altLang="en-US" b="1">
                <a:latin typeface="+mn-ea"/>
                <a:cs typeface="+mn-ea"/>
              </a:rPr>
              <a:t>原因：用接口不同和统一每个人本地数据库的信息不一致。</a:t>
            </a:r>
            <a:endParaRPr lang="zh-CN" altLang="en-US" b="1">
              <a:latin typeface="+mn-ea"/>
              <a:cs typeface="+mn-ea"/>
            </a:endParaRPr>
          </a:p>
          <a:p>
            <a:r>
              <a:rPr lang="zh-CN" altLang="en-US" b="1">
                <a:latin typeface="+mn-ea"/>
                <a:cs typeface="+mn-ea"/>
              </a:rPr>
              <a:t>解决：统一数据库信息。</a:t>
            </a:r>
            <a:endParaRPr lang="zh-CN" altLang="en-US" b="1">
              <a:latin typeface="+mn-ea"/>
              <a:cs typeface="+mn-ea"/>
            </a:endParaRPr>
          </a:p>
          <a:p>
            <a:r>
              <a:rPr lang="zh-CN" altLang="en-US" b="1">
                <a:latin typeface="+mn-ea"/>
                <a:cs typeface="+mn-ea"/>
              </a:rPr>
              <a:t>2.商品无法正确添加，数据库内不写入数据</a:t>
            </a:r>
            <a:endParaRPr lang="zh-CN" altLang="en-US" b="1">
              <a:latin typeface="+mn-ea"/>
              <a:cs typeface="+mn-ea"/>
            </a:endParaRPr>
          </a:p>
          <a:p>
            <a:r>
              <a:rPr lang="zh-CN" altLang="en-US" b="1">
                <a:latin typeface="+mn-ea"/>
                <a:cs typeface="+mn-ea"/>
              </a:rPr>
              <a:t>原因：实际表结构与代码不一致，会导致数据错位，需要验证字段顺序和表结构是否一致需要调整SQL和参数数组</a:t>
            </a:r>
            <a:endParaRPr lang="zh-CN" altLang="en-US" b="1">
              <a:latin typeface="+mn-ea"/>
              <a:cs typeface="+mn-ea"/>
            </a:endParaRPr>
          </a:p>
          <a:p>
            <a:r>
              <a:rPr lang="zh-CN" altLang="en-US" b="1">
                <a:latin typeface="+mn-ea"/>
                <a:cs typeface="+mn-ea"/>
              </a:rPr>
              <a:t>解决：小组四人共同商讨和调整</a:t>
            </a:r>
            <a:r>
              <a:rPr lang="zh-CN" altLang="en-US" b="1">
                <a:latin typeface="+mn-ea"/>
                <a:cs typeface="+mn-ea"/>
              </a:rPr>
              <a:t>了sql和参数数组,修改了数据库。</a:t>
            </a:r>
            <a:endParaRPr lang="zh-CN" altLang="en-US" b="1">
              <a:latin typeface="+mn-ea"/>
              <a:cs typeface="+mn-ea"/>
            </a:endParaRPr>
          </a:p>
          <a:p>
            <a:endParaRPr lang="en-US" altLang="zh-CN" b="1">
              <a:latin typeface="+mn-ea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275" y="330200"/>
            <a:ext cx="4533265" cy="876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遇到的</a:t>
            </a:r>
            <a:r>
              <a:rPr lang="zh-CN" altLang="en-US" sz="22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困难</a:t>
            </a:r>
            <a:endParaRPr lang="zh-CN" altLang="en-US" sz="225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10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11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12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13.xml><?xml version="1.0" encoding="utf-8"?>
<p:tagLst xmlns:p="http://schemas.openxmlformats.org/presentationml/2006/main">
  <p:tag name="TABLE_ENDDRAG_ORIGIN_RECT" val="561*303"/>
  <p:tag name="TABLE_ENDDRAG_RECT" val="71*97*561*303"/>
</p:tagLst>
</file>

<file path=ppt/tags/tag14.xml><?xml version="1.0" encoding="utf-8"?>
<p:tagLst xmlns:p="http://schemas.openxmlformats.org/presentationml/2006/main">
  <p:tag name="commondata" val="eyJoZGlkIjoiMjYyZmZlM2RiNzNkODYzMmRmMzE4MjFlOTcxMTVjYTIifQ=="/>
</p:tagLst>
</file>

<file path=ppt/tags/tag2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3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4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5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6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7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8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ags/tag9.xml><?xml version="1.0" encoding="utf-8"?>
<p:tagLst xmlns:p="http://schemas.openxmlformats.org/presentationml/2006/main">
  <p:tag name="KSO_WM_DIAGRAM_VIRTUALLY_FRAME" val="{&quot;height&quot;:300,&quot;left&quot;:270,&quot;top&quot;:45,&quot;width&quot;:393.7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1344</Words>
  <Application>WPS 演示</Application>
  <PresentationFormat>On-screen Show (16:9)</PresentationFormat>
  <Paragraphs>158</Paragraphs>
  <Slides>19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微软雅黑</vt:lpstr>
      <vt:lpstr>Calibri</vt:lpstr>
      <vt:lpstr>等线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王如月</cp:lastModifiedBy>
  <cp:revision>9</cp:revision>
  <dcterms:created xsi:type="dcterms:W3CDTF">2025-04-06T02:40:00Z</dcterms:created>
  <dcterms:modified xsi:type="dcterms:W3CDTF">2025-04-20T09:20:22Z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E08C3DF11C9148299B84CC5DC2762F55_12</vt:lpwstr>
  </property>
  <property fmtid="{D5CDD505-2E9C-101B-9397-08002B2CF9AE}" pid="3" name="KSOProductBuildVer">
    <vt:lpwstr>2052-12.1.0.17827</vt:lpwstr>
  </property>
</Properties>
</file>