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9" r:id="rId4"/>
    <p:sldId id="264" r:id="rId5"/>
    <p:sldId id="271" r:id="rId6"/>
    <p:sldId id="272" r:id="rId7"/>
    <p:sldId id="259" r:id="rId8"/>
    <p:sldId id="273" r:id="rId9"/>
    <p:sldId id="263" r:id="rId10"/>
    <p:sldId id="261" r:id="rId11"/>
    <p:sldId id="258" r:id="rId12"/>
    <p:sldId id="291" r:id="rId13"/>
    <p:sldId id="292" r:id="rId14"/>
    <p:sldId id="277" r:id="rId15"/>
    <p:sldId id="276" r:id="rId16"/>
    <p:sldId id="286" r:id="rId17"/>
    <p:sldId id="278" r:id="rId18"/>
    <p:sldId id="287" r:id="rId19"/>
    <p:sldId id="285" r:id="rId20"/>
    <p:sldId id="281" r:id="rId21"/>
    <p:sldId id="270" r:id="rId22"/>
    <p:sldId id="290" r:id="rId23"/>
    <p:sldId id="26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 id="2" name="guannan lu" initials="gl" lastIdx="1" clrIdx="1">
    <p:extLst>
      <p:ext uri="{19B8F6BF-5375-455C-9EA6-DF929625EA0E}">
        <p15:presenceInfo xmlns:p15="http://schemas.microsoft.com/office/powerpoint/2012/main" userId="f3e864b5f21af9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2B2B2B"/>
    <a:srgbClr val="2582C6"/>
    <a:srgbClr val="FFFF99"/>
    <a:srgbClr val="FF66CC"/>
    <a:srgbClr val="020007"/>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24T15:46:11.175" idx="1">
    <p:pos x="3667" y="1125"/>
    <p:text>预览及使用此模板前先下载英文Segoe Script、中文新蒂小丸子小学版字体，预览效果会更加美观！</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5-11-12T12:26:46.545"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5-11-12T12:26:46.545"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5-11-12T12:26:46.54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7882F-08D8-440D-B220-27F9296404BA}" type="datetimeFigureOut">
              <a:rPr lang="zh-CN" altLang="en-US" smtClean="0"/>
              <a:t>2015/11/12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EE59C-3B2D-4513-AC46-7C0CA58BB25C}" type="slidenum">
              <a:rPr lang="zh-CN" altLang="en-US" smtClean="0"/>
              <a:t>‹#›</a:t>
            </a:fld>
            <a:endParaRPr lang="zh-CN" altLang="en-US"/>
          </a:p>
        </p:txBody>
      </p:sp>
    </p:spTree>
    <p:extLst>
      <p:ext uri="{BB962C8B-B14F-4D97-AF65-F5344CB8AC3E}">
        <p14:creationId xmlns:p14="http://schemas.microsoft.com/office/powerpoint/2010/main" val="222801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预览及使用此模板前先下载英文</a:t>
            </a:r>
            <a:r>
              <a:rPr lang="en-US" altLang="zh-CN" dirty="0" smtClean="0"/>
              <a:t>Segoe Script</a:t>
            </a:r>
            <a:r>
              <a:rPr lang="zh-CN" altLang="en-US" smtClean="0"/>
              <a:t>、中文新蒂小丸子小学版字体，预览效果会更加美观！</a:t>
            </a:r>
            <a:endParaRPr lang="zh-CN" altLang="en-US"/>
          </a:p>
        </p:txBody>
      </p:sp>
      <p:sp>
        <p:nvSpPr>
          <p:cNvPr id="4" name="灯片编号占位符 3"/>
          <p:cNvSpPr>
            <a:spLocks noGrp="1"/>
          </p:cNvSpPr>
          <p:nvPr>
            <p:ph type="sldNum" sz="quarter" idx="10"/>
          </p:nvPr>
        </p:nvSpPr>
        <p:spPr/>
        <p:txBody>
          <a:bodyPr/>
          <a:lstStyle/>
          <a:p>
            <a:fld id="{891EE59C-3B2D-4513-AC46-7C0CA58BB25C}" type="slidenum">
              <a:rPr lang="zh-CN" altLang="en-US" smtClean="0"/>
              <a:t>1</a:t>
            </a:fld>
            <a:endParaRPr lang="zh-CN" altLang="en-US"/>
          </a:p>
        </p:txBody>
      </p:sp>
    </p:spTree>
    <p:extLst>
      <p:ext uri="{BB962C8B-B14F-4D97-AF65-F5344CB8AC3E}">
        <p14:creationId xmlns:p14="http://schemas.microsoft.com/office/powerpoint/2010/main" val="122927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、法币的价值源于信用体系</a:t>
            </a:r>
            <a:endParaRPr lang="en-US" altLang="zh-CN" dirty="0" smtClean="0"/>
          </a:p>
          <a:p>
            <a:r>
              <a:rPr lang="en-US" altLang="zh-CN" dirty="0" smtClean="0"/>
              <a:t>2</a:t>
            </a:r>
            <a:r>
              <a:rPr lang="zh-CN" altLang="en-US" dirty="0" smtClean="0"/>
              <a:t>、通货膨胀</a:t>
            </a:r>
            <a:endParaRPr lang="en-US" altLang="zh-CN" dirty="0" smtClean="0"/>
          </a:p>
          <a:p>
            <a:r>
              <a:rPr lang="en-US" altLang="zh-CN" dirty="0" smtClean="0"/>
              <a:t>3</a:t>
            </a:r>
            <a:r>
              <a:rPr lang="zh-CN" altLang="en-US" dirty="0" smtClean="0"/>
              <a:t>、监管严格、手续繁琐</a:t>
            </a:r>
            <a:endParaRPr lang="en-US" altLang="zh-CN" dirty="0" smtClean="0"/>
          </a:p>
          <a:p>
            <a:r>
              <a:rPr lang="en-US" altLang="zh-CN" dirty="0" smtClean="0"/>
              <a:t>4</a:t>
            </a:r>
            <a:r>
              <a:rPr lang="zh-CN" altLang="en-US" dirty="0" smtClean="0"/>
              <a:t>、集中管理、数据繁多</a:t>
            </a:r>
            <a:endParaRPr lang="zh-CN" altLang="en-US" dirty="0"/>
          </a:p>
        </p:txBody>
      </p:sp>
      <p:sp>
        <p:nvSpPr>
          <p:cNvPr id="4" name="灯片编号占位符 3"/>
          <p:cNvSpPr>
            <a:spLocks noGrp="1"/>
          </p:cNvSpPr>
          <p:nvPr>
            <p:ph type="sldNum" sz="quarter" idx="10"/>
          </p:nvPr>
        </p:nvSpPr>
        <p:spPr/>
        <p:txBody>
          <a:bodyPr/>
          <a:lstStyle/>
          <a:p>
            <a:fld id="{891EE59C-3B2D-4513-AC46-7C0CA58BB25C}" type="slidenum">
              <a:rPr lang="zh-CN" altLang="en-US" smtClean="0"/>
              <a:t>4</a:t>
            </a:fld>
            <a:endParaRPr lang="zh-CN" altLang="en-US"/>
          </a:p>
        </p:txBody>
      </p:sp>
    </p:spTree>
    <p:extLst>
      <p:ext uri="{BB962C8B-B14F-4D97-AF65-F5344CB8AC3E}">
        <p14:creationId xmlns:p14="http://schemas.microsoft.com/office/powerpoint/2010/main" val="349243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1EE59C-3B2D-4513-AC46-7C0CA58BB25C}" type="slidenum">
              <a:rPr lang="zh-CN" altLang="en-US" smtClean="0"/>
              <a:t>9</a:t>
            </a:fld>
            <a:endParaRPr lang="zh-CN" altLang="en-US"/>
          </a:p>
        </p:txBody>
      </p:sp>
    </p:spTree>
    <p:extLst>
      <p:ext uri="{BB962C8B-B14F-4D97-AF65-F5344CB8AC3E}">
        <p14:creationId xmlns:p14="http://schemas.microsoft.com/office/powerpoint/2010/main" val="22598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283049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392457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138209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366184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93619" y="95911"/>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spTree>
    <p:extLst>
      <p:ext uri="{BB962C8B-B14F-4D97-AF65-F5344CB8AC3E}">
        <p14:creationId xmlns:p14="http://schemas.microsoft.com/office/powerpoint/2010/main" val="246455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194811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213586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329709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107110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7634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41B0B2-25C2-465E-A81B-CA14DF5CFA1A}" type="datetimeFigureOut">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330434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63636"/>
            </a:gs>
            <a:gs pos="37000">
              <a:srgbClr val="2B2B2B"/>
            </a:gs>
            <a:gs pos="86000">
              <a:srgbClr val="101010"/>
            </a:gs>
            <a:gs pos="100000">
              <a:srgbClr val="02000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B0B2-25C2-465E-A81B-CA14DF5CFA1A}" type="datetimeFigureOut">
              <a:rPr lang="zh-CN" altLang="en-US" smtClean="0"/>
              <a:t>2015/11/12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94516-FBE1-40B2-A8ED-8D98997B7A50}" type="slidenum">
              <a:rPr lang="zh-CN" altLang="en-US" smtClean="0"/>
              <a:t>‹#›</a:t>
            </a:fld>
            <a:endParaRPr lang="zh-CN" altLang="en-US"/>
          </a:p>
        </p:txBody>
      </p:sp>
    </p:spTree>
    <p:extLst>
      <p:ext uri="{BB962C8B-B14F-4D97-AF65-F5344CB8AC3E}">
        <p14:creationId xmlns:p14="http://schemas.microsoft.com/office/powerpoint/2010/main" val="334128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jp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comments" Target="../comments/comment1.xml"/><Relationship Id="rId5" Type="http://schemas.openxmlformats.org/officeDocument/2006/relationships/image" Target="../media/image2.emf"/><Relationship Id="rId10" Type="http://schemas.openxmlformats.org/officeDocument/2006/relationships/image" Target="../media/image8.emf"/><Relationship Id="rId4" Type="http://schemas.openxmlformats.org/officeDocument/2006/relationships/image" Target="../media/image1.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comments" Target="../comments/comment2.xml"/><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comments" Target="../comments/comment3.xml"/><Relationship Id="rId5" Type="http://schemas.openxmlformats.org/officeDocument/2006/relationships/image" Target="../media/image21.png"/><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comments" Target="../comments/comment4.xml"/><Relationship Id="rId5" Type="http://schemas.openxmlformats.org/officeDocument/2006/relationships/image" Target="../media/image22.png"/><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31.emf"/><Relationship Id="rId4" Type="http://schemas.openxmlformats.org/officeDocument/2006/relationships/image" Target="../media/image4.emf"/><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image" Target="../media/image16.emf"/><Relationship Id="rId5" Type="http://schemas.microsoft.com/office/2007/relationships/hdphoto" Target="../media/hdphoto1.wdp"/><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image" Target="../media/image16.emf"/><Relationship Id="rId5" Type="http://schemas.microsoft.com/office/2007/relationships/hdphoto" Target="../media/hdphoto1.wdp"/><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image" Target="../media/image16.emf"/><Relationship Id="rId5" Type="http://schemas.microsoft.com/office/2007/relationships/hdphoto" Target="../media/hdphoto1.wdp"/><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Layout" Target="../slideLayouts/slideLayout3.xml"/><Relationship Id="rId6" Type="http://schemas.openxmlformats.org/officeDocument/2006/relationships/image" Target="../media/image16.emf"/><Relationship Id="rId5" Type="http://schemas.microsoft.com/office/2007/relationships/hdphoto" Target="../media/hdphoto1.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790" y="1682750"/>
            <a:ext cx="6985000" cy="3492500"/>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grpSp>
        <p:nvGrpSpPr>
          <p:cNvPr id="13" name="组合 12"/>
          <p:cNvGrpSpPr/>
          <p:nvPr/>
        </p:nvGrpSpPr>
        <p:grpSpPr>
          <a:xfrm>
            <a:off x="93619" y="95911"/>
            <a:ext cx="11927745" cy="6673598"/>
            <a:chOff x="93619" y="95911"/>
            <a:chExt cx="11927745" cy="6673598"/>
          </a:xfrm>
        </p:grpSpPr>
        <p:pic>
          <p:nvPicPr>
            <p:cNvPr id="7" name="图片 6"/>
            <p:cNvPicPr>
              <a:picLocks noChangeAspect="1"/>
            </p:cNvPicPr>
            <p:nvPr/>
          </p:nvPicPr>
          <p:blipFill>
            <a:blip r:embed="rId4"/>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4"/>
            <a:stretch>
              <a:fillRect/>
            </a:stretch>
          </p:blipFill>
          <p:spPr>
            <a:xfrm rot="5400000">
              <a:off x="4632995" y="-577603"/>
              <a:ext cx="2790000" cy="11463751"/>
            </a:xfrm>
            <a:prstGeom prst="rect">
              <a:avLst/>
            </a:prstGeom>
          </p:spPr>
        </p:pic>
        <p:pic>
          <p:nvPicPr>
            <p:cNvPr id="8" name="图片 7"/>
            <p:cNvPicPr>
              <a:picLocks noChangeAspect="1"/>
            </p:cNvPicPr>
            <p:nvPr/>
          </p:nvPicPr>
          <p:blipFill>
            <a:blip r:embed="rId5"/>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5"/>
            <a:stretch>
              <a:fillRect/>
            </a:stretch>
          </p:blipFill>
          <p:spPr>
            <a:xfrm rot="5400000">
              <a:off x="4571120" y="-621742"/>
              <a:ext cx="2913750" cy="11868751"/>
            </a:xfrm>
            <a:prstGeom prst="rect">
              <a:avLst/>
            </a:prstGeom>
          </p:spPr>
        </p:pic>
      </p:grpSp>
      <p:pic>
        <p:nvPicPr>
          <p:cNvPr id="10" name="图片 9"/>
          <p:cNvPicPr>
            <a:picLocks noChangeAspect="1"/>
          </p:cNvPicPr>
          <p:nvPr/>
        </p:nvPicPr>
        <p:blipFill>
          <a:blip r:embed="rId6"/>
          <a:stretch>
            <a:fillRect/>
          </a:stretch>
        </p:blipFill>
        <p:spPr>
          <a:xfrm>
            <a:off x="4144503" y="3940299"/>
            <a:ext cx="3923069" cy="1330139"/>
          </a:xfrm>
          <a:prstGeom prst="rect">
            <a:avLst/>
          </a:prstGeom>
        </p:spPr>
      </p:pic>
      <p:sp>
        <p:nvSpPr>
          <p:cNvPr id="14" name="文本框 13"/>
          <p:cNvSpPr txBox="1"/>
          <p:nvPr/>
        </p:nvSpPr>
        <p:spPr>
          <a:xfrm>
            <a:off x="2851645" y="2590024"/>
            <a:ext cx="6531428" cy="1754326"/>
          </a:xfrm>
          <a:prstGeom prst="rect">
            <a:avLst/>
          </a:prstGeom>
          <a:noFill/>
        </p:spPr>
        <p:txBody>
          <a:bodyPr wrap="square" rtlCol="0">
            <a:spAutoFit/>
          </a:bodyPr>
          <a:lstStyle/>
          <a:p>
            <a:pPr algn="ctr"/>
            <a:r>
              <a:rPr kumimoji="1" lang="zh-CN" altLang="en-US" sz="6000" b="1" dirty="0" smtClean="0">
                <a:solidFill>
                  <a:schemeClr val="bg1"/>
                </a:solidFill>
                <a:latin typeface="Segoe Script" panose="020B0504020000000003" pitchFamily="34" charset="0"/>
              </a:rPr>
              <a:t>比特币</a:t>
            </a:r>
            <a:r>
              <a:rPr kumimoji="1" lang="zh-CN" altLang="en-US" sz="6000" b="1" dirty="0">
                <a:solidFill>
                  <a:schemeClr val="bg1"/>
                </a:solidFill>
                <a:latin typeface="Segoe Script" panose="020B0504020000000003" pitchFamily="34" charset="0"/>
              </a:rPr>
              <a:t>复杂</a:t>
            </a:r>
            <a:r>
              <a:rPr kumimoji="1" lang="zh-CN" altLang="en-US" sz="6000" b="1" dirty="0" smtClean="0">
                <a:solidFill>
                  <a:schemeClr val="bg1"/>
                </a:solidFill>
                <a:latin typeface="Segoe Script" panose="020B0504020000000003" pitchFamily="34" charset="0"/>
              </a:rPr>
              <a:t>网络</a:t>
            </a:r>
            <a:endParaRPr kumimoji="1" lang="en-US" altLang="zh-CN" sz="6000" b="1" dirty="0" smtClean="0">
              <a:solidFill>
                <a:schemeClr val="bg1"/>
              </a:solidFill>
              <a:latin typeface="Segoe Script" panose="020B0504020000000003" pitchFamily="34" charset="0"/>
            </a:endParaRPr>
          </a:p>
          <a:p>
            <a:pPr algn="ctr"/>
            <a:endParaRPr kumimoji="1" lang="zh-CN" altLang="en-US" sz="4800" dirty="0" smtClean="0">
              <a:solidFill>
                <a:schemeClr val="bg1"/>
              </a:solidFill>
              <a:latin typeface="Segoe Script" panose="020B0504020000000003" pitchFamily="34" charset="0"/>
            </a:endParaRPr>
          </a:p>
        </p:txBody>
      </p:sp>
      <p:pic>
        <p:nvPicPr>
          <p:cNvPr id="15" name="图片 14"/>
          <p:cNvPicPr>
            <a:picLocks noChangeAspect="1"/>
          </p:cNvPicPr>
          <p:nvPr/>
        </p:nvPicPr>
        <p:blipFill>
          <a:blip r:embed="rId7"/>
          <a:stretch>
            <a:fillRect/>
          </a:stretch>
        </p:blipFill>
        <p:spPr>
          <a:xfrm>
            <a:off x="815883" y="724728"/>
            <a:ext cx="1462500" cy="1091250"/>
          </a:xfrm>
          <a:prstGeom prst="rect">
            <a:avLst/>
          </a:prstGeom>
        </p:spPr>
      </p:pic>
      <p:pic>
        <p:nvPicPr>
          <p:cNvPr id="17" name="图片 16"/>
          <p:cNvPicPr>
            <a:picLocks noChangeAspect="1"/>
          </p:cNvPicPr>
          <p:nvPr/>
        </p:nvPicPr>
        <p:blipFill>
          <a:blip r:embed="rId7"/>
          <a:stretch>
            <a:fillRect/>
          </a:stretch>
        </p:blipFill>
        <p:spPr>
          <a:xfrm flipH="1">
            <a:off x="9878765" y="724728"/>
            <a:ext cx="1462500" cy="1091250"/>
          </a:xfrm>
          <a:prstGeom prst="rect">
            <a:avLst/>
          </a:prstGeom>
        </p:spPr>
      </p:pic>
      <p:pic>
        <p:nvPicPr>
          <p:cNvPr id="16" name="图片 15"/>
          <p:cNvPicPr>
            <a:picLocks noChangeAspect="1"/>
          </p:cNvPicPr>
          <p:nvPr/>
        </p:nvPicPr>
        <p:blipFill>
          <a:blip r:embed="rId8"/>
          <a:stretch>
            <a:fillRect/>
          </a:stretch>
        </p:blipFill>
        <p:spPr>
          <a:xfrm>
            <a:off x="3202485" y="1526733"/>
            <a:ext cx="1248750" cy="978750"/>
          </a:xfrm>
          <a:prstGeom prst="rect">
            <a:avLst/>
          </a:prstGeom>
        </p:spPr>
      </p:pic>
      <p:pic>
        <p:nvPicPr>
          <p:cNvPr id="19" name="图片 18"/>
          <p:cNvPicPr>
            <a:picLocks noChangeAspect="1"/>
          </p:cNvPicPr>
          <p:nvPr/>
        </p:nvPicPr>
        <p:blipFill>
          <a:blip r:embed="rId9"/>
          <a:stretch>
            <a:fillRect/>
          </a:stretch>
        </p:blipFill>
        <p:spPr>
          <a:xfrm rot="1450453">
            <a:off x="8140822" y="2711098"/>
            <a:ext cx="2454985" cy="1359465"/>
          </a:xfrm>
          <a:prstGeom prst="rect">
            <a:avLst/>
          </a:prstGeom>
        </p:spPr>
      </p:pic>
      <p:sp>
        <p:nvSpPr>
          <p:cNvPr id="20" name="矩形 19"/>
          <p:cNvSpPr/>
          <p:nvPr/>
        </p:nvSpPr>
        <p:spPr>
          <a:xfrm rot="2424838">
            <a:off x="9151456" y="3046218"/>
            <a:ext cx="904414" cy="830997"/>
          </a:xfrm>
          <a:prstGeom prst="rect">
            <a:avLst/>
          </a:prstGeom>
        </p:spPr>
        <p:txBody>
          <a:bodyPr wrap="none">
            <a:spAutoFit/>
          </a:bodyPr>
          <a:lstStyle/>
          <a:p>
            <a:pPr algn="ctr"/>
            <a:r>
              <a:rPr kumimoji="1" lang="en-US" altLang="zh-CN" sz="1200" dirty="0" smtClean="0">
                <a:solidFill>
                  <a:schemeClr val="bg1"/>
                </a:solidFill>
                <a:latin typeface="Segoe Script" panose="020B0504020000000003" pitchFamily="34" charset="0"/>
              </a:rPr>
              <a:t>Complex</a:t>
            </a:r>
          </a:p>
          <a:p>
            <a:pPr algn="ctr"/>
            <a:r>
              <a:rPr kumimoji="1" lang="en-US" altLang="zh-CN" sz="1200" dirty="0" smtClean="0">
                <a:solidFill>
                  <a:schemeClr val="bg1"/>
                </a:solidFill>
                <a:latin typeface="Segoe Script" panose="020B0504020000000003" pitchFamily="34" charset="0"/>
              </a:rPr>
              <a:t>network</a:t>
            </a:r>
          </a:p>
          <a:p>
            <a:pPr algn="ctr"/>
            <a:r>
              <a:rPr kumimoji="1" lang="zh-CN" altLang="en-US" sz="1200" dirty="0" smtClean="0">
                <a:solidFill>
                  <a:schemeClr val="bg1"/>
                </a:solidFill>
                <a:latin typeface="Segoe Script" panose="020B0504020000000003" pitchFamily="34" charset="0"/>
              </a:rPr>
              <a:t> </a:t>
            </a:r>
            <a:r>
              <a:rPr kumimoji="1" lang="en-US" altLang="zh-CN" sz="1200" dirty="0" smtClean="0">
                <a:solidFill>
                  <a:schemeClr val="bg1"/>
                </a:solidFill>
                <a:latin typeface="Segoe Script" panose="020B0504020000000003" pitchFamily="34" charset="0"/>
              </a:rPr>
              <a:t>of</a:t>
            </a:r>
          </a:p>
          <a:p>
            <a:pPr algn="ctr"/>
            <a:r>
              <a:rPr kumimoji="1" lang="en-US" altLang="zh-CN" sz="1200" dirty="0" smtClean="0">
                <a:solidFill>
                  <a:schemeClr val="bg1"/>
                </a:solidFill>
                <a:latin typeface="Segoe Script" panose="020B0504020000000003" pitchFamily="34" charset="0"/>
              </a:rPr>
              <a:t>bitcoin</a:t>
            </a:r>
            <a:endParaRPr kumimoji="1" lang="zh-CN" altLang="en-US" sz="1200" dirty="0">
              <a:solidFill>
                <a:schemeClr val="bg1"/>
              </a:solidFill>
              <a:latin typeface="Segoe Script" panose="020B0504020000000003" pitchFamily="34" charset="0"/>
            </a:endParaRPr>
          </a:p>
        </p:txBody>
      </p:sp>
      <p:pic>
        <p:nvPicPr>
          <p:cNvPr id="21" name="图片 20"/>
          <p:cNvPicPr>
            <a:picLocks noChangeAspect="1"/>
          </p:cNvPicPr>
          <p:nvPr/>
        </p:nvPicPr>
        <p:blipFill>
          <a:blip r:embed="rId10"/>
          <a:stretch>
            <a:fillRect/>
          </a:stretch>
        </p:blipFill>
        <p:spPr>
          <a:xfrm>
            <a:off x="2521860" y="3054890"/>
            <a:ext cx="1361250" cy="1316250"/>
          </a:xfrm>
          <a:prstGeom prst="rect">
            <a:avLst/>
          </a:prstGeom>
        </p:spPr>
      </p:pic>
      <p:sp>
        <p:nvSpPr>
          <p:cNvPr id="4" name="文本框 3"/>
          <p:cNvSpPr txBox="1"/>
          <p:nvPr/>
        </p:nvSpPr>
        <p:spPr>
          <a:xfrm>
            <a:off x="4777393" y="3944629"/>
            <a:ext cx="2788279" cy="830997"/>
          </a:xfrm>
          <a:prstGeom prst="rect">
            <a:avLst/>
          </a:prstGeom>
          <a:noFill/>
        </p:spPr>
        <p:txBody>
          <a:bodyPr wrap="square" rtlCol="0">
            <a:spAutoFit/>
          </a:bodyPr>
          <a:lstStyle/>
          <a:p>
            <a:pPr algn="ctr"/>
            <a:r>
              <a:rPr kumimoji="1" lang="en-US" altLang="zh-CN" sz="4800" dirty="0">
                <a:solidFill>
                  <a:schemeClr val="bg1"/>
                </a:solidFill>
                <a:latin typeface="Segoe Script" panose="020B0504020000000003" pitchFamily="34" charset="0"/>
              </a:rPr>
              <a:t>Bitcoin</a:t>
            </a:r>
            <a:endParaRPr kumimoji="1" lang="zh-CN" altLang="en-US" sz="4800" dirty="0">
              <a:solidFill>
                <a:schemeClr val="bg1"/>
              </a:solidFill>
              <a:latin typeface="Segoe Script" panose="020B0504020000000003" pitchFamily="34" charset="0"/>
            </a:endParaRPr>
          </a:p>
        </p:txBody>
      </p:sp>
    </p:spTree>
    <p:extLst>
      <p:ext uri="{BB962C8B-B14F-4D97-AF65-F5344CB8AC3E}">
        <p14:creationId xmlns:p14="http://schemas.microsoft.com/office/powerpoint/2010/main" val="810427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254326"/>
              </a:clrFrom>
              <a:clrTo>
                <a:srgbClr val="254326">
                  <a:alpha val="0"/>
                </a:srgbClr>
              </a:clrTo>
            </a:clrChange>
            <a:duotone>
              <a:prstClr val="black"/>
              <a:schemeClr val="accent3">
                <a:tint val="45000"/>
                <a:satMod val="400000"/>
              </a:schemeClr>
            </a:duotone>
            <a:lum bright="-20000" contrast="-40000"/>
          </a:blip>
          <a:stretch>
            <a:fillRect/>
          </a:stretch>
        </p:blipFill>
        <p:spPr>
          <a:xfrm>
            <a:off x="1245570" y="459100"/>
            <a:ext cx="9615465" cy="3838846"/>
          </a:xfrm>
          <a:prstGeom prst="rect">
            <a:avLst/>
          </a:prstGeom>
        </p:spPr>
      </p:pic>
      <p:sp>
        <p:nvSpPr>
          <p:cNvPr id="7" name="文本框 6"/>
          <p:cNvSpPr txBox="1"/>
          <p:nvPr/>
        </p:nvSpPr>
        <p:spPr>
          <a:xfrm>
            <a:off x="1504950" y="1181100"/>
            <a:ext cx="2952750" cy="4708981"/>
          </a:xfrm>
          <a:prstGeom prst="rect">
            <a:avLst/>
          </a:prstGeom>
          <a:noFill/>
        </p:spPr>
        <p:txBody>
          <a:bodyPr wrap="square" rtlCol="0">
            <a:spAutoFit/>
          </a:bodyPr>
          <a:lstStyle/>
          <a:p>
            <a:r>
              <a:rPr lang="en-US" altLang="zh-CN" sz="30000" dirty="0" smtClean="0">
                <a:solidFill>
                  <a:schemeClr val="bg1"/>
                </a:solidFill>
                <a:latin typeface="Segoe Script" panose="020B0504020000000003" pitchFamily="34" charset="0"/>
              </a:rPr>
              <a:t>2</a:t>
            </a:r>
            <a:endParaRPr lang="zh-CN" altLang="en-US" sz="30000" dirty="0">
              <a:solidFill>
                <a:schemeClr val="bg1"/>
              </a:solidFill>
              <a:latin typeface="Segoe Script" panose="020B0504020000000003" pitchFamily="34" charset="0"/>
            </a:endParaRPr>
          </a:p>
        </p:txBody>
      </p:sp>
      <p:sp>
        <p:nvSpPr>
          <p:cNvPr id="8" name="文本框 7"/>
          <p:cNvSpPr txBox="1"/>
          <p:nvPr/>
        </p:nvSpPr>
        <p:spPr>
          <a:xfrm>
            <a:off x="4457700" y="2955948"/>
            <a:ext cx="8553450" cy="1754326"/>
          </a:xfrm>
          <a:prstGeom prst="rect">
            <a:avLst/>
          </a:prstGeom>
          <a:noFill/>
        </p:spPr>
        <p:txBody>
          <a:bodyPr wrap="square" rtlCol="0">
            <a:spAutoFit/>
          </a:bodyPr>
          <a:lstStyle/>
          <a:p>
            <a:r>
              <a:rPr lang="zh-CN" altLang="en-US" sz="5400" b="1" dirty="0" smtClean="0">
                <a:solidFill>
                  <a:schemeClr val="bg1"/>
                </a:solidFill>
                <a:latin typeface="新蒂小丸子小学版" panose="03000600000000000000" pitchFamily="66" charset="-122"/>
                <a:ea typeface="新蒂小丸子小学版" panose="03000600000000000000" pitchFamily="66" charset="-122"/>
              </a:rPr>
              <a:t>区块链技术</a:t>
            </a:r>
            <a:endParaRPr lang="en-US" altLang="zh-CN" sz="5400" b="1" dirty="0" smtClean="0">
              <a:solidFill>
                <a:schemeClr val="bg1"/>
              </a:solidFill>
              <a:latin typeface="新蒂小丸子小学版" panose="03000600000000000000" pitchFamily="66" charset="-122"/>
              <a:ea typeface="新蒂小丸子小学版" panose="03000600000000000000" pitchFamily="66" charset="-122"/>
            </a:endParaRPr>
          </a:p>
          <a:p>
            <a:r>
              <a:rPr lang="en-US" altLang="zh-CN" sz="5400" b="1" dirty="0" smtClean="0">
                <a:solidFill>
                  <a:schemeClr val="bg1"/>
                </a:solidFill>
                <a:latin typeface="新蒂小丸子小学版" panose="03000600000000000000" pitchFamily="66" charset="-122"/>
                <a:ea typeface="新蒂小丸子小学版" panose="03000600000000000000" pitchFamily="66" charset="-122"/>
              </a:rPr>
              <a:t>----</a:t>
            </a:r>
            <a:r>
              <a:rPr lang="zh-CN" altLang="en-US" sz="5400" b="1" dirty="0" smtClean="0">
                <a:solidFill>
                  <a:schemeClr val="bg1"/>
                </a:solidFill>
                <a:latin typeface="新蒂小丸子小学版" panose="03000600000000000000" pitchFamily="66" charset="-122"/>
                <a:ea typeface="新蒂小丸子小学版" panose="03000600000000000000" pitchFamily="66" charset="-122"/>
              </a:rPr>
              <a:t>去中心化</a:t>
            </a:r>
            <a:endParaRPr lang="zh-CN" altLang="en-US" sz="3600" b="1" dirty="0">
              <a:solidFill>
                <a:schemeClr val="bg1"/>
              </a:solidFill>
              <a:latin typeface="Segoe Script" panose="020B0504020000000003" pitchFamily="34" charset="0"/>
            </a:endParaRPr>
          </a:p>
        </p:txBody>
      </p:sp>
    </p:spTree>
    <p:extLst>
      <p:ext uri="{BB962C8B-B14F-4D97-AF65-F5344CB8AC3E}">
        <p14:creationId xmlns:p14="http://schemas.microsoft.com/office/powerpoint/2010/main" val="2169447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区块链技术</a:t>
            </a:r>
          </a:p>
        </p:txBody>
      </p:sp>
      <p:sp>
        <p:nvSpPr>
          <p:cNvPr id="34" name="泪滴形 32"/>
          <p:cNvSpPr>
            <a:spLocks/>
          </p:cNvSpPr>
          <p:nvPr/>
        </p:nvSpPr>
        <p:spPr bwMode="auto">
          <a:xfrm rot="8100000">
            <a:off x="5642870" y="4432991"/>
            <a:ext cx="1517354" cy="1282373"/>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connsiteX0" fmla="*/ -1 w 1767885"/>
              <a:gd name="connsiteY0" fmla="*/ 754985 h 1657637"/>
              <a:gd name="connsiteX1" fmla="*/ 939210 w 1767885"/>
              <a:gd name="connsiteY1" fmla="*/ 0 h 1657637"/>
              <a:gd name="connsiteX2" fmla="*/ 1767885 w 1767885"/>
              <a:gd name="connsiteY2" fmla="*/ 0 h 1657637"/>
              <a:gd name="connsiteX3" fmla="*/ 1767885 w 1767885"/>
              <a:gd name="connsiteY3" fmla="*/ 828675 h 1657637"/>
              <a:gd name="connsiteX4" fmla="*/ 939210 w 1767885"/>
              <a:gd name="connsiteY4" fmla="*/ 1657350 h 1657637"/>
              <a:gd name="connsiteX5" fmla="*/ -1 w 1767885"/>
              <a:gd name="connsiteY5" fmla="*/ 754985 h 1657637"/>
              <a:gd name="connsiteX0" fmla="*/ 128 w 1768014"/>
              <a:gd name="connsiteY0" fmla="*/ 754985 h 1602413"/>
              <a:gd name="connsiteX1" fmla="*/ 939339 w 1768014"/>
              <a:gd name="connsiteY1" fmla="*/ 0 h 1602413"/>
              <a:gd name="connsiteX2" fmla="*/ 1768014 w 1768014"/>
              <a:gd name="connsiteY2" fmla="*/ 0 h 1602413"/>
              <a:gd name="connsiteX3" fmla="*/ 1768014 w 1768014"/>
              <a:gd name="connsiteY3" fmla="*/ 828675 h 1602413"/>
              <a:gd name="connsiteX4" fmla="*/ 994606 w 1768014"/>
              <a:gd name="connsiteY4" fmla="*/ 1602080 h 1602413"/>
              <a:gd name="connsiteX5" fmla="*/ 128 w 1768014"/>
              <a:gd name="connsiteY5" fmla="*/ 754985 h 1602413"/>
              <a:gd name="connsiteX0" fmla="*/ 128 w 1827887"/>
              <a:gd name="connsiteY0" fmla="*/ 754985 h 1602413"/>
              <a:gd name="connsiteX1" fmla="*/ 939339 w 1827887"/>
              <a:gd name="connsiteY1" fmla="*/ 0 h 1602413"/>
              <a:gd name="connsiteX2" fmla="*/ 1827887 w 1827887"/>
              <a:gd name="connsiteY2" fmla="*/ 50661 h 1602413"/>
              <a:gd name="connsiteX3" fmla="*/ 1768014 w 1827887"/>
              <a:gd name="connsiteY3" fmla="*/ 828675 h 1602413"/>
              <a:gd name="connsiteX4" fmla="*/ 994606 w 1827887"/>
              <a:gd name="connsiteY4" fmla="*/ 1602080 h 1602413"/>
              <a:gd name="connsiteX5" fmla="*/ 128 w 1827887"/>
              <a:gd name="connsiteY5" fmla="*/ 754985 h 1602413"/>
              <a:gd name="connsiteX0" fmla="*/ 128 w 1827887"/>
              <a:gd name="connsiteY0" fmla="*/ 754985 h 1602413"/>
              <a:gd name="connsiteX1" fmla="*/ 939339 w 1827887"/>
              <a:gd name="connsiteY1" fmla="*/ 0 h 1602413"/>
              <a:gd name="connsiteX2" fmla="*/ 1827887 w 1827887"/>
              <a:gd name="connsiteY2" fmla="*/ 50661 h 1602413"/>
              <a:gd name="connsiteX3" fmla="*/ 1768014 w 1827887"/>
              <a:gd name="connsiteY3" fmla="*/ 828675 h 1602413"/>
              <a:gd name="connsiteX4" fmla="*/ 994606 w 1827887"/>
              <a:gd name="connsiteY4" fmla="*/ 1602080 h 1602413"/>
              <a:gd name="connsiteX5" fmla="*/ 128 w 1827887"/>
              <a:gd name="connsiteY5" fmla="*/ 754985 h 1602413"/>
              <a:gd name="connsiteX0" fmla="*/ 128 w 1828717"/>
              <a:gd name="connsiteY0" fmla="*/ 754985 h 1602413"/>
              <a:gd name="connsiteX1" fmla="*/ 939339 w 1828717"/>
              <a:gd name="connsiteY1" fmla="*/ 0 h 1602413"/>
              <a:gd name="connsiteX2" fmla="*/ 1827887 w 1828717"/>
              <a:gd name="connsiteY2" fmla="*/ 50661 h 1602413"/>
              <a:gd name="connsiteX3" fmla="*/ 1768014 w 1828717"/>
              <a:gd name="connsiteY3" fmla="*/ 828675 h 1602413"/>
              <a:gd name="connsiteX4" fmla="*/ 994606 w 1828717"/>
              <a:gd name="connsiteY4" fmla="*/ 1602080 h 1602413"/>
              <a:gd name="connsiteX5" fmla="*/ 128 w 1828717"/>
              <a:gd name="connsiteY5" fmla="*/ 754985 h 16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17" h="1602413">
                <a:moveTo>
                  <a:pt x="128" y="754985"/>
                </a:moveTo>
                <a:cubicBezTo>
                  <a:pt x="-9083" y="487972"/>
                  <a:pt x="481674" y="0"/>
                  <a:pt x="939339" y="0"/>
                </a:cubicBezTo>
                <a:cubicBezTo>
                  <a:pt x="1235522" y="16887"/>
                  <a:pt x="1545521" y="75225"/>
                  <a:pt x="1827887" y="50661"/>
                </a:cubicBezTo>
                <a:cubicBezTo>
                  <a:pt x="1835565" y="309999"/>
                  <a:pt x="1787972" y="569337"/>
                  <a:pt x="1768014" y="828675"/>
                </a:cubicBezTo>
                <a:cubicBezTo>
                  <a:pt x="1768014" y="1286340"/>
                  <a:pt x="1289254" y="1614362"/>
                  <a:pt x="994606" y="1602080"/>
                </a:cubicBezTo>
                <a:cubicBezTo>
                  <a:pt x="699958" y="1589798"/>
                  <a:pt x="9339" y="1021998"/>
                  <a:pt x="128" y="754985"/>
                </a:cubicBezTo>
                <a:close/>
              </a:path>
            </a:pathLst>
          </a:custGeom>
          <a:pattFill prst="wdUpDiag">
            <a:fgClr>
              <a:srgbClr val="357879"/>
            </a:fgClr>
            <a:bgClr>
              <a:srgbClr val="363636"/>
            </a:bgClr>
          </a:pattFill>
          <a:ln cap="rnd">
            <a:solidFill>
              <a:schemeClr val="bg1"/>
            </a:solidFill>
            <a:miter lim="800000"/>
          </a:ln>
        </p:spPr>
        <p:txBody>
          <a:bodyPr anchor="ctr"/>
          <a:lstStyle/>
          <a:p>
            <a:endParaRPr lang="zh-CN" altLang="en-US"/>
          </a:p>
        </p:txBody>
      </p:sp>
      <p:pic>
        <p:nvPicPr>
          <p:cNvPr id="35" name="图片 34"/>
          <p:cNvPicPr>
            <a:picLocks noChangeAspect="1"/>
          </p:cNvPicPr>
          <p:nvPr/>
        </p:nvPicPr>
        <p:blipFill>
          <a:blip r:embed="rId4"/>
          <a:stretch>
            <a:fillRect/>
          </a:stretch>
        </p:blipFill>
        <p:spPr>
          <a:xfrm>
            <a:off x="6077993" y="4726457"/>
            <a:ext cx="800231" cy="92102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9654" y="1691890"/>
            <a:ext cx="5649428" cy="2672064"/>
          </a:xfrm>
          <a:prstGeom prst="rect">
            <a:avLst/>
          </a:prstGeom>
          <a:ln>
            <a:noFill/>
          </a:ln>
          <a:effectLst>
            <a:outerShdw blurRad="44450" dist="27940" dir="5400000" algn="ctr">
              <a:srgbClr val="000000">
                <a:alpha val="32000"/>
              </a:srgbClr>
            </a:outerShdw>
            <a:softEdge rad="63500"/>
          </a:effectLst>
          <a:scene3d>
            <a:camera prst="orthographicFront">
              <a:rot lat="0" lon="0" rev="0"/>
            </a:camera>
            <a:lightRig rig="balanced" dir="t">
              <a:rot lat="0" lon="0" rev="8700000"/>
            </a:lightRig>
          </a:scene3d>
          <a:sp3d>
            <a:bevelT w="190500" h="38100"/>
          </a:sp3d>
        </p:spPr>
      </p:pic>
      <p:sp>
        <p:nvSpPr>
          <p:cNvPr id="5" name="文本框 4"/>
          <p:cNvSpPr txBox="1"/>
          <p:nvPr/>
        </p:nvSpPr>
        <p:spPr>
          <a:xfrm>
            <a:off x="1976941" y="2219747"/>
            <a:ext cx="3128459" cy="461665"/>
          </a:xfrm>
          <a:prstGeom prst="rect">
            <a:avLst/>
          </a:prstGeom>
          <a:noFill/>
        </p:spPr>
        <p:txBody>
          <a:bodyPr wrap="square" rtlCol="0">
            <a:spAutoFit/>
          </a:bodyPr>
          <a:lstStyle/>
          <a:p>
            <a:r>
              <a:rPr lang="zh-CN" altLang="en-US" sz="2400" dirty="0" smtClean="0">
                <a:solidFill>
                  <a:schemeClr val="bg1"/>
                </a:solidFill>
              </a:rPr>
              <a:t>数据区块结构（</a:t>
            </a:r>
            <a:r>
              <a:rPr lang="en-US" altLang="zh-CN" sz="2400" dirty="0" smtClean="0">
                <a:solidFill>
                  <a:schemeClr val="bg1"/>
                </a:solidFill>
              </a:rPr>
              <a:t>block</a:t>
            </a:r>
            <a:r>
              <a:rPr lang="zh-CN" altLang="en-US" sz="2400" dirty="0" smtClean="0">
                <a:solidFill>
                  <a:schemeClr val="bg1"/>
                </a:solidFill>
              </a:rPr>
              <a:t>）</a:t>
            </a:r>
            <a:endParaRPr lang="en-US" altLang="zh-CN" sz="2400" dirty="0" smtClean="0">
              <a:solidFill>
                <a:schemeClr val="bg1"/>
              </a:solidFill>
            </a:endParaRPr>
          </a:p>
        </p:txBody>
      </p:sp>
      <p:sp>
        <p:nvSpPr>
          <p:cNvPr id="11" name="文本框 10"/>
          <p:cNvSpPr txBox="1"/>
          <p:nvPr/>
        </p:nvSpPr>
        <p:spPr>
          <a:xfrm>
            <a:off x="7376263" y="4623148"/>
            <a:ext cx="3977682" cy="1200329"/>
          </a:xfrm>
          <a:prstGeom prst="rect">
            <a:avLst/>
          </a:prstGeom>
          <a:noFill/>
        </p:spPr>
        <p:txBody>
          <a:bodyPr wrap="square" rtlCol="0">
            <a:spAutoFit/>
          </a:bodyPr>
          <a:lstStyle/>
          <a:p>
            <a:r>
              <a:rPr lang="zh-CN" altLang="en-US" sz="2400" dirty="0">
                <a:solidFill>
                  <a:schemeClr val="bg1"/>
                </a:solidFill>
              </a:rPr>
              <a:t>神奇数、区块大小、数据区块头部信息、交易计数、交易详情</a:t>
            </a:r>
            <a:endParaRPr lang="en-US" altLang="zh-CN" sz="2400" dirty="0" smtClean="0">
              <a:solidFill>
                <a:schemeClr val="bg1"/>
              </a:solidFill>
            </a:endParaRP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718" y="3087023"/>
            <a:ext cx="4864236" cy="29675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886159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区块链技术</a:t>
            </a:r>
          </a:p>
        </p:txBody>
      </p:sp>
      <p:sp>
        <p:nvSpPr>
          <p:cNvPr id="34" name="泪滴形 32"/>
          <p:cNvSpPr>
            <a:spLocks/>
          </p:cNvSpPr>
          <p:nvPr/>
        </p:nvSpPr>
        <p:spPr bwMode="auto">
          <a:xfrm rot="8100000">
            <a:off x="5888077" y="1392516"/>
            <a:ext cx="1517354" cy="1282373"/>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connsiteX0" fmla="*/ -1 w 1767885"/>
              <a:gd name="connsiteY0" fmla="*/ 754985 h 1657637"/>
              <a:gd name="connsiteX1" fmla="*/ 939210 w 1767885"/>
              <a:gd name="connsiteY1" fmla="*/ 0 h 1657637"/>
              <a:gd name="connsiteX2" fmla="*/ 1767885 w 1767885"/>
              <a:gd name="connsiteY2" fmla="*/ 0 h 1657637"/>
              <a:gd name="connsiteX3" fmla="*/ 1767885 w 1767885"/>
              <a:gd name="connsiteY3" fmla="*/ 828675 h 1657637"/>
              <a:gd name="connsiteX4" fmla="*/ 939210 w 1767885"/>
              <a:gd name="connsiteY4" fmla="*/ 1657350 h 1657637"/>
              <a:gd name="connsiteX5" fmla="*/ -1 w 1767885"/>
              <a:gd name="connsiteY5" fmla="*/ 754985 h 1657637"/>
              <a:gd name="connsiteX0" fmla="*/ 128 w 1768014"/>
              <a:gd name="connsiteY0" fmla="*/ 754985 h 1602413"/>
              <a:gd name="connsiteX1" fmla="*/ 939339 w 1768014"/>
              <a:gd name="connsiteY1" fmla="*/ 0 h 1602413"/>
              <a:gd name="connsiteX2" fmla="*/ 1768014 w 1768014"/>
              <a:gd name="connsiteY2" fmla="*/ 0 h 1602413"/>
              <a:gd name="connsiteX3" fmla="*/ 1768014 w 1768014"/>
              <a:gd name="connsiteY3" fmla="*/ 828675 h 1602413"/>
              <a:gd name="connsiteX4" fmla="*/ 994606 w 1768014"/>
              <a:gd name="connsiteY4" fmla="*/ 1602080 h 1602413"/>
              <a:gd name="connsiteX5" fmla="*/ 128 w 1768014"/>
              <a:gd name="connsiteY5" fmla="*/ 754985 h 1602413"/>
              <a:gd name="connsiteX0" fmla="*/ 128 w 1827887"/>
              <a:gd name="connsiteY0" fmla="*/ 754985 h 1602413"/>
              <a:gd name="connsiteX1" fmla="*/ 939339 w 1827887"/>
              <a:gd name="connsiteY1" fmla="*/ 0 h 1602413"/>
              <a:gd name="connsiteX2" fmla="*/ 1827887 w 1827887"/>
              <a:gd name="connsiteY2" fmla="*/ 50661 h 1602413"/>
              <a:gd name="connsiteX3" fmla="*/ 1768014 w 1827887"/>
              <a:gd name="connsiteY3" fmla="*/ 828675 h 1602413"/>
              <a:gd name="connsiteX4" fmla="*/ 994606 w 1827887"/>
              <a:gd name="connsiteY4" fmla="*/ 1602080 h 1602413"/>
              <a:gd name="connsiteX5" fmla="*/ 128 w 1827887"/>
              <a:gd name="connsiteY5" fmla="*/ 754985 h 1602413"/>
              <a:gd name="connsiteX0" fmla="*/ 128 w 1827887"/>
              <a:gd name="connsiteY0" fmla="*/ 754985 h 1602413"/>
              <a:gd name="connsiteX1" fmla="*/ 939339 w 1827887"/>
              <a:gd name="connsiteY1" fmla="*/ 0 h 1602413"/>
              <a:gd name="connsiteX2" fmla="*/ 1827887 w 1827887"/>
              <a:gd name="connsiteY2" fmla="*/ 50661 h 1602413"/>
              <a:gd name="connsiteX3" fmla="*/ 1768014 w 1827887"/>
              <a:gd name="connsiteY3" fmla="*/ 828675 h 1602413"/>
              <a:gd name="connsiteX4" fmla="*/ 994606 w 1827887"/>
              <a:gd name="connsiteY4" fmla="*/ 1602080 h 1602413"/>
              <a:gd name="connsiteX5" fmla="*/ 128 w 1827887"/>
              <a:gd name="connsiteY5" fmla="*/ 754985 h 1602413"/>
              <a:gd name="connsiteX0" fmla="*/ 128 w 1828717"/>
              <a:gd name="connsiteY0" fmla="*/ 754985 h 1602413"/>
              <a:gd name="connsiteX1" fmla="*/ 939339 w 1828717"/>
              <a:gd name="connsiteY1" fmla="*/ 0 h 1602413"/>
              <a:gd name="connsiteX2" fmla="*/ 1827887 w 1828717"/>
              <a:gd name="connsiteY2" fmla="*/ 50661 h 1602413"/>
              <a:gd name="connsiteX3" fmla="*/ 1768014 w 1828717"/>
              <a:gd name="connsiteY3" fmla="*/ 828675 h 1602413"/>
              <a:gd name="connsiteX4" fmla="*/ 994606 w 1828717"/>
              <a:gd name="connsiteY4" fmla="*/ 1602080 h 1602413"/>
              <a:gd name="connsiteX5" fmla="*/ 128 w 1828717"/>
              <a:gd name="connsiteY5" fmla="*/ 754985 h 16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17" h="1602413">
                <a:moveTo>
                  <a:pt x="128" y="754985"/>
                </a:moveTo>
                <a:cubicBezTo>
                  <a:pt x="-9083" y="487972"/>
                  <a:pt x="481674" y="0"/>
                  <a:pt x="939339" y="0"/>
                </a:cubicBezTo>
                <a:cubicBezTo>
                  <a:pt x="1235522" y="16887"/>
                  <a:pt x="1545521" y="75225"/>
                  <a:pt x="1827887" y="50661"/>
                </a:cubicBezTo>
                <a:cubicBezTo>
                  <a:pt x="1835565" y="309999"/>
                  <a:pt x="1787972" y="569337"/>
                  <a:pt x="1768014" y="828675"/>
                </a:cubicBezTo>
                <a:cubicBezTo>
                  <a:pt x="1768014" y="1286340"/>
                  <a:pt x="1289254" y="1614362"/>
                  <a:pt x="994606" y="1602080"/>
                </a:cubicBezTo>
                <a:cubicBezTo>
                  <a:pt x="699958" y="1589798"/>
                  <a:pt x="9339" y="1021998"/>
                  <a:pt x="128" y="754985"/>
                </a:cubicBezTo>
                <a:close/>
              </a:path>
            </a:pathLst>
          </a:custGeom>
          <a:pattFill prst="wdUpDiag">
            <a:fgClr>
              <a:srgbClr val="357879"/>
            </a:fgClr>
            <a:bgClr>
              <a:srgbClr val="363636"/>
            </a:bgClr>
          </a:pattFill>
          <a:ln cap="rnd">
            <a:solidFill>
              <a:schemeClr val="bg1"/>
            </a:solidFill>
            <a:miter lim="800000"/>
          </a:ln>
        </p:spPr>
        <p:txBody>
          <a:bodyPr anchor="ctr"/>
          <a:lstStyle/>
          <a:p>
            <a:endParaRPr lang="zh-CN" altLang="en-US"/>
          </a:p>
        </p:txBody>
      </p:sp>
      <p:pic>
        <p:nvPicPr>
          <p:cNvPr id="35" name="图片 34"/>
          <p:cNvPicPr>
            <a:picLocks noChangeAspect="1"/>
          </p:cNvPicPr>
          <p:nvPr/>
        </p:nvPicPr>
        <p:blipFill>
          <a:blip r:embed="rId4"/>
          <a:stretch>
            <a:fillRect/>
          </a:stretch>
        </p:blipFill>
        <p:spPr>
          <a:xfrm>
            <a:off x="6323200" y="1685982"/>
            <a:ext cx="800231" cy="921020"/>
          </a:xfrm>
          <a:prstGeom prst="rect">
            <a:avLst/>
          </a:prstGeom>
        </p:spPr>
      </p:pic>
      <p:sp>
        <p:nvSpPr>
          <p:cNvPr id="5" name="文本框 4"/>
          <p:cNvSpPr txBox="1"/>
          <p:nvPr/>
        </p:nvSpPr>
        <p:spPr>
          <a:xfrm>
            <a:off x="1976941" y="2219747"/>
            <a:ext cx="3128459" cy="461665"/>
          </a:xfrm>
          <a:prstGeom prst="rect">
            <a:avLst/>
          </a:prstGeom>
          <a:noFill/>
        </p:spPr>
        <p:txBody>
          <a:bodyPr wrap="square" rtlCol="0">
            <a:spAutoFit/>
          </a:bodyPr>
          <a:lstStyle/>
          <a:p>
            <a:r>
              <a:rPr lang="zh-CN" altLang="en-US" sz="2400" dirty="0" smtClean="0">
                <a:solidFill>
                  <a:schemeClr val="bg1"/>
                </a:solidFill>
              </a:rPr>
              <a:t>数据区块结构（</a:t>
            </a:r>
            <a:r>
              <a:rPr lang="en-US" altLang="zh-CN" sz="2400" dirty="0" smtClean="0">
                <a:solidFill>
                  <a:schemeClr val="bg1"/>
                </a:solidFill>
              </a:rPr>
              <a:t>block</a:t>
            </a:r>
            <a:r>
              <a:rPr lang="zh-CN" altLang="en-US" sz="2400" dirty="0" smtClean="0">
                <a:solidFill>
                  <a:schemeClr val="bg1"/>
                </a:solidFill>
              </a:rPr>
              <a:t>）</a:t>
            </a:r>
            <a:endParaRPr lang="en-US" altLang="zh-CN" sz="2400" dirty="0" smtClean="0">
              <a:solidFill>
                <a:schemeClr val="bg1"/>
              </a:solidFill>
            </a:endParaRPr>
          </a:p>
        </p:txBody>
      </p:sp>
      <p:sp>
        <p:nvSpPr>
          <p:cNvPr id="11" name="文本框 10"/>
          <p:cNvSpPr txBox="1"/>
          <p:nvPr/>
        </p:nvSpPr>
        <p:spPr>
          <a:xfrm>
            <a:off x="7556500" y="1345562"/>
            <a:ext cx="3977682" cy="4401205"/>
          </a:xfrm>
          <a:prstGeom prst="rect">
            <a:avLst/>
          </a:prstGeom>
          <a:noFill/>
        </p:spPr>
        <p:txBody>
          <a:bodyPr wrap="square" rtlCol="0">
            <a:spAutoFit/>
          </a:bodyPr>
          <a:lstStyle/>
          <a:p>
            <a:r>
              <a:rPr lang="zh-CN" altLang="en-US" sz="2000" dirty="0">
                <a:solidFill>
                  <a:schemeClr val="bg1"/>
                </a:solidFill>
              </a:rPr>
              <a:t>数据区块头部结构中记录了：版本号、前一个区块的记录、</a:t>
            </a:r>
            <a:r>
              <a:rPr lang="en-US" altLang="zh-CN" sz="2000" dirty="0" err="1">
                <a:solidFill>
                  <a:schemeClr val="bg1"/>
                </a:solidFill>
              </a:rPr>
              <a:t>Merkle</a:t>
            </a:r>
            <a:r>
              <a:rPr lang="zh-CN" altLang="en-US" sz="2000" dirty="0">
                <a:solidFill>
                  <a:schemeClr val="bg1"/>
                </a:solidFill>
              </a:rPr>
              <a:t>树的根值、时间戳、目标特征值、随机数。 在比特币矿工挖矿的过程就是产生新的数据区块的</a:t>
            </a:r>
            <a:r>
              <a:rPr lang="zh-CN" altLang="en-US" sz="2000" dirty="0" smtClean="0">
                <a:solidFill>
                  <a:schemeClr val="bg1"/>
                </a:solidFill>
              </a:rPr>
              <a:t>过程</a:t>
            </a:r>
            <a:r>
              <a:rPr lang="en-US" altLang="zh-CN" sz="2000" dirty="0" smtClean="0">
                <a:solidFill>
                  <a:schemeClr val="bg1"/>
                </a:solidFill>
              </a:rPr>
              <a:t>,</a:t>
            </a:r>
            <a:r>
              <a:rPr lang="zh-CN" altLang="en-US" sz="2000" dirty="0" smtClean="0">
                <a:solidFill>
                  <a:schemeClr val="bg1"/>
                </a:solidFill>
              </a:rPr>
              <a:t>这个</a:t>
            </a:r>
            <a:r>
              <a:rPr lang="zh-CN" altLang="en-US" sz="2000" dirty="0">
                <a:solidFill>
                  <a:schemeClr val="bg1"/>
                </a:solidFill>
              </a:rPr>
              <a:t>过程需要对比前一个数据区块头部的</a:t>
            </a:r>
            <a:r>
              <a:rPr lang="en-US" altLang="zh-CN" sz="2000" dirty="0">
                <a:solidFill>
                  <a:schemeClr val="bg1"/>
                </a:solidFill>
              </a:rPr>
              <a:t>HASH</a:t>
            </a:r>
            <a:r>
              <a:rPr lang="zh-CN" altLang="en-US" sz="2000" dirty="0">
                <a:solidFill>
                  <a:schemeClr val="bg1"/>
                </a:solidFill>
              </a:rPr>
              <a:t>值和随机数，如果满足一定条件则生成新的区块。</a:t>
            </a:r>
            <a:r>
              <a:rPr lang="en-US" altLang="zh-CN" sz="2000" b="1" dirty="0" err="1">
                <a:solidFill>
                  <a:schemeClr val="bg1"/>
                </a:solidFill>
              </a:rPr>
              <a:t>Merkle</a:t>
            </a:r>
            <a:r>
              <a:rPr lang="zh-CN" altLang="en-US" sz="2000" b="1" dirty="0">
                <a:solidFill>
                  <a:schemeClr val="bg1"/>
                </a:solidFill>
              </a:rPr>
              <a:t>树</a:t>
            </a:r>
            <a:r>
              <a:rPr lang="zh-CN" altLang="en-US" sz="2000" dirty="0">
                <a:solidFill>
                  <a:schemeClr val="bg1"/>
                </a:solidFill>
              </a:rPr>
              <a:t>的根值为该区块中所有被记录交易的根节点</a:t>
            </a:r>
            <a:r>
              <a:rPr lang="en-US" altLang="zh-CN" sz="2000" dirty="0">
                <a:solidFill>
                  <a:schemeClr val="bg1"/>
                </a:solidFill>
              </a:rPr>
              <a:t>HASH</a:t>
            </a:r>
            <a:r>
              <a:rPr lang="zh-CN" altLang="en-US" sz="2000" dirty="0">
                <a:solidFill>
                  <a:schemeClr val="bg1"/>
                </a:solidFill>
              </a:rPr>
              <a:t>值，中本聪用一个</a:t>
            </a:r>
            <a:r>
              <a:rPr lang="en-US" altLang="zh-CN" sz="2000" dirty="0">
                <a:solidFill>
                  <a:schemeClr val="bg1"/>
                </a:solidFill>
              </a:rPr>
              <a:t>HASH</a:t>
            </a:r>
            <a:r>
              <a:rPr lang="zh-CN" altLang="en-US" sz="2000" dirty="0">
                <a:solidFill>
                  <a:schemeClr val="bg1"/>
                </a:solidFill>
              </a:rPr>
              <a:t>树来对每一比交易进行数字签名，以确保每一比交易都不可伪造和没有重复交易，</a:t>
            </a:r>
            <a:r>
              <a:rPr lang="en-US" altLang="zh-CN" sz="2000" dirty="0" err="1">
                <a:solidFill>
                  <a:schemeClr val="bg1"/>
                </a:solidFill>
              </a:rPr>
              <a:t>Merkle</a:t>
            </a:r>
            <a:r>
              <a:rPr lang="zh-CN" altLang="en-US" sz="2000" dirty="0">
                <a:solidFill>
                  <a:schemeClr val="bg1"/>
                </a:solidFill>
              </a:rPr>
              <a:t>树就是</a:t>
            </a:r>
            <a:r>
              <a:rPr lang="en-US" altLang="zh-CN" sz="2000" dirty="0">
                <a:solidFill>
                  <a:schemeClr val="bg1"/>
                </a:solidFill>
              </a:rPr>
              <a:t>HASH</a:t>
            </a:r>
            <a:r>
              <a:rPr lang="zh-CN" altLang="en-US" sz="2000" dirty="0">
                <a:solidFill>
                  <a:schemeClr val="bg1"/>
                </a:solidFill>
              </a:rPr>
              <a:t>树的一种</a:t>
            </a:r>
            <a:endParaRPr lang="en-US" altLang="zh-CN" sz="2000" dirty="0" smtClean="0">
              <a:solidFill>
                <a:schemeClr val="bg1"/>
              </a:solidFill>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602" y="2953335"/>
            <a:ext cx="5580952" cy="3171429"/>
          </a:xfrm>
          <a:prstGeom prst="rect">
            <a:avLst/>
          </a:prstGeom>
        </p:spPr>
      </p:pic>
    </p:spTree>
    <p:extLst>
      <p:ext uri="{BB962C8B-B14F-4D97-AF65-F5344CB8AC3E}">
        <p14:creationId xmlns:p14="http://schemas.microsoft.com/office/powerpoint/2010/main" val="58752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区块链技术</a:t>
            </a:r>
          </a:p>
        </p:txBody>
      </p:sp>
      <p:sp>
        <p:nvSpPr>
          <p:cNvPr id="34" name="泪滴形 32"/>
          <p:cNvSpPr>
            <a:spLocks/>
          </p:cNvSpPr>
          <p:nvPr/>
        </p:nvSpPr>
        <p:spPr bwMode="auto">
          <a:xfrm rot="8100000">
            <a:off x="5888077" y="1392516"/>
            <a:ext cx="1517354" cy="1282373"/>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connsiteX0" fmla="*/ -1 w 1767885"/>
              <a:gd name="connsiteY0" fmla="*/ 754985 h 1657637"/>
              <a:gd name="connsiteX1" fmla="*/ 939210 w 1767885"/>
              <a:gd name="connsiteY1" fmla="*/ 0 h 1657637"/>
              <a:gd name="connsiteX2" fmla="*/ 1767885 w 1767885"/>
              <a:gd name="connsiteY2" fmla="*/ 0 h 1657637"/>
              <a:gd name="connsiteX3" fmla="*/ 1767885 w 1767885"/>
              <a:gd name="connsiteY3" fmla="*/ 828675 h 1657637"/>
              <a:gd name="connsiteX4" fmla="*/ 939210 w 1767885"/>
              <a:gd name="connsiteY4" fmla="*/ 1657350 h 1657637"/>
              <a:gd name="connsiteX5" fmla="*/ -1 w 1767885"/>
              <a:gd name="connsiteY5" fmla="*/ 754985 h 1657637"/>
              <a:gd name="connsiteX0" fmla="*/ 128 w 1768014"/>
              <a:gd name="connsiteY0" fmla="*/ 754985 h 1602413"/>
              <a:gd name="connsiteX1" fmla="*/ 939339 w 1768014"/>
              <a:gd name="connsiteY1" fmla="*/ 0 h 1602413"/>
              <a:gd name="connsiteX2" fmla="*/ 1768014 w 1768014"/>
              <a:gd name="connsiteY2" fmla="*/ 0 h 1602413"/>
              <a:gd name="connsiteX3" fmla="*/ 1768014 w 1768014"/>
              <a:gd name="connsiteY3" fmla="*/ 828675 h 1602413"/>
              <a:gd name="connsiteX4" fmla="*/ 994606 w 1768014"/>
              <a:gd name="connsiteY4" fmla="*/ 1602080 h 1602413"/>
              <a:gd name="connsiteX5" fmla="*/ 128 w 1768014"/>
              <a:gd name="connsiteY5" fmla="*/ 754985 h 1602413"/>
              <a:gd name="connsiteX0" fmla="*/ 128 w 1827887"/>
              <a:gd name="connsiteY0" fmla="*/ 754985 h 1602413"/>
              <a:gd name="connsiteX1" fmla="*/ 939339 w 1827887"/>
              <a:gd name="connsiteY1" fmla="*/ 0 h 1602413"/>
              <a:gd name="connsiteX2" fmla="*/ 1827887 w 1827887"/>
              <a:gd name="connsiteY2" fmla="*/ 50661 h 1602413"/>
              <a:gd name="connsiteX3" fmla="*/ 1768014 w 1827887"/>
              <a:gd name="connsiteY3" fmla="*/ 828675 h 1602413"/>
              <a:gd name="connsiteX4" fmla="*/ 994606 w 1827887"/>
              <a:gd name="connsiteY4" fmla="*/ 1602080 h 1602413"/>
              <a:gd name="connsiteX5" fmla="*/ 128 w 1827887"/>
              <a:gd name="connsiteY5" fmla="*/ 754985 h 1602413"/>
              <a:gd name="connsiteX0" fmla="*/ 128 w 1827887"/>
              <a:gd name="connsiteY0" fmla="*/ 754985 h 1602413"/>
              <a:gd name="connsiteX1" fmla="*/ 939339 w 1827887"/>
              <a:gd name="connsiteY1" fmla="*/ 0 h 1602413"/>
              <a:gd name="connsiteX2" fmla="*/ 1827887 w 1827887"/>
              <a:gd name="connsiteY2" fmla="*/ 50661 h 1602413"/>
              <a:gd name="connsiteX3" fmla="*/ 1768014 w 1827887"/>
              <a:gd name="connsiteY3" fmla="*/ 828675 h 1602413"/>
              <a:gd name="connsiteX4" fmla="*/ 994606 w 1827887"/>
              <a:gd name="connsiteY4" fmla="*/ 1602080 h 1602413"/>
              <a:gd name="connsiteX5" fmla="*/ 128 w 1827887"/>
              <a:gd name="connsiteY5" fmla="*/ 754985 h 1602413"/>
              <a:gd name="connsiteX0" fmla="*/ 128 w 1828717"/>
              <a:gd name="connsiteY0" fmla="*/ 754985 h 1602413"/>
              <a:gd name="connsiteX1" fmla="*/ 939339 w 1828717"/>
              <a:gd name="connsiteY1" fmla="*/ 0 h 1602413"/>
              <a:gd name="connsiteX2" fmla="*/ 1827887 w 1828717"/>
              <a:gd name="connsiteY2" fmla="*/ 50661 h 1602413"/>
              <a:gd name="connsiteX3" fmla="*/ 1768014 w 1828717"/>
              <a:gd name="connsiteY3" fmla="*/ 828675 h 1602413"/>
              <a:gd name="connsiteX4" fmla="*/ 994606 w 1828717"/>
              <a:gd name="connsiteY4" fmla="*/ 1602080 h 1602413"/>
              <a:gd name="connsiteX5" fmla="*/ 128 w 1828717"/>
              <a:gd name="connsiteY5" fmla="*/ 754985 h 16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717" h="1602413">
                <a:moveTo>
                  <a:pt x="128" y="754985"/>
                </a:moveTo>
                <a:cubicBezTo>
                  <a:pt x="-9083" y="487972"/>
                  <a:pt x="481674" y="0"/>
                  <a:pt x="939339" y="0"/>
                </a:cubicBezTo>
                <a:cubicBezTo>
                  <a:pt x="1235522" y="16887"/>
                  <a:pt x="1545521" y="75225"/>
                  <a:pt x="1827887" y="50661"/>
                </a:cubicBezTo>
                <a:cubicBezTo>
                  <a:pt x="1835565" y="309999"/>
                  <a:pt x="1787972" y="569337"/>
                  <a:pt x="1768014" y="828675"/>
                </a:cubicBezTo>
                <a:cubicBezTo>
                  <a:pt x="1768014" y="1286340"/>
                  <a:pt x="1289254" y="1614362"/>
                  <a:pt x="994606" y="1602080"/>
                </a:cubicBezTo>
                <a:cubicBezTo>
                  <a:pt x="699958" y="1589798"/>
                  <a:pt x="9339" y="1021998"/>
                  <a:pt x="128" y="754985"/>
                </a:cubicBezTo>
                <a:close/>
              </a:path>
            </a:pathLst>
          </a:custGeom>
          <a:pattFill prst="wdUpDiag">
            <a:fgClr>
              <a:srgbClr val="357879"/>
            </a:fgClr>
            <a:bgClr>
              <a:srgbClr val="363636"/>
            </a:bgClr>
          </a:pattFill>
          <a:ln cap="rnd">
            <a:solidFill>
              <a:schemeClr val="bg1"/>
            </a:solidFill>
            <a:miter lim="800000"/>
          </a:ln>
        </p:spPr>
        <p:txBody>
          <a:bodyPr anchor="ctr"/>
          <a:lstStyle/>
          <a:p>
            <a:endParaRPr lang="zh-CN" altLang="en-US"/>
          </a:p>
        </p:txBody>
      </p:sp>
      <p:pic>
        <p:nvPicPr>
          <p:cNvPr id="35" name="图片 34"/>
          <p:cNvPicPr>
            <a:picLocks noChangeAspect="1"/>
          </p:cNvPicPr>
          <p:nvPr/>
        </p:nvPicPr>
        <p:blipFill>
          <a:blip r:embed="rId4"/>
          <a:stretch>
            <a:fillRect/>
          </a:stretch>
        </p:blipFill>
        <p:spPr>
          <a:xfrm>
            <a:off x="6323200" y="1685982"/>
            <a:ext cx="800231" cy="921020"/>
          </a:xfrm>
          <a:prstGeom prst="rect">
            <a:avLst/>
          </a:prstGeom>
        </p:spPr>
      </p:pic>
      <p:sp>
        <p:nvSpPr>
          <p:cNvPr id="5" name="文本框 4"/>
          <p:cNvSpPr txBox="1"/>
          <p:nvPr/>
        </p:nvSpPr>
        <p:spPr>
          <a:xfrm>
            <a:off x="1976941" y="2219747"/>
            <a:ext cx="3128459" cy="461665"/>
          </a:xfrm>
          <a:prstGeom prst="rect">
            <a:avLst/>
          </a:prstGeom>
          <a:noFill/>
        </p:spPr>
        <p:txBody>
          <a:bodyPr wrap="square" rtlCol="0">
            <a:spAutoFit/>
          </a:bodyPr>
          <a:lstStyle/>
          <a:p>
            <a:r>
              <a:rPr lang="zh-CN" altLang="en-US" sz="2400" dirty="0" smtClean="0">
                <a:solidFill>
                  <a:schemeClr val="bg1"/>
                </a:solidFill>
              </a:rPr>
              <a:t>数据区块结构（</a:t>
            </a:r>
            <a:r>
              <a:rPr lang="en-US" altLang="zh-CN" sz="2400" dirty="0" smtClean="0">
                <a:solidFill>
                  <a:schemeClr val="bg1"/>
                </a:solidFill>
              </a:rPr>
              <a:t>block</a:t>
            </a:r>
            <a:r>
              <a:rPr lang="zh-CN" altLang="en-US" sz="2400" dirty="0" smtClean="0">
                <a:solidFill>
                  <a:schemeClr val="bg1"/>
                </a:solidFill>
              </a:rPr>
              <a:t>）</a:t>
            </a:r>
            <a:endParaRPr lang="en-US" altLang="zh-CN" sz="2400" dirty="0" smtClean="0">
              <a:solidFill>
                <a:schemeClr val="bg1"/>
              </a:solidFill>
            </a:endParaRPr>
          </a:p>
        </p:txBody>
      </p:sp>
      <p:sp>
        <p:nvSpPr>
          <p:cNvPr id="11" name="文本框 10"/>
          <p:cNvSpPr txBox="1"/>
          <p:nvPr/>
        </p:nvSpPr>
        <p:spPr>
          <a:xfrm>
            <a:off x="7636607" y="2027351"/>
            <a:ext cx="3977682" cy="3785652"/>
          </a:xfrm>
          <a:prstGeom prst="rect">
            <a:avLst/>
          </a:prstGeom>
          <a:noFill/>
        </p:spPr>
        <p:txBody>
          <a:bodyPr wrap="square" rtlCol="0">
            <a:spAutoFit/>
          </a:bodyPr>
          <a:lstStyle/>
          <a:p>
            <a:r>
              <a:rPr lang="zh-CN" altLang="en-US" sz="2000" dirty="0">
                <a:solidFill>
                  <a:schemeClr val="accent2"/>
                </a:solidFill>
              </a:rPr>
              <a:t>引用交易的哈希值    </a:t>
            </a:r>
            <a:r>
              <a:rPr lang="zh-CN" altLang="en-US" sz="2000" dirty="0">
                <a:solidFill>
                  <a:schemeClr val="bg1"/>
                </a:solidFill>
              </a:rPr>
              <a:t>本次交易的</a:t>
            </a:r>
            <a:r>
              <a:rPr lang="en-US" altLang="zh-CN" sz="2000" dirty="0" err="1">
                <a:solidFill>
                  <a:schemeClr val="bg1"/>
                </a:solidFill>
              </a:rPr>
              <a:t>merkle</a:t>
            </a:r>
            <a:r>
              <a:rPr lang="zh-CN" altLang="en-US" sz="2000" dirty="0">
                <a:solidFill>
                  <a:schemeClr val="bg1"/>
                </a:solidFill>
              </a:rPr>
              <a:t>节点</a:t>
            </a:r>
            <a:r>
              <a:rPr lang="en-US" altLang="zh-CN" sz="2000" dirty="0">
                <a:solidFill>
                  <a:schemeClr val="bg1"/>
                </a:solidFill>
              </a:rPr>
              <a:t>hash</a:t>
            </a:r>
            <a:r>
              <a:rPr lang="zh-CN" altLang="en-US" sz="2000" dirty="0">
                <a:solidFill>
                  <a:schemeClr val="bg1"/>
                </a:solidFill>
              </a:rPr>
              <a:t>值，用来确认交易没有被伪造和重复   </a:t>
            </a:r>
            <a:r>
              <a:rPr lang="en-US" altLang="zh-CN" sz="2000" dirty="0">
                <a:solidFill>
                  <a:schemeClr val="bg1"/>
                </a:solidFill>
              </a:rPr>
              <a:t>32</a:t>
            </a:r>
            <a:r>
              <a:rPr lang="zh-CN" altLang="en-US" sz="2000" dirty="0">
                <a:solidFill>
                  <a:schemeClr val="bg1"/>
                </a:solidFill>
              </a:rPr>
              <a:t>字节</a:t>
            </a:r>
          </a:p>
          <a:p>
            <a:r>
              <a:rPr lang="zh-CN" altLang="en-US" sz="2000" dirty="0">
                <a:solidFill>
                  <a:schemeClr val="accent2"/>
                </a:solidFill>
              </a:rPr>
              <a:t>交易记录索引编号    </a:t>
            </a:r>
            <a:r>
              <a:rPr lang="zh-CN" altLang="en-US" sz="2000" dirty="0">
                <a:solidFill>
                  <a:schemeClr val="bg1"/>
                </a:solidFill>
              </a:rPr>
              <a:t>本次交易的索引编号，该编号作为交易地址查询的入口    </a:t>
            </a:r>
            <a:r>
              <a:rPr lang="en-US" altLang="zh-CN" sz="2000" dirty="0">
                <a:solidFill>
                  <a:schemeClr val="bg1"/>
                </a:solidFill>
              </a:rPr>
              <a:t>4</a:t>
            </a:r>
            <a:r>
              <a:rPr lang="zh-CN" altLang="en-US" sz="2000" dirty="0">
                <a:solidFill>
                  <a:schemeClr val="bg1"/>
                </a:solidFill>
              </a:rPr>
              <a:t>字节</a:t>
            </a:r>
          </a:p>
          <a:p>
            <a:r>
              <a:rPr lang="zh-CN" altLang="en-US" sz="2000" dirty="0">
                <a:solidFill>
                  <a:schemeClr val="accent2"/>
                </a:solidFill>
              </a:rPr>
              <a:t>比特币支出地址 </a:t>
            </a:r>
            <a:r>
              <a:rPr lang="zh-CN" altLang="en-US" sz="2000" dirty="0">
                <a:solidFill>
                  <a:schemeClr val="bg1"/>
                </a:solidFill>
              </a:rPr>
              <a:t>记录了本次交易中比特币支出地址的信息  </a:t>
            </a:r>
            <a:r>
              <a:rPr lang="en-US" altLang="zh-CN" sz="2000" dirty="0">
                <a:solidFill>
                  <a:schemeClr val="bg1"/>
                </a:solidFill>
              </a:rPr>
              <a:t>16</a:t>
            </a:r>
            <a:r>
              <a:rPr lang="zh-CN" altLang="en-US" sz="2000" dirty="0">
                <a:solidFill>
                  <a:schemeClr val="bg1"/>
                </a:solidFill>
              </a:rPr>
              <a:t>字节</a:t>
            </a:r>
          </a:p>
          <a:p>
            <a:r>
              <a:rPr lang="zh-CN" altLang="en-US" sz="2000" dirty="0">
                <a:solidFill>
                  <a:schemeClr val="accent2"/>
                </a:solidFill>
              </a:rPr>
              <a:t>本次交易的数字签名   </a:t>
            </a:r>
            <a:r>
              <a:rPr lang="zh-CN" altLang="en-US" sz="2000" dirty="0">
                <a:solidFill>
                  <a:schemeClr val="bg1"/>
                </a:solidFill>
              </a:rPr>
              <a:t>记录了本次交易的数字签名信息  不确定</a:t>
            </a:r>
          </a:p>
          <a:p>
            <a:r>
              <a:rPr lang="zh-CN" altLang="en-US" sz="2000" dirty="0">
                <a:solidFill>
                  <a:schemeClr val="accent2"/>
                </a:solidFill>
              </a:rPr>
              <a:t>比特币接受地址 </a:t>
            </a:r>
            <a:r>
              <a:rPr lang="zh-CN" altLang="en-US" sz="2000" dirty="0">
                <a:solidFill>
                  <a:schemeClr val="bg1"/>
                </a:solidFill>
              </a:rPr>
              <a:t>记录了本次交易中比特币接收地址的信息  </a:t>
            </a:r>
            <a:r>
              <a:rPr lang="en-US" altLang="zh-CN" sz="2000" dirty="0">
                <a:solidFill>
                  <a:schemeClr val="bg1"/>
                </a:solidFill>
              </a:rPr>
              <a:t>16</a:t>
            </a:r>
            <a:r>
              <a:rPr lang="zh-CN" altLang="en-US" sz="2000" dirty="0">
                <a:solidFill>
                  <a:schemeClr val="bg1"/>
                </a:solidFill>
              </a:rPr>
              <a:t>字节</a:t>
            </a:r>
            <a:endParaRPr lang="zh-CN" altLang="en-US" sz="2000" dirty="0">
              <a:solidFill>
                <a:schemeClr val="bg1"/>
              </a:solidFill>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02" y="2972454"/>
            <a:ext cx="6819098" cy="3057832"/>
          </a:xfrm>
          <a:prstGeom prst="rect">
            <a:avLst/>
          </a:prstGeom>
        </p:spPr>
      </p:pic>
    </p:spTree>
    <p:extLst>
      <p:ext uri="{BB962C8B-B14F-4D97-AF65-F5344CB8AC3E}">
        <p14:creationId xmlns:p14="http://schemas.microsoft.com/office/powerpoint/2010/main" val="1789014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27941" y="720715"/>
            <a:ext cx="4250713" cy="927407"/>
          </a:xfrm>
          <a:prstGeom prst="rect">
            <a:avLst/>
          </a:prstGeom>
        </p:spPr>
      </p:pic>
      <p:pic>
        <p:nvPicPr>
          <p:cNvPr id="3" name="图片 2"/>
          <p:cNvPicPr>
            <a:picLocks noChangeAspect="1"/>
          </p:cNvPicPr>
          <p:nvPr/>
        </p:nvPicPr>
        <p:blipFill>
          <a:blip r:embed="rId3"/>
          <a:stretch>
            <a:fillRect/>
          </a:stretch>
        </p:blipFill>
        <p:spPr>
          <a:xfrm>
            <a:off x="2104344" y="2365452"/>
            <a:ext cx="1635806" cy="2841136"/>
          </a:xfrm>
          <a:prstGeom prst="rect">
            <a:avLst/>
          </a:prstGeom>
        </p:spPr>
      </p:pic>
      <p:sp>
        <p:nvSpPr>
          <p:cNvPr id="4" name="文本框 3"/>
          <p:cNvSpPr txBox="1"/>
          <p:nvPr/>
        </p:nvSpPr>
        <p:spPr>
          <a:xfrm>
            <a:off x="1898650" y="904644"/>
            <a:ext cx="3554304" cy="523220"/>
          </a:xfrm>
          <a:prstGeom prst="rect">
            <a:avLst/>
          </a:prstGeom>
          <a:noFill/>
        </p:spPr>
        <p:txBody>
          <a:bodyPr wrap="square" rtlCol="0">
            <a:spAutoFit/>
          </a:bodyPr>
          <a:lstStyle/>
          <a:p>
            <a:r>
              <a:rPr lang="zh-CN" altLang="en-US" sz="2800" b="1" dirty="0" smtClean="0">
                <a:solidFill>
                  <a:srgbClr val="FFFF99"/>
                </a:solidFill>
                <a:latin typeface="新蒂小丸子小学版" panose="03000600000000000000" pitchFamily="66" charset="-122"/>
                <a:ea typeface="新蒂小丸子小学版" panose="03000600000000000000" pitchFamily="66" charset="-122"/>
              </a:rPr>
              <a:t>比特币交易记录</a:t>
            </a:r>
            <a:endParaRPr lang="zh-CN" altLang="en-US" sz="2800" b="1" dirty="0">
              <a:solidFill>
                <a:srgbClr val="FFFF99"/>
              </a:solidFill>
              <a:latin typeface="新蒂小丸子小学版" panose="03000600000000000000" pitchFamily="66" charset="-122"/>
              <a:ea typeface="新蒂小丸子小学版" panose="03000600000000000000" pitchFamily="66"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654" y="1568989"/>
            <a:ext cx="6044946" cy="4526265"/>
          </a:xfrm>
          <a:prstGeom prst="rect">
            <a:avLst/>
          </a:prstGeom>
          <a:effectLst>
            <a:softEdge rad="63500"/>
          </a:effectLst>
        </p:spPr>
      </p:pic>
    </p:spTree>
    <p:extLst>
      <p:ext uri="{BB962C8B-B14F-4D97-AF65-F5344CB8AC3E}">
        <p14:creationId xmlns:p14="http://schemas.microsoft.com/office/powerpoint/2010/main" val="877375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544" y="1069693"/>
            <a:ext cx="7786891" cy="2287952"/>
          </a:xfrm>
          <a:prstGeom prst="rect">
            <a:avLst/>
          </a:prstGeom>
          <a:effectLst>
            <a:softEdge rad="63500"/>
          </a:effec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544" y="3479801"/>
            <a:ext cx="7745828" cy="2374900"/>
          </a:xfrm>
          <a:prstGeom prst="rect">
            <a:avLst/>
          </a:prstGeom>
          <a:effectLst>
            <a:softEdge rad="63500"/>
          </a:effectLst>
        </p:spPr>
      </p:pic>
      <p:sp>
        <p:nvSpPr>
          <p:cNvPr id="7" name="文本框 6"/>
          <p:cNvSpPr txBox="1"/>
          <p:nvPr/>
        </p:nvSpPr>
        <p:spPr>
          <a:xfrm>
            <a:off x="1132126" y="1663700"/>
            <a:ext cx="861774" cy="4038600"/>
          </a:xfrm>
          <a:prstGeom prst="rect">
            <a:avLst/>
          </a:prstGeom>
          <a:noFill/>
        </p:spPr>
        <p:txBody>
          <a:bodyPr vert="eaVert" wrap="square" rtlCol="0">
            <a:spAutoFit/>
          </a:bodyPr>
          <a:lstStyle/>
          <a:p>
            <a:r>
              <a:rPr lang="zh-CN" altLang="en-US" sz="4400" b="1" dirty="0">
                <a:solidFill>
                  <a:srgbClr val="FFFF99"/>
                </a:solidFill>
                <a:latin typeface="新蒂小丸子小学版" panose="03000600000000000000" pitchFamily="66" charset="-122"/>
                <a:ea typeface="新蒂小丸子小学版" panose="03000600000000000000" pitchFamily="66" charset="-122"/>
              </a:rPr>
              <a:t>账簿公开与</a:t>
            </a:r>
            <a:r>
              <a:rPr lang="zh-CN" altLang="en-US" sz="4400" b="1" dirty="0" smtClean="0">
                <a:solidFill>
                  <a:srgbClr val="FFFF99"/>
                </a:solidFill>
                <a:latin typeface="新蒂小丸子小学版" panose="03000600000000000000" pitchFamily="66" charset="-122"/>
                <a:ea typeface="新蒂小丸子小学版" panose="03000600000000000000" pitchFamily="66" charset="-122"/>
              </a:rPr>
              <a:t>匿名</a:t>
            </a:r>
            <a:endParaRPr lang="zh-CN" altLang="en-US" sz="4400" b="1" dirty="0">
              <a:solidFill>
                <a:srgbClr val="FFFF99"/>
              </a:solidFill>
              <a:latin typeface="新蒂小丸子小学版" panose="03000600000000000000" pitchFamily="66" charset="-122"/>
              <a:ea typeface="新蒂小丸子小学版" panose="03000600000000000000" pitchFamily="66" charset="-122"/>
            </a:endParaRPr>
          </a:p>
        </p:txBody>
      </p:sp>
    </p:spTree>
    <p:extLst>
      <p:ext uri="{BB962C8B-B14F-4D97-AF65-F5344CB8AC3E}">
        <p14:creationId xmlns:p14="http://schemas.microsoft.com/office/powerpoint/2010/main" val="1600065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7393" y="1151297"/>
            <a:ext cx="4250713" cy="927407"/>
          </a:xfrm>
          <a:prstGeom prst="rect">
            <a:avLst/>
          </a:prstGeom>
        </p:spPr>
      </p:pic>
      <p:sp>
        <p:nvSpPr>
          <p:cNvPr id="4" name="文本框 3"/>
          <p:cNvSpPr txBox="1"/>
          <p:nvPr/>
        </p:nvSpPr>
        <p:spPr>
          <a:xfrm>
            <a:off x="1892102" y="1260992"/>
            <a:ext cx="3554304" cy="523220"/>
          </a:xfrm>
          <a:prstGeom prst="rect">
            <a:avLst/>
          </a:prstGeom>
          <a:noFill/>
        </p:spPr>
        <p:txBody>
          <a:bodyPr wrap="square" rtlCol="0">
            <a:spAutoFit/>
          </a:bodyPr>
          <a:lstStyle/>
          <a:p>
            <a:r>
              <a:rPr lang="zh-CN" altLang="en-US" sz="2800" b="1" dirty="0" smtClean="0">
                <a:solidFill>
                  <a:srgbClr val="FFFF99"/>
                </a:solidFill>
                <a:latin typeface="新蒂小丸子小学版" panose="03000600000000000000" pitchFamily="66" charset="-122"/>
                <a:ea typeface="新蒂小丸子小学版" panose="03000600000000000000" pitchFamily="66" charset="-122"/>
              </a:rPr>
              <a:t>账簿公开与匿名</a:t>
            </a:r>
            <a:endParaRPr lang="zh-CN" altLang="en-US" sz="2800" b="1" dirty="0">
              <a:solidFill>
                <a:srgbClr val="FFFF99"/>
              </a:solidFill>
              <a:latin typeface="新蒂小丸子小学版" panose="03000600000000000000" pitchFamily="66" charset="-122"/>
              <a:ea typeface="新蒂小丸子小学版" panose="03000600000000000000" pitchFamily="66"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199" t="4337" r="27063"/>
          <a:stretch/>
        </p:blipFill>
        <p:spPr>
          <a:xfrm>
            <a:off x="1346200" y="2336800"/>
            <a:ext cx="9361976" cy="3416300"/>
          </a:xfrm>
          <a:prstGeom prst="rect">
            <a:avLst/>
          </a:prstGeom>
        </p:spPr>
      </p:pic>
    </p:spTree>
    <p:extLst>
      <p:ext uri="{BB962C8B-B14F-4D97-AF65-F5344CB8AC3E}">
        <p14:creationId xmlns:p14="http://schemas.microsoft.com/office/powerpoint/2010/main" val="2576968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身份</a:t>
            </a:r>
            <a:r>
              <a:rPr lang="zh-CN" altLang="en-US" sz="2800" b="1" dirty="0" smtClean="0">
                <a:solidFill>
                  <a:srgbClr val="FFFF99"/>
                </a:solidFill>
                <a:latin typeface="新蒂小丸子小学版" panose="03000600000000000000" pitchFamily="66" charset="-122"/>
                <a:ea typeface="新蒂小丸子小学版" panose="03000600000000000000" pitchFamily="66" charset="-122"/>
              </a:rPr>
              <a:t>认证与签名</a:t>
            </a:r>
            <a:endParaRPr lang="zh-CN" altLang="en-US" sz="2800" b="1" dirty="0">
              <a:solidFill>
                <a:srgbClr val="FFFF99"/>
              </a:solidFill>
              <a:latin typeface="新蒂小丸子小学版" panose="03000600000000000000" pitchFamily="66" charset="-122"/>
              <a:ea typeface="新蒂小丸子小学版" panose="03000600000000000000" pitchFamily="66" charset="-122"/>
            </a:endParaRPr>
          </a:p>
        </p:txBody>
      </p:sp>
      <p:sp>
        <p:nvSpPr>
          <p:cNvPr id="5" name="文本框 4"/>
          <p:cNvSpPr txBox="1"/>
          <p:nvPr/>
        </p:nvSpPr>
        <p:spPr>
          <a:xfrm>
            <a:off x="2519254" y="2283055"/>
            <a:ext cx="7366000" cy="3693319"/>
          </a:xfrm>
          <a:prstGeom prst="rect">
            <a:avLst/>
          </a:prstGeom>
          <a:noFill/>
        </p:spPr>
        <p:txBody>
          <a:bodyPr wrap="square" rtlCol="0">
            <a:spAutoFit/>
          </a:bodyPr>
          <a:lstStyle/>
          <a:p>
            <a:r>
              <a:rPr lang="zh-CN" altLang="en-US" dirty="0" smtClean="0">
                <a:solidFill>
                  <a:schemeClr val="bg1"/>
                </a:solidFill>
              </a:rPr>
              <a:t>    椭圆曲线</a:t>
            </a:r>
            <a:r>
              <a:rPr lang="zh-CN" altLang="en-US" dirty="0">
                <a:solidFill>
                  <a:schemeClr val="bg1"/>
                </a:solidFill>
              </a:rPr>
              <a:t>数字签名算法（</a:t>
            </a:r>
            <a:r>
              <a:rPr lang="en-US" altLang="zh-CN" dirty="0">
                <a:solidFill>
                  <a:schemeClr val="bg1"/>
                </a:solidFill>
              </a:rPr>
              <a:t>ECDSA</a:t>
            </a:r>
            <a:r>
              <a:rPr lang="zh-CN" altLang="en-US" dirty="0" smtClean="0">
                <a:solidFill>
                  <a:schemeClr val="bg1"/>
                </a:solidFill>
              </a:rPr>
              <a:t>）</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	</a:t>
            </a:r>
            <a:r>
              <a:rPr lang="zh-CN" altLang="en-US" dirty="0" smtClean="0">
                <a:solidFill>
                  <a:schemeClr val="bg1"/>
                </a:solidFill>
              </a:rPr>
              <a:t>椭圆曲线</a:t>
            </a:r>
            <a:r>
              <a:rPr lang="zh-CN" altLang="en-US" dirty="0">
                <a:solidFill>
                  <a:schemeClr val="bg1"/>
                </a:solidFill>
              </a:rPr>
              <a:t>加密（</a:t>
            </a:r>
            <a:r>
              <a:rPr lang="en-US" altLang="zh-CN" dirty="0">
                <a:solidFill>
                  <a:schemeClr val="bg1"/>
                </a:solidFill>
              </a:rPr>
              <a:t>ECC</a:t>
            </a:r>
            <a:r>
              <a:rPr lang="zh-CN" altLang="en-US" dirty="0" smtClean="0">
                <a:solidFill>
                  <a:schemeClr val="bg1"/>
                </a:solidFill>
              </a:rPr>
              <a:t>）</a:t>
            </a:r>
            <a:r>
              <a:rPr lang="en-US" altLang="zh-CN" dirty="0" smtClean="0">
                <a:solidFill>
                  <a:schemeClr val="bg1"/>
                </a:solidFill>
              </a:rPr>
              <a:t>---</a:t>
            </a:r>
            <a:r>
              <a:rPr lang="zh-CN" altLang="en-US" dirty="0">
                <a:solidFill>
                  <a:schemeClr val="bg1"/>
                </a:solidFill>
              </a:rPr>
              <a:t>比特币使用椭圆曲线算法生成公钥</a:t>
            </a:r>
            <a:r>
              <a:rPr lang="zh-CN" altLang="en-US" dirty="0" smtClean="0">
                <a:solidFill>
                  <a:schemeClr val="bg1"/>
                </a:solidFill>
              </a:rPr>
              <a:t>和</a:t>
            </a:r>
            <a:r>
              <a:rPr lang="en-US" altLang="zh-CN" dirty="0" smtClean="0">
                <a:solidFill>
                  <a:schemeClr val="bg1"/>
                </a:solidFill>
              </a:rPr>
              <a:t>	</a:t>
            </a:r>
            <a:r>
              <a:rPr lang="zh-CN" altLang="en-US" dirty="0" smtClean="0">
                <a:solidFill>
                  <a:schemeClr val="bg1"/>
                </a:solidFill>
              </a:rPr>
              <a:t>私钥</a:t>
            </a:r>
            <a:r>
              <a:rPr lang="en-US" altLang="zh-CN" dirty="0" smtClean="0">
                <a:solidFill>
                  <a:schemeClr val="bg1"/>
                </a:solidFill>
              </a:rPr>
              <a:t>(</a:t>
            </a:r>
            <a:r>
              <a:rPr lang="zh-CN" altLang="en-US" dirty="0" smtClean="0">
                <a:solidFill>
                  <a:schemeClr val="bg1"/>
                </a:solidFill>
              </a:rPr>
              <a:t>类似</a:t>
            </a:r>
            <a:r>
              <a:rPr lang="en-US" altLang="zh-CN" dirty="0" smtClean="0">
                <a:solidFill>
                  <a:schemeClr val="bg1"/>
                </a:solidFill>
              </a:rPr>
              <a:t>RSA</a:t>
            </a:r>
            <a:r>
              <a:rPr lang="zh-CN" altLang="en-US" dirty="0" smtClean="0">
                <a:solidFill>
                  <a:schemeClr val="bg1"/>
                </a:solidFill>
              </a:rPr>
              <a:t>的非对称加密</a:t>
            </a:r>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zh-CN" altLang="en-US" dirty="0" smtClean="0">
                <a:solidFill>
                  <a:schemeClr val="bg1"/>
                </a:solidFill>
              </a:rPr>
              <a:t>数字签名</a:t>
            </a:r>
            <a:r>
              <a:rPr lang="zh-CN" altLang="en-US" dirty="0">
                <a:solidFill>
                  <a:schemeClr val="bg1"/>
                </a:solidFill>
              </a:rPr>
              <a:t>算法（</a:t>
            </a:r>
            <a:r>
              <a:rPr lang="en-US" altLang="zh-CN" dirty="0">
                <a:solidFill>
                  <a:schemeClr val="bg1"/>
                </a:solidFill>
              </a:rPr>
              <a:t>DSA</a:t>
            </a:r>
            <a:r>
              <a:rPr lang="zh-CN" altLang="en-US" dirty="0" smtClean="0">
                <a:solidFill>
                  <a:schemeClr val="bg1"/>
                </a:solidFill>
              </a:rPr>
              <a:t>）</a:t>
            </a:r>
            <a:r>
              <a:rPr lang="en-US" altLang="zh-CN" dirty="0" smtClean="0">
                <a:solidFill>
                  <a:schemeClr val="bg1"/>
                </a:solidFill>
              </a:rPr>
              <a:t>---</a:t>
            </a:r>
            <a:r>
              <a:rPr lang="zh-CN" altLang="en-US" dirty="0">
                <a:solidFill>
                  <a:schemeClr val="bg1"/>
                </a:solidFill>
              </a:rPr>
              <a:t>信息的发送者通过一个单向函数对</a:t>
            </a:r>
            <a:r>
              <a:rPr lang="zh-CN" altLang="en-US" dirty="0" smtClean="0">
                <a:solidFill>
                  <a:schemeClr val="bg1"/>
                </a:solidFill>
              </a:rPr>
              <a:t>要</a:t>
            </a:r>
            <a:r>
              <a:rPr lang="en-US" altLang="zh-CN" dirty="0" smtClean="0">
                <a:solidFill>
                  <a:schemeClr val="bg1"/>
                </a:solidFill>
              </a:rPr>
              <a:t>	</a:t>
            </a:r>
            <a:r>
              <a:rPr lang="zh-CN" altLang="en-US" dirty="0" smtClean="0">
                <a:solidFill>
                  <a:schemeClr val="bg1"/>
                </a:solidFill>
              </a:rPr>
              <a:t>传送</a:t>
            </a:r>
            <a:r>
              <a:rPr lang="zh-CN" altLang="en-US" dirty="0">
                <a:solidFill>
                  <a:schemeClr val="bg1"/>
                </a:solidFill>
              </a:rPr>
              <a:t>的消息进行处理产生其他人无法伪造的一段数字串，</a:t>
            </a:r>
            <a:r>
              <a:rPr lang="zh-CN" altLang="en-US" dirty="0" smtClean="0">
                <a:solidFill>
                  <a:schemeClr val="bg1"/>
                </a:solidFill>
              </a:rPr>
              <a:t>用以</a:t>
            </a:r>
            <a:r>
              <a:rPr lang="en-US" altLang="zh-CN" dirty="0" smtClean="0">
                <a:solidFill>
                  <a:schemeClr val="bg1"/>
                </a:solidFill>
              </a:rPr>
              <a:t>	</a:t>
            </a:r>
            <a:r>
              <a:rPr lang="zh-CN" altLang="en-US" dirty="0" smtClean="0">
                <a:solidFill>
                  <a:schemeClr val="bg1"/>
                </a:solidFill>
              </a:rPr>
              <a:t>认证</a:t>
            </a:r>
            <a:r>
              <a:rPr lang="zh-CN" altLang="en-US" dirty="0">
                <a:solidFill>
                  <a:schemeClr val="bg1"/>
                </a:solidFill>
              </a:rPr>
              <a:t>消息的来源并检测消息是否被</a:t>
            </a:r>
            <a:r>
              <a:rPr lang="zh-CN" altLang="en-US" dirty="0" smtClean="0">
                <a:solidFill>
                  <a:schemeClr val="bg1"/>
                </a:solidFill>
              </a:rPr>
              <a:t>修改</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		S=Sig(</a:t>
            </a:r>
            <a:r>
              <a:rPr lang="en-US" altLang="zh-CN" dirty="0" err="1" smtClean="0">
                <a:solidFill>
                  <a:schemeClr val="bg1"/>
                </a:solidFill>
              </a:rPr>
              <a:t>PrivateKey,Hash</a:t>
            </a:r>
            <a:r>
              <a:rPr lang="en-US" altLang="zh-CN" dirty="0" smtClean="0">
                <a:solidFill>
                  <a:schemeClr val="bg1"/>
                </a:solidFill>
              </a:rPr>
              <a:t>(Message))</a:t>
            </a:r>
          </a:p>
          <a:p>
            <a:r>
              <a:rPr lang="en-US" altLang="zh-CN" dirty="0" smtClean="0">
                <a:solidFill>
                  <a:schemeClr val="bg1"/>
                </a:solidFill>
              </a:rPr>
              <a:t>		D=</a:t>
            </a:r>
            <a:r>
              <a:rPr lang="en-US" altLang="zh-CN" dirty="0" err="1" smtClean="0">
                <a:solidFill>
                  <a:schemeClr val="bg1"/>
                </a:solidFill>
              </a:rPr>
              <a:t>Ver</a:t>
            </a:r>
            <a:r>
              <a:rPr lang="en-US" altLang="zh-CN" dirty="0" smtClean="0">
                <a:solidFill>
                  <a:schemeClr val="bg1"/>
                </a:solidFill>
              </a:rPr>
              <a:t>(</a:t>
            </a:r>
            <a:r>
              <a:rPr lang="en-US" altLang="zh-CN" dirty="0" err="1" smtClean="0">
                <a:solidFill>
                  <a:schemeClr val="bg1"/>
                </a:solidFill>
              </a:rPr>
              <a:t>S,PublicKey</a:t>
            </a:r>
            <a:r>
              <a:rPr lang="en-US" altLang="zh-CN" dirty="0">
                <a:solidFill>
                  <a:schemeClr val="bg1"/>
                </a:solidFill>
              </a:rPr>
              <a:t>)</a:t>
            </a:r>
            <a:r>
              <a:rPr lang="zh-CN" altLang="en-US" dirty="0">
                <a:solidFill>
                  <a:schemeClr val="bg1"/>
                </a:solidFill>
              </a:rPr>
              <a:t>与</a:t>
            </a:r>
            <a:r>
              <a:rPr lang="en-US" altLang="zh-CN" dirty="0">
                <a:solidFill>
                  <a:schemeClr val="bg1"/>
                </a:solidFill>
              </a:rPr>
              <a:t>Hash(M)</a:t>
            </a:r>
            <a:endParaRPr lang="en-US" altLang="zh-CN" dirty="0" smtClean="0">
              <a:solidFill>
                <a:schemeClr val="bg1"/>
              </a:solidFill>
            </a:endParaRPr>
          </a:p>
          <a:p>
            <a:endParaRPr lang="en-US" altLang="zh-CN" dirty="0" smtClean="0">
              <a:solidFill>
                <a:schemeClr val="bg1"/>
              </a:solidFill>
            </a:endParaRPr>
          </a:p>
          <a:p>
            <a:endParaRPr lang="zh-CN" altLang="en-US" dirty="0">
              <a:solidFill>
                <a:schemeClr val="bg1"/>
              </a:solidFill>
            </a:endParaRPr>
          </a:p>
        </p:txBody>
      </p:sp>
      <p:sp>
        <p:nvSpPr>
          <p:cNvPr id="6" name="右箭头 5"/>
          <p:cNvSpPr/>
          <p:nvPr/>
        </p:nvSpPr>
        <p:spPr>
          <a:xfrm>
            <a:off x="2819400" y="2997200"/>
            <a:ext cx="5461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819400" y="3965806"/>
            <a:ext cx="5461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8479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身份</a:t>
            </a:r>
            <a:r>
              <a:rPr lang="zh-CN" altLang="en-US" sz="2800" b="1" dirty="0" smtClean="0">
                <a:solidFill>
                  <a:srgbClr val="FFFF99"/>
                </a:solidFill>
                <a:latin typeface="新蒂小丸子小学版" panose="03000600000000000000" pitchFamily="66" charset="-122"/>
                <a:ea typeface="新蒂小丸子小学版" panose="03000600000000000000" pitchFamily="66" charset="-122"/>
              </a:rPr>
              <a:t>认证与签名</a:t>
            </a:r>
            <a:endParaRPr lang="zh-CN" altLang="en-US" sz="2800" b="1" dirty="0">
              <a:solidFill>
                <a:srgbClr val="FFFF99"/>
              </a:solidFill>
              <a:latin typeface="新蒂小丸子小学版" panose="03000600000000000000" pitchFamily="66" charset="-122"/>
              <a:ea typeface="新蒂小丸子小学版" panose="03000600000000000000" pitchFamily="66"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0300" y="1657349"/>
            <a:ext cx="4466804" cy="4504766"/>
          </a:xfrm>
          <a:prstGeom prst="rect">
            <a:avLst/>
          </a:prstGeom>
        </p:spPr>
      </p:pic>
    </p:spTree>
    <p:extLst>
      <p:ext uri="{BB962C8B-B14F-4D97-AF65-F5344CB8AC3E}">
        <p14:creationId xmlns:p14="http://schemas.microsoft.com/office/powerpoint/2010/main" val="3349824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挖</a:t>
            </a:r>
            <a:r>
              <a:rPr lang="zh-CN" altLang="en-US" sz="2800" b="1" dirty="0" smtClean="0">
                <a:solidFill>
                  <a:srgbClr val="FFFF99"/>
                </a:solidFill>
                <a:latin typeface="新蒂小丸子小学版" panose="03000600000000000000" pitchFamily="66" charset="-122"/>
                <a:ea typeface="新蒂小丸子小学版" panose="03000600000000000000" pitchFamily="66" charset="-122"/>
              </a:rPr>
              <a:t>矿与矿池</a:t>
            </a:r>
            <a:endParaRPr lang="zh-CN" altLang="en-US" sz="2800" b="1" dirty="0">
              <a:solidFill>
                <a:srgbClr val="FFFF99"/>
              </a:solidFill>
              <a:latin typeface="新蒂小丸子小学版" panose="03000600000000000000" pitchFamily="66" charset="-122"/>
              <a:ea typeface="新蒂小丸子小学版" panose="03000600000000000000" pitchFamily="66"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515" y="2584757"/>
            <a:ext cx="10346877" cy="2811353"/>
          </a:xfrm>
          <a:prstGeom prst="rect">
            <a:avLst/>
          </a:prstGeom>
          <a:effectLst>
            <a:softEdge rad="63500"/>
          </a:effectLst>
        </p:spPr>
      </p:pic>
    </p:spTree>
    <p:extLst>
      <p:ext uri="{BB962C8B-B14F-4D97-AF65-F5344CB8AC3E}">
        <p14:creationId xmlns:p14="http://schemas.microsoft.com/office/powerpoint/2010/main" val="3326395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254326"/>
              </a:clrFrom>
              <a:clrTo>
                <a:srgbClr val="254326">
                  <a:alpha val="0"/>
                </a:srgbClr>
              </a:clrTo>
            </a:clrChange>
            <a:duotone>
              <a:prstClr val="black"/>
              <a:schemeClr val="accent3">
                <a:tint val="45000"/>
                <a:satMod val="400000"/>
              </a:schemeClr>
            </a:duotone>
            <a:lum bright="-20000" contrast="-40000"/>
          </a:blip>
          <a:stretch>
            <a:fillRect/>
          </a:stretch>
        </p:blipFill>
        <p:spPr>
          <a:xfrm>
            <a:off x="1245570" y="459100"/>
            <a:ext cx="9615465" cy="3838846"/>
          </a:xfrm>
          <a:prstGeom prst="rect">
            <a:avLst/>
          </a:prstGeom>
        </p:spPr>
      </p:pic>
      <p:grpSp>
        <p:nvGrpSpPr>
          <p:cNvPr id="5" name="组合 4"/>
          <p:cNvGrpSpPr/>
          <p:nvPr/>
        </p:nvGrpSpPr>
        <p:grpSpPr>
          <a:xfrm>
            <a:off x="1353312" y="955764"/>
            <a:ext cx="5151268" cy="1726195"/>
            <a:chOff x="502020" y="527899"/>
            <a:chExt cx="4626935" cy="1293090"/>
          </a:xfrm>
        </p:grpSpPr>
        <p:sp>
          <p:nvSpPr>
            <p:cNvPr id="6" name="直角三角形 5"/>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9"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tx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ln w="0"/>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rot="21291969">
              <a:off x="656973" y="749447"/>
              <a:ext cx="1127681" cy="622499"/>
            </a:xfrm>
            <a:prstGeom prst="rect">
              <a:avLst/>
            </a:prstGeom>
            <a:noFill/>
          </p:spPr>
          <p:txBody>
            <a:bodyPr wrap="none" rtlCol="0" anchor="ctr">
              <a:spAutoFit/>
            </a:bodyPr>
            <a:lstStyle/>
            <a:p>
              <a:r>
                <a:rPr kumimoji="1" lang="en-US" altLang="zh-CN" sz="4800" b="1" dirty="0" smtClean="0">
                  <a:solidFill>
                    <a:srgbClr val="FFFFFF"/>
                  </a:solidFill>
                </a:rPr>
                <a:t>1</a:t>
              </a:r>
              <a:r>
                <a:rPr kumimoji="1" lang="zh-CN" altLang="en-US" sz="4800" b="1" dirty="0" smtClean="0">
                  <a:solidFill>
                    <a:srgbClr val="FFFFFF"/>
                  </a:solidFill>
                </a:rPr>
                <a:t>、 </a:t>
              </a:r>
              <a:endParaRPr kumimoji="1" lang="zh-CN" altLang="en-US" sz="4800" b="1" dirty="0">
                <a:solidFill>
                  <a:srgbClr val="FFFFFF"/>
                </a:solidFill>
              </a:endParaRPr>
            </a:p>
          </p:txBody>
        </p:sp>
        <p:sp>
          <p:nvSpPr>
            <p:cNvPr id="11" name="文本框 10"/>
            <p:cNvSpPr txBox="1"/>
            <p:nvPr/>
          </p:nvSpPr>
          <p:spPr>
            <a:xfrm rot="21291969">
              <a:off x="1318828" y="584203"/>
              <a:ext cx="3483256" cy="622499"/>
            </a:xfrm>
            <a:prstGeom prst="rect">
              <a:avLst/>
            </a:prstGeom>
            <a:noFill/>
          </p:spPr>
          <p:txBody>
            <a:bodyPr wrap="none" rtlCol="0" anchor="ctr">
              <a:spAutoFit/>
            </a:bodyPr>
            <a:lstStyle/>
            <a:p>
              <a:r>
                <a:rPr kumimoji="1" lang="zh-CN" altLang="en-US" sz="4800" b="1" dirty="0">
                  <a:solidFill>
                    <a:srgbClr val="FFFFFF"/>
                  </a:solidFill>
                  <a:latin typeface="Microsoft YaHei" charset="0"/>
                  <a:ea typeface="Microsoft YaHei" charset="0"/>
                  <a:cs typeface="Microsoft YaHei" charset="0"/>
                </a:rPr>
                <a:t>比特</a:t>
              </a:r>
              <a:r>
                <a:rPr kumimoji="1" lang="zh-CN" altLang="en-US" sz="4800" b="1" dirty="0" smtClean="0">
                  <a:solidFill>
                    <a:srgbClr val="FFFFFF"/>
                  </a:solidFill>
                  <a:latin typeface="Microsoft YaHei" charset="0"/>
                  <a:ea typeface="Microsoft YaHei" charset="0"/>
                  <a:cs typeface="Microsoft YaHei" charset="0"/>
                </a:rPr>
                <a:t>币是什么</a:t>
              </a:r>
              <a:endParaRPr kumimoji="1" lang="zh-CN" altLang="en-US" sz="4800" b="1" dirty="0">
                <a:solidFill>
                  <a:srgbClr val="FFFFFF"/>
                </a:solidFill>
                <a:latin typeface="Microsoft YaHei" charset="0"/>
                <a:ea typeface="Microsoft YaHei" charset="0"/>
                <a:cs typeface="Microsoft YaHei" charset="0"/>
              </a:endParaRPr>
            </a:p>
          </p:txBody>
        </p:sp>
      </p:grpSp>
      <p:grpSp>
        <p:nvGrpSpPr>
          <p:cNvPr id="12" name="组合 11"/>
          <p:cNvGrpSpPr/>
          <p:nvPr/>
        </p:nvGrpSpPr>
        <p:grpSpPr>
          <a:xfrm>
            <a:off x="5179214" y="4342400"/>
            <a:ext cx="5151268" cy="1726193"/>
            <a:chOff x="1423083" y="1446047"/>
            <a:chExt cx="4626935" cy="1293089"/>
          </a:xfrm>
          <a:solidFill>
            <a:schemeClr val="tx2">
              <a:lumMod val="40000"/>
              <a:lumOff val="60000"/>
            </a:schemeClr>
          </a:solidFill>
        </p:grpSpPr>
        <p:sp>
          <p:nvSpPr>
            <p:cNvPr id="13" name="直角三角形 12"/>
            <p:cNvSpPr/>
            <p:nvPr/>
          </p:nvSpPr>
          <p:spPr>
            <a:xfrm rot="15891969" flipH="1">
              <a:off x="2109637" y="1758524"/>
              <a:ext cx="346666" cy="1614558"/>
            </a:xfrm>
            <a:prstGeom prst="r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4"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grp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15" name="文本框 14"/>
            <p:cNvSpPr txBox="1"/>
            <p:nvPr/>
          </p:nvSpPr>
          <p:spPr>
            <a:xfrm rot="21291969">
              <a:off x="1636522" y="1650320"/>
              <a:ext cx="1127681" cy="622499"/>
            </a:xfrm>
            <a:prstGeom prst="rect">
              <a:avLst/>
            </a:prstGeom>
            <a:grpFill/>
          </p:spPr>
          <p:txBody>
            <a:bodyPr wrap="none" rtlCol="0" anchor="ctr">
              <a:spAutoFit/>
            </a:bodyPr>
            <a:lstStyle/>
            <a:p>
              <a:r>
                <a:rPr kumimoji="1" lang="en-US" altLang="zh-CN" sz="4800" b="1" dirty="0" smtClean="0">
                  <a:solidFill>
                    <a:srgbClr val="FFFFFF"/>
                  </a:solidFill>
                </a:rPr>
                <a:t>3</a:t>
              </a:r>
              <a:r>
                <a:rPr kumimoji="1" lang="zh-CN" altLang="en-US" sz="4800" b="1" dirty="0" smtClean="0">
                  <a:solidFill>
                    <a:srgbClr val="FFFFFF"/>
                  </a:solidFill>
                </a:rPr>
                <a:t>、 </a:t>
              </a:r>
              <a:endParaRPr kumimoji="1" lang="zh-CN" altLang="en-US" sz="4800" b="1" dirty="0">
                <a:solidFill>
                  <a:srgbClr val="FFFFFF"/>
                </a:solidFill>
              </a:endParaRPr>
            </a:p>
          </p:txBody>
        </p:sp>
        <p:sp>
          <p:nvSpPr>
            <p:cNvPr id="16" name="文本框 15"/>
            <p:cNvSpPr txBox="1"/>
            <p:nvPr/>
          </p:nvSpPr>
          <p:spPr>
            <a:xfrm rot="21291969">
              <a:off x="2328880" y="1494048"/>
              <a:ext cx="3437354" cy="622499"/>
            </a:xfrm>
            <a:prstGeom prst="rect">
              <a:avLst/>
            </a:prstGeom>
            <a:grpFill/>
          </p:spPr>
          <p:txBody>
            <a:bodyPr wrap="none" rtlCol="0" anchor="ctr">
              <a:spAutoFit/>
            </a:bodyPr>
            <a:lstStyle/>
            <a:p>
              <a:r>
                <a:rPr kumimoji="1" lang="en-US" altLang="zh-CN" sz="4800" b="1" dirty="0" smtClean="0">
                  <a:solidFill>
                    <a:srgbClr val="FFFFFF"/>
                  </a:solidFill>
                  <a:latin typeface="Microsoft YaHei" charset="0"/>
                  <a:ea typeface="Microsoft YaHei" charset="0"/>
                  <a:cs typeface="Microsoft YaHei" charset="0"/>
                </a:rPr>
                <a:t>BTC</a:t>
              </a:r>
              <a:r>
                <a:rPr kumimoji="1" lang="zh-CN" altLang="en-US" sz="4800" b="1" dirty="0" smtClean="0">
                  <a:solidFill>
                    <a:srgbClr val="FFFFFF"/>
                  </a:solidFill>
                  <a:latin typeface="Microsoft YaHei" charset="0"/>
                  <a:ea typeface="Microsoft YaHei" charset="0"/>
                  <a:cs typeface="Microsoft YaHei" charset="0"/>
                </a:rPr>
                <a:t>复杂网络</a:t>
              </a:r>
              <a:endParaRPr kumimoji="1" lang="zh-CN" altLang="en-US" sz="4800" b="1" dirty="0">
                <a:solidFill>
                  <a:srgbClr val="FFFFFF"/>
                </a:solidFill>
                <a:latin typeface="Microsoft YaHei" charset="0"/>
                <a:ea typeface="Microsoft YaHei" charset="0"/>
                <a:cs typeface="Microsoft YaHei" charset="0"/>
              </a:endParaRPr>
            </a:p>
          </p:txBody>
        </p:sp>
      </p:grpSp>
      <p:grpSp>
        <p:nvGrpSpPr>
          <p:cNvPr id="17" name="组合 16"/>
          <p:cNvGrpSpPr/>
          <p:nvPr/>
        </p:nvGrpSpPr>
        <p:grpSpPr>
          <a:xfrm>
            <a:off x="3251396" y="2596925"/>
            <a:ext cx="6469377" cy="1803233"/>
            <a:chOff x="2367158" y="2306485"/>
            <a:chExt cx="5352268" cy="1350799"/>
          </a:xfrm>
          <a:solidFill>
            <a:schemeClr val="tx2">
              <a:lumMod val="60000"/>
              <a:lumOff val="40000"/>
            </a:schemeClr>
          </a:solidFill>
        </p:grpSpPr>
        <p:sp>
          <p:nvSpPr>
            <p:cNvPr id="18" name="直角三角形 17"/>
            <p:cNvSpPr/>
            <p:nvPr/>
          </p:nvSpPr>
          <p:spPr>
            <a:xfrm rot="15891969" flipH="1">
              <a:off x="3030700" y="2676672"/>
              <a:ext cx="346666" cy="1614558"/>
            </a:xfrm>
            <a:prstGeom prst="r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9" name="任意形状 19"/>
            <p:cNvSpPr/>
            <p:nvPr/>
          </p:nvSpPr>
          <p:spPr>
            <a:xfrm rot="21300000">
              <a:off x="2374783" y="2306485"/>
              <a:ext cx="5344643" cy="84412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grp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0" name="文本框 19"/>
            <p:cNvSpPr txBox="1"/>
            <p:nvPr/>
          </p:nvSpPr>
          <p:spPr>
            <a:xfrm rot="21291969">
              <a:off x="2367158" y="2599858"/>
              <a:ext cx="1038681" cy="622499"/>
            </a:xfrm>
            <a:prstGeom prst="rect">
              <a:avLst/>
            </a:prstGeom>
            <a:grpFill/>
          </p:spPr>
          <p:txBody>
            <a:bodyPr wrap="none" rtlCol="0" anchor="ctr">
              <a:spAutoFit/>
            </a:bodyPr>
            <a:lstStyle/>
            <a:p>
              <a:r>
                <a:rPr kumimoji="1" lang="en-US" altLang="zh-CN" sz="4800" b="1" dirty="0" smtClean="0">
                  <a:solidFill>
                    <a:srgbClr val="FFFFFF"/>
                  </a:solidFill>
                </a:rPr>
                <a:t> 2</a:t>
              </a:r>
              <a:r>
                <a:rPr kumimoji="1" lang="zh-CN" altLang="en-US" sz="4800" b="1" dirty="0" smtClean="0">
                  <a:solidFill>
                    <a:srgbClr val="FFFFFF"/>
                  </a:solidFill>
                </a:rPr>
                <a:t>、</a:t>
              </a:r>
              <a:endParaRPr kumimoji="1" lang="zh-CN" altLang="en-US" sz="4800" b="1" dirty="0">
                <a:solidFill>
                  <a:srgbClr val="FFFFFF"/>
                </a:solidFill>
              </a:endParaRPr>
            </a:p>
          </p:txBody>
        </p:sp>
        <p:sp>
          <p:nvSpPr>
            <p:cNvPr id="21" name="文本框 20"/>
            <p:cNvSpPr txBox="1"/>
            <p:nvPr/>
          </p:nvSpPr>
          <p:spPr>
            <a:xfrm rot="21291969">
              <a:off x="2973452" y="2419320"/>
              <a:ext cx="4393209" cy="622499"/>
            </a:xfrm>
            <a:prstGeom prst="rect">
              <a:avLst/>
            </a:prstGeom>
            <a:grpFill/>
          </p:spPr>
          <p:txBody>
            <a:bodyPr wrap="square" rtlCol="0" anchor="ctr">
              <a:spAutoFit/>
            </a:bodyPr>
            <a:lstStyle/>
            <a:p>
              <a:r>
                <a:rPr kumimoji="1" lang="zh-CN" altLang="en-US" sz="4800" b="1" dirty="0" smtClean="0">
                  <a:solidFill>
                    <a:srgbClr val="FFFFFF"/>
                  </a:solidFill>
                  <a:latin typeface="Microsoft YaHei" charset="0"/>
                  <a:ea typeface="Microsoft YaHei" charset="0"/>
                  <a:cs typeface="Microsoft YaHei" charset="0"/>
                </a:rPr>
                <a:t>  区块链技术</a:t>
              </a:r>
              <a:endParaRPr kumimoji="1" lang="zh-CN" altLang="en-US" sz="4800" b="1" dirty="0">
                <a:solidFill>
                  <a:srgbClr val="FFFFFF"/>
                </a:solidFill>
                <a:latin typeface="Microsoft YaHei" charset="0"/>
                <a:ea typeface="Microsoft YaHei" charset="0"/>
                <a:cs typeface="Microsoft YaHei" charset="0"/>
              </a:endParaRPr>
            </a:p>
          </p:txBody>
        </p:sp>
      </p:grpSp>
    </p:spTree>
    <p:extLst>
      <p:ext uri="{BB962C8B-B14F-4D97-AF65-F5344CB8AC3E}">
        <p14:creationId xmlns:p14="http://schemas.microsoft.com/office/powerpoint/2010/main" val="4180750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3092450" y="904644"/>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挖矿与矿池</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824" y="1832051"/>
            <a:ext cx="7908476" cy="4143035"/>
          </a:xfrm>
          <a:prstGeom prst="rect">
            <a:avLst/>
          </a:prstGeom>
        </p:spPr>
      </p:pic>
    </p:spTree>
    <p:extLst>
      <p:ext uri="{BB962C8B-B14F-4D97-AF65-F5344CB8AC3E}">
        <p14:creationId xmlns:p14="http://schemas.microsoft.com/office/powerpoint/2010/main" val="1676927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254326"/>
              </a:clrFrom>
              <a:clrTo>
                <a:srgbClr val="254326">
                  <a:alpha val="0"/>
                </a:srgbClr>
              </a:clrTo>
            </a:clrChange>
            <a:duotone>
              <a:prstClr val="black"/>
              <a:schemeClr val="accent3">
                <a:tint val="45000"/>
                <a:satMod val="400000"/>
              </a:schemeClr>
            </a:duotone>
            <a:lum bright="-20000" contrast="-40000"/>
          </a:blip>
          <a:stretch>
            <a:fillRect/>
          </a:stretch>
        </p:blipFill>
        <p:spPr>
          <a:xfrm>
            <a:off x="1245570" y="459100"/>
            <a:ext cx="9615465" cy="3838846"/>
          </a:xfrm>
          <a:prstGeom prst="rect">
            <a:avLst/>
          </a:prstGeom>
        </p:spPr>
      </p:pic>
      <p:sp>
        <p:nvSpPr>
          <p:cNvPr id="7" name="文本框 6"/>
          <p:cNvSpPr txBox="1"/>
          <p:nvPr/>
        </p:nvSpPr>
        <p:spPr>
          <a:xfrm>
            <a:off x="1504950" y="1181100"/>
            <a:ext cx="2952750" cy="4708981"/>
          </a:xfrm>
          <a:prstGeom prst="rect">
            <a:avLst/>
          </a:prstGeom>
          <a:noFill/>
        </p:spPr>
        <p:txBody>
          <a:bodyPr wrap="square" rtlCol="0">
            <a:spAutoFit/>
          </a:bodyPr>
          <a:lstStyle/>
          <a:p>
            <a:r>
              <a:rPr lang="en-US" altLang="zh-CN" sz="30000" dirty="0">
                <a:solidFill>
                  <a:schemeClr val="bg1"/>
                </a:solidFill>
                <a:latin typeface="Segoe Script" panose="020B0504020000000003" pitchFamily="34" charset="0"/>
              </a:rPr>
              <a:t>3</a:t>
            </a:r>
            <a:endParaRPr lang="zh-CN" altLang="en-US" sz="30000" dirty="0">
              <a:solidFill>
                <a:schemeClr val="bg1"/>
              </a:solidFill>
              <a:latin typeface="Segoe Script" panose="020B0504020000000003" pitchFamily="34" charset="0"/>
            </a:endParaRPr>
          </a:p>
        </p:txBody>
      </p:sp>
      <p:sp>
        <p:nvSpPr>
          <p:cNvPr id="8" name="文本框 7"/>
          <p:cNvSpPr txBox="1"/>
          <p:nvPr/>
        </p:nvSpPr>
        <p:spPr>
          <a:xfrm>
            <a:off x="4457700" y="2955948"/>
            <a:ext cx="8553450" cy="923330"/>
          </a:xfrm>
          <a:prstGeom prst="rect">
            <a:avLst/>
          </a:prstGeom>
          <a:noFill/>
        </p:spPr>
        <p:txBody>
          <a:bodyPr wrap="square" rtlCol="0">
            <a:spAutoFit/>
          </a:bodyPr>
          <a:lstStyle/>
          <a:p>
            <a:r>
              <a:rPr lang="zh-CN" altLang="en-US" sz="5400" b="1" dirty="0">
                <a:solidFill>
                  <a:schemeClr val="bg1"/>
                </a:solidFill>
                <a:latin typeface="Segoe Script" panose="020B0504020000000003" pitchFamily="34" charset="0"/>
                <a:ea typeface="新蒂小丸子小学版" panose="03000600000000000000" pitchFamily="66" charset="-122"/>
              </a:rPr>
              <a:t>比特</a:t>
            </a:r>
            <a:r>
              <a:rPr lang="zh-CN" altLang="en-US" sz="5400" b="1" dirty="0" smtClean="0">
                <a:solidFill>
                  <a:schemeClr val="bg1"/>
                </a:solidFill>
                <a:latin typeface="Segoe Script" panose="020B0504020000000003" pitchFamily="34" charset="0"/>
                <a:ea typeface="新蒂小丸子小学版" panose="03000600000000000000" pitchFamily="66" charset="-122"/>
              </a:rPr>
              <a:t>币复杂网络</a:t>
            </a:r>
            <a:endParaRPr lang="zh-CN" altLang="en-US" sz="3600" b="1" dirty="0">
              <a:solidFill>
                <a:schemeClr val="bg1"/>
              </a:solidFill>
              <a:latin typeface="Segoe Script" panose="020B0504020000000003" pitchFamily="34" charset="0"/>
            </a:endParaRPr>
          </a:p>
        </p:txBody>
      </p:sp>
    </p:spTree>
    <p:extLst>
      <p:ext uri="{BB962C8B-B14F-4D97-AF65-F5344CB8AC3E}">
        <p14:creationId xmlns:p14="http://schemas.microsoft.com/office/powerpoint/2010/main" val="955351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7513" t="-206" r="10547" b="-731"/>
          <a:stretch/>
        </p:blipFill>
        <p:spPr>
          <a:xfrm>
            <a:off x="4546600" y="515815"/>
            <a:ext cx="6553200" cy="5699633"/>
          </a:xfrm>
          <a:prstGeom prst="rect">
            <a:avLst/>
          </a:prstGeom>
          <a:effectLst>
            <a:softEdge rad="63500"/>
          </a:effectLst>
        </p:spPr>
      </p:pic>
      <p:sp>
        <p:nvSpPr>
          <p:cNvPr id="2" name="文本框 1"/>
          <p:cNvSpPr txBox="1"/>
          <p:nvPr/>
        </p:nvSpPr>
        <p:spPr>
          <a:xfrm>
            <a:off x="1066800" y="1638321"/>
            <a:ext cx="3340100" cy="707886"/>
          </a:xfrm>
          <a:prstGeom prst="rect">
            <a:avLst/>
          </a:prstGeom>
          <a:noFill/>
        </p:spPr>
        <p:txBody>
          <a:bodyPr wrap="square" rtlCol="0">
            <a:spAutoFit/>
          </a:bodyPr>
          <a:lstStyle/>
          <a:p>
            <a:r>
              <a:rPr lang="en-US" altLang="zh-CN" sz="4000" dirty="0" smtClean="0">
                <a:solidFill>
                  <a:schemeClr val="bg1"/>
                </a:solidFill>
              </a:rPr>
              <a:t>BTC</a:t>
            </a:r>
            <a:r>
              <a:rPr lang="zh-CN" altLang="en-US" sz="4000" dirty="0" smtClean="0">
                <a:solidFill>
                  <a:schemeClr val="bg1"/>
                </a:solidFill>
              </a:rPr>
              <a:t>复杂网络</a:t>
            </a:r>
            <a:endParaRPr lang="zh-CN" altLang="en-US" sz="4000" dirty="0">
              <a:solidFill>
                <a:schemeClr val="bg1"/>
              </a:solidFill>
            </a:endParaRPr>
          </a:p>
        </p:txBody>
      </p:sp>
      <p:pic>
        <p:nvPicPr>
          <p:cNvPr id="6" name="图片 5"/>
          <p:cNvPicPr>
            <a:picLocks noChangeAspect="1"/>
          </p:cNvPicPr>
          <p:nvPr/>
        </p:nvPicPr>
        <p:blipFill>
          <a:blip r:embed="rId3"/>
          <a:stretch>
            <a:fillRect/>
          </a:stretch>
        </p:blipFill>
        <p:spPr>
          <a:xfrm>
            <a:off x="2170232" y="4243388"/>
            <a:ext cx="879235" cy="1011949"/>
          </a:xfrm>
          <a:prstGeom prst="rect">
            <a:avLst/>
          </a:prstGeom>
        </p:spPr>
      </p:pic>
      <p:sp>
        <p:nvSpPr>
          <p:cNvPr id="4" name="剪去同侧角的矩形 3"/>
          <p:cNvSpPr/>
          <p:nvPr/>
        </p:nvSpPr>
        <p:spPr>
          <a:xfrm>
            <a:off x="1270000" y="3238500"/>
            <a:ext cx="2400300" cy="2603500"/>
          </a:xfrm>
          <a:prstGeom prst="snip2SameRect">
            <a:avLst/>
          </a:prstGeom>
          <a:noFill/>
          <a:ln w="57150">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1297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3619" y="95911"/>
            <a:ext cx="11927745" cy="6673598"/>
            <a:chOff x="93619" y="95911"/>
            <a:chExt cx="11927745" cy="6673598"/>
          </a:xfrm>
        </p:grpSpPr>
        <p:pic>
          <p:nvPicPr>
            <p:cNvPr id="7" name="图片 6"/>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8" name="图片 7"/>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0" name="图片 9"/>
          <p:cNvPicPr>
            <a:picLocks noChangeAspect="1"/>
          </p:cNvPicPr>
          <p:nvPr/>
        </p:nvPicPr>
        <p:blipFill>
          <a:blip r:embed="rId4"/>
          <a:stretch>
            <a:fillRect/>
          </a:stretch>
        </p:blipFill>
        <p:spPr>
          <a:xfrm>
            <a:off x="4144503" y="3940299"/>
            <a:ext cx="3923069" cy="1330139"/>
          </a:xfrm>
          <a:prstGeom prst="rect">
            <a:avLst/>
          </a:prstGeom>
        </p:spPr>
      </p:pic>
      <p:pic>
        <p:nvPicPr>
          <p:cNvPr id="12" name="图片 11"/>
          <p:cNvPicPr>
            <a:picLocks noChangeAspect="1"/>
          </p:cNvPicPr>
          <p:nvPr/>
        </p:nvPicPr>
        <p:blipFill rotWithShape="1">
          <a:blip r:embed="rId5"/>
          <a:srcRect r="48214"/>
          <a:stretch/>
        </p:blipFill>
        <p:spPr>
          <a:xfrm>
            <a:off x="5461485" y="3940299"/>
            <a:ext cx="1421915" cy="840647"/>
          </a:xfrm>
          <a:prstGeom prst="rect">
            <a:avLst/>
          </a:prstGeom>
        </p:spPr>
      </p:pic>
      <p:sp>
        <p:nvSpPr>
          <p:cNvPr id="14" name="文本框 13"/>
          <p:cNvSpPr txBox="1"/>
          <p:nvPr/>
        </p:nvSpPr>
        <p:spPr>
          <a:xfrm>
            <a:off x="2869738" y="2189612"/>
            <a:ext cx="6531428" cy="1569660"/>
          </a:xfrm>
          <a:prstGeom prst="rect">
            <a:avLst/>
          </a:prstGeom>
          <a:noFill/>
        </p:spPr>
        <p:txBody>
          <a:bodyPr wrap="square" rtlCol="0">
            <a:spAutoFit/>
          </a:bodyPr>
          <a:lstStyle/>
          <a:p>
            <a:pPr algn="ctr"/>
            <a:r>
              <a:rPr kumimoji="1" lang="en-US" altLang="zh-CN" sz="4800" dirty="0" smtClean="0">
                <a:solidFill>
                  <a:schemeClr val="bg1"/>
                </a:solidFill>
                <a:latin typeface="Segoe Script" panose="020B0504020000000003" pitchFamily="34" charset="0"/>
              </a:rPr>
              <a:t>THANK</a:t>
            </a:r>
          </a:p>
          <a:p>
            <a:pPr algn="ctr"/>
            <a:r>
              <a:rPr kumimoji="1" lang="en-US" altLang="zh-CN" sz="4800" dirty="0" smtClean="0">
                <a:solidFill>
                  <a:schemeClr val="bg1"/>
                </a:solidFill>
                <a:latin typeface="Segoe Script" panose="020B0504020000000003" pitchFamily="34" charset="0"/>
              </a:rPr>
              <a:t>YOU</a:t>
            </a:r>
            <a:endParaRPr kumimoji="1" lang="zh-CN" altLang="en-US" sz="4800" dirty="0" smtClean="0">
              <a:solidFill>
                <a:schemeClr val="bg1"/>
              </a:solidFill>
              <a:latin typeface="Segoe Script" panose="020B0504020000000003" pitchFamily="34" charset="0"/>
            </a:endParaRPr>
          </a:p>
        </p:txBody>
      </p:sp>
      <p:pic>
        <p:nvPicPr>
          <p:cNvPr id="15" name="图片 14"/>
          <p:cNvPicPr>
            <a:picLocks noChangeAspect="1"/>
          </p:cNvPicPr>
          <p:nvPr/>
        </p:nvPicPr>
        <p:blipFill>
          <a:blip r:embed="rId6"/>
          <a:stretch>
            <a:fillRect/>
          </a:stretch>
        </p:blipFill>
        <p:spPr>
          <a:xfrm>
            <a:off x="815883" y="724728"/>
            <a:ext cx="1462500" cy="1091250"/>
          </a:xfrm>
          <a:prstGeom prst="rect">
            <a:avLst/>
          </a:prstGeom>
        </p:spPr>
      </p:pic>
      <p:pic>
        <p:nvPicPr>
          <p:cNvPr id="17" name="图片 16"/>
          <p:cNvPicPr>
            <a:picLocks noChangeAspect="1"/>
          </p:cNvPicPr>
          <p:nvPr/>
        </p:nvPicPr>
        <p:blipFill>
          <a:blip r:embed="rId6"/>
          <a:stretch>
            <a:fillRect/>
          </a:stretch>
        </p:blipFill>
        <p:spPr>
          <a:xfrm flipH="1">
            <a:off x="9878765" y="724728"/>
            <a:ext cx="1462500" cy="1091250"/>
          </a:xfrm>
          <a:prstGeom prst="rect">
            <a:avLst/>
          </a:prstGeom>
        </p:spPr>
      </p:pic>
      <p:pic>
        <p:nvPicPr>
          <p:cNvPr id="16" name="图片 15"/>
          <p:cNvPicPr>
            <a:picLocks noChangeAspect="1"/>
          </p:cNvPicPr>
          <p:nvPr/>
        </p:nvPicPr>
        <p:blipFill>
          <a:blip r:embed="rId7"/>
          <a:stretch>
            <a:fillRect/>
          </a:stretch>
        </p:blipFill>
        <p:spPr>
          <a:xfrm rot="20711107">
            <a:off x="4168635" y="1581333"/>
            <a:ext cx="1248750" cy="978750"/>
          </a:xfrm>
          <a:prstGeom prst="rect">
            <a:avLst/>
          </a:prstGeom>
        </p:spPr>
      </p:pic>
      <p:pic>
        <p:nvPicPr>
          <p:cNvPr id="19" name="图片 18"/>
          <p:cNvPicPr>
            <a:picLocks noChangeAspect="1"/>
          </p:cNvPicPr>
          <p:nvPr/>
        </p:nvPicPr>
        <p:blipFill>
          <a:blip r:embed="rId8"/>
          <a:stretch>
            <a:fillRect/>
          </a:stretch>
        </p:blipFill>
        <p:spPr>
          <a:xfrm rot="1450453">
            <a:off x="7432166" y="2770150"/>
            <a:ext cx="2454985" cy="1359465"/>
          </a:xfrm>
          <a:prstGeom prst="rect">
            <a:avLst/>
          </a:prstGeom>
        </p:spPr>
      </p:pic>
      <p:sp>
        <p:nvSpPr>
          <p:cNvPr id="20" name="矩形 19"/>
          <p:cNvSpPr/>
          <p:nvPr/>
        </p:nvSpPr>
        <p:spPr>
          <a:xfrm rot="2424838">
            <a:off x="8270478" y="3197603"/>
            <a:ext cx="1249060" cy="646331"/>
          </a:xfrm>
          <a:prstGeom prst="rect">
            <a:avLst/>
          </a:prstGeom>
        </p:spPr>
        <p:txBody>
          <a:bodyPr wrap="none">
            <a:spAutoFit/>
          </a:bodyPr>
          <a:lstStyle/>
          <a:p>
            <a:pPr algn="ctr"/>
            <a:r>
              <a:rPr kumimoji="1" lang="en-US" altLang="zh-CN" sz="1200" dirty="0" smtClean="0">
                <a:solidFill>
                  <a:schemeClr val="bg1"/>
                </a:solidFill>
                <a:latin typeface="Segoe Script" panose="020B0504020000000003" pitchFamily="34" charset="0"/>
              </a:rPr>
              <a:t>PRESENTED</a:t>
            </a:r>
          </a:p>
          <a:p>
            <a:pPr algn="ctr"/>
            <a:r>
              <a:rPr kumimoji="1" lang="zh-CN" altLang="en-US" sz="1200" dirty="0" smtClean="0">
                <a:solidFill>
                  <a:schemeClr val="bg1"/>
                </a:solidFill>
                <a:latin typeface="Segoe Script" panose="020B0504020000000003" pitchFamily="34" charset="0"/>
              </a:rPr>
              <a:t> </a:t>
            </a:r>
            <a:r>
              <a:rPr kumimoji="1" lang="en-US" altLang="zh-CN" sz="1200" dirty="0" smtClean="0">
                <a:solidFill>
                  <a:schemeClr val="bg1"/>
                </a:solidFill>
                <a:latin typeface="Segoe Script" panose="020B0504020000000003" pitchFamily="34" charset="0"/>
              </a:rPr>
              <a:t>BY</a:t>
            </a:r>
            <a:r>
              <a:rPr kumimoji="1" lang="zh-CN" altLang="en-US" sz="1200" dirty="0" smtClean="0">
                <a:solidFill>
                  <a:schemeClr val="bg1"/>
                </a:solidFill>
                <a:latin typeface="Segoe Script" panose="020B0504020000000003" pitchFamily="34" charset="0"/>
              </a:rPr>
              <a:t> </a:t>
            </a:r>
            <a:endParaRPr kumimoji="1" lang="en-US" altLang="zh-CN" sz="1200" dirty="0" smtClean="0">
              <a:solidFill>
                <a:schemeClr val="bg1"/>
              </a:solidFill>
              <a:latin typeface="Segoe Script" panose="020B0504020000000003" pitchFamily="34" charset="0"/>
            </a:endParaRPr>
          </a:p>
          <a:p>
            <a:pPr algn="ctr"/>
            <a:r>
              <a:rPr kumimoji="1" lang="en-US" altLang="zh-CN" sz="1200" dirty="0" err="1" smtClean="0">
                <a:solidFill>
                  <a:schemeClr val="bg1"/>
                </a:solidFill>
                <a:latin typeface="Segoe Script" panose="020B0504020000000003" pitchFamily="34" charset="0"/>
              </a:rPr>
              <a:t>OfficePLUS</a:t>
            </a:r>
            <a:endParaRPr kumimoji="1" lang="zh-CN" altLang="en-US" sz="1200" dirty="0">
              <a:solidFill>
                <a:schemeClr val="bg1"/>
              </a:solidFill>
              <a:latin typeface="Segoe Script" panose="020B0504020000000003" pitchFamily="34" charset="0"/>
            </a:endParaRPr>
          </a:p>
        </p:txBody>
      </p:sp>
      <p:pic>
        <p:nvPicPr>
          <p:cNvPr id="21" name="图片 20"/>
          <p:cNvPicPr>
            <a:picLocks noChangeAspect="1"/>
          </p:cNvPicPr>
          <p:nvPr/>
        </p:nvPicPr>
        <p:blipFill>
          <a:blip r:embed="rId9"/>
          <a:stretch>
            <a:fillRect/>
          </a:stretch>
        </p:blipFill>
        <p:spPr>
          <a:xfrm>
            <a:off x="2594227" y="2744143"/>
            <a:ext cx="1361250" cy="1316250"/>
          </a:xfrm>
          <a:prstGeom prst="rect">
            <a:avLst/>
          </a:prstGeom>
        </p:spPr>
      </p:pic>
    </p:spTree>
    <p:extLst>
      <p:ext uri="{BB962C8B-B14F-4D97-AF65-F5344CB8AC3E}">
        <p14:creationId xmlns:p14="http://schemas.microsoft.com/office/powerpoint/2010/main" val="162980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254326"/>
              </a:clrFrom>
              <a:clrTo>
                <a:srgbClr val="254326">
                  <a:alpha val="0"/>
                </a:srgbClr>
              </a:clrTo>
            </a:clrChange>
            <a:duotone>
              <a:prstClr val="black"/>
              <a:schemeClr val="accent3">
                <a:tint val="45000"/>
                <a:satMod val="400000"/>
              </a:schemeClr>
            </a:duotone>
            <a:lum bright="-20000" contrast="-40000"/>
          </a:blip>
          <a:stretch>
            <a:fillRect/>
          </a:stretch>
        </p:blipFill>
        <p:spPr>
          <a:xfrm>
            <a:off x="1245570" y="459100"/>
            <a:ext cx="9615465" cy="3838846"/>
          </a:xfrm>
          <a:prstGeom prst="rect">
            <a:avLst/>
          </a:prstGeom>
        </p:spPr>
      </p:pic>
      <p:sp>
        <p:nvSpPr>
          <p:cNvPr id="7" name="文本框 6"/>
          <p:cNvSpPr txBox="1"/>
          <p:nvPr/>
        </p:nvSpPr>
        <p:spPr>
          <a:xfrm>
            <a:off x="1504950" y="1181100"/>
            <a:ext cx="2952750" cy="4708981"/>
          </a:xfrm>
          <a:prstGeom prst="rect">
            <a:avLst/>
          </a:prstGeom>
          <a:noFill/>
        </p:spPr>
        <p:txBody>
          <a:bodyPr wrap="square" rtlCol="0">
            <a:spAutoFit/>
          </a:bodyPr>
          <a:lstStyle/>
          <a:p>
            <a:r>
              <a:rPr lang="en-US" altLang="zh-CN" sz="30000" dirty="0" smtClean="0">
                <a:solidFill>
                  <a:schemeClr val="bg1"/>
                </a:solidFill>
                <a:latin typeface="Segoe Script" panose="020B0504020000000003" pitchFamily="34" charset="0"/>
              </a:rPr>
              <a:t>1</a:t>
            </a:r>
            <a:endParaRPr lang="zh-CN" altLang="en-US" sz="30000" dirty="0">
              <a:solidFill>
                <a:schemeClr val="bg1"/>
              </a:solidFill>
              <a:latin typeface="Segoe Script" panose="020B0504020000000003" pitchFamily="34" charset="0"/>
            </a:endParaRPr>
          </a:p>
        </p:txBody>
      </p:sp>
      <p:sp>
        <p:nvSpPr>
          <p:cNvPr id="8" name="文本框 7"/>
          <p:cNvSpPr txBox="1"/>
          <p:nvPr/>
        </p:nvSpPr>
        <p:spPr>
          <a:xfrm>
            <a:off x="4457700" y="3073925"/>
            <a:ext cx="8553450" cy="923330"/>
          </a:xfrm>
          <a:prstGeom prst="rect">
            <a:avLst/>
          </a:prstGeom>
          <a:noFill/>
        </p:spPr>
        <p:txBody>
          <a:bodyPr wrap="square" rtlCol="0">
            <a:spAutoFit/>
          </a:bodyPr>
          <a:lstStyle/>
          <a:p>
            <a:r>
              <a:rPr lang="zh-CN" altLang="en-US" sz="5400" b="1" dirty="0" smtClean="0">
                <a:solidFill>
                  <a:schemeClr val="bg1"/>
                </a:solidFill>
                <a:latin typeface="新蒂小丸子小学版" panose="03000600000000000000" pitchFamily="66" charset="-122"/>
                <a:ea typeface="新蒂小丸子小学版" panose="03000600000000000000" pitchFamily="66" charset="-122"/>
              </a:rPr>
              <a:t>比特币是什么</a:t>
            </a:r>
            <a:endParaRPr lang="zh-CN" altLang="en-US" sz="3600" b="1" dirty="0">
              <a:solidFill>
                <a:schemeClr val="bg1"/>
              </a:solidFill>
              <a:latin typeface="Segoe Script" panose="020B0504020000000003" pitchFamily="34" charset="0"/>
            </a:endParaRPr>
          </a:p>
        </p:txBody>
      </p:sp>
    </p:spTree>
    <p:extLst>
      <p:ext uri="{BB962C8B-B14F-4D97-AF65-F5344CB8AC3E}">
        <p14:creationId xmlns:p14="http://schemas.microsoft.com/office/powerpoint/2010/main" val="1988532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22992" y="620941"/>
            <a:ext cx="3788859" cy="826641"/>
          </a:xfrm>
          <a:prstGeom prst="rect">
            <a:avLst/>
          </a:prstGeom>
        </p:spPr>
      </p:pic>
      <p:sp>
        <p:nvSpPr>
          <p:cNvPr id="4" name="文本框 3"/>
          <p:cNvSpPr txBox="1"/>
          <p:nvPr/>
        </p:nvSpPr>
        <p:spPr>
          <a:xfrm>
            <a:off x="2552159" y="864984"/>
            <a:ext cx="3121151" cy="338554"/>
          </a:xfrm>
          <a:prstGeom prst="rect">
            <a:avLst/>
          </a:prstGeom>
          <a:noFill/>
        </p:spPr>
        <p:txBody>
          <a:bodyPr wrap="square" rtlCol="0">
            <a:spAutoFit/>
          </a:bodyPr>
          <a:lstStyle/>
          <a:p>
            <a:r>
              <a:rPr lang="en-US" altLang="zh-CN" sz="1600" b="1" dirty="0" smtClean="0">
                <a:solidFill>
                  <a:srgbClr val="FFFF99"/>
                </a:solidFill>
                <a:latin typeface="Segoe Script" panose="020B0504020000000003" pitchFamily="34" charset="0"/>
              </a:rPr>
              <a:t>BTC</a:t>
            </a:r>
            <a:r>
              <a:rPr lang="zh-CN" altLang="en-US" sz="1600" b="1" dirty="0" smtClean="0">
                <a:solidFill>
                  <a:srgbClr val="FFFF99"/>
                </a:solidFill>
                <a:latin typeface="Segoe Script" panose="020B0504020000000003" pitchFamily="34" charset="0"/>
              </a:rPr>
              <a:t>村落金融史</a:t>
            </a:r>
            <a:endParaRPr lang="zh-CN" altLang="en-US" sz="1600" b="1" dirty="0">
              <a:solidFill>
                <a:srgbClr val="FFFF99"/>
              </a:solidFill>
              <a:latin typeface="Segoe Script" panose="020B0504020000000003" pitchFamily="34" charset="0"/>
            </a:endParaRPr>
          </a:p>
        </p:txBody>
      </p:sp>
      <p:sp>
        <p:nvSpPr>
          <p:cNvPr id="8" name="菱形 7"/>
          <p:cNvSpPr/>
          <p:nvPr/>
        </p:nvSpPr>
        <p:spPr>
          <a:xfrm>
            <a:off x="5232148" y="3137837"/>
            <a:ext cx="1624012" cy="673293"/>
          </a:xfrm>
          <a:prstGeom prst="diamond">
            <a:avLst/>
          </a:prstGeom>
          <a:pattFill prst="wdUpDiag">
            <a:fgClr>
              <a:srgbClr val="0092C3"/>
            </a:fgClr>
            <a:bgClr>
              <a:srgbClr val="363636"/>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28"/>
          <p:cNvSpPr txBox="1">
            <a:spLocks noChangeArrowheads="1"/>
          </p:cNvSpPr>
          <p:nvPr/>
        </p:nvSpPr>
        <p:spPr bwMode="auto">
          <a:xfrm>
            <a:off x="1189744" y="2636842"/>
            <a:ext cx="768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rgbClr val="0092C3"/>
                </a:solidFill>
                <a:latin typeface="新蒂小丸子小学版" panose="03000600000000000000" pitchFamily="66" charset="-122"/>
                <a:ea typeface="新蒂小丸子小学版" panose="03000600000000000000" pitchFamily="66" charset="-122"/>
              </a:rPr>
              <a:t>标题</a:t>
            </a:r>
          </a:p>
        </p:txBody>
      </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271" y="1780976"/>
            <a:ext cx="4027019" cy="1487904"/>
          </a:xfrm>
          <a:prstGeom prst="rect">
            <a:avLst/>
          </a:prstGeom>
          <a:effectLst>
            <a:softEdge rad="63500"/>
          </a:effectLst>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160" y="621125"/>
            <a:ext cx="4230785" cy="2708264"/>
          </a:xfrm>
          <a:prstGeom prst="rect">
            <a:avLst/>
          </a:prstGeom>
          <a:effectLst>
            <a:softEdge rad="63500"/>
          </a:effectLst>
        </p:spPr>
      </p:pic>
      <p:pic>
        <p:nvPicPr>
          <p:cNvPr id="39" name="图片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9688" y="3680086"/>
            <a:ext cx="4038602" cy="2630888"/>
          </a:xfrm>
          <a:prstGeom prst="rect">
            <a:avLst/>
          </a:prstGeom>
          <a:effectLst>
            <a:softEdge rad="63500"/>
          </a:effectLst>
        </p:spPr>
      </p:pic>
      <p:pic>
        <p:nvPicPr>
          <p:cNvPr id="40" name="图片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6160" y="3717469"/>
            <a:ext cx="4230785" cy="2593505"/>
          </a:xfrm>
          <a:prstGeom prst="rect">
            <a:avLst/>
          </a:prstGeom>
          <a:effectLst>
            <a:softEdge rad="63500"/>
          </a:effectLst>
        </p:spPr>
      </p:pic>
    </p:spTree>
    <p:extLst>
      <p:ext uri="{BB962C8B-B14F-4D97-AF65-F5344CB8AC3E}">
        <p14:creationId xmlns:p14="http://schemas.microsoft.com/office/powerpoint/2010/main" val="181317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2953658" y="1004863"/>
            <a:ext cx="3554304" cy="338554"/>
          </a:xfrm>
          <a:prstGeom prst="rect">
            <a:avLst/>
          </a:prstGeom>
          <a:noFill/>
        </p:spPr>
        <p:txBody>
          <a:bodyPr wrap="square" rtlCol="0">
            <a:spAutoFit/>
          </a:bodyPr>
          <a:lstStyle/>
          <a:p>
            <a:r>
              <a:rPr lang="zh-CN" altLang="en-US" sz="1600" b="1" dirty="0" smtClean="0">
                <a:solidFill>
                  <a:srgbClr val="FFFF99"/>
                </a:solidFill>
                <a:latin typeface="Segoe Script" panose="020B0504020000000003" pitchFamily="34" charset="0"/>
              </a:rPr>
              <a:t>比特币的几个关键词</a:t>
            </a:r>
            <a:endParaRPr lang="zh-CN" altLang="en-US" sz="1600" b="1" dirty="0">
              <a:solidFill>
                <a:srgbClr val="FFFF99"/>
              </a:solidFill>
              <a:latin typeface="Segoe Script" panose="020B0504020000000003" pitchFamily="34" charset="0"/>
            </a:endParaRPr>
          </a:p>
        </p:txBody>
      </p:sp>
      <p:pic>
        <p:nvPicPr>
          <p:cNvPr id="7" name="组合 29"/>
          <p:cNvPicPr>
            <a:picLocks noChangeArrowheads="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864660" y="2288109"/>
            <a:ext cx="3297552" cy="280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8" name="文本框 7"/>
          <p:cNvSpPr txBox="1"/>
          <p:nvPr/>
        </p:nvSpPr>
        <p:spPr>
          <a:xfrm>
            <a:off x="2810329" y="2514410"/>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去中心化</a:t>
            </a:r>
            <a:endParaRPr lang="zh-CN" altLang="en-US" sz="2400" b="1" dirty="0">
              <a:solidFill>
                <a:schemeClr val="bg1"/>
              </a:solidFill>
              <a:latin typeface="Segoe Script" panose="020B0504020000000003" pitchFamily="34" charset="0"/>
            </a:endParaRPr>
          </a:p>
        </p:txBody>
      </p:sp>
      <p:sp>
        <p:nvSpPr>
          <p:cNvPr id="9" name="文本框 8"/>
          <p:cNvSpPr txBox="1"/>
          <p:nvPr/>
        </p:nvSpPr>
        <p:spPr>
          <a:xfrm>
            <a:off x="4278450" y="2954625"/>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低费用</a:t>
            </a:r>
          </a:p>
        </p:txBody>
      </p:sp>
      <p:sp>
        <p:nvSpPr>
          <p:cNvPr id="10" name="文本框 9"/>
          <p:cNvSpPr txBox="1"/>
          <p:nvPr/>
        </p:nvSpPr>
        <p:spPr>
          <a:xfrm>
            <a:off x="1800750" y="3118483"/>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匿名</a:t>
            </a:r>
          </a:p>
        </p:txBody>
      </p:sp>
      <p:sp>
        <p:nvSpPr>
          <p:cNvPr id="12" name="矩形 11"/>
          <p:cNvSpPr>
            <a:spLocks noChangeArrowheads="1"/>
          </p:cNvSpPr>
          <p:nvPr/>
        </p:nvSpPr>
        <p:spPr bwMode="auto">
          <a:xfrm>
            <a:off x="6257131" y="1538403"/>
            <a:ext cx="5036223" cy="2012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0" defTabSz="457200">
              <a:lnSpc>
                <a:spcPct val="130000"/>
              </a:lnSpc>
            </a:pP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1</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、什么是比特币？</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en-US" altLang="zh-CN" sz="1200" dirty="0">
                <a:solidFill>
                  <a:schemeClr val="bg1"/>
                </a:solidFill>
                <a:latin typeface="+mn-ea"/>
              </a:rPr>
              <a:t>	</a:t>
            </a:r>
            <a:r>
              <a:rPr lang="zh-CN" altLang="en-US" sz="1200" dirty="0" smtClean="0">
                <a:solidFill>
                  <a:schemeClr val="bg1"/>
                </a:solidFill>
                <a:latin typeface="+mn-ea"/>
              </a:rPr>
              <a:t>基于</a:t>
            </a:r>
            <a:r>
              <a:rPr lang="en-US" altLang="zh-CN" sz="1200" dirty="0" smtClean="0">
                <a:solidFill>
                  <a:schemeClr val="bg1"/>
                </a:solidFill>
                <a:latin typeface="+mn-ea"/>
              </a:rPr>
              <a:t>P2P</a:t>
            </a:r>
            <a:r>
              <a:rPr lang="zh-CN" altLang="en-US" sz="1200" dirty="0" smtClean="0">
                <a:solidFill>
                  <a:schemeClr val="bg1"/>
                </a:solidFill>
                <a:latin typeface="+mn-ea"/>
              </a:rPr>
              <a:t>网络的具有</a:t>
            </a:r>
            <a:r>
              <a:rPr lang="zh-CN" altLang="en-US" sz="1200" dirty="0">
                <a:solidFill>
                  <a:schemeClr val="bg1"/>
                </a:solidFill>
                <a:latin typeface="+mn-ea"/>
              </a:rPr>
              <a:t>匿名性质的虚拟货币。比特币（英语：</a:t>
            </a:r>
            <a:r>
              <a:rPr lang="en-US" altLang="zh-CN" sz="1200" dirty="0">
                <a:solidFill>
                  <a:schemeClr val="bg1"/>
                </a:solidFill>
                <a:latin typeface="+mn-ea"/>
              </a:rPr>
              <a:t>Bitcoin</a:t>
            </a:r>
            <a:r>
              <a:rPr lang="zh-CN" altLang="en-US" sz="1200" dirty="0">
                <a:solidFill>
                  <a:schemeClr val="bg1"/>
                </a:solidFill>
                <a:latin typeface="+mn-ea"/>
              </a:rPr>
              <a:t>，简写：</a:t>
            </a:r>
            <a:r>
              <a:rPr lang="en-US" altLang="zh-CN" sz="1200" dirty="0">
                <a:solidFill>
                  <a:schemeClr val="bg1"/>
                </a:solidFill>
                <a:latin typeface="+mn-ea"/>
              </a:rPr>
              <a:t>BTC</a:t>
            </a:r>
            <a:r>
              <a:rPr lang="zh-CN" altLang="en-US" sz="1200" dirty="0">
                <a:solidFill>
                  <a:schemeClr val="bg1"/>
                </a:solidFill>
                <a:latin typeface="+mn-ea"/>
              </a:rPr>
              <a:t>，货币符号：฿），是一种用开源的 </a:t>
            </a:r>
            <a:r>
              <a:rPr lang="en-US" altLang="zh-CN" sz="1200" dirty="0">
                <a:solidFill>
                  <a:schemeClr val="bg1"/>
                </a:solidFill>
                <a:latin typeface="+mn-ea"/>
              </a:rPr>
              <a:t>P2P </a:t>
            </a:r>
            <a:r>
              <a:rPr lang="zh-CN" altLang="en-US" sz="1200" dirty="0">
                <a:solidFill>
                  <a:schemeClr val="bg1"/>
                </a:solidFill>
                <a:latin typeface="+mn-ea"/>
              </a:rPr>
              <a:t>技术的软件而产生的电子货币。虚拟货币“比特币”的概念最初由中本聪（</a:t>
            </a:r>
            <a:r>
              <a:rPr lang="en-US" altLang="zh-CN" sz="1200" dirty="0">
                <a:solidFill>
                  <a:schemeClr val="bg1"/>
                </a:solidFill>
                <a:latin typeface="+mn-ea"/>
              </a:rPr>
              <a:t>Satoshi </a:t>
            </a:r>
            <a:r>
              <a:rPr lang="en-US" altLang="zh-CN" sz="1200" dirty="0" err="1">
                <a:solidFill>
                  <a:schemeClr val="bg1"/>
                </a:solidFill>
                <a:latin typeface="+mn-ea"/>
              </a:rPr>
              <a:t>Nakamoto</a:t>
            </a:r>
            <a:r>
              <a:rPr lang="zh-CN" altLang="en-US" sz="1200" dirty="0">
                <a:solidFill>
                  <a:schemeClr val="bg1"/>
                </a:solidFill>
                <a:latin typeface="+mn-ea"/>
              </a:rPr>
              <a:t>，可能化名）在 </a:t>
            </a:r>
            <a:r>
              <a:rPr lang="en-US" altLang="zh-CN" sz="1200" dirty="0">
                <a:solidFill>
                  <a:schemeClr val="bg1"/>
                </a:solidFill>
                <a:latin typeface="+mn-ea"/>
              </a:rPr>
              <a:t>2009 </a:t>
            </a:r>
            <a:r>
              <a:rPr lang="zh-CN" altLang="en-US" sz="1200" dirty="0">
                <a:solidFill>
                  <a:schemeClr val="bg1"/>
                </a:solidFill>
                <a:latin typeface="+mn-ea"/>
              </a:rPr>
              <a:t>年提出。现在比特币也指根据中本聪的思路设计发布的开源软件以及建构其上的整个 </a:t>
            </a:r>
            <a:r>
              <a:rPr lang="en-US" altLang="zh-CN" sz="1200" dirty="0">
                <a:solidFill>
                  <a:schemeClr val="bg1"/>
                </a:solidFill>
                <a:latin typeface="+mn-ea"/>
              </a:rPr>
              <a:t>P2P </a:t>
            </a:r>
            <a:r>
              <a:rPr lang="zh-CN" altLang="en-US" sz="1200" dirty="0">
                <a:solidFill>
                  <a:schemeClr val="bg1"/>
                </a:solidFill>
                <a:latin typeface="+mn-ea"/>
              </a:rPr>
              <a:t>网络</a:t>
            </a:r>
            <a:r>
              <a:rPr lang="zh-CN" altLang="en-US" sz="1200" dirty="0" smtClean="0">
                <a:solidFill>
                  <a:schemeClr val="bg1"/>
                </a:solidFill>
                <a:latin typeface="+mn-ea"/>
              </a:rPr>
              <a:t>。</a:t>
            </a:r>
            <a:r>
              <a:rPr lang="en-US" altLang="zh-CN" sz="1200" dirty="0" smtClean="0">
                <a:solidFill>
                  <a:schemeClr val="bg1"/>
                </a:solidFill>
                <a:latin typeface="+mn-ea"/>
              </a:rPr>
              <a:t>15</a:t>
            </a:r>
            <a:r>
              <a:rPr lang="zh-CN" altLang="en-US" sz="1200" dirty="0" smtClean="0">
                <a:solidFill>
                  <a:schemeClr val="bg1"/>
                </a:solidFill>
                <a:latin typeface="+mn-ea"/>
              </a:rPr>
              <a:t>年十一月比特币的市值到达到</a:t>
            </a:r>
            <a:r>
              <a:rPr lang="en-US" altLang="zh-CN" sz="1200" dirty="0" smtClean="0">
                <a:solidFill>
                  <a:schemeClr val="bg1"/>
                </a:solidFill>
                <a:latin typeface="+mn-ea"/>
              </a:rPr>
              <a:t>65</a:t>
            </a:r>
            <a:r>
              <a:rPr lang="zh-CN" altLang="en-US" sz="1200" dirty="0" smtClean="0">
                <a:solidFill>
                  <a:schemeClr val="bg1"/>
                </a:solidFill>
                <a:latin typeface="+mn-ea"/>
              </a:rPr>
              <a:t>亿美元！</a:t>
            </a:r>
            <a:endParaRPr lang="en-US" altLang="zh-CN" sz="1200" dirty="0" smtClean="0">
              <a:solidFill>
                <a:schemeClr val="bg1"/>
              </a:solidFill>
              <a:latin typeface="+mn-ea"/>
            </a:endParaRPr>
          </a:p>
          <a:p>
            <a:pPr lvl="0" defTabSz="457200">
              <a:lnSpc>
                <a:spcPct val="130000"/>
              </a:lnSpc>
            </a:pP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	</a:t>
            </a:r>
            <a:endParaRPr lang="zh-CN" altLang="en-US" sz="1200" dirty="0">
              <a:solidFill>
                <a:schemeClr val="bg1"/>
              </a:solidFill>
              <a:latin typeface="新蒂小丸子小学版" panose="03000600000000000000" pitchFamily="66" charset="-122"/>
              <a:ea typeface="新蒂小丸子小学版" panose="03000600000000000000" pitchFamily="66" charset="-122"/>
            </a:endParaRPr>
          </a:p>
        </p:txBody>
      </p:sp>
      <p:pic>
        <p:nvPicPr>
          <p:cNvPr id="15" name="图片 14"/>
          <p:cNvPicPr>
            <a:picLocks noChangeAspect="1"/>
          </p:cNvPicPr>
          <p:nvPr/>
        </p:nvPicPr>
        <p:blipFill>
          <a:blip r:embed="rId6"/>
          <a:stretch>
            <a:fillRect/>
          </a:stretch>
        </p:blipFill>
        <p:spPr>
          <a:xfrm rot="13189915">
            <a:off x="4917120" y="5040071"/>
            <a:ext cx="1417500" cy="1068750"/>
          </a:xfrm>
          <a:prstGeom prst="rect">
            <a:avLst/>
          </a:prstGeom>
        </p:spPr>
      </p:pic>
      <p:sp>
        <p:nvSpPr>
          <p:cNvPr id="5" name="文本框 4"/>
          <p:cNvSpPr txBox="1"/>
          <p:nvPr/>
        </p:nvSpPr>
        <p:spPr>
          <a:xfrm>
            <a:off x="6257131" y="3888133"/>
            <a:ext cx="3702838" cy="1200329"/>
          </a:xfrm>
          <a:prstGeom prst="rect">
            <a:avLst/>
          </a:prstGeom>
          <a:noFill/>
        </p:spPr>
        <p:txBody>
          <a:bodyPr wrap="square" rtlCol="0">
            <a:spAutoFit/>
          </a:bodyPr>
          <a:lstStyle/>
          <a:p>
            <a:r>
              <a:rPr lang="en-US" altLang="zh-CN" sz="1200" dirty="0">
                <a:solidFill>
                  <a:schemeClr val="bg1"/>
                </a:solidFill>
                <a:latin typeface="新蒂小丸子小学版" panose="03000600000000000000" pitchFamily="66" charset="-122"/>
                <a:ea typeface="新蒂小丸子小学版" panose="03000600000000000000" pitchFamily="66" charset="-122"/>
              </a:rPr>
              <a:t>2</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a:t>
            </a:r>
            <a:r>
              <a:rPr lang="zh-CN" altLang="en-US" sz="1200" dirty="0">
                <a:solidFill>
                  <a:schemeClr val="bg1"/>
                </a:solidFill>
                <a:latin typeface="新蒂小丸子小学版" panose="03000600000000000000" pitchFamily="66" charset="-122"/>
                <a:ea typeface="新蒂小丸子小学版" panose="03000600000000000000" pitchFamily="66" charset="-122"/>
              </a:rPr>
              <a:t>比特币</a:t>
            </a:r>
            <a:r>
              <a:rPr lang="zh-CN" altLang="en-US" sz="1200" dirty="0">
                <a:solidFill>
                  <a:schemeClr val="bg1"/>
                </a:solidFill>
                <a:latin typeface="宋体" panose="02010600030101010101" pitchFamily="2" charset="-122"/>
                <a:ea typeface="宋体" panose="02010600030101010101" pitchFamily="2" charset="-122"/>
              </a:rPr>
              <a:t>是怎样分割的</a:t>
            </a:r>
            <a:r>
              <a:rPr lang="zh-CN" altLang="en-US" sz="1200" dirty="0" smtClean="0">
                <a:solidFill>
                  <a:schemeClr val="bg1"/>
                </a:solidFill>
                <a:latin typeface="宋体" panose="02010600030101010101" pitchFamily="2" charset="-122"/>
                <a:ea typeface="宋体" panose="02010600030101010101" pitchFamily="2" charset="-122"/>
              </a:rPr>
              <a:t>？</a:t>
            </a:r>
            <a:endParaRPr lang="en-US" altLang="zh-CN" sz="1200" dirty="0" smtClean="0">
              <a:solidFill>
                <a:schemeClr val="bg1"/>
              </a:solidFill>
              <a:latin typeface="宋体" panose="02010600030101010101" pitchFamily="2" charset="-122"/>
              <a:ea typeface="宋体" panose="02010600030101010101" pitchFamily="2" charset="-122"/>
            </a:endParaRPr>
          </a:p>
          <a:p>
            <a:r>
              <a:rPr lang="en-US" altLang="zh-CN" sz="1200" dirty="0">
                <a:solidFill>
                  <a:schemeClr val="bg1"/>
                </a:solidFill>
                <a:latin typeface="宋体" panose="02010600030101010101" pitchFamily="2" charset="-122"/>
                <a:ea typeface="宋体" panose="02010600030101010101" pitchFamily="2" charset="-122"/>
              </a:rPr>
              <a:t> </a:t>
            </a:r>
            <a:r>
              <a:rPr lang="en-US" altLang="zh-CN" sz="1200" dirty="0" smtClean="0">
                <a:solidFill>
                  <a:schemeClr val="bg1"/>
                </a:solidFill>
                <a:latin typeface="宋体" panose="02010600030101010101" pitchFamily="2" charset="-122"/>
                <a:ea typeface="宋体" panose="02010600030101010101" pitchFamily="2" charset="-122"/>
              </a:rPr>
              <a:t>      </a:t>
            </a:r>
            <a:r>
              <a:rPr lang="zh-CN" altLang="en-US" sz="1200" dirty="0" smtClean="0">
                <a:solidFill>
                  <a:schemeClr val="bg1"/>
                </a:solidFill>
                <a:latin typeface="宋体" panose="02010600030101010101" pitchFamily="2" charset="-122"/>
                <a:ea typeface="宋体" panose="02010600030101010101" pitchFamily="2" charset="-122"/>
              </a:rPr>
              <a:t>技术</a:t>
            </a:r>
            <a:r>
              <a:rPr lang="zh-CN" altLang="en-US" sz="1200" dirty="0">
                <a:solidFill>
                  <a:schemeClr val="bg1"/>
                </a:solidFill>
                <a:latin typeface="宋体" panose="02010600030101010101" pitchFamily="2" charset="-122"/>
                <a:ea typeface="宋体" panose="02010600030101010101" pitchFamily="2" charset="-122"/>
              </a:rPr>
              <a:t>上，</a:t>
            </a:r>
            <a:r>
              <a:rPr lang="en-US" altLang="zh-CN" sz="1200" dirty="0">
                <a:solidFill>
                  <a:schemeClr val="bg1"/>
                </a:solidFill>
                <a:latin typeface="宋体" panose="02010600030101010101" pitchFamily="2" charset="-122"/>
                <a:ea typeface="宋体" panose="02010600030101010101" pitchFamily="2" charset="-122"/>
              </a:rPr>
              <a:t>1 </a:t>
            </a:r>
            <a:r>
              <a:rPr lang="zh-CN" altLang="en-US" sz="1200" dirty="0">
                <a:solidFill>
                  <a:schemeClr val="bg1"/>
                </a:solidFill>
                <a:latin typeface="宋体" panose="02010600030101010101" pitchFamily="2" charset="-122"/>
                <a:ea typeface="宋体" panose="02010600030101010101" pitchFamily="2" charset="-122"/>
              </a:rPr>
              <a:t>个比特币基于目前的数据结构被分割到 </a:t>
            </a:r>
            <a:r>
              <a:rPr lang="en-US" altLang="zh-CN" sz="1200" dirty="0">
                <a:solidFill>
                  <a:schemeClr val="bg1"/>
                </a:solidFill>
                <a:latin typeface="宋体" panose="02010600030101010101" pitchFamily="2" charset="-122"/>
                <a:ea typeface="宋体" panose="02010600030101010101" pitchFamily="2" charset="-122"/>
              </a:rPr>
              <a:t>8 </a:t>
            </a:r>
            <a:r>
              <a:rPr lang="zh-CN" altLang="en-US" sz="1200" dirty="0">
                <a:solidFill>
                  <a:schemeClr val="bg1"/>
                </a:solidFill>
                <a:latin typeface="宋体" panose="02010600030101010101" pitchFamily="2" charset="-122"/>
                <a:ea typeface="宋体" panose="02010600030101010101" pitchFamily="2" charset="-122"/>
              </a:rPr>
              <a:t>个小数位。也就是说目前最小的比特币单位是 </a:t>
            </a:r>
            <a:r>
              <a:rPr lang="en-US" altLang="zh-CN" sz="1200" dirty="0">
                <a:solidFill>
                  <a:schemeClr val="bg1"/>
                </a:solidFill>
                <a:latin typeface="宋体" panose="02010600030101010101" pitchFamily="2" charset="-122"/>
                <a:ea typeface="宋体" panose="02010600030101010101" pitchFamily="2" charset="-122"/>
              </a:rPr>
              <a:t>0.00000001 BTC</a:t>
            </a:r>
            <a:r>
              <a:rPr lang="zh-CN" altLang="en-US" sz="1200" dirty="0">
                <a:solidFill>
                  <a:schemeClr val="bg1"/>
                </a:solidFill>
                <a:latin typeface="宋体" panose="02010600030101010101" pitchFamily="2" charset="-122"/>
                <a:ea typeface="宋体" panose="02010600030101010101" pitchFamily="2" charset="-122"/>
              </a:rPr>
              <a:t>。如果在未来出现对比特币分割为更小单位的需求，届时社区需要就如何实现更小的分割量进行讨论</a:t>
            </a:r>
            <a:r>
              <a:rPr lang="zh-CN" altLang="en-US" sz="1200" dirty="0">
                <a:solidFill>
                  <a:schemeClr val="bg1"/>
                </a:solidFill>
                <a:latin typeface="新蒂小丸子小学版" panose="03000600000000000000" pitchFamily="66" charset="-122"/>
                <a:ea typeface="新蒂小丸子小学版" panose="03000600000000000000" pitchFamily="66" charset="-122"/>
              </a:rPr>
              <a:t>。</a:t>
            </a:r>
          </a:p>
        </p:txBody>
      </p:sp>
    </p:spTree>
    <p:extLst>
      <p:ext uri="{BB962C8B-B14F-4D97-AF65-F5344CB8AC3E}">
        <p14:creationId xmlns:p14="http://schemas.microsoft.com/office/powerpoint/2010/main" val="542275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2953658" y="1004863"/>
            <a:ext cx="3554304" cy="338554"/>
          </a:xfrm>
          <a:prstGeom prst="rect">
            <a:avLst/>
          </a:prstGeom>
          <a:noFill/>
        </p:spPr>
        <p:txBody>
          <a:bodyPr wrap="square" rtlCol="0">
            <a:spAutoFit/>
          </a:bodyPr>
          <a:lstStyle/>
          <a:p>
            <a:r>
              <a:rPr lang="zh-CN" altLang="en-US" sz="1600" b="1" dirty="0" smtClean="0">
                <a:solidFill>
                  <a:srgbClr val="FFFF99"/>
                </a:solidFill>
                <a:latin typeface="Segoe Script" panose="020B0504020000000003" pitchFamily="34" charset="0"/>
              </a:rPr>
              <a:t>比特币的几个关键词</a:t>
            </a:r>
            <a:endParaRPr lang="zh-CN" altLang="en-US" sz="1600" b="1" dirty="0">
              <a:solidFill>
                <a:srgbClr val="FFFF99"/>
              </a:solidFill>
              <a:latin typeface="Segoe Script" panose="020B0504020000000003" pitchFamily="34" charset="0"/>
            </a:endParaRPr>
          </a:p>
        </p:txBody>
      </p:sp>
      <p:pic>
        <p:nvPicPr>
          <p:cNvPr id="7" name="组合 29"/>
          <p:cNvPicPr>
            <a:picLocks noChangeArrowheads="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864660" y="2288109"/>
            <a:ext cx="3297552" cy="280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8" name="文本框 7"/>
          <p:cNvSpPr txBox="1"/>
          <p:nvPr/>
        </p:nvSpPr>
        <p:spPr>
          <a:xfrm>
            <a:off x="2810329" y="2514410"/>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去中心化</a:t>
            </a:r>
            <a:endParaRPr lang="zh-CN" altLang="en-US" sz="2400" b="1" dirty="0">
              <a:solidFill>
                <a:schemeClr val="bg1"/>
              </a:solidFill>
              <a:latin typeface="Segoe Script" panose="020B0504020000000003" pitchFamily="34" charset="0"/>
            </a:endParaRPr>
          </a:p>
        </p:txBody>
      </p:sp>
      <p:sp>
        <p:nvSpPr>
          <p:cNvPr id="9" name="文本框 8"/>
          <p:cNvSpPr txBox="1"/>
          <p:nvPr/>
        </p:nvSpPr>
        <p:spPr>
          <a:xfrm>
            <a:off x="4278450" y="2954625"/>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低费用</a:t>
            </a:r>
          </a:p>
        </p:txBody>
      </p:sp>
      <p:sp>
        <p:nvSpPr>
          <p:cNvPr id="10" name="文本框 9"/>
          <p:cNvSpPr txBox="1"/>
          <p:nvPr/>
        </p:nvSpPr>
        <p:spPr>
          <a:xfrm>
            <a:off x="1800750" y="3118483"/>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匿名</a:t>
            </a:r>
          </a:p>
        </p:txBody>
      </p:sp>
      <p:sp>
        <p:nvSpPr>
          <p:cNvPr id="12" name="矩形 11"/>
          <p:cNvSpPr>
            <a:spLocks noChangeArrowheads="1"/>
          </p:cNvSpPr>
          <p:nvPr/>
        </p:nvSpPr>
        <p:spPr bwMode="auto">
          <a:xfrm>
            <a:off x="5991136" y="2217114"/>
            <a:ext cx="5036223" cy="2492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0" defTabSz="457200">
              <a:lnSpc>
                <a:spcPct val="130000"/>
              </a:lnSpc>
            </a:pP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3</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a:t>
            </a:r>
            <a:r>
              <a:rPr lang="zh-CN" altLang="en-US" sz="1200" dirty="0">
                <a:solidFill>
                  <a:schemeClr val="bg1"/>
                </a:solidFill>
                <a:latin typeface="新蒂小丸子小学版" panose="03000600000000000000" pitchFamily="66" charset="-122"/>
                <a:ea typeface="新蒂小丸子小学版" panose="03000600000000000000" pitchFamily="66" charset="-122"/>
              </a:rPr>
              <a:t>比特币</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是怎么发行的？</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	</a:t>
            </a:r>
            <a:r>
              <a:rPr lang="zh-CN" altLang="en-US" sz="1200" dirty="0" smtClean="0">
                <a:solidFill>
                  <a:schemeClr val="bg1"/>
                </a:solidFill>
                <a:latin typeface="宋体" panose="02010600030101010101" pitchFamily="2" charset="-122"/>
                <a:ea typeface="宋体" panose="02010600030101010101" pitchFamily="2" charset="-122"/>
              </a:rPr>
              <a:t>简单的说，大概每十分钟发行一次。</a:t>
            </a:r>
          </a:p>
          <a:p>
            <a:pPr lvl="0" defTabSz="457200">
              <a:lnSpc>
                <a:spcPct val="130000"/>
              </a:lnSpc>
            </a:pPr>
            <a:r>
              <a:rPr lang="zh-CN" altLang="en-US" sz="1200" dirty="0" smtClean="0">
                <a:solidFill>
                  <a:schemeClr val="bg1"/>
                </a:solidFill>
                <a:latin typeface="宋体" panose="02010600030101010101" pitchFamily="2" charset="-122"/>
                <a:ea typeface="宋体" panose="02010600030101010101" pitchFamily="2" charset="-122"/>
              </a:rPr>
              <a:t>新</a:t>
            </a:r>
            <a:r>
              <a:rPr lang="zh-CN" altLang="en-US" sz="1200" dirty="0">
                <a:solidFill>
                  <a:schemeClr val="bg1"/>
                </a:solidFill>
                <a:latin typeface="宋体" panose="02010600030101010101" pitchFamily="2" charset="-122"/>
                <a:ea typeface="宋体" panose="02010600030101010101" pitchFamily="2" charset="-122"/>
              </a:rPr>
              <a:t>比特币在每个网络节点在解决了一定的数学计算（比如，创建新的 </a:t>
            </a:r>
            <a:r>
              <a:rPr lang="en-US" altLang="zh-CN" sz="1200" dirty="0">
                <a:solidFill>
                  <a:schemeClr val="bg1"/>
                </a:solidFill>
                <a:latin typeface="宋体" panose="02010600030101010101" pitchFamily="2" charset="-122"/>
                <a:ea typeface="宋体" panose="02010600030101010101" pitchFamily="2" charset="-122"/>
              </a:rPr>
              <a:t>block</a:t>
            </a:r>
            <a:r>
              <a:rPr lang="zh-CN" altLang="en-US" sz="1200" dirty="0">
                <a:solidFill>
                  <a:schemeClr val="bg1"/>
                </a:solidFill>
                <a:latin typeface="宋体" panose="02010600030101010101" pitchFamily="2" charset="-122"/>
                <a:ea typeface="宋体" panose="02010600030101010101" pitchFamily="2" charset="-122"/>
              </a:rPr>
              <a:t>）后生成。这个生成过程被认为是难以重现和 </a:t>
            </a:r>
            <a:r>
              <a:rPr lang="en-US" altLang="zh-CN" sz="1200" dirty="0">
                <a:solidFill>
                  <a:schemeClr val="bg1"/>
                </a:solidFill>
                <a:latin typeface="宋体" panose="02010600030101010101" pitchFamily="2" charset="-122"/>
                <a:ea typeface="宋体" panose="02010600030101010101" pitchFamily="2" charset="-122"/>
              </a:rPr>
              <a:t>proof of work </a:t>
            </a:r>
            <a:r>
              <a:rPr lang="zh-CN" altLang="en-US" sz="1200" dirty="0">
                <a:solidFill>
                  <a:schemeClr val="bg1"/>
                </a:solidFill>
                <a:latin typeface="宋体" panose="02010600030101010101" pitchFamily="2" charset="-122"/>
                <a:ea typeface="宋体" panose="02010600030101010101" pitchFamily="2" charset="-122"/>
              </a:rPr>
              <a:t>的。解决问题后得到的回报是 </a:t>
            </a:r>
            <a:r>
              <a:rPr lang="en-US" altLang="zh-CN" sz="1200" dirty="0">
                <a:solidFill>
                  <a:schemeClr val="bg1"/>
                </a:solidFill>
                <a:latin typeface="宋体" panose="02010600030101010101" pitchFamily="2" charset="-122"/>
                <a:ea typeface="宋体" panose="02010600030101010101" pitchFamily="2" charset="-122"/>
              </a:rPr>
              <a:t>automatically adjusted</a:t>
            </a:r>
            <a:r>
              <a:rPr lang="zh-CN" altLang="en-US" sz="1200" dirty="0">
                <a:solidFill>
                  <a:schemeClr val="bg1"/>
                </a:solidFill>
                <a:latin typeface="宋体" panose="02010600030101010101" pitchFamily="2" charset="-122"/>
                <a:ea typeface="宋体" panose="02010600030101010101" pitchFamily="2" charset="-122"/>
              </a:rPr>
              <a:t>，因此在比特币网络的头 </a:t>
            </a:r>
            <a:r>
              <a:rPr lang="en-US" altLang="zh-CN" sz="1200" dirty="0">
                <a:solidFill>
                  <a:schemeClr val="bg1"/>
                </a:solidFill>
                <a:latin typeface="宋体" panose="02010600030101010101" pitchFamily="2" charset="-122"/>
                <a:ea typeface="宋体" panose="02010600030101010101" pitchFamily="2" charset="-122"/>
              </a:rPr>
              <a:t>4 </a:t>
            </a:r>
            <a:r>
              <a:rPr lang="zh-CN" altLang="en-US" sz="1200" dirty="0">
                <a:solidFill>
                  <a:schemeClr val="bg1"/>
                </a:solidFill>
                <a:latin typeface="宋体" panose="02010600030101010101" pitchFamily="2" charset="-122"/>
                <a:ea typeface="宋体" panose="02010600030101010101" pitchFamily="2" charset="-122"/>
              </a:rPr>
              <a:t>年，将会产生总额为 </a:t>
            </a:r>
            <a:r>
              <a:rPr lang="en-US" altLang="zh-CN" sz="1200" dirty="0">
                <a:solidFill>
                  <a:schemeClr val="bg1"/>
                </a:solidFill>
                <a:latin typeface="宋体" panose="02010600030101010101" pitchFamily="2" charset="-122"/>
                <a:ea typeface="宋体" panose="02010600030101010101" pitchFamily="2" charset="-122"/>
              </a:rPr>
              <a:t>10,500,000 BTC </a:t>
            </a:r>
            <a:r>
              <a:rPr lang="zh-CN" altLang="en-US" sz="1200" dirty="0">
                <a:solidFill>
                  <a:schemeClr val="bg1"/>
                </a:solidFill>
                <a:latin typeface="宋体" panose="02010600030101010101" pitchFamily="2" charset="-122"/>
                <a:ea typeface="宋体" panose="02010600030101010101" pitchFamily="2" charset="-122"/>
              </a:rPr>
              <a:t>的比特币。这个数量每隔 </a:t>
            </a:r>
            <a:r>
              <a:rPr lang="en-US" altLang="zh-CN" sz="1200" dirty="0">
                <a:solidFill>
                  <a:schemeClr val="bg1"/>
                </a:solidFill>
                <a:latin typeface="宋体" panose="02010600030101010101" pitchFamily="2" charset="-122"/>
                <a:ea typeface="宋体" panose="02010600030101010101" pitchFamily="2" charset="-122"/>
              </a:rPr>
              <a:t>4 </a:t>
            </a:r>
            <a:r>
              <a:rPr lang="zh-CN" altLang="en-US" sz="1200" dirty="0">
                <a:solidFill>
                  <a:schemeClr val="bg1"/>
                </a:solidFill>
                <a:latin typeface="宋体" panose="02010600030101010101" pitchFamily="2" charset="-122"/>
                <a:ea typeface="宋体" panose="02010600030101010101" pitchFamily="2" charset="-122"/>
              </a:rPr>
              <a:t>年就自动减半，也就是说在第 </a:t>
            </a:r>
            <a:r>
              <a:rPr lang="en-US" altLang="zh-CN" sz="1200" dirty="0">
                <a:solidFill>
                  <a:schemeClr val="bg1"/>
                </a:solidFill>
                <a:latin typeface="宋体" panose="02010600030101010101" pitchFamily="2" charset="-122"/>
                <a:ea typeface="宋体" panose="02010600030101010101" pitchFamily="2" charset="-122"/>
              </a:rPr>
              <a:t>4 </a:t>
            </a:r>
            <a:r>
              <a:rPr lang="zh-CN" altLang="en-US" sz="1200" dirty="0">
                <a:solidFill>
                  <a:schemeClr val="bg1"/>
                </a:solidFill>
                <a:latin typeface="宋体" panose="02010600030101010101" pitchFamily="2" charset="-122"/>
                <a:ea typeface="宋体" panose="02010600030101010101" pitchFamily="2" charset="-122"/>
              </a:rPr>
              <a:t>至第 </a:t>
            </a:r>
            <a:r>
              <a:rPr lang="en-US" altLang="zh-CN" sz="1200" dirty="0">
                <a:solidFill>
                  <a:schemeClr val="bg1"/>
                </a:solidFill>
                <a:latin typeface="宋体" panose="02010600030101010101" pitchFamily="2" charset="-122"/>
                <a:ea typeface="宋体" panose="02010600030101010101" pitchFamily="2" charset="-122"/>
              </a:rPr>
              <a:t>8 </a:t>
            </a:r>
            <a:r>
              <a:rPr lang="zh-CN" altLang="en-US" sz="1200" dirty="0">
                <a:solidFill>
                  <a:schemeClr val="bg1"/>
                </a:solidFill>
                <a:latin typeface="宋体" panose="02010600030101010101" pitchFamily="2" charset="-122"/>
                <a:ea typeface="宋体" panose="02010600030101010101" pitchFamily="2" charset="-122"/>
              </a:rPr>
              <a:t>年会产生 </a:t>
            </a:r>
            <a:r>
              <a:rPr lang="en-US" altLang="zh-CN" sz="1200" dirty="0">
                <a:solidFill>
                  <a:schemeClr val="bg1"/>
                </a:solidFill>
                <a:latin typeface="宋体" panose="02010600030101010101" pitchFamily="2" charset="-122"/>
                <a:ea typeface="宋体" panose="02010600030101010101" pitchFamily="2" charset="-122"/>
              </a:rPr>
              <a:t>5,250,000 BTC</a:t>
            </a:r>
            <a:r>
              <a:rPr lang="zh-CN" altLang="en-US" sz="1200" dirty="0">
                <a:solidFill>
                  <a:schemeClr val="bg1"/>
                </a:solidFill>
                <a:latin typeface="宋体" panose="02010600030101010101" pitchFamily="2" charset="-122"/>
                <a:ea typeface="宋体" panose="02010600030101010101" pitchFamily="2" charset="-122"/>
              </a:rPr>
              <a:t>，第 </a:t>
            </a:r>
            <a:r>
              <a:rPr lang="en-US" altLang="zh-CN" sz="1200" dirty="0">
                <a:solidFill>
                  <a:schemeClr val="bg1"/>
                </a:solidFill>
                <a:latin typeface="宋体" panose="02010600030101010101" pitchFamily="2" charset="-122"/>
                <a:ea typeface="宋体" panose="02010600030101010101" pitchFamily="2" charset="-122"/>
              </a:rPr>
              <a:t>8 </a:t>
            </a:r>
            <a:r>
              <a:rPr lang="zh-CN" altLang="en-US" sz="1200" dirty="0">
                <a:solidFill>
                  <a:schemeClr val="bg1"/>
                </a:solidFill>
                <a:latin typeface="宋体" panose="02010600030101010101" pitchFamily="2" charset="-122"/>
                <a:ea typeface="宋体" panose="02010600030101010101" pitchFamily="2" charset="-122"/>
              </a:rPr>
              <a:t>至 </a:t>
            </a:r>
            <a:r>
              <a:rPr lang="en-US" altLang="zh-CN" sz="1200" dirty="0">
                <a:solidFill>
                  <a:schemeClr val="bg1"/>
                </a:solidFill>
                <a:latin typeface="宋体" panose="02010600030101010101" pitchFamily="2" charset="-122"/>
                <a:ea typeface="宋体" panose="02010600030101010101" pitchFamily="2" charset="-122"/>
              </a:rPr>
              <a:t>12 </a:t>
            </a:r>
            <a:r>
              <a:rPr lang="zh-CN" altLang="en-US" sz="1200" dirty="0">
                <a:solidFill>
                  <a:schemeClr val="bg1"/>
                </a:solidFill>
                <a:latin typeface="宋体" panose="02010600030101010101" pitchFamily="2" charset="-122"/>
                <a:ea typeface="宋体" panose="02010600030101010101" pitchFamily="2" charset="-122"/>
              </a:rPr>
              <a:t>年则只有 </a:t>
            </a:r>
            <a:r>
              <a:rPr lang="en-US" altLang="zh-CN" sz="1200" dirty="0">
                <a:solidFill>
                  <a:schemeClr val="bg1"/>
                </a:solidFill>
                <a:latin typeface="宋体" panose="02010600030101010101" pitchFamily="2" charset="-122"/>
                <a:ea typeface="宋体" panose="02010600030101010101" pitchFamily="2" charset="-122"/>
              </a:rPr>
              <a:t>2,625,000 BTC</a:t>
            </a:r>
            <a:r>
              <a:rPr lang="zh-CN" altLang="en-US" sz="1200" dirty="0">
                <a:solidFill>
                  <a:schemeClr val="bg1"/>
                </a:solidFill>
                <a:latin typeface="宋体" panose="02010600030101010101" pitchFamily="2" charset="-122"/>
                <a:ea typeface="宋体" panose="02010600030101010101" pitchFamily="2" charset="-122"/>
              </a:rPr>
              <a:t>，如此类推。到最后，总共产生的比特币数量为接近</a:t>
            </a:r>
            <a:r>
              <a:rPr lang="en-US" altLang="zh-CN" sz="1200" dirty="0">
                <a:solidFill>
                  <a:schemeClr val="bg1"/>
                </a:solidFill>
                <a:latin typeface="宋体" panose="02010600030101010101" pitchFamily="2" charset="-122"/>
                <a:ea typeface="宋体" panose="02010600030101010101" pitchFamily="2" charset="-122"/>
              </a:rPr>
              <a:t>21,000,000 BTC</a:t>
            </a:r>
            <a:r>
              <a:rPr lang="zh-CN" altLang="en-US" sz="1200" dirty="0">
                <a:solidFill>
                  <a:schemeClr val="bg1"/>
                </a:solidFill>
                <a:latin typeface="宋体" panose="02010600030101010101" pitchFamily="2" charset="-122"/>
                <a:ea typeface="宋体" panose="02010600030101010101" pitchFamily="2" charset="-122"/>
              </a:rPr>
              <a:t>。</a:t>
            </a:r>
          </a:p>
          <a:p>
            <a:pPr lvl="0" defTabSz="457200">
              <a:lnSpc>
                <a:spcPct val="130000"/>
              </a:lnSpc>
            </a:pP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	</a:t>
            </a:r>
            <a:endParaRPr lang="zh-CN" altLang="en-US" sz="1200" dirty="0">
              <a:solidFill>
                <a:schemeClr val="bg1"/>
              </a:solidFill>
              <a:latin typeface="新蒂小丸子小学版" panose="03000600000000000000" pitchFamily="66" charset="-122"/>
              <a:ea typeface="新蒂小丸子小学版" panose="03000600000000000000" pitchFamily="66" charset="-122"/>
            </a:endParaRPr>
          </a:p>
        </p:txBody>
      </p:sp>
      <p:pic>
        <p:nvPicPr>
          <p:cNvPr id="15" name="图片 14"/>
          <p:cNvPicPr>
            <a:picLocks noChangeAspect="1"/>
          </p:cNvPicPr>
          <p:nvPr/>
        </p:nvPicPr>
        <p:blipFill>
          <a:blip r:embed="rId6"/>
          <a:stretch>
            <a:fillRect/>
          </a:stretch>
        </p:blipFill>
        <p:spPr>
          <a:xfrm rot="13189915">
            <a:off x="4917120" y="5040071"/>
            <a:ext cx="1417500" cy="1068750"/>
          </a:xfrm>
          <a:prstGeom prst="rect">
            <a:avLst/>
          </a:prstGeom>
        </p:spPr>
      </p:pic>
    </p:spTree>
    <p:extLst>
      <p:ext uri="{BB962C8B-B14F-4D97-AF65-F5344CB8AC3E}">
        <p14:creationId xmlns:p14="http://schemas.microsoft.com/office/powerpoint/2010/main" val="1683820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2953658" y="1004863"/>
            <a:ext cx="3554304" cy="338554"/>
          </a:xfrm>
          <a:prstGeom prst="rect">
            <a:avLst/>
          </a:prstGeom>
          <a:noFill/>
        </p:spPr>
        <p:txBody>
          <a:bodyPr wrap="square" rtlCol="0">
            <a:spAutoFit/>
          </a:bodyPr>
          <a:lstStyle/>
          <a:p>
            <a:r>
              <a:rPr lang="zh-CN" altLang="en-US" sz="1600" b="1" dirty="0" smtClean="0">
                <a:solidFill>
                  <a:srgbClr val="FFFF99"/>
                </a:solidFill>
                <a:latin typeface="Segoe Script" panose="020B0504020000000003" pitchFamily="34" charset="0"/>
              </a:rPr>
              <a:t>比特币的几个关键词</a:t>
            </a:r>
            <a:endParaRPr lang="zh-CN" altLang="en-US" sz="1600" b="1" dirty="0">
              <a:solidFill>
                <a:srgbClr val="FFFF99"/>
              </a:solidFill>
              <a:latin typeface="Segoe Script" panose="020B0504020000000003" pitchFamily="34" charset="0"/>
            </a:endParaRPr>
          </a:p>
        </p:txBody>
      </p:sp>
      <p:pic>
        <p:nvPicPr>
          <p:cNvPr id="7" name="组合 29"/>
          <p:cNvPicPr>
            <a:picLocks noChangeArrowheads="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864660" y="2288109"/>
            <a:ext cx="3297552" cy="280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8" name="文本框 7"/>
          <p:cNvSpPr txBox="1"/>
          <p:nvPr/>
        </p:nvSpPr>
        <p:spPr>
          <a:xfrm>
            <a:off x="2810329" y="2514410"/>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去中心化</a:t>
            </a:r>
            <a:endParaRPr lang="zh-CN" altLang="en-US" sz="2400" b="1" dirty="0">
              <a:solidFill>
                <a:schemeClr val="bg1"/>
              </a:solidFill>
              <a:latin typeface="Segoe Script" panose="020B0504020000000003" pitchFamily="34" charset="0"/>
            </a:endParaRPr>
          </a:p>
        </p:txBody>
      </p:sp>
      <p:sp>
        <p:nvSpPr>
          <p:cNvPr id="9" name="文本框 8"/>
          <p:cNvSpPr txBox="1"/>
          <p:nvPr/>
        </p:nvSpPr>
        <p:spPr>
          <a:xfrm>
            <a:off x="4278450" y="2954625"/>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低费用</a:t>
            </a:r>
          </a:p>
        </p:txBody>
      </p:sp>
      <p:sp>
        <p:nvSpPr>
          <p:cNvPr id="10" name="文本框 9"/>
          <p:cNvSpPr txBox="1"/>
          <p:nvPr/>
        </p:nvSpPr>
        <p:spPr>
          <a:xfrm>
            <a:off x="1800750" y="3118483"/>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匿名</a:t>
            </a:r>
          </a:p>
        </p:txBody>
      </p:sp>
      <p:pic>
        <p:nvPicPr>
          <p:cNvPr id="15" name="图片 14"/>
          <p:cNvPicPr>
            <a:picLocks noChangeAspect="1"/>
          </p:cNvPicPr>
          <p:nvPr/>
        </p:nvPicPr>
        <p:blipFill>
          <a:blip r:embed="rId6"/>
          <a:stretch>
            <a:fillRect/>
          </a:stretch>
        </p:blipFill>
        <p:spPr>
          <a:xfrm rot="13189915">
            <a:off x="4917120" y="5040071"/>
            <a:ext cx="1417500" cy="1068750"/>
          </a:xfrm>
          <a:prstGeom prst="rect">
            <a:avLst/>
          </a:prstGeom>
        </p:spPr>
      </p:pic>
      <p:sp>
        <p:nvSpPr>
          <p:cNvPr id="14" name="矩形 13"/>
          <p:cNvSpPr>
            <a:spLocks noChangeArrowheads="1"/>
          </p:cNvSpPr>
          <p:nvPr/>
        </p:nvSpPr>
        <p:spPr bwMode="auto">
          <a:xfrm>
            <a:off x="5927226" y="1657349"/>
            <a:ext cx="5036223" cy="153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0" defTabSz="457200">
              <a:lnSpc>
                <a:spcPct val="130000"/>
              </a:lnSpc>
            </a:pPr>
            <a:r>
              <a:rPr lang="zh-CN" altLang="en-US" sz="1200" dirty="0">
                <a:solidFill>
                  <a:schemeClr val="bg1"/>
                </a:solidFill>
                <a:latin typeface="新蒂小丸子小学版" panose="03000600000000000000" pitchFamily="66" charset="-122"/>
                <a:ea typeface="新蒂小丸子小学版" panose="03000600000000000000" pitchFamily="66" charset="-122"/>
              </a:rPr>
              <a:t>钱包</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en-US" altLang="zh-CN" sz="1200" dirty="0">
                <a:solidFill>
                  <a:schemeClr val="bg1"/>
                </a:solidFill>
                <a:latin typeface="新蒂小丸子小学版" panose="03000600000000000000" pitchFamily="66" charset="-122"/>
                <a:ea typeface="新蒂小丸子小学版" panose="03000600000000000000" pitchFamily="66" charset="-122"/>
              </a:rPr>
              <a:t>	</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比特</a:t>
            </a:r>
            <a:r>
              <a:rPr lang="zh-CN" altLang="en-US" sz="1200" dirty="0">
                <a:solidFill>
                  <a:schemeClr val="bg1"/>
                </a:solidFill>
                <a:latin typeface="新蒂小丸子小学版" panose="03000600000000000000" pitchFamily="66" charset="-122"/>
                <a:ea typeface="新蒂小丸子小学版" panose="03000600000000000000" pitchFamily="66" charset="-122"/>
              </a:rPr>
              <a:t>币钱包可以让你和整个世界进行交易。利用比特币钱包中生成的比特币地址你可以接收来自他人的比特币，你也可以将你帐户上的比特币转到他人的比特币地址上面。比特币地址就像银行卡号一样，你只有知道别人的比特币地址才能进行比特币转账。比特币钱包中保存着你自己的所有比特币地址和私钥信息。</a:t>
            </a: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 </a:t>
            </a:r>
            <a:endParaRPr lang="zh-CN" altLang="en-US" sz="1200" dirty="0">
              <a:solidFill>
                <a:schemeClr val="bg1"/>
              </a:solidFill>
              <a:latin typeface="新蒂小丸子小学版" panose="03000600000000000000" pitchFamily="66" charset="-122"/>
              <a:ea typeface="新蒂小丸子小学版" panose="03000600000000000000" pitchFamily="66" charset="-122"/>
            </a:endParaRPr>
          </a:p>
        </p:txBody>
      </p:sp>
      <p:sp>
        <p:nvSpPr>
          <p:cNvPr id="17" name="矩形 16"/>
          <p:cNvSpPr>
            <a:spLocks noChangeArrowheads="1"/>
          </p:cNvSpPr>
          <p:nvPr/>
        </p:nvSpPr>
        <p:spPr bwMode="auto">
          <a:xfrm>
            <a:off x="5961279" y="3471853"/>
            <a:ext cx="5006366" cy="17727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defTabSz="457200">
              <a:lnSpc>
                <a:spcPct val="130000"/>
              </a:lnSpc>
            </a:pPr>
            <a:r>
              <a:rPr lang="zh-CN" altLang="en-US" sz="1200" dirty="0">
                <a:solidFill>
                  <a:schemeClr val="bg1"/>
                </a:solidFill>
                <a:latin typeface="新蒂小丸子小学版" panose="03000600000000000000" pitchFamily="66" charset="-122"/>
                <a:ea typeface="新蒂小丸子小学版" panose="03000600000000000000" pitchFamily="66" charset="-122"/>
              </a:rPr>
              <a:t>私</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钥</a:t>
            </a: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公钥</a:t>
            </a:r>
            <a:r>
              <a:rPr lang="en-US" altLang="zh-CN" sz="1200" dirty="0">
                <a:solidFill>
                  <a:schemeClr val="bg1"/>
                </a:solidFill>
                <a:latin typeface="新蒂小丸子小学版" panose="03000600000000000000" pitchFamily="66" charset="-122"/>
                <a:ea typeface="新蒂小丸子小学版" panose="03000600000000000000" pitchFamily="66" charset="-122"/>
              </a:rPr>
              <a:t>+</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地址：</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defTabSz="457200">
              <a:lnSpc>
                <a:spcPct val="130000"/>
              </a:lnSpc>
            </a:pP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	</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比特</a:t>
            </a:r>
            <a:r>
              <a:rPr lang="zh-CN" altLang="en-US" sz="1200" dirty="0">
                <a:solidFill>
                  <a:schemeClr val="bg1"/>
                </a:solidFill>
                <a:latin typeface="新蒂小丸子小学版" panose="03000600000000000000" pitchFamily="66" charset="-122"/>
                <a:ea typeface="新蒂小丸子小学版" panose="03000600000000000000" pitchFamily="66" charset="-122"/>
              </a:rPr>
              <a:t>币是建立在数学加密学基础上的，中本聪大神用了椭圆加密算法（</a:t>
            </a:r>
            <a:r>
              <a:rPr lang="en-US" altLang="zh-CN" sz="1200" dirty="0">
                <a:solidFill>
                  <a:schemeClr val="bg1"/>
                </a:solidFill>
                <a:latin typeface="宋体" panose="02010600030101010101" pitchFamily="2" charset="-122"/>
                <a:ea typeface="宋体" panose="02010600030101010101" pitchFamily="2" charset="-122"/>
              </a:rPr>
              <a:t>ECDSA</a:t>
            </a:r>
            <a:r>
              <a:rPr lang="zh-CN" altLang="en-US" sz="1200" dirty="0">
                <a:solidFill>
                  <a:schemeClr val="bg1"/>
                </a:solidFill>
                <a:latin typeface="新蒂小丸子小学版" panose="03000600000000000000" pitchFamily="66" charset="-122"/>
                <a:ea typeface="新蒂小丸子小学版" panose="03000600000000000000" pitchFamily="66" charset="-122"/>
              </a:rPr>
              <a:t>）来产生比特币的私钥和公钥。由私钥是可以计算出公钥的，公钥的值经过一系列数字签名运算会得到比特币地址。</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defTabSz="457200">
              <a:lnSpc>
                <a:spcPct val="130000"/>
              </a:lnSpc>
            </a:pPr>
            <a:r>
              <a:rPr lang="en-US" altLang="zh-CN" sz="1200" dirty="0">
                <a:solidFill>
                  <a:schemeClr val="bg1"/>
                </a:solidFill>
                <a:latin typeface="新蒂小丸子小学版" panose="03000600000000000000" pitchFamily="66" charset="-122"/>
                <a:ea typeface="新蒂小丸子小学版" panose="03000600000000000000" pitchFamily="66" charset="-122"/>
              </a:rPr>
              <a:t>	</a:t>
            </a:r>
            <a:r>
              <a:rPr lang="zh-CN" altLang="en-US" sz="1200" dirty="0">
                <a:solidFill>
                  <a:schemeClr val="bg1"/>
                </a:solidFill>
                <a:latin typeface="新蒂小丸子小学版" panose="03000600000000000000" pitchFamily="66" charset="-122"/>
                <a:ea typeface="新蒂小丸子小学版" panose="03000600000000000000" pitchFamily="66" charset="-122"/>
              </a:rPr>
              <a:t>比特币地址和私钥是成对出现的，他们的关系就像银行卡号和密码。比特币地址就像银行卡号一样用来记录你在该地址上存有多少比特币</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。一个地址：</a:t>
            </a:r>
            <a:r>
              <a:rPr lang="en-US" altLang="zh-CN" sz="1200" dirty="0">
                <a:solidFill>
                  <a:schemeClr val="bg1"/>
                </a:solidFill>
                <a:latin typeface="华文新魏" panose="02010800040101010101" pitchFamily="2" charset="-122"/>
                <a:ea typeface="华文新魏" panose="02010800040101010101" pitchFamily="2" charset="-122"/>
              </a:rPr>
              <a:t>13ignD31FysQbaBBVJUzffcQoFxxEuEcbE</a:t>
            </a:r>
            <a:endParaRPr lang="zh-CN" altLang="en-US" sz="12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4757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7241" y="729942"/>
            <a:ext cx="4250713" cy="927407"/>
          </a:xfrm>
          <a:prstGeom prst="rect">
            <a:avLst/>
          </a:prstGeom>
        </p:spPr>
      </p:pic>
      <p:pic>
        <p:nvPicPr>
          <p:cNvPr id="3" name="图片 2"/>
          <p:cNvPicPr>
            <a:picLocks noChangeAspect="1"/>
          </p:cNvPicPr>
          <p:nvPr/>
        </p:nvPicPr>
        <p:blipFill>
          <a:blip r:embed="rId3"/>
          <a:stretch>
            <a:fillRect/>
          </a:stretch>
        </p:blipFill>
        <p:spPr>
          <a:xfrm>
            <a:off x="970489" y="904644"/>
            <a:ext cx="866752" cy="1505411"/>
          </a:xfrm>
          <a:prstGeom prst="rect">
            <a:avLst/>
          </a:prstGeom>
        </p:spPr>
      </p:pic>
      <p:sp>
        <p:nvSpPr>
          <p:cNvPr id="4" name="文本框 3"/>
          <p:cNvSpPr txBox="1"/>
          <p:nvPr/>
        </p:nvSpPr>
        <p:spPr>
          <a:xfrm>
            <a:off x="2953658" y="1004863"/>
            <a:ext cx="3554304" cy="338554"/>
          </a:xfrm>
          <a:prstGeom prst="rect">
            <a:avLst/>
          </a:prstGeom>
          <a:noFill/>
        </p:spPr>
        <p:txBody>
          <a:bodyPr wrap="square" rtlCol="0">
            <a:spAutoFit/>
          </a:bodyPr>
          <a:lstStyle/>
          <a:p>
            <a:r>
              <a:rPr lang="zh-CN" altLang="en-US" sz="1600" b="1" dirty="0" smtClean="0">
                <a:solidFill>
                  <a:srgbClr val="FFFF99"/>
                </a:solidFill>
                <a:latin typeface="Segoe Script" panose="020B0504020000000003" pitchFamily="34" charset="0"/>
              </a:rPr>
              <a:t>比特币的几个关键词</a:t>
            </a:r>
            <a:endParaRPr lang="zh-CN" altLang="en-US" sz="1600" b="1" dirty="0">
              <a:solidFill>
                <a:srgbClr val="FFFF99"/>
              </a:solidFill>
              <a:latin typeface="Segoe Script" panose="020B0504020000000003" pitchFamily="34" charset="0"/>
            </a:endParaRPr>
          </a:p>
        </p:txBody>
      </p:sp>
      <p:pic>
        <p:nvPicPr>
          <p:cNvPr id="7" name="组合 29"/>
          <p:cNvPicPr>
            <a:picLocks noChangeArrowheads="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864660" y="2288109"/>
            <a:ext cx="3297552" cy="280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8" name="文本框 7"/>
          <p:cNvSpPr txBox="1"/>
          <p:nvPr/>
        </p:nvSpPr>
        <p:spPr>
          <a:xfrm>
            <a:off x="2810329" y="2514410"/>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去中心化</a:t>
            </a:r>
            <a:endParaRPr lang="zh-CN" altLang="en-US" sz="2400" b="1" dirty="0">
              <a:solidFill>
                <a:schemeClr val="bg1"/>
              </a:solidFill>
              <a:latin typeface="Segoe Script" panose="020B0504020000000003" pitchFamily="34" charset="0"/>
            </a:endParaRPr>
          </a:p>
        </p:txBody>
      </p:sp>
      <p:sp>
        <p:nvSpPr>
          <p:cNvPr id="9" name="文本框 8"/>
          <p:cNvSpPr txBox="1"/>
          <p:nvPr/>
        </p:nvSpPr>
        <p:spPr>
          <a:xfrm>
            <a:off x="4278450" y="2954625"/>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低费用</a:t>
            </a:r>
          </a:p>
        </p:txBody>
      </p:sp>
      <p:sp>
        <p:nvSpPr>
          <p:cNvPr id="10" name="文本框 9"/>
          <p:cNvSpPr txBox="1"/>
          <p:nvPr/>
        </p:nvSpPr>
        <p:spPr>
          <a:xfrm>
            <a:off x="1800750" y="3118483"/>
            <a:ext cx="1712686" cy="461665"/>
          </a:xfrm>
          <a:prstGeom prst="rect">
            <a:avLst/>
          </a:prstGeom>
          <a:noFill/>
        </p:spPr>
        <p:txBody>
          <a:bodyPr wrap="square" rtlCol="0">
            <a:spAutoFit/>
          </a:bodyPr>
          <a:lstStyle/>
          <a:p>
            <a:r>
              <a:rPr lang="zh-CN" altLang="en-US" sz="2400" b="1" dirty="0">
                <a:solidFill>
                  <a:schemeClr val="bg1"/>
                </a:solidFill>
                <a:latin typeface="Arial" panose="020B0604020202020204" pitchFamily="34" charset="0"/>
              </a:rPr>
              <a:t>匿名</a:t>
            </a:r>
          </a:p>
        </p:txBody>
      </p:sp>
      <p:pic>
        <p:nvPicPr>
          <p:cNvPr id="15" name="图片 14"/>
          <p:cNvPicPr>
            <a:picLocks noChangeAspect="1"/>
          </p:cNvPicPr>
          <p:nvPr/>
        </p:nvPicPr>
        <p:blipFill>
          <a:blip r:embed="rId6"/>
          <a:stretch>
            <a:fillRect/>
          </a:stretch>
        </p:blipFill>
        <p:spPr>
          <a:xfrm rot="13189915">
            <a:off x="4917120" y="5040071"/>
            <a:ext cx="1417500" cy="1068750"/>
          </a:xfrm>
          <a:prstGeom prst="rect">
            <a:avLst/>
          </a:prstGeom>
        </p:spPr>
      </p:pic>
      <p:sp>
        <p:nvSpPr>
          <p:cNvPr id="18" name="矩形 17"/>
          <p:cNvSpPr>
            <a:spLocks noChangeArrowheads="1"/>
          </p:cNvSpPr>
          <p:nvPr/>
        </p:nvSpPr>
        <p:spPr bwMode="auto">
          <a:xfrm>
            <a:off x="6107881" y="1698992"/>
            <a:ext cx="5036223" cy="2218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0" defTabSz="457200">
              <a:lnSpc>
                <a:spcPct val="130000"/>
              </a:lnSpc>
            </a:pP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区块</a:t>
            </a:r>
            <a:r>
              <a:rPr lang="zh-CN" altLang="en-US" sz="1200" dirty="0">
                <a:solidFill>
                  <a:schemeClr val="bg1"/>
                </a:solidFill>
                <a:latin typeface="新蒂小丸子小学版" panose="03000600000000000000" pitchFamily="66" charset="-122"/>
                <a:ea typeface="新蒂小丸子小学版" panose="03000600000000000000" pitchFamily="66" charset="-122"/>
              </a:rPr>
              <a:t>链</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en-US" altLang="zh-CN" sz="1200" dirty="0">
                <a:solidFill>
                  <a:schemeClr val="bg1"/>
                </a:solidFill>
                <a:latin typeface="新蒂小丸子小学版" panose="03000600000000000000" pitchFamily="66" charset="-122"/>
                <a:ea typeface="新蒂小丸子小学版" panose="03000600000000000000" pitchFamily="66" charset="-122"/>
              </a:rPr>
              <a:t>	</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是</a:t>
            </a:r>
            <a:r>
              <a:rPr lang="zh-CN" altLang="en-US" sz="1200" dirty="0">
                <a:solidFill>
                  <a:schemeClr val="bg1"/>
                </a:solidFill>
                <a:latin typeface="宋体" panose="02010600030101010101" pitchFamily="2" charset="-122"/>
                <a:ea typeface="宋体" panose="02010600030101010101" pitchFamily="2" charset="-122"/>
              </a:rPr>
              <a:t>一个公开的包括所有已经被发送的交易的列表，它保证了每个人都知道每个比特币的真实所有者（地址）。所有网络上的全功能节点都会保留一份区块链的拷贝。</a:t>
            </a:r>
          </a:p>
          <a:p>
            <a:pPr lvl="0" defTabSz="457200">
              <a:lnSpc>
                <a:spcPct val="130000"/>
              </a:lnSpc>
            </a:pPr>
            <a:r>
              <a:rPr lang="en-US" altLang="zh-CN" sz="1200" dirty="0">
                <a:solidFill>
                  <a:schemeClr val="bg1"/>
                </a:solidFill>
                <a:latin typeface="宋体" panose="02010600030101010101" pitchFamily="2" charset="-122"/>
                <a:ea typeface="宋体" panose="02010600030101010101" pitchFamily="2" charset="-122"/>
              </a:rPr>
              <a:t>Block</a:t>
            </a:r>
            <a:r>
              <a:rPr lang="zh-CN" altLang="en-US" sz="1200" dirty="0" smtClean="0">
                <a:solidFill>
                  <a:schemeClr val="bg1"/>
                </a:solidFill>
                <a:latin typeface="宋体" panose="02010600030101010101" pitchFamily="2" charset="-122"/>
                <a:ea typeface="宋体" panose="02010600030101010101" pitchFamily="2" charset="-122"/>
              </a:rPr>
              <a:t>区块：</a:t>
            </a:r>
            <a:endParaRPr lang="en-US" altLang="zh-CN" sz="1200" dirty="0" smtClean="0">
              <a:solidFill>
                <a:schemeClr val="bg1"/>
              </a:solidFill>
              <a:latin typeface="宋体" panose="02010600030101010101" pitchFamily="2" charset="-122"/>
              <a:ea typeface="宋体" panose="02010600030101010101" pitchFamily="2" charset="-122"/>
            </a:endParaRPr>
          </a:p>
          <a:p>
            <a:pPr lvl="0" defTabSz="457200">
              <a:lnSpc>
                <a:spcPct val="130000"/>
              </a:lnSpc>
            </a:pPr>
            <a:r>
              <a:rPr lang="en-US" altLang="zh-CN" sz="1200" dirty="0">
                <a:solidFill>
                  <a:schemeClr val="bg1"/>
                </a:solidFill>
                <a:latin typeface="宋体" panose="02010600030101010101" pitchFamily="2" charset="-122"/>
                <a:ea typeface="宋体" panose="02010600030101010101" pitchFamily="2" charset="-122"/>
              </a:rPr>
              <a:t>	</a:t>
            </a:r>
            <a:r>
              <a:rPr lang="zh-CN" altLang="en-US" sz="1200" dirty="0" smtClean="0">
                <a:solidFill>
                  <a:schemeClr val="bg1"/>
                </a:solidFill>
                <a:latin typeface="宋体" panose="02010600030101010101" pitchFamily="2" charset="-122"/>
                <a:ea typeface="宋体" panose="02010600030101010101" pitchFamily="2" charset="-122"/>
              </a:rPr>
              <a:t>是</a:t>
            </a:r>
            <a:r>
              <a:rPr lang="zh-CN" altLang="en-US" sz="1200" dirty="0">
                <a:solidFill>
                  <a:schemeClr val="bg1"/>
                </a:solidFill>
                <a:latin typeface="宋体" panose="02010600030101010101" pitchFamily="2" charset="-122"/>
                <a:ea typeface="宋体" panose="02010600030101010101" pitchFamily="2" charset="-122"/>
              </a:rPr>
              <a:t>区块链上的独立单位。每一个区块都包含了前一个区块的哈希</a:t>
            </a:r>
            <a:r>
              <a:rPr lang="zh-CN" altLang="en-US" sz="1200" dirty="0" smtClean="0">
                <a:solidFill>
                  <a:schemeClr val="bg1"/>
                </a:solidFill>
                <a:latin typeface="宋体" panose="02010600030101010101" pitchFamily="2" charset="-122"/>
                <a:ea typeface="宋体" panose="02010600030101010101" pitchFamily="2" charset="-122"/>
              </a:rPr>
              <a:t>值，</a:t>
            </a:r>
            <a:r>
              <a:rPr lang="zh-CN" altLang="en-US" sz="1200" dirty="0">
                <a:solidFill>
                  <a:schemeClr val="bg1"/>
                </a:solidFill>
                <a:latin typeface="宋体" panose="02010600030101010101" pitchFamily="2" charset="-122"/>
                <a:ea typeface="宋体" panose="02010600030101010101" pitchFamily="2" charset="-122"/>
              </a:rPr>
              <a:t>还有尽可能多的在网络上可以找到的还没有被确认的交易，以及一个叫做</a:t>
            </a:r>
            <a:r>
              <a:rPr lang="en-US" altLang="zh-CN" sz="1200" dirty="0">
                <a:solidFill>
                  <a:schemeClr val="bg1"/>
                </a:solidFill>
                <a:latin typeface="宋体" panose="02010600030101010101" pitchFamily="2" charset="-122"/>
                <a:ea typeface="宋体" panose="02010600030101010101" pitchFamily="2" charset="-122"/>
              </a:rPr>
              <a:t>nonce</a:t>
            </a:r>
            <a:r>
              <a:rPr lang="zh-CN" altLang="en-US" sz="1200" dirty="0">
                <a:solidFill>
                  <a:schemeClr val="bg1"/>
                </a:solidFill>
                <a:latin typeface="宋体" panose="02010600030101010101" pitchFamily="2" charset="-122"/>
                <a:ea typeface="宋体" panose="02010600030101010101" pitchFamily="2" charset="-122"/>
              </a:rPr>
              <a:t>随机数的数字</a:t>
            </a:r>
            <a:r>
              <a:rPr lang="zh-CN" altLang="en-US" sz="1200" dirty="0" smtClean="0">
                <a:solidFill>
                  <a:schemeClr val="bg1"/>
                </a:solidFill>
                <a:latin typeface="宋体" panose="02010600030101010101" pitchFamily="2" charset="-122"/>
                <a:ea typeface="宋体" panose="02010600030101010101" pitchFamily="2" charset="-122"/>
              </a:rPr>
              <a:t>。当</a:t>
            </a:r>
            <a:r>
              <a:rPr lang="zh-CN" altLang="en-US" sz="1200" dirty="0">
                <a:solidFill>
                  <a:schemeClr val="bg1"/>
                </a:solidFill>
                <a:latin typeface="宋体" panose="02010600030101010101" pitchFamily="2" charset="-122"/>
                <a:ea typeface="宋体" panose="02010600030101010101" pitchFamily="2" charset="-122"/>
              </a:rPr>
              <a:t>一个有效的区块被创建，它会被分发到整个网络，然后基于这个区块开始寻找下一个区块。</a:t>
            </a:r>
            <a:r>
              <a:rPr lang="en-US" altLang="zh-CN" sz="1200" dirty="0" smtClean="0">
                <a:solidFill>
                  <a:schemeClr val="bg1"/>
                </a:solidFill>
                <a:latin typeface="宋体" panose="02010600030101010101" pitchFamily="2" charset="-122"/>
                <a:ea typeface="宋体" panose="02010600030101010101" pitchFamily="2" charset="-122"/>
              </a:rPr>
              <a:t> </a:t>
            </a:r>
            <a:endParaRPr lang="zh-CN" altLang="en-US" sz="1200" dirty="0">
              <a:solidFill>
                <a:schemeClr val="bg1"/>
              </a:solidFill>
              <a:latin typeface="宋体" panose="02010600030101010101" pitchFamily="2" charset="-122"/>
              <a:ea typeface="宋体" panose="02010600030101010101" pitchFamily="2" charset="-122"/>
            </a:endParaRPr>
          </a:p>
        </p:txBody>
      </p:sp>
      <p:sp>
        <p:nvSpPr>
          <p:cNvPr id="19" name="矩形 18"/>
          <p:cNvSpPr>
            <a:spLocks noChangeArrowheads="1"/>
          </p:cNvSpPr>
          <p:nvPr/>
        </p:nvSpPr>
        <p:spPr bwMode="auto">
          <a:xfrm>
            <a:off x="6087954" y="4063773"/>
            <a:ext cx="5036223" cy="129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0" defTabSz="457200">
              <a:lnSpc>
                <a:spcPct val="130000"/>
              </a:lnSpc>
            </a:pPr>
            <a:r>
              <a:rPr lang="zh-CN" altLang="en-US" sz="1200" dirty="0">
                <a:solidFill>
                  <a:schemeClr val="bg1"/>
                </a:solidFill>
                <a:latin typeface="新蒂小丸子小学版" panose="03000600000000000000" pitchFamily="66" charset="-122"/>
                <a:ea typeface="新蒂小丸子小学版" panose="03000600000000000000" pitchFamily="66" charset="-122"/>
              </a:rPr>
              <a:t>挖</a:t>
            </a:r>
            <a:r>
              <a:rPr lang="zh-CN" altLang="en-US" sz="1200" dirty="0" smtClean="0">
                <a:solidFill>
                  <a:schemeClr val="bg1"/>
                </a:solidFill>
                <a:latin typeface="新蒂小丸子小学版" panose="03000600000000000000" pitchFamily="66" charset="-122"/>
                <a:ea typeface="新蒂小丸子小学版" panose="03000600000000000000" pitchFamily="66" charset="-122"/>
              </a:rPr>
              <a:t>矿：</a:t>
            </a:r>
            <a:endParaRPr lang="en-US" altLang="zh-CN" sz="12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zh-CN" altLang="en-US" sz="1200" dirty="0">
                <a:solidFill>
                  <a:schemeClr val="bg1"/>
                </a:solidFill>
                <a:latin typeface="新蒂小丸子小学版" panose="03000600000000000000" pitchFamily="66" charset="-122"/>
                <a:ea typeface="新蒂小丸子小学版" panose="03000600000000000000" pitchFamily="66" charset="-122"/>
              </a:rPr>
              <a:t>是指尝试创建区块并添加到区块链上的人或者机器（这个词同时也指代做这个事情的软件）。当一个新的有效的区块被创建时，比特币协议自动分发</a:t>
            </a:r>
            <a:r>
              <a:rPr lang="en-US" altLang="zh-CN" sz="1200" dirty="0">
                <a:solidFill>
                  <a:schemeClr val="bg1"/>
                </a:solidFill>
                <a:latin typeface="新蒂小丸子小学版" panose="03000600000000000000" pitchFamily="66" charset="-122"/>
                <a:ea typeface="新蒂小丸子小学版" panose="03000600000000000000" pitchFamily="66" charset="-122"/>
              </a:rPr>
              <a:t>50</a:t>
            </a:r>
            <a:r>
              <a:rPr lang="zh-CN" altLang="en-US" sz="1200" dirty="0">
                <a:solidFill>
                  <a:schemeClr val="bg1"/>
                </a:solidFill>
                <a:latin typeface="新蒂小丸子小学版" panose="03000600000000000000" pitchFamily="66" charset="-122"/>
                <a:ea typeface="新蒂小丸子小学版" panose="03000600000000000000" pitchFamily="66" charset="-122"/>
              </a:rPr>
              <a:t>个（译者注：现在是</a:t>
            </a:r>
            <a:r>
              <a:rPr lang="en-US" altLang="zh-CN" sz="1200" dirty="0">
                <a:solidFill>
                  <a:schemeClr val="bg1"/>
                </a:solidFill>
                <a:latin typeface="新蒂小丸子小学版" panose="03000600000000000000" pitchFamily="66" charset="-122"/>
                <a:ea typeface="新蒂小丸子小学版" panose="03000600000000000000" pitchFamily="66" charset="-122"/>
              </a:rPr>
              <a:t>25</a:t>
            </a:r>
            <a:r>
              <a:rPr lang="zh-CN" altLang="en-US" sz="1200" dirty="0">
                <a:solidFill>
                  <a:schemeClr val="bg1"/>
                </a:solidFill>
                <a:latin typeface="新蒂小丸子小学版" panose="03000600000000000000" pitchFamily="66" charset="-122"/>
                <a:ea typeface="新蒂小丸子小学版" panose="03000600000000000000" pitchFamily="66" charset="-122"/>
              </a:rPr>
              <a:t>个）新的比特币给相应的矿工，作为工作的奖赏。这也是比特币存在的基础。</a:t>
            </a:r>
            <a:r>
              <a:rPr lang="en-US" altLang="zh-CN" sz="1200" dirty="0" smtClean="0">
                <a:solidFill>
                  <a:schemeClr val="bg1"/>
                </a:solidFill>
                <a:latin typeface="新蒂小丸子小学版" panose="03000600000000000000" pitchFamily="66" charset="-122"/>
                <a:ea typeface="新蒂小丸子小学版" panose="03000600000000000000" pitchFamily="66" charset="-122"/>
              </a:rPr>
              <a:t> </a:t>
            </a:r>
            <a:endParaRPr lang="zh-CN" altLang="en-US" sz="1200" dirty="0">
              <a:solidFill>
                <a:schemeClr val="bg1"/>
              </a:solidFill>
              <a:latin typeface="新蒂小丸子小学版" panose="03000600000000000000" pitchFamily="66" charset="-122"/>
              <a:ea typeface="新蒂小丸子小学版" panose="03000600000000000000" pitchFamily="66" charset="-122"/>
            </a:endParaRPr>
          </a:p>
        </p:txBody>
      </p:sp>
    </p:spTree>
    <p:extLst>
      <p:ext uri="{BB962C8B-B14F-4D97-AF65-F5344CB8AC3E}">
        <p14:creationId xmlns:p14="http://schemas.microsoft.com/office/powerpoint/2010/main" val="527957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837241" y="729942"/>
            <a:ext cx="4250713" cy="927407"/>
          </a:xfrm>
          <a:prstGeom prst="rect">
            <a:avLst/>
          </a:prstGeom>
        </p:spPr>
      </p:pic>
      <p:pic>
        <p:nvPicPr>
          <p:cNvPr id="3" name="图片 2"/>
          <p:cNvPicPr>
            <a:picLocks noChangeAspect="1"/>
          </p:cNvPicPr>
          <p:nvPr/>
        </p:nvPicPr>
        <p:blipFill>
          <a:blip r:embed="rId4"/>
          <a:stretch>
            <a:fillRect/>
          </a:stretch>
        </p:blipFill>
        <p:spPr>
          <a:xfrm>
            <a:off x="970489" y="904644"/>
            <a:ext cx="866752" cy="1505411"/>
          </a:xfrm>
          <a:prstGeom prst="rect">
            <a:avLst/>
          </a:prstGeom>
        </p:spPr>
      </p:pic>
      <p:sp>
        <p:nvSpPr>
          <p:cNvPr id="4" name="文本框 3"/>
          <p:cNvSpPr txBox="1"/>
          <p:nvPr/>
        </p:nvSpPr>
        <p:spPr>
          <a:xfrm>
            <a:off x="3018799" y="834486"/>
            <a:ext cx="3554304" cy="523220"/>
          </a:xfrm>
          <a:prstGeom prst="rect">
            <a:avLst/>
          </a:prstGeom>
          <a:noFill/>
        </p:spPr>
        <p:txBody>
          <a:bodyPr wrap="square" rtlCol="0">
            <a:spAutoFit/>
          </a:bodyPr>
          <a:lstStyle/>
          <a:p>
            <a:r>
              <a:rPr lang="zh-CN" altLang="en-US" sz="2800" b="1" dirty="0">
                <a:solidFill>
                  <a:srgbClr val="FFFF99"/>
                </a:solidFill>
                <a:latin typeface="新蒂小丸子小学版" panose="03000600000000000000" pitchFamily="66" charset="-122"/>
                <a:ea typeface="新蒂小丸子小学版" panose="03000600000000000000" pitchFamily="66" charset="-122"/>
              </a:rPr>
              <a:t>一些</a:t>
            </a:r>
            <a:r>
              <a:rPr lang="zh-CN" altLang="en-US" sz="2800" b="1" dirty="0" smtClean="0">
                <a:solidFill>
                  <a:srgbClr val="FFFF99"/>
                </a:solidFill>
                <a:latin typeface="新蒂小丸子小学版" panose="03000600000000000000" pitchFamily="66" charset="-122"/>
                <a:ea typeface="新蒂小丸子小学版" panose="03000600000000000000" pitchFamily="66" charset="-122"/>
              </a:rPr>
              <a:t>小问题</a:t>
            </a:r>
            <a:endParaRPr lang="en-US" altLang="zh-CN" sz="2800" b="1" dirty="0" smtClean="0">
              <a:solidFill>
                <a:srgbClr val="FFFF99"/>
              </a:solidFill>
              <a:latin typeface="新蒂小丸子小学版" panose="03000600000000000000" pitchFamily="66" charset="-122"/>
              <a:ea typeface="新蒂小丸子小学版" panose="03000600000000000000" pitchFamily="66" charset="-122"/>
            </a:endParaRPr>
          </a:p>
        </p:txBody>
      </p:sp>
      <p:sp>
        <p:nvSpPr>
          <p:cNvPr id="6" name="任意多边形 16"/>
          <p:cNvSpPr>
            <a:spLocks noChangeArrowheads="1"/>
          </p:cNvSpPr>
          <p:nvPr/>
        </p:nvSpPr>
        <p:spPr bwMode="auto">
          <a:xfrm>
            <a:off x="7678067" y="1193644"/>
            <a:ext cx="1472327" cy="169189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pattFill prst="wdUpDiag">
            <a:fgClr>
              <a:srgbClr val="FF66CC"/>
            </a:fgClr>
            <a:bgClr>
              <a:srgbClr val="2B2B2B"/>
            </a:bgClr>
          </a:pattFill>
          <a:ln>
            <a:noFill/>
          </a:ln>
        </p:spPr>
        <p:txBody>
          <a:bodyPr lIns="394240" tIns="434931" rIns="394240" bIns="434931" anchor="ctr"/>
          <a:lstStyle/>
          <a:p>
            <a:pPr algn="ctr">
              <a:lnSpc>
                <a:spcPct val="90000"/>
              </a:lnSpc>
              <a:spcAft>
                <a:spcPct val="35000"/>
              </a:spcAft>
            </a:pPr>
            <a:endParaRPr lang="zh-CN" altLang="zh-CN" sz="3200">
              <a:solidFill>
                <a:srgbClr val="FFFFFF"/>
              </a:solidFill>
            </a:endParaRPr>
          </a:p>
        </p:txBody>
      </p:sp>
      <p:sp>
        <p:nvSpPr>
          <p:cNvPr id="7" name="任意多边形 19"/>
          <p:cNvSpPr>
            <a:spLocks noChangeArrowheads="1"/>
          </p:cNvSpPr>
          <p:nvPr/>
        </p:nvSpPr>
        <p:spPr bwMode="auto">
          <a:xfrm>
            <a:off x="6803765" y="2629727"/>
            <a:ext cx="1548526" cy="163474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 name="connsiteX0" fmla="*/ 1108269 w 2112581"/>
              <a:gd name="connsiteY0" fmla="*/ 0 h 1747506"/>
              <a:gd name="connsiteX1" fmla="*/ 2112582 w 2112581"/>
              <a:gd name="connsiteY1" fmla="*/ 380083 h 1747506"/>
              <a:gd name="connsiteX2" fmla="*/ 2112582 w 2112581"/>
              <a:gd name="connsiteY2" fmla="*/ 1367424 h 1747506"/>
              <a:gd name="connsiteX3" fmla="*/ 1108269 w 2112581"/>
              <a:gd name="connsiteY3" fmla="*/ 1747506 h 1747506"/>
              <a:gd name="connsiteX4" fmla="*/ 103956 w 2112581"/>
              <a:gd name="connsiteY4" fmla="*/ 1367424 h 1747506"/>
              <a:gd name="connsiteX5" fmla="*/ 0 w 2112581"/>
              <a:gd name="connsiteY5" fmla="*/ 399759 h 1747506"/>
              <a:gd name="connsiteX6" fmla="*/ 1108269 w 2112581"/>
              <a:gd name="connsiteY6" fmla="*/ 0 h 1747506"/>
              <a:gd name="connsiteX0" fmla="*/ 1108269 w 2112582"/>
              <a:gd name="connsiteY0" fmla="*/ 0 h 1688478"/>
              <a:gd name="connsiteX1" fmla="*/ 2112582 w 2112582"/>
              <a:gd name="connsiteY1" fmla="*/ 380083 h 1688478"/>
              <a:gd name="connsiteX2" fmla="*/ 2112582 w 2112582"/>
              <a:gd name="connsiteY2" fmla="*/ 1367424 h 1688478"/>
              <a:gd name="connsiteX3" fmla="*/ 1160247 w 2112582"/>
              <a:gd name="connsiteY3" fmla="*/ 1688478 h 1688478"/>
              <a:gd name="connsiteX4" fmla="*/ 103956 w 2112582"/>
              <a:gd name="connsiteY4" fmla="*/ 1367424 h 1688478"/>
              <a:gd name="connsiteX5" fmla="*/ 0 w 2112582"/>
              <a:gd name="connsiteY5" fmla="*/ 399759 h 1688478"/>
              <a:gd name="connsiteX6" fmla="*/ 1108269 w 2112582"/>
              <a:gd name="connsiteY6" fmla="*/ 0 h 168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2582" h="1688478">
                <a:moveTo>
                  <a:pt x="1108269" y="0"/>
                </a:moveTo>
                <a:lnTo>
                  <a:pt x="2112582" y="380083"/>
                </a:lnTo>
                <a:lnTo>
                  <a:pt x="2112582" y="1367424"/>
                </a:lnTo>
                <a:lnTo>
                  <a:pt x="1160247" y="1688478"/>
                </a:lnTo>
                <a:lnTo>
                  <a:pt x="103956" y="1367424"/>
                </a:lnTo>
                <a:lnTo>
                  <a:pt x="0" y="399759"/>
                </a:lnTo>
                <a:lnTo>
                  <a:pt x="1108269" y="0"/>
                </a:lnTo>
                <a:close/>
              </a:path>
            </a:pathLst>
          </a:custGeom>
          <a:noFill/>
          <a:ln w="12700" cap="flat" cmpd="sng">
            <a:solidFill>
              <a:srgbClr val="FFFF99"/>
            </a:solidFill>
            <a:bevel/>
            <a:headEnd/>
            <a:tailEnd/>
          </a:ln>
          <a:extLst>
            <a:ext uri="{909E8E84-426E-40DD-AFC4-6F175D3DCCD1}">
              <a14:hiddenFill xmlns:a14="http://schemas.microsoft.com/office/drawing/2010/main">
                <a:solidFill>
                  <a:srgbClr val="FFFFFF"/>
                </a:solidFill>
              </a14:hiddenFill>
            </a:ext>
          </a:extLst>
        </p:spPr>
        <p:txBody>
          <a:bodyPr lIns="394240" tIns="434931" rIns="394240" bIns="434931" anchor="ctr"/>
          <a:lstStyle/>
          <a:p>
            <a:pPr algn="ctr">
              <a:lnSpc>
                <a:spcPct val="90000"/>
              </a:lnSpc>
              <a:spcAft>
                <a:spcPct val="35000"/>
              </a:spcAft>
            </a:pPr>
            <a:endParaRPr lang="zh-CN" altLang="zh-CN" sz="3200">
              <a:solidFill>
                <a:srgbClr val="FFFFFF"/>
              </a:solidFill>
            </a:endParaRPr>
          </a:p>
        </p:txBody>
      </p:sp>
      <p:sp>
        <p:nvSpPr>
          <p:cNvPr id="8" name="任意多边形 21"/>
          <p:cNvSpPr>
            <a:spLocks noChangeArrowheads="1"/>
          </p:cNvSpPr>
          <p:nvPr/>
        </p:nvSpPr>
        <p:spPr bwMode="auto">
          <a:xfrm>
            <a:off x="8470080" y="2686877"/>
            <a:ext cx="1529476" cy="163474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 name="connsiteX0" fmla="*/ 1004313 w 2086592"/>
              <a:gd name="connsiteY0" fmla="*/ 0 h 1747506"/>
              <a:gd name="connsiteX1" fmla="*/ 2086593 w 2086592"/>
              <a:gd name="connsiteY1" fmla="*/ 380083 h 1747506"/>
              <a:gd name="connsiteX2" fmla="*/ 2008626 w 2086592"/>
              <a:gd name="connsiteY2" fmla="*/ 1367424 h 1747506"/>
              <a:gd name="connsiteX3" fmla="*/ 1004313 w 2086592"/>
              <a:gd name="connsiteY3" fmla="*/ 1747506 h 1747506"/>
              <a:gd name="connsiteX4" fmla="*/ 0 w 2086592"/>
              <a:gd name="connsiteY4" fmla="*/ 1367424 h 1747506"/>
              <a:gd name="connsiteX5" fmla="*/ 0 w 2086592"/>
              <a:gd name="connsiteY5" fmla="*/ 380083 h 1747506"/>
              <a:gd name="connsiteX6" fmla="*/ 1004313 w 2086592"/>
              <a:gd name="connsiteY6" fmla="*/ 0 h 1747506"/>
              <a:gd name="connsiteX0" fmla="*/ 1004313 w 2086593"/>
              <a:gd name="connsiteY0" fmla="*/ 0 h 1688478"/>
              <a:gd name="connsiteX1" fmla="*/ 2086593 w 2086593"/>
              <a:gd name="connsiteY1" fmla="*/ 321055 h 1688478"/>
              <a:gd name="connsiteX2" fmla="*/ 2008626 w 2086593"/>
              <a:gd name="connsiteY2" fmla="*/ 1308396 h 1688478"/>
              <a:gd name="connsiteX3" fmla="*/ 1004313 w 2086593"/>
              <a:gd name="connsiteY3" fmla="*/ 1688478 h 1688478"/>
              <a:gd name="connsiteX4" fmla="*/ 0 w 2086593"/>
              <a:gd name="connsiteY4" fmla="*/ 1308396 h 1688478"/>
              <a:gd name="connsiteX5" fmla="*/ 0 w 2086593"/>
              <a:gd name="connsiteY5" fmla="*/ 321055 h 1688478"/>
              <a:gd name="connsiteX6" fmla="*/ 1004313 w 2086593"/>
              <a:gd name="connsiteY6" fmla="*/ 0 h 168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6593" h="1688478">
                <a:moveTo>
                  <a:pt x="1004313" y="0"/>
                </a:moveTo>
                <a:lnTo>
                  <a:pt x="2086593" y="321055"/>
                </a:lnTo>
                <a:lnTo>
                  <a:pt x="2008626" y="1308396"/>
                </a:lnTo>
                <a:lnTo>
                  <a:pt x="1004313" y="1688478"/>
                </a:lnTo>
                <a:lnTo>
                  <a:pt x="0" y="1308396"/>
                </a:lnTo>
                <a:lnTo>
                  <a:pt x="0" y="321055"/>
                </a:lnTo>
                <a:lnTo>
                  <a:pt x="1004313" y="0"/>
                </a:lnTo>
                <a:close/>
              </a:path>
            </a:pathLst>
          </a:custGeom>
          <a:noFill/>
          <a:ln w="12700" cap="flat" cmpd="sng">
            <a:solidFill>
              <a:srgbClr val="FFFFFF"/>
            </a:solidFill>
            <a:miter lim="800000"/>
            <a:headEnd/>
            <a:tailEnd/>
          </a:ln>
        </p:spPr>
        <p:txBody>
          <a:bodyPr lIns="272320" tIns="313011" rIns="272320" bIns="313011" anchor="ctr"/>
          <a:lstStyle/>
          <a:p>
            <a:pPr algn="ctr">
              <a:lnSpc>
                <a:spcPct val="90000"/>
              </a:lnSpc>
              <a:spcAft>
                <a:spcPct val="35000"/>
              </a:spcAft>
            </a:pPr>
            <a:endParaRPr lang="zh-CN" altLang="zh-CN" sz="3600">
              <a:solidFill>
                <a:srgbClr val="FFFFFF"/>
              </a:solidFill>
            </a:endParaRPr>
          </a:p>
        </p:txBody>
      </p:sp>
      <p:sp>
        <p:nvSpPr>
          <p:cNvPr id="9" name="任意多边形 22"/>
          <p:cNvSpPr>
            <a:spLocks noChangeArrowheads="1"/>
          </p:cNvSpPr>
          <p:nvPr/>
        </p:nvSpPr>
        <p:spPr bwMode="auto">
          <a:xfrm>
            <a:off x="7678069" y="4065809"/>
            <a:ext cx="1472326" cy="161569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 name="connsiteX0" fmla="*/ 1004313 w 2008625"/>
              <a:gd name="connsiteY0" fmla="*/ 0 h 1668801"/>
              <a:gd name="connsiteX1" fmla="*/ 2008626 w 2008625"/>
              <a:gd name="connsiteY1" fmla="*/ 380083 h 1668801"/>
              <a:gd name="connsiteX2" fmla="*/ 2008626 w 2008625"/>
              <a:gd name="connsiteY2" fmla="*/ 1367424 h 1668801"/>
              <a:gd name="connsiteX3" fmla="*/ 1004314 w 2008625"/>
              <a:gd name="connsiteY3" fmla="*/ 1668801 h 1668801"/>
              <a:gd name="connsiteX4" fmla="*/ 0 w 2008625"/>
              <a:gd name="connsiteY4" fmla="*/ 1367424 h 1668801"/>
              <a:gd name="connsiteX5" fmla="*/ 0 w 2008625"/>
              <a:gd name="connsiteY5" fmla="*/ 380083 h 1668801"/>
              <a:gd name="connsiteX6" fmla="*/ 1004313 w 2008625"/>
              <a:gd name="connsiteY6" fmla="*/ 0 h 1668801"/>
              <a:gd name="connsiteX0" fmla="*/ 1004313 w 2008626"/>
              <a:gd name="connsiteY0" fmla="*/ 0 h 1668801"/>
              <a:gd name="connsiteX1" fmla="*/ 2008626 w 2008626"/>
              <a:gd name="connsiteY1" fmla="*/ 380083 h 1668801"/>
              <a:gd name="connsiteX2" fmla="*/ 1956648 w 2008626"/>
              <a:gd name="connsiteY2" fmla="*/ 1367424 h 1668801"/>
              <a:gd name="connsiteX3" fmla="*/ 1004314 w 2008626"/>
              <a:gd name="connsiteY3" fmla="*/ 1668801 h 1668801"/>
              <a:gd name="connsiteX4" fmla="*/ 0 w 2008626"/>
              <a:gd name="connsiteY4" fmla="*/ 1367424 h 1668801"/>
              <a:gd name="connsiteX5" fmla="*/ 0 w 2008626"/>
              <a:gd name="connsiteY5" fmla="*/ 380083 h 1668801"/>
              <a:gd name="connsiteX6" fmla="*/ 1004313 w 2008626"/>
              <a:gd name="connsiteY6" fmla="*/ 0 h 166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6" h="1668801">
                <a:moveTo>
                  <a:pt x="1004313" y="0"/>
                </a:moveTo>
                <a:lnTo>
                  <a:pt x="2008626" y="380083"/>
                </a:lnTo>
                <a:lnTo>
                  <a:pt x="1956648" y="1367424"/>
                </a:lnTo>
                <a:lnTo>
                  <a:pt x="1004314" y="1668801"/>
                </a:lnTo>
                <a:lnTo>
                  <a:pt x="0" y="1367424"/>
                </a:lnTo>
                <a:lnTo>
                  <a:pt x="0" y="380083"/>
                </a:lnTo>
                <a:lnTo>
                  <a:pt x="1004313" y="0"/>
                </a:lnTo>
                <a:close/>
              </a:path>
            </a:pathLst>
          </a:custGeom>
          <a:noFill/>
          <a:ln w="12700" cap="flat" cmpd="sng">
            <a:solidFill>
              <a:srgbClr val="2582C6"/>
            </a:solidFill>
            <a:bevel/>
            <a:headEnd/>
            <a:tailEnd/>
          </a:ln>
          <a:extLst>
            <a:ext uri="{909E8E84-426E-40DD-AFC4-6F175D3DCCD1}">
              <a14:hiddenFill xmlns:a14="http://schemas.microsoft.com/office/drawing/2010/main">
                <a:solidFill>
                  <a:srgbClr val="FFFFFF"/>
                </a:solidFill>
              </a14:hiddenFill>
            </a:ext>
          </a:extLst>
        </p:spPr>
        <p:txBody>
          <a:bodyPr lIns="394240" tIns="434931" rIns="394240" bIns="434931" anchor="ctr"/>
          <a:lstStyle/>
          <a:p>
            <a:pPr algn="ctr">
              <a:lnSpc>
                <a:spcPct val="90000"/>
              </a:lnSpc>
              <a:spcAft>
                <a:spcPct val="35000"/>
              </a:spcAft>
            </a:pPr>
            <a:endParaRPr lang="zh-CN" altLang="zh-CN" sz="3200">
              <a:solidFill>
                <a:srgbClr val="FFFFFF"/>
              </a:solidFill>
            </a:endParaRPr>
          </a:p>
        </p:txBody>
      </p:sp>
      <p:sp>
        <p:nvSpPr>
          <p:cNvPr id="10" name="任意多边形 24"/>
          <p:cNvSpPr>
            <a:spLocks noChangeArrowheads="1"/>
          </p:cNvSpPr>
          <p:nvPr/>
        </p:nvSpPr>
        <p:spPr bwMode="auto">
          <a:xfrm>
            <a:off x="6087954" y="4065809"/>
            <a:ext cx="1472327" cy="1691897"/>
          </a:xfrm>
          <a:custGeom>
            <a:avLst/>
            <a:gdLst>
              <a:gd name="T0" fmla="*/ 0 w 2008628"/>
              <a:gd name="T1" fmla="*/ 873753 h 1747506"/>
              <a:gd name="T2" fmla="*/ 436877 w 2008628"/>
              <a:gd name="T3" fmla="*/ 0 h 1747506"/>
              <a:gd name="T4" fmla="*/ 1571752 w 2008628"/>
              <a:gd name="T5" fmla="*/ 0 h 1747506"/>
              <a:gd name="T6" fmla="*/ 2008628 w 2008628"/>
              <a:gd name="T7" fmla="*/ 873753 h 1747506"/>
              <a:gd name="T8" fmla="*/ 1571752 w 2008628"/>
              <a:gd name="T9" fmla="*/ 1747506 h 1747506"/>
              <a:gd name="T10" fmla="*/ 436877 w 2008628"/>
              <a:gd name="T11" fmla="*/ 1747506 h 1747506"/>
              <a:gd name="T12" fmla="*/ 0 w 2008628"/>
              <a:gd name="T13" fmla="*/ 873753 h 1747506"/>
              <a:gd name="T14" fmla="*/ 0 60000 65536"/>
              <a:gd name="T15" fmla="*/ 0 60000 65536"/>
              <a:gd name="T16" fmla="*/ 0 60000 65536"/>
              <a:gd name="T17" fmla="*/ 0 60000 65536"/>
              <a:gd name="T18" fmla="*/ 0 60000 65536"/>
              <a:gd name="T19" fmla="*/ 0 60000 65536"/>
              <a:gd name="T20" fmla="*/ 0 60000 65536"/>
              <a:gd name="T21" fmla="*/ 0 w 2008628"/>
              <a:gd name="T22" fmla="*/ 0 h 1747506"/>
              <a:gd name="T23" fmla="*/ 2008628 w 2008628"/>
              <a:gd name="T24" fmla="*/ 1747506 h 17475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pattFill prst="wdUpDiag">
            <a:fgClr>
              <a:schemeClr val="bg1"/>
            </a:fgClr>
            <a:bgClr>
              <a:srgbClr val="2B2B2B"/>
            </a:bgClr>
          </a:pattFill>
          <a:ln w="12700" cap="flat" cmpd="sng">
            <a:noFill/>
            <a:bevel/>
            <a:headEnd/>
            <a:tailEnd/>
          </a:ln>
        </p:spPr>
        <p:txBody>
          <a:bodyPr lIns="272320" tIns="313011" rIns="272320" bIns="313011" anchor="ctr"/>
          <a:lstStyle/>
          <a:p>
            <a:pPr algn="ctr">
              <a:lnSpc>
                <a:spcPct val="90000"/>
              </a:lnSpc>
              <a:spcAft>
                <a:spcPct val="35000"/>
              </a:spcAft>
            </a:pPr>
            <a:endParaRPr lang="zh-CN" altLang="zh-CN" sz="3600">
              <a:solidFill>
                <a:srgbClr val="FFFFFF"/>
              </a:solidFill>
            </a:endParaRPr>
          </a:p>
        </p:txBody>
      </p:sp>
      <p:pic>
        <p:nvPicPr>
          <p:cNvPr id="11" name="图片 10"/>
          <p:cNvPicPr>
            <a:picLocks noChangeAspect="1"/>
          </p:cNvPicPr>
          <p:nvPr/>
        </p:nvPicPr>
        <p:blipFill>
          <a:blip r:embed="rId5"/>
          <a:stretch>
            <a:fillRect/>
          </a:stretch>
        </p:blipFill>
        <p:spPr>
          <a:xfrm>
            <a:off x="8890512" y="2985017"/>
            <a:ext cx="631455" cy="981315"/>
          </a:xfrm>
          <a:prstGeom prst="rect">
            <a:avLst/>
          </a:prstGeom>
        </p:spPr>
      </p:pic>
      <p:sp>
        <p:nvSpPr>
          <p:cNvPr id="12" name="文本框 11"/>
          <p:cNvSpPr txBox="1"/>
          <p:nvPr/>
        </p:nvSpPr>
        <p:spPr>
          <a:xfrm>
            <a:off x="7039985" y="2865480"/>
            <a:ext cx="1298895" cy="1200329"/>
          </a:xfrm>
          <a:prstGeom prst="rect">
            <a:avLst/>
          </a:prstGeom>
          <a:noFill/>
        </p:spPr>
        <p:txBody>
          <a:bodyPr wrap="square" rtlCol="0">
            <a:spAutoFit/>
          </a:bodyPr>
          <a:lstStyle/>
          <a:p>
            <a:r>
              <a:rPr lang="zh-CN" altLang="en-US" sz="2400" dirty="0" smtClean="0">
                <a:solidFill>
                  <a:schemeClr val="bg1"/>
                </a:solidFill>
                <a:latin typeface="Segoe Script" panose="020B0504020000000003" pitchFamily="34" charset="0"/>
              </a:rPr>
              <a:t>这些数据如何存储？</a:t>
            </a:r>
            <a:endParaRPr lang="zh-CN" altLang="en-US" sz="2400" dirty="0">
              <a:solidFill>
                <a:schemeClr val="bg1"/>
              </a:solidFill>
              <a:latin typeface="Segoe Script" panose="020B0504020000000003" pitchFamily="34" charset="0"/>
            </a:endParaRPr>
          </a:p>
        </p:txBody>
      </p:sp>
      <p:sp>
        <p:nvSpPr>
          <p:cNvPr id="13" name="文本框 12"/>
          <p:cNvSpPr txBox="1"/>
          <p:nvPr/>
        </p:nvSpPr>
        <p:spPr>
          <a:xfrm>
            <a:off x="7820632" y="4372825"/>
            <a:ext cx="1298895" cy="1200329"/>
          </a:xfrm>
          <a:prstGeom prst="rect">
            <a:avLst/>
          </a:prstGeom>
          <a:noFill/>
        </p:spPr>
        <p:txBody>
          <a:bodyPr wrap="square" rtlCol="0">
            <a:spAutoFit/>
          </a:bodyPr>
          <a:lstStyle/>
          <a:p>
            <a:r>
              <a:rPr lang="zh-CN" altLang="en-US" sz="2400" dirty="0" smtClean="0">
                <a:solidFill>
                  <a:schemeClr val="bg1"/>
                </a:solidFill>
                <a:latin typeface="Segoe Script" panose="020B0504020000000003" pitchFamily="34" charset="0"/>
              </a:rPr>
              <a:t>如何实现集体维护？</a:t>
            </a:r>
            <a:endParaRPr lang="en-US" altLang="zh-CN" sz="2400" dirty="0" smtClean="0">
              <a:solidFill>
                <a:schemeClr val="bg1"/>
              </a:solidFill>
              <a:latin typeface="Segoe Script" panose="020B0504020000000003" pitchFamily="34" charset="0"/>
            </a:endParaRPr>
          </a:p>
        </p:txBody>
      </p:sp>
      <p:sp>
        <p:nvSpPr>
          <p:cNvPr id="15" name="矩形 14"/>
          <p:cNvSpPr/>
          <p:nvPr/>
        </p:nvSpPr>
        <p:spPr>
          <a:xfrm>
            <a:off x="1971242" y="2550743"/>
            <a:ext cx="4354934" cy="1963530"/>
          </a:xfrm>
          <a:custGeom>
            <a:avLst/>
            <a:gdLst>
              <a:gd name="connsiteX0" fmla="*/ 0 w 3638550"/>
              <a:gd name="connsiteY0" fmla="*/ 0 h 1076095"/>
              <a:gd name="connsiteX1" fmla="*/ 3638550 w 3638550"/>
              <a:gd name="connsiteY1" fmla="*/ 0 h 1076095"/>
              <a:gd name="connsiteX2" fmla="*/ 3638550 w 3638550"/>
              <a:gd name="connsiteY2" fmla="*/ 1076095 h 1076095"/>
              <a:gd name="connsiteX3" fmla="*/ 0 w 3638550"/>
              <a:gd name="connsiteY3" fmla="*/ 1076095 h 1076095"/>
              <a:gd name="connsiteX4" fmla="*/ 0 w 3638550"/>
              <a:gd name="connsiteY4" fmla="*/ 0 h 1076095"/>
              <a:gd name="connsiteX0" fmla="*/ 0 w 3638550"/>
              <a:gd name="connsiteY0" fmla="*/ 0 h 1076095"/>
              <a:gd name="connsiteX1" fmla="*/ 3524250 w 3638550"/>
              <a:gd name="connsiteY1" fmla="*/ 152400 h 1076095"/>
              <a:gd name="connsiteX2" fmla="*/ 3638550 w 3638550"/>
              <a:gd name="connsiteY2" fmla="*/ 1076095 h 1076095"/>
              <a:gd name="connsiteX3" fmla="*/ 0 w 3638550"/>
              <a:gd name="connsiteY3" fmla="*/ 1076095 h 1076095"/>
              <a:gd name="connsiteX4" fmla="*/ 0 w 3638550"/>
              <a:gd name="connsiteY4" fmla="*/ 0 h 1076095"/>
              <a:gd name="connsiteX0" fmla="*/ 0 w 3543300"/>
              <a:gd name="connsiteY0" fmla="*/ 0 h 1076095"/>
              <a:gd name="connsiteX1" fmla="*/ 3524250 w 3543300"/>
              <a:gd name="connsiteY1" fmla="*/ 152400 h 1076095"/>
              <a:gd name="connsiteX2" fmla="*/ 3543300 w 3543300"/>
              <a:gd name="connsiteY2" fmla="*/ 1018945 h 1076095"/>
              <a:gd name="connsiteX3" fmla="*/ 0 w 3543300"/>
              <a:gd name="connsiteY3" fmla="*/ 1076095 h 1076095"/>
              <a:gd name="connsiteX4" fmla="*/ 0 w 3543300"/>
              <a:gd name="connsiteY4" fmla="*/ 0 h 1076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00" h="1076095">
                <a:moveTo>
                  <a:pt x="0" y="0"/>
                </a:moveTo>
                <a:lnTo>
                  <a:pt x="3524250" y="152400"/>
                </a:lnTo>
                <a:lnTo>
                  <a:pt x="3543300" y="1018945"/>
                </a:lnTo>
                <a:lnTo>
                  <a:pt x="0" y="1076095"/>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a:spLocks noChangeArrowheads="1"/>
          </p:cNvSpPr>
          <p:nvPr/>
        </p:nvSpPr>
        <p:spPr bwMode="auto">
          <a:xfrm>
            <a:off x="2121237" y="2891791"/>
            <a:ext cx="4322727" cy="13726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0" defTabSz="457200">
              <a:lnSpc>
                <a:spcPct val="130000"/>
              </a:lnSpc>
            </a:pPr>
            <a:r>
              <a:rPr lang="en-US" altLang="zh-CN" sz="1600" dirty="0">
                <a:solidFill>
                  <a:schemeClr val="bg1"/>
                </a:solidFill>
                <a:latin typeface="新蒂小丸子小学版" panose="03000600000000000000" pitchFamily="66" charset="-122"/>
                <a:ea typeface="新蒂小丸子小学版" panose="03000600000000000000" pitchFamily="66" charset="-122"/>
              </a:rPr>
              <a:t>1.</a:t>
            </a:r>
            <a:r>
              <a:rPr lang="zh-CN" altLang="en-US" sz="1600" dirty="0">
                <a:solidFill>
                  <a:schemeClr val="bg1"/>
                </a:solidFill>
                <a:latin typeface="新蒂小丸子小学版" panose="03000600000000000000" pitchFamily="66" charset="-122"/>
                <a:ea typeface="新蒂小丸子小学版" panose="03000600000000000000" pitchFamily="66" charset="-122"/>
              </a:rPr>
              <a:t>如何保证用户有足够的</a:t>
            </a:r>
            <a:r>
              <a:rPr lang="zh-CN" altLang="en-US" sz="1600" dirty="0" smtClean="0">
                <a:solidFill>
                  <a:schemeClr val="bg1"/>
                </a:solidFill>
                <a:latin typeface="新蒂小丸子小学版" panose="03000600000000000000" pitchFamily="66" charset="-122"/>
                <a:ea typeface="新蒂小丸子小学版" panose="03000600000000000000" pitchFamily="66" charset="-122"/>
              </a:rPr>
              <a:t>余额，</a:t>
            </a:r>
            <a:r>
              <a:rPr lang="zh-CN" altLang="en-US" sz="1600" dirty="0">
                <a:solidFill>
                  <a:schemeClr val="bg1"/>
                </a:solidFill>
                <a:latin typeface="Segoe Script" panose="020B0504020000000003" pitchFamily="34" charset="0"/>
              </a:rPr>
              <a:t>避免双重支付</a:t>
            </a:r>
            <a:endParaRPr lang="en-US" altLang="zh-CN" sz="16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en-US" altLang="zh-CN" sz="1600" dirty="0">
                <a:solidFill>
                  <a:schemeClr val="bg1"/>
                </a:solidFill>
                <a:latin typeface="新蒂小丸子小学版" panose="03000600000000000000" pitchFamily="66" charset="-122"/>
                <a:ea typeface="新蒂小丸子小学版" panose="03000600000000000000" pitchFamily="66" charset="-122"/>
              </a:rPr>
              <a:t>2.</a:t>
            </a:r>
            <a:r>
              <a:rPr lang="zh-CN" altLang="en-US" sz="1600" dirty="0">
                <a:solidFill>
                  <a:schemeClr val="bg1"/>
                </a:solidFill>
                <a:latin typeface="新蒂小丸子小学版" panose="03000600000000000000" pitchFamily="66" charset="-122"/>
                <a:ea typeface="新蒂小丸子小学版" panose="03000600000000000000" pitchFamily="66" charset="-122"/>
              </a:rPr>
              <a:t>如何保证你的账户不被</a:t>
            </a:r>
            <a:r>
              <a:rPr lang="zh-CN" altLang="en-US" sz="1600" dirty="0" smtClean="0">
                <a:solidFill>
                  <a:schemeClr val="bg1"/>
                </a:solidFill>
                <a:latin typeface="新蒂小丸子小学版" panose="03000600000000000000" pitchFamily="66" charset="-122"/>
                <a:ea typeface="新蒂小丸子小学版" panose="03000600000000000000" pitchFamily="66" charset="-122"/>
              </a:rPr>
              <a:t>冒名顶替</a:t>
            </a:r>
            <a:endParaRPr lang="en-US" altLang="zh-CN" sz="1600" dirty="0" smtClean="0">
              <a:solidFill>
                <a:schemeClr val="bg1"/>
              </a:solidFill>
              <a:latin typeface="新蒂小丸子小学版" panose="03000600000000000000" pitchFamily="66" charset="-122"/>
              <a:ea typeface="新蒂小丸子小学版" panose="03000600000000000000" pitchFamily="66" charset="-122"/>
            </a:endParaRPr>
          </a:p>
          <a:p>
            <a:pPr lvl="0" defTabSz="457200">
              <a:lnSpc>
                <a:spcPct val="130000"/>
              </a:lnSpc>
            </a:pPr>
            <a:r>
              <a:rPr lang="en-US" altLang="zh-CN" sz="1600" dirty="0">
                <a:solidFill>
                  <a:schemeClr val="bg1"/>
                </a:solidFill>
                <a:latin typeface="新蒂小丸子小学版" panose="03000600000000000000" pitchFamily="66" charset="-122"/>
                <a:ea typeface="新蒂小丸子小学版" panose="03000600000000000000" pitchFamily="66" charset="-122"/>
              </a:rPr>
              <a:t>3.</a:t>
            </a:r>
            <a:r>
              <a:rPr lang="zh-CN" altLang="en-US" sz="1600" dirty="0">
                <a:solidFill>
                  <a:schemeClr val="bg1"/>
                </a:solidFill>
                <a:latin typeface="新蒂小丸子小学版" panose="03000600000000000000" pitchFamily="66" charset="-122"/>
                <a:ea typeface="新蒂小丸子小学版" panose="03000600000000000000" pitchFamily="66" charset="-122"/>
              </a:rPr>
              <a:t>那么多矿工，如何决定该由哪个矿工生成下一个区块？</a:t>
            </a:r>
          </a:p>
        </p:txBody>
      </p:sp>
    </p:spTree>
    <p:extLst>
      <p:ext uri="{BB962C8B-B14F-4D97-AF65-F5344CB8AC3E}">
        <p14:creationId xmlns:p14="http://schemas.microsoft.com/office/powerpoint/2010/main" val="854985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701</Words>
  <Application>Microsoft Office PowerPoint</Application>
  <PresentationFormat>宽屏</PresentationFormat>
  <Paragraphs>105</Paragraphs>
  <Slides>23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华文新魏</vt:lpstr>
      <vt:lpstr>宋体</vt:lpstr>
      <vt:lpstr>Microsoft YaHei</vt:lpstr>
      <vt:lpstr>新蒂小丸子小学版</vt:lpstr>
      <vt:lpstr>Arial</vt:lpstr>
      <vt:lpstr>Calibri</vt:lpstr>
      <vt:lpstr>Calibri Light</vt:lpstr>
      <vt:lpstr>Segoe Script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guannan lu</cp:lastModifiedBy>
  <cp:revision>72</cp:revision>
  <dcterms:created xsi:type="dcterms:W3CDTF">2015-08-19T07:17:53Z</dcterms:created>
  <dcterms:modified xsi:type="dcterms:W3CDTF">2015-11-12T05:25:54Z</dcterms:modified>
</cp:coreProperties>
</file>