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1" r:id="rId5"/>
    <p:sldId id="261" r:id="rId6"/>
    <p:sldId id="282" r:id="rId7"/>
    <p:sldId id="264" r:id="rId8"/>
    <p:sldId id="265" r:id="rId9"/>
    <p:sldId id="267" r:id="rId10"/>
    <p:sldId id="269" r:id="rId11"/>
    <p:sldId id="270" r:id="rId12"/>
    <p:sldId id="275" r:id="rId13"/>
    <p:sldId id="27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155408" flipH="1">
            <a:off x="6310214" y="373267"/>
            <a:ext cx="6369195" cy="6811364"/>
          </a:xfrm>
          <a:custGeom>
            <a:avLst/>
            <a:gdLst>
              <a:gd name="connsiteX0" fmla="*/ 6366704 w 6369195"/>
              <a:gd name="connsiteY0" fmla="*/ 6098411 h 6811364"/>
              <a:gd name="connsiteX1" fmla="*/ 6337749 w 6369195"/>
              <a:gd name="connsiteY1" fmla="*/ 6102176 h 6811364"/>
              <a:gd name="connsiteX2" fmla="*/ 6355396 w 6369195"/>
              <a:gd name="connsiteY2" fmla="*/ 6119356 h 6811364"/>
              <a:gd name="connsiteX3" fmla="*/ 6369195 w 6369195"/>
              <a:gd name="connsiteY3" fmla="*/ 6117562 h 6811364"/>
              <a:gd name="connsiteX4" fmla="*/ 69778 w 6369195"/>
              <a:gd name="connsiteY4" fmla="*/ 0 h 6811364"/>
              <a:gd name="connsiteX5" fmla="*/ 0 w 6369195"/>
              <a:gd name="connsiteY5" fmla="*/ 9075 h 6811364"/>
              <a:gd name="connsiteX6" fmla="*/ 884655 w 6369195"/>
              <a:gd name="connsiteY6" fmla="*/ 6811364 h 6811364"/>
              <a:gd name="connsiteX7" fmla="*/ 6337749 w 6369195"/>
              <a:gd name="connsiteY7" fmla="*/ 6102176 h 6811364"/>
              <a:gd name="connsiteX8" fmla="*/ 4973796 w 6369195"/>
              <a:gd name="connsiteY8" fmla="*/ 4774302 h 6811364"/>
              <a:gd name="connsiteX9" fmla="*/ 4048189 w 6369195"/>
              <a:gd name="connsiteY9" fmla="*/ 4774302 h 6811364"/>
              <a:gd name="connsiteX10" fmla="*/ 3604946 w 6369195"/>
              <a:gd name="connsiteY10" fmla="*/ 4331059 h 6811364"/>
              <a:gd name="connsiteX11" fmla="*/ 3604947 w 6369195"/>
              <a:gd name="connsiteY11" fmla="*/ 3441660 h 681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69195" h="6811364">
                <a:moveTo>
                  <a:pt x="6366704" y="6098411"/>
                </a:moveTo>
                <a:lnTo>
                  <a:pt x="6337749" y="6102176"/>
                </a:lnTo>
                <a:lnTo>
                  <a:pt x="6355396" y="6119356"/>
                </a:lnTo>
                <a:lnTo>
                  <a:pt x="6369195" y="6117562"/>
                </a:lnTo>
                <a:close/>
                <a:moveTo>
                  <a:pt x="69778" y="0"/>
                </a:moveTo>
                <a:lnTo>
                  <a:pt x="0" y="9075"/>
                </a:lnTo>
                <a:lnTo>
                  <a:pt x="884655" y="6811364"/>
                </a:lnTo>
                <a:lnTo>
                  <a:pt x="6337749" y="6102176"/>
                </a:lnTo>
                <a:lnTo>
                  <a:pt x="4973796" y="4774302"/>
                </a:lnTo>
                <a:lnTo>
                  <a:pt x="4048189" y="4774302"/>
                </a:lnTo>
                <a:cubicBezTo>
                  <a:pt x="3803393" y="4774303"/>
                  <a:pt x="3604947" y="4575855"/>
                  <a:pt x="3604946" y="4331059"/>
                </a:cubicBezTo>
                <a:lnTo>
                  <a:pt x="3604947" y="34416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1155408" flipH="1">
            <a:off x="6210308" y="388339"/>
            <a:ext cx="6614710" cy="6926953"/>
          </a:xfrm>
          <a:custGeom>
            <a:avLst/>
            <a:gdLst>
              <a:gd name="connsiteX0" fmla="*/ 6612176 w 6614710"/>
              <a:gd name="connsiteY0" fmla="*/ 6184026 h 6926953"/>
              <a:gd name="connsiteX1" fmla="*/ 6446149 w 6614710"/>
              <a:gd name="connsiteY1" fmla="*/ 6205618 h 6926953"/>
              <a:gd name="connsiteX2" fmla="*/ 6464099 w 6614710"/>
              <a:gd name="connsiteY2" fmla="*/ 6223092 h 6926953"/>
              <a:gd name="connsiteX3" fmla="*/ 6614710 w 6614710"/>
              <a:gd name="connsiteY3" fmla="*/ 6203505 h 6926953"/>
              <a:gd name="connsiteX4" fmla="*/ 71926 w 6614710"/>
              <a:gd name="connsiteY4" fmla="*/ 0 h 6926953"/>
              <a:gd name="connsiteX5" fmla="*/ 0 w 6614710"/>
              <a:gd name="connsiteY5" fmla="*/ 9355 h 6926953"/>
              <a:gd name="connsiteX6" fmla="*/ 899649 w 6614710"/>
              <a:gd name="connsiteY6" fmla="*/ 6926953 h 6926953"/>
              <a:gd name="connsiteX7" fmla="*/ 6446149 w 6614710"/>
              <a:gd name="connsiteY7" fmla="*/ 6205618 h 6926953"/>
              <a:gd name="connsiteX8" fmla="*/ 5058833 w 6614710"/>
              <a:gd name="connsiteY8" fmla="*/ 4854998 h 6926953"/>
              <a:gd name="connsiteX9" fmla="*/ 4117372 w 6614710"/>
              <a:gd name="connsiteY9" fmla="*/ 4854998 h 6926953"/>
              <a:gd name="connsiteX10" fmla="*/ 3666537 w 6614710"/>
              <a:gd name="connsiteY10" fmla="*/ 4404163 h 6926953"/>
              <a:gd name="connsiteX11" fmla="*/ 3666541 w 6614710"/>
              <a:gd name="connsiteY11" fmla="*/ 3499531 h 692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14710" h="6926953">
                <a:moveTo>
                  <a:pt x="6612176" y="6184026"/>
                </a:moveTo>
                <a:lnTo>
                  <a:pt x="6446149" y="6205618"/>
                </a:lnTo>
                <a:lnTo>
                  <a:pt x="6464099" y="6223092"/>
                </a:lnTo>
                <a:lnTo>
                  <a:pt x="6614710" y="6203505"/>
                </a:lnTo>
                <a:close/>
                <a:moveTo>
                  <a:pt x="71926" y="0"/>
                </a:moveTo>
                <a:lnTo>
                  <a:pt x="0" y="9355"/>
                </a:lnTo>
                <a:lnTo>
                  <a:pt x="899649" y="6926953"/>
                </a:lnTo>
                <a:lnTo>
                  <a:pt x="6446149" y="6205618"/>
                </a:lnTo>
                <a:lnTo>
                  <a:pt x="5058833" y="4854998"/>
                </a:lnTo>
                <a:lnTo>
                  <a:pt x="4117372" y="4854998"/>
                </a:lnTo>
                <a:cubicBezTo>
                  <a:pt x="3868383" y="4854998"/>
                  <a:pt x="3666537" y="4653152"/>
                  <a:pt x="3666537" y="4404163"/>
                </a:cubicBezTo>
                <a:lnTo>
                  <a:pt x="3666541" y="3499531"/>
                </a:lnTo>
                <a:close/>
              </a:path>
            </a:pathLst>
          </a:cu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86971" y="2029695"/>
            <a:ext cx="8055429" cy="1497389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6971" y="3619160"/>
            <a:ext cx="8055429" cy="1239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7881" y="615782"/>
            <a:ext cx="309093" cy="82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44872"/>
          <a:stretch>
            <a:fillRect/>
          </a:stretch>
        </p:blipFill>
        <p:spPr>
          <a:xfrm>
            <a:off x="-1042" y="1368744"/>
            <a:ext cx="12193041" cy="26096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41" y="1368745"/>
            <a:ext cx="3049200" cy="260969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83559" y="2133591"/>
            <a:ext cx="1080000" cy="1080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37" y="2385197"/>
            <a:ext cx="779445" cy="57678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3962401" y="4875006"/>
            <a:ext cx="648846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030879" y="2133590"/>
            <a:ext cx="1080000" cy="10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33" y="2365983"/>
            <a:ext cx="840094" cy="75608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10133829" y="2137219"/>
            <a:ext cx="1080000" cy="10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0" y="2254609"/>
            <a:ext cx="563479" cy="93913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211921" y="2133821"/>
            <a:ext cx="1080000" cy="10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90" y="2187520"/>
            <a:ext cx="754262" cy="9726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62400" y="3978436"/>
            <a:ext cx="6429690" cy="89657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2400" y="4915943"/>
            <a:ext cx="6429691" cy="128165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7881" y="615782"/>
            <a:ext cx="309093" cy="82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7881" y="615782"/>
            <a:ext cx="309093" cy="82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41627" y="1907794"/>
            <a:ext cx="3829050" cy="38290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79777" y="4006883"/>
            <a:ext cx="5012223" cy="3683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9913" y="4006883"/>
            <a:ext cx="187294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41626" y="1907794"/>
            <a:ext cx="3829051" cy="3829050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7881" y="713672"/>
            <a:ext cx="309093" cy="8216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hyperlink" Target="https://cn.vuejs.org/v2/guide/installatio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hyperlink" Target="https://cn.vuejs.org/v2/guide/instance.html#&#23454;&#20363;&#29983;&#21629;&#21608;&#26399;&#38057;&#23376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6000" smtClean="0"/>
              <a:t>Vue.js</a:t>
            </a:r>
            <a:r>
              <a:rPr lang="zh-CN" altLang="zh-CN" sz="6000" smtClean="0"/>
              <a:t>培训</a:t>
            </a:r>
            <a:endParaRPr lang="zh-CN" altLang="zh-CN" sz="6000" smtClean="0"/>
          </a:p>
        </p:txBody>
      </p:sp>
      <p:sp>
        <p:nvSpPr>
          <p:cNvPr id="4" name="圆角矩形 10"/>
          <p:cNvSpPr/>
          <p:nvPr>
            <p:custDataLst>
              <p:tags r:id="rId2"/>
            </p:custDataLst>
          </p:nvPr>
        </p:nvSpPr>
        <p:spPr>
          <a:xfrm>
            <a:off x="1131583" y="1341803"/>
            <a:ext cx="2100264" cy="6878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accent2"/>
                </a:solidFill>
              </a:rPr>
              <a:t>2021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22072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1.规则</a:t>
            </a:r>
            <a:endParaRPr lang="en-US"/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1.组件只能有一个根标签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2.记住两个词全局和局部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3.组件名称命名中 ‘-小写字母’ 相当于 大写英文字母(hello-com 相当于 helloCom)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898525"/>
          </a:xfrm>
        </p:spPr>
        <p:txBody>
          <a:bodyPr>
            <a:normAutofit/>
          </a:bodyPr>
          <a:p>
            <a:r>
              <a:rPr lang="en-US"/>
              <a:t>4 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80720" y="3909695"/>
            <a:ext cx="10515600" cy="2207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838200" y="3703955"/>
            <a:ext cx="10515600" cy="2926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4.1 </a:t>
            </a:r>
            <a:r>
              <a:rPr lang="zh-CN" altLang="en-US" sz="1800">
                <a:solidFill>
                  <a:schemeClr val="tx1"/>
                </a:solidFill>
              </a:rPr>
              <a:t>父子组件传值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</a:rPr>
              <a:t>4.2 ref获取组件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</a:rPr>
              <a:t>4.3 </a:t>
            </a:r>
            <a:r>
              <a:rPr lang="zh-CN" altLang="en-US" sz="1800">
                <a:solidFill>
                  <a:schemeClr val="tx1"/>
                </a:solidFill>
              </a:rPr>
              <a:t>参数校验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</a:rPr>
              <a:t>4.4 </a:t>
            </a:r>
            <a:r>
              <a:rPr lang="zh-CN" altLang="en-US" sz="1800">
                <a:solidFill>
                  <a:schemeClr val="tx1"/>
                </a:solidFill>
              </a:rPr>
              <a:t>给组件绑定原生事件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</a:rPr>
              <a:t>4.5 </a:t>
            </a:r>
            <a:r>
              <a:rPr lang="zh-CN" altLang="en-US" sz="1800">
                <a:solidFill>
                  <a:schemeClr val="tx1"/>
                </a:solidFill>
              </a:rPr>
              <a:t>非父子组件的传值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</a:rPr>
              <a:t>4.6 </a:t>
            </a:r>
            <a:r>
              <a:rPr lang="zh-CN" altLang="en-US" sz="1800">
                <a:solidFill>
                  <a:schemeClr val="tx1"/>
                </a:solidFill>
              </a:rPr>
              <a:t>插槽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</a:rPr>
              <a:t>4.7</a:t>
            </a:r>
            <a:r>
              <a:rPr lang="zh-CN" altLang="en-US" sz="1800">
                <a:solidFill>
                  <a:schemeClr val="tx1"/>
                </a:solidFill>
              </a:rPr>
              <a:t>动态组件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898525"/>
          </a:xfrm>
        </p:spPr>
        <p:txBody>
          <a:bodyPr>
            <a:normAutofit/>
          </a:bodyPr>
          <a:p>
            <a:r>
              <a:rPr lang="en-US" altLang="zh-CN"/>
              <a:t>5.</a:t>
            </a:r>
            <a:r>
              <a:rPr lang="zh-CN" altLang="en-US"/>
              <a:t>工作中遇到的坑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1880" y="1774190"/>
            <a:ext cx="8926195" cy="44970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1.图片资源 require 与 static目录下</a:t>
            </a:r>
            <a:r>
              <a:rPr lang="zh-CN" altLang="en-US"/>
              <a:t>的图片</a:t>
            </a:r>
            <a:r>
              <a:rPr lang="en-US" altLang="zh-CN"/>
              <a:t>不需要</a:t>
            </a:r>
            <a:r>
              <a:rPr lang="zh-CN" altLang="en-US"/>
              <a:t>加</a:t>
            </a:r>
            <a:r>
              <a:rPr lang="en-US" altLang="zh-CN"/>
              <a:t>require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&lt;ul&gt;、&lt;ol&gt;、&lt;table&gt;、&lt;select&gt;</a:t>
            </a:r>
            <a:r>
              <a:rPr lang="zh-CN" altLang="en-US"/>
              <a:t>使用组件的坑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数组的值修改了 </a:t>
            </a:r>
            <a:r>
              <a:rPr lang="en-US" altLang="zh-CN"/>
              <a:t>UI</a:t>
            </a:r>
            <a:r>
              <a:rPr lang="zh-CN" altLang="en-US"/>
              <a:t>却不刷新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4.自定义组件添加click等事件不生效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定时器的移除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6.</a:t>
            </a:r>
            <a:r>
              <a:rPr lang="zh-CN" altLang="en-US"/>
              <a:t>在子组件中直接修改父组件传入的值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7.</a:t>
            </a:r>
            <a:r>
              <a:rPr lang="zh-CN" altLang="en-US"/>
              <a:t>对象的深浅拷贝问题</a:t>
            </a:r>
            <a:r>
              <a:rPr lang="en-US" altLang="zh-CN"/>
              <a:t>(</a:t>
            </a:r>
            <a:r>
              <a:rPr lang="zh-CN" altLang="en-US"/>
              <a:t>简单的可通过JSON.stringify和JSON.parse解决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8800" smtClean="0"/>
              <a:t>Thankyou</a:t>
            </a:r>
            <a:endParaRPr lang="en-US" altLang="zh-CN" sz="8800" smtClean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7965"/>
          </a:xfrm>
        </p:spPr>
        <p:txBody>
          <a:bodyPr>
            <a:normAutofit lnSpcReduction="20000"/>
          </a:bodyPr>
          <a:p>
            <a:pPr marL="457200" indent="-457200">
              <a:buFont typeface="+mj-lt"/>
              <a:buAutoNum type="arabicPeriod"/>
            </a:pPr>
            <a:r>
              <a:rPr lang="en-US">
                <a:sym typeface="+mn-ea"/>
              </a:rPr>
              <a:t>Vue</a:t>
            </a:r>
            <a:r>
              <a:rPr lang="zh-CN" altLang="en-US">
                <a:sym typeface="+mn-ea"/>
              </a:rPr>
              <a:t>是什么</a:t>
            </a:r>
            <a:r>
              <a:rPr lang="en-US" altLang="zh-CN">
                <a:sym typeface="+mn-ea"/>
              </a:rPr>
              <a:t>?</a:t>
            </a:r>
            <a:endParaRPr lang="zh-CN" altLang="en-US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Vue</a:t>
            </a:r>
            <a:r>
              <a:rPr lang="zh-CN" altLang="en-US"/>
              <a:t>如何使用</a:t>
            </a:r>
            <a:r>
              <a:rPr lang="en-US" altLang="zh-CN"/>
              <a:t>?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生命周期钩子</a:t>
            </a:r>
            <a:endParaRPr lang="zh-CN" altLang="en-US"/>
          </a:p>
          <a:p>
            <a:pPr marL="0" indent="0">
              <a:buFont typeface="+mj-lt"/>
              <a:buNone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0" indent="0">
              <a:buFont typeface="+mj-lt"/>
              <a:buNone/>
            </a:pPr>
            <a:r>
              <a:rPr lang="zh-CN" altLang="en-US"/>
              <a:t>进阶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Font typeface="+mj-lt"/>
              <a:buNone/>
            </a:pPr>
            <a:r>
              <a:rPr lang="en-US" altLang="zh-CN"/>
              <a:t>3.Vue-Router</a:t>
            </a:r>
            <a:endParaRPr lang="en-US" altLang="zh-CN"/>
          </a:p>
          <a:p>
            <a:pPr marL="0" indent="0">
              <a:buFont typeface="+mj-lt"/>
              <a:buNone/>
            </a:pPr>
            <a:r>
              <a:rPr lang="en-US" altLang="zh-CN"/>
              <a:t>4.Vuex</a:t>
            </a:r>
            <a:endParaRPr lang="en-US" altLang="zh-CN"/>
          </a:p>
          <a:p>
            <a:pPr marL="0" indent="0">
              <a:buFont typeface="+mj-lt"/>
              <a:buNone/>
            </a:pPr>
            <a:r>
              <a:rPr lang="en-US" altLang="zh-CN"/>
              <a:t>5.Vue</a:t>
            </a:r>
            <a:r>
              <a:rPr lang="zh-CN" altLang="en-US"/>
              <a:t>源码</a:t>
            </a:r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ound Diagonal Corner Rectangle 53"/>
          <p:cNvSpPr/>
          <p:nvPr>
            <p:custDataLst>
              <p:tags r:id="rId1"/>
            </p:custDataLst>
          </p:nvPr>
        </p:nvSpPr>
        <p:spPr>
          <a:xfrm>
            <a:off x="1302629" y="1560853"/>
            <a:ext cx="2085037" cy="1870162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/>
            <a:endParaRPr lang="bg-BG" sz="3600" i="1" dirty="0">
              <a:solidFill>
                <a:srgbClr val="20252D"/>
              </a:solidFill>
              <a:sym typeface="+mn-lt"/>
            </a:endParaRPr>
          </a:p>
        </p:txBody>
      </p:sp>
      <p:sp>
        <p:nvSpPr>
          <p:cNvPr id="20" name="Freeform 5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6921" y="2050255"/>
            <a:ext cx="418271" cy="370229"/>
          </a:xfrm>
          <a:custGeom>
            <a:avLst/>
            <a:gdLst>
              <a:gd name="T0" fmla="*/ 159 w 670"/>
              <a:gd name="T1" fmla="*/ 660 h 661"/>
              <a:gd name="T2" fmla="*/ 259 w 670"/>
              <a:gd name="T3" fmla="*/ 635 h 661"/>
              <a:gd name="T4" fmla="*/ 669 w 670"/>
              <a:gd name="T5" fmla="*/ 225 h 661"/>
              <a:gd name="T6" fmla="*/ 435 w 670"/>
              <a:gd name="T7" fmla="*/ 0 h 661"/>
              <a:gd name="T8" fmla="*/ 33 w 670"/>
              <a:gd name="T9" fmla="*/ 409 h 661"/>
              <a:gd name="T10" fmla="*/ 0 w 670"/>
              <a:gd name="T11" fmla="*/ 510 h 661"/>
              <a:gd name="T12" fmla="*/ 159 w 670"/>
              <a:gd name="T13" fmla="*/ 660 h 661"/>
              <a:gd name="T14" fmla="*/ 159 w 670"/>
              <a:gd name="T15" fmla="*/ 660 h 661"/>
              <a:gd name="T16" fmla="*/ 159 w 670"/>
              <a:gd name="T17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0" h="661">
                <a:moveTo>
                  <a:pt x="159" y="660"/>
                </a:moveTo>
                <a:cubicBezTo>
                  <a:pt x="184" y="643"/>
                  <a:pt x="226" y="635"/>
                  <a:pt x="259" y="635"/>
                </a:cubicBezTo>
                <a:cubicBezTo>
                  <a:pt x="669" y="225"/>
                  <a:pt x="669" y="225"/>
                  <a:pt x="669" y="225"/>
                </a:cubicBezTo>
                <a:cubicBezTo>
                  <a:pt x="435" y="0"/>
                  <a:pt x="435" y="0"/>
                  <a:pt x="435" y="0"/>
                </a:cubicBezTo>
                <a:cubicBezTo>
                  <a:pt x="33" y="409"/>
                  <a:pt x="33" y="409"/>
                  <a:pt x="33" y="409"/>
                </a:cubicBezTo>
                <a:cubicBezTo>
                  <a:pt x="33" y="443"/>
                  <a:pt x="25" y="485"/>
                  <a:pt x="0" y="510"/>
                </a:cubicBezTo>
                <a:lnTo>
                  <a:pt x="159" y="660"/>
                </a:lnTo>
                <a:close/>
                <a:moveTo>
                  <a:pt x="159" y="660"/>
                </a:moveTo>
                <a:lnTo>
                  <a:pt x="159" y="6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1" name="Freeform 54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42607" y="2556233"/>
            <a:ext cx="341220" cy="303588"/>
          </a:xfrm>
          <a:custGeom>
            <a:avLst/>
            <a:gdLst>
              <a:gd name="T0" fmla="*/ 226 w 545"/>
              <a:gd name="T1" fmla="*/ 259 h 544"/>
              <a:gd name="T2" fmla="*/ 209 w 545"/>
              <a:gd name="T3" fmla="*/ 242 h 544"/>
              <a:gd name="T4" fmla="*/ 134 w 545"/>
              <a:gd name="T5" fmla="*/ 301 h 544"/>
              <a:gd name="T6" fmla="*/ 0 w 545"/>
              <a:gd name="T7" fmla="*/ 510 h 544"/>
              <a:gd name="T8" fmla="*/ 34 w 545"/>
              <a:gd name="T9" fmla="*/ 543 h 544"/>
              <a:gd name="T10" fmla="*/ 243 w 545"/>
              <a:gd name="T11" fmla="*/ 409 h 544"/>
              <a:gd name="T12" fmla="*/ 301 w 545"/>
              <a:gd name="T13" fmla="*/ 334 h 544"/>
              <a:gd name="T14" fmla="*/ 285 w 545"/>
              <a:gd name="T15" fmla="*/ 317 h 544"/>
              <a:gd name="T16" fmla="*/ 544 w 545"/>
              <a:gd name="T17" fmla="*/ 58 h 544"/>
              <a:gd name="T18" fmla="*/ 485 w 545"/>
              <a:gd name="T19" fmla="*/ 0 h 544"/>
              <a:gd name="T20" fmla="*/ 226 w 545"/>
              <a:gd name="T21" fmla="*/ 259 h 544"/>
              <a:gd name="T22" fmla="*/ 226 w 545"/>
              <a:gd name="T23" fmla="*/ 259 h 544"/>
              <a:gd name="T24" fmla="*/ 226 w 545"/>
              <a:gd name="T25" fmla="*/ 259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5" h="544">
                <a:moveTo>
                  <a:pt x="226" y="259"/>
                </a:moveTo>
                <a:lnTo>
                  <a:pt x="209" y="242"/>
                </a:lnTo>
                <a:lnTo>
                  <a:pt x="134" y="301"/>
                </a:lnTo>
                <a:lnTo>
                  <a:pt x="0" y="510"/>
                </a:lnTo>
                <a:lnTo>
                  <a:pt x="34" y="543"/>
                </a:lnTo>
                <a:lnTo>
                  <a:pt x="243" y="409"/>
                </a:lnTo>
                <a:lnTo>
                  <a:pt x="301" y="334"/>
                </a:lnTo>
                <a:lnTo>
                  <a:pt x="285" y="317"/>
                </a:lnTo>
                <a:lnTo>
                  <a:pt x="544" y="58"/>
                </a:lnTo>
                <a:lnTo>
                  <a:pt x="485" y="0"/>
                </a:lnTo>
                <a:lnTo>
                  <a:pt x="226" y="259"/>
                </a:lnTo>
                <a:close/>
                <a:moveTo>
                  <a:pt x="226" y="259"/>
                </a:moveTo>
                <a:lnTo>
                  <a:pt x="226" y="2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 fontScale="77500" lnSpcReduction="20000"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2" name="Freeform 54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42607" y="2556233"/>
            <a:ext cx="341220" cy="303588"/>
          </a:xfrm>
          <a:custGeom>
            <a:avLst/>
            <a:gdLst>
              <a:gd name="T0" fmla="*/ 226 w 545"/>
              <a:gd name="T1" fmla="*/ 259 h 544"/>
              <a:gd name="T2" fmla="*/ 209 w 545"/>
              <a:gd name="T3" fmla="*/ 242 h 544"/>
              <a:gd name="T4" fmla="*/ 134 w 545"/>
              <a:gd name="T5" fmla="*/ 301 h 544"/>
              <a:gd name="T6" fmla="*/ 0 w 545"/>
              <a:gd name="T7" fmla="*/ 510 h 544"/>
              <a:gd name="T8" fmla="*/ 34 w 545"/>
              <a:gd name="T9" fmla="*/ 543 h 544"/>
              <a:gd name="T10" fmla="*/ 243 w 545"/>
              <a:gd name="T11" fmla="*/ 409 h 544"/>
              <a:gd name="T12" fmla="*/ 301 w 545"/>
              <a:gd name="T13" fmla="*/ 334 h 544"/>
              <a:gd name="T14" fmla="*/ 285 w 545"/>
              <a:gd name="T15" fmla="*/ 317 h 544"/>
              <a:gd name="T16" fmla="*/ 544 w 545"/>
              <a:gd name="T17" fmla="*/ 58 h 544"/>
              <a:gd name="T18" fmla="*/ 485 w 545"/>
              <a:gd name="T19" fmla="*/ 0 h 544"/>
              <a:gd name="T20" fmla="*/ 226 w 545"/>
              <a:gd name="T21" fmla="*/ 259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5" h="544">
                <a:moveTo>
                  <a:pt x="226" y="259"/>
                </a:moveTo>
                <a:lnTo>
                  <a:pt x="209" y="242"/>
                </a:lnTo>
                <a:lnTo>
                  <a:pt x="134" y="301"/>
                </a:lnTo>
                <a:lnTo>
                  <a:pt x="0" y="510"/>
                </a:lnTo>
                <a:lnTo>
                  <a:pt x="34" y="543"/>
                </a:lnTo>
                <a:lnTo>
                  <a:pt x="243" y="409"/>
                </a:lnTo>
                <a:lnTo>
                  <a:pt x="301" y="334"/>
                </a:lnTo>
                <a:lnTo>
                  <a:pt x="285" y="317"/>
                </a:lnTo>
                <a:lnTo>
                  <a:pt x="544" y="58"/>
                </a:lnTo>
                <a:lnTo>
                  <a:pt x="485" y="0"/>
                </a:lnTo>
                <a:lnTo>
                  <a:pt x="226" y="2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 fontScale="77500" lnSpcReduction="20000"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3" name="Freeform 54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82949" y="2701857"/>
            <a:ext cx="2750" cy="246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 fontScale="25000" lnSpcReduction="20000"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4" name="Freeform 54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4020" y="2060127"/>
            <a:ext cx="902585" cy="802163"/>
          </a:xfrm>
          <a:custGeom>
            <a:avLst/>
            <a:gdLst>
              <a:gd name="T0" fmla="*/ 644 w 1448"/>
              <a:gd name="T1" fmla="*/ 427 h 1431"/>
              <a:gd name="T2" fmla="*/ 561 w 1448"/>
              <a:gd name="T3" fmla="*/ 117 h 1431"/>
              <a:gd name="T4" fmla="*/ 251 w 1448"/>
              <a:gd name="T5" fmla="*/ 34 h 1431"/>
              <a:gd name="T6" fmla="*/ 435 w 1448"/>
              <a:gd name="T7" fmla="*/ 209 h 1431"/>
              <a:gd name="T8" fmla="*/ 385 w 1448"/>
              <a:gd name="T9" fmla="*/ 385 h 1431"/>
              <a:gd name="T10" fmla="*/ 210 w 1448"/>
              <a:gd name="T11" fmla="*/ 435 h 1431"/>
              <a:gd name="T12" fmla="*/ 34 w 1448"/>
              <a:gd name="T13" fmla="*/ 251 h 1431"/>
              <a:gd name="T14" fmla="*/ 109 w 1448"/>
              <a:gd name="T15" fmla="*/ 561 h 1431"/>
              <a:gd name="T16" fmla="*/ 435 w 1448"/>
              <a:gd name="T17" fmla="*/ 644 h 1431"/>
              <a:gd name="T18" fmla="*/ 1179 w 1448"/>
              <a:gd name="T19" fmla="*/ 1380 h 1431"/>
              <a:gd name="T20" fmla="*/ 1288 w 1448"/>
              <a:gd name="T21" fmla="*/ 1430 h 1431"/>
              <a:gd name="T22" fmla="*/ 1388 w 1448"/>
              <a:gd name="T23" fmla="*/ 1380 h 1431"/>
              <a:gd name="T24" fmla="*/ 1388 w 1448"/>
              <a:gd name="T25" fmla="*/ 1171 h 1431"/>
              <a:gd name="T26" fmla="*/ 644 w 1448"/>
              <a:gd name="T27" fmla="*/ 427 h 1431"/>
              <a:gd name="T28" fmla="*/ 1296 w 1448"/>
              <a:gd name="T29" fmla="*/ 1355 h 1431"/>
              <a:gd name="T30" fmla="*/ 1238 w 1448"/>
              <a:gd name="T31" fmla="*/ 1305 h 1431"/>
              <a:gd name="T32" fmla="*/ 1296 w 1448"/>
              <a:gd name="T33" fmla="*/ 1246 h 1431"/>
              <a:gd name="T34" fmla="*/ 1355 w 1448"/>
              <a:gd name="T35" fmla="*/ 1305 h 1431"/>
              <a:gd name="T36" fmla="*/ 1296 w 1448"/>
              <a:gd name="T37" fmla="*/ 1355 h 1431"/>
              <a:gd name="T38" fmla="*/ 1296 w 1448"/>
              <a:gd name="T39" fmla="*/ 1355 h 1431"/>
              <a:gd name="T40" fmla="*/ 1296 w 1448"/>
              <a:gd name="T41" fmla="*/ 1355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8" h="1431">
                <a:moveTo>
                  <a:pt x="644" y="427"/>
                </a:moveTo>
                <a:cubicBezTo>
                  <a:pt x="678" y="318"/>
                  <a:pt x="644" y="201"/>
                  <a:pt x="561" y="117"/>
                </a:cubicBezTo>
                <a:cubicBezTo>
                  <a:pt x="477" y="34"/>
                  <a:pt x="360" y="0"/>
                  <a:pt x="251" y="34"/>
                </a:cubicBezTo>
                <a:cubicBezTo>
                  <a:pt x="435" y="209"/>
                  <a:pt x="435" y="209"/>
                  <a:pt x="435" y="209"/>
                </a:cubicBezTo>
                <a:cubicBezTo>
                  <a:pt x="385" y="385"/>
                  <a:pt x="385" y="385"/>
                  <a:pt x="385" y="385"/>
                </a:cubicBezTo>
                <a:cubicBezTo>
                  <a:pt x="210" y="435"/>
                  <a:pt x="210" y="435"/>
                  <a:pt x="210" y="435"/>
                </a:cubicBezTo>
                <a:cubicBezTo>
                  <a:pt x="34" y="251"/>
                  <a:pt x="34" y="251"/>
                  <a:pt x="34" y="251"/>
                </a:cubicBezTo>
                <a:cubicBezTo>
                  <a:pt x="0" y="360"/>
                  <a:pt x="25" y="477"/>
                  <a:pt x="109" y="561"/>
                </a:cubicBezTo>
                <a:cubicBezTo>
                  <a:pt x="201" y="653"/>
                  <a:pt x="326" y="677"/>
                  <a:pt x="435" y="644"/>
                </a:cubicBezTo>
                <a:cubicBezTo>
                  <a:pt x="1179" y="1380"/>
                  <a:pt x="1179" y="1380"/>
                  <a:pt x="1179" y="1380"/>
                </a:cubicBezTo>
                <a:cubicBezTo>
                  <a:pt x="1204" y="1413"/>
                  <a:pt x="1246" y="1430"/>
                  <a:pt x="1288" y="1430"/>
                </a:cubicBezTo>
                <a:cubicBezTo>
                  <a:pt x="1321" y="1430"/>
                  <a:pt x="1363" y="1413"/>
                  <a:pt x="1388" y="1380"/>
                </a:cubicBezTo>
                <a:cubicBezTo>
                  <a:pt x="1447" y="1321"/>
                  <a:pt x="1447" y="1229"/>
                  <a:pt x="1388" y="1171"/>
                </a:cubicBezTo>
                <a:lnTo>
                  <a:pt x="644" y="427"/>
                </a:lnTo>
                <a:close/>
                <a:moveTo>
                  <a:pt x="1296" y="1355"/>
                </a:moveTo>
                <a:cubicBezTo>
                  <a:pt x="1263" y="1355"/>
                  <a:pt x="1238" y="1330"/>
                  <a:pt x="1238" y="1305"/>
                </a:cubicBezTo>
                <a:cubicBezTo>
                  <a:pt x="1238" y="1271"/>
                  <a:pt x="1263" y="1246"/>
                  <a:pt x="1296" y="1246"/>
                </a:cubicBezTo>
                <a:cubicBezTo>
                  <a:pt x="1330" y="1246"/>
                  <a:pt x="1355" y="1271"/>
                  <a:pt x="1355" y="1305"/>
                </a:cubicBezTo>
                <a:cubicBezTo>
                  <a:pt x="1355" y="1330"/>
                  <a:pt x="1330" y="1355"/>
                  <a:pt x="1296" y="1355"/>
                </a:cubicBezTo>
                <a:close/>
                <a:moveTo>
                  <a:pt x="1296" y="1355"/>
                </a:moveTo>
                <a:lnTo>
                  <a:pt x="1296" y="13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6" name="Round Diagonal Corner Rectangle 52"/>
          <p:cNvSpPr/>
          <p:nvPr>
            <p:custDataLst>
              <p:tags r:id="rId7"/>
            </p:custDataLst>
          </p:nvPr>
        </p:nvSpPr>
        <p:spPr>
          <a:xfrm rot="5400000">
            <a:off x="4787844" y="1453416"/>
            <a:ext cx="1870162" cy="2085037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/>
            <a:endParaRPr lang="bg-BG" sz="3600" i="1" dirty="0">
              <a:solidFill>
                <a:srgbClr val="20252D"/>
              </a:solidFill>
              <a:sym typeface="+mn-lt"/>
            </a:endParaRPr>
          </a:p>
        </p:txBody>
      </p:sp>
      <p:sp>
        <p:nvSpPr>
          <p:cNvPr id="27" name="Freeform 29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79307" y="2104976"/>
            <a:ext cx="1143047" cy="793891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9" name="Round Diagonal Corner Rectangle 54"/>
          <p:cNvSpPr/>
          <p:nvPr>
            <p:custDataLst>
              <p:tags r:id="rId9"/>
            </p:custDataLst>
          </p:nvPr>
        </p:nvSpPr>
        <p:spPr>
          <a:xfrm>
            <a:off x="8128737" y="1560853"/>
            <a:ext cx="2085037" cy="1870162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/>
            <a:endParaRPr lang="bg-BG" sz="3600" i="1" dirty="0">
              <a:solidFill>
                <a:srgbClr val="20252D"/>
              </a:solidFill>
              <a:sym typeface="+mn-lt"/>
            </a:endParaRPr>
          </a:p>
        </p:txBody>
      </p:sp>
      <p:sp>
        <p:nvSpPr>
          <p:cNvPr id="30" name="Freeform 23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699684" y="2152325"/>
            <a:ext cx="936558" cy="616949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7804318" y="4578945"/>
            <a:ext cx="2537242" cy="1873285"/>
          </a:xfrm>
          <a:prstGeom prst="rect">
            <a:avLst/>
          </a:prstGeom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algn="ctr">
              <a:defRPr i="1"/>
            </a:lvl1pPr>
          </a:lstStyle>
          <a:p>
            <a:pPr marL="0" lvl="0"/>
            <a:r>
              <a:rPr lang="zh-CN" altLang="zh-CN" smtClean="0"/>
              <a:t>后端只给前端提供数据,前端负责HTML渲染和用户交互。</a:t>
            </a:r>
            <a:endParaRPr lang="zh-CN" altLang="zh-CN" smtClean="0"/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8286115" y="3896995"/>
            <a:ext cx="1859280" cy="43624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99000" sy="990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 fontScale="92500"/>
          </a:bodyPr>
          <a:lstStyle>
            <a:defPPr>
              <a:defRPr lang="zh-CN"/>
            </a:defPPr>
            <a:lvl1pPr algn="ctr">
              <a:defRPr sz="2400" i="1">
                <a:solidFill>
                  <a:schemeClr val="accent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前后端分离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4409700" y="3896734"/>
            <a:ext cx="2355329" cy="43591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99000" sy="990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 fontScale="92500"/>
          </a:bodyPr>
          <a:lstStyle>
            <a:defPPr>
              <a:defRPr lang="zh-CN"/>
            </a:defPPr>
            <a:lvl1pPr algn="ctr">
              <a:defRPr sz="2400" i="1">
                <a:solidFill>
                  <a:schemeClr val="accent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数据双向绑定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4409763" y="4578945"/>
            <a:ext cx="2537242" cy="1873285"/>
          </a:xfrm>
          <a:prstGeom prst="rect">
            <a:avLst/>
          </a:prstGeom>
        </p:spPr>
        <p:txBody>
          <a:bodyPr wrap="square" lIns="90000" tIns="46800" rIns="90000" bIns="46800" anchor="t" anchorCtr="0">
            <a:normAutofit fontScale="90000"/>
          </a:bodyPr>
          <a:lstStyle>
            <a:defPPr>
              <a:defRPr lang="zh-CN"/>
            </a:defPPr>
            <a:lvl1pPr algn="ctr">
              <a:defRPr i="1"/>
            </a:lvl1pPr>
          </a:lstStyle>
          <a:p>
            <a:pPr marL="0" lvl="0"/>
            <a:r>
              <a:rPr lang="zh-CN" altLang="zh-CN" smtClean="0"/>
              <a:t>采用数据劫持结合发布者-订阅者模式的方式，通过Object.defineProperty()来劫持各个属性的setter，getter，在数据变动时发布消息给订阅者，触发相应的监听回调。</a:t>
            </a:r>
            <a:endParaRPr lang="zh-CN" altLang="zh-CN" smtClean="0"/>
          </a:p>
        </p:txBody>
      </p:sp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1015207" y="4578945"/>
            <a:ext cx="2537242" cy="1873285"/>
          </a:xfrm>
          <a:prstGeom prst="rect">
            <a:avLst/>
          </a:prstGeom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algn="ctr">
              <a:defRPr i="1"/>
            </a:lvl1pPr>
          </a:lstStyle>
          <a:p>
            <a:pPr marL="0" lvl="0"/>
            <a:r>
              <a:rPr lang="zh-CN" altLang="en-US" smtClean="0"/>
              <a:t>V</a:t>
            </a:r>
            <a:r>
              <a:rPr lang="en-US" altLang="zh-CN" smtClean="0"/>
              <a:t>ue.js</a:t>
            </a:r>
            <a:r>
              <a:rPr lang="zh-CN" altLang="en-US" smtClean="0"/>
              <a:t>是一个用于创建用户界面的开源JavaScript框架</a:t>
            </a:r>
            <a:endParaRPr lang="zh-CN" altLang="en-US" smtClean="0"/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1630045" y="3830320"/>
            <a:ext cx="1640205" cy="50228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99000" sy="990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 fontScale="72500"/>
          </a:bodyPr>
          <a:lstStyle>
            <a:defPPr>
              <a:defRPr lang="zh-CN"/>
            </a:defPPr>
            <a:lvl1pPr algn="ctr">
              <a:defRPr sz="2400" i="1">
                <a:solidFill>
                  <a:schemeClr val="accent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JavaScript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20090" y="394335"/>
            <a:ext cx="10515600" cy="1325563"/>
          </a:xfrm>
        </p:spPr>
        <p:txBody>
          <a:bodyPr/>
          <a:p>
            <a:r>
              <a:rPr lang="en-US" altLang="zh-CN"/>
              <a:t>1.1 </a:t>
            </a:r>
            <a:r>
              <a:rPr lang="zh-CN" altLang="en-US"/>
              <a:t>简要介绍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1580" y="365125"/>
            <a:ext cx="10142220" cy="1325880"/>
          </a:xfrm>
        </p:spPr>
        <p:txBody>
          <a:bodyPr>
            <a:normAutofit/>
          </a:bodyPr>
          <a:p>
            <a:r>
              <a:rPr lang="en-US" altLang="zh-CN"/>
              <a:t>1.2 Vue</a:t>
            </a:r>
            <a:r>
              <a:rPr lang="zh-CN" altLang="en-US"/>
              <a:t>的优点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060" y="1580515"/>
            <a:ext cx="8405495" cy="51650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1.轻量级框架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简单易学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/>
              <a:t>3.组件化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/>
              <a:t>4.视图,数据,结构分离</a:t>
            </a:r>
            <a:r>
              <a:rPr lang="zh-CN" altLang="en-US"/>
              <a:t>（</a:t>
            </a:r>
            <a:r>
              <a:rPr lang="en-US" altLang="zh-CN"/>
              <a:t>MVVM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5.运行速度更快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6.</a:t>
            </a:r>
            <a:r>
              <a:rPr lang="zh-CN" altLang="en-US">
                <a:sym typeface="+mn-ea"/>
              </a:rPr>
              <a:t>双向数据绑定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</a:t>
            </a:r>
            <a:r>
              <a:rPr lang="en-US" altLang="zh-CN" sz="1600">
                <a:sym typeface="+mn-ea"/>
              </a:rPr>
              <a:t>     这也就是vue.js最大的优点，通过MVVM思想实现数据的双向绑定，让开发者不用再操作dom对象，有更多的时间去思考业务逻辑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1.3 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23080"/>
          </a:xfrm>
        </p:spPr>
        <p:txBody>
          <a:bodyPr/>
          <a:p>
            <a:pPr marL="0" indent="0">
              <a:buNone/>
            </a:pPr>
            <a:r>
              <a:rPr lang="zh-CN" altLang="en-US">
                <a:hlinkClick r:id="rId1" action="ppaction://hlinkfile"/>
              </a:rPr>
              <a:t>官网安装指南</a:t>
            </a:r>
            <a:r>
              <a:rPr lang="en-US" altLang="zh-CN">
                <a:hlinkClick r:id="rId1" action="ppaction://hlinkfile"/>
              </a:rPr>
              <a:t>: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CDN</a:t>
            </a:r>
            <a:r>
              <a:rPr lang="zh-CN" altLang="en-US"/>
              <a:t>引入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下载和引入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en-US" altLang="zh-CN"/>
              <a:t>NPM</a:t>
            </a:r>
            <a:r>
              <a:rPr lang="zh-CN" altLang="en-US"/>
              <a:t>安装管理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3.1 </a:t>
            </a:r>
            <a:r>
              <a:rPr lang="zh-CN" altLang="en-US"/>
              <a:t>安装</a:t>
            </a:r>
            <a:r>
              <a:rPr lang="en-US" altLang="zh-CN"/>
              <a:t>npm(http://nodejs.cn/)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3.2 </a:t>
            </a:r>
            <a:r>
              <a:rPr lang="zh-CN" altLang="en-US"/>
              <a:t>安装</a:t>
            </a:r>
            <a:r>
              <a:rPr lang="en-US" altLang="zh-CN"/>
              <a:t>Vue-cli</a:t>
            </a:r>
            <a:r>
              <a:rPr lang="zh-CN" altLang="en-US"/>
              <a:t>脚手架</a:t>
            </a:r>
            <a:r>
              <a:rPr lang="en-US" altLang="zh-CN"/>
              <a:t>(npm install -g @vue/cli)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3.3 </a:t>
            </a:r>
            <a:r>
              <a:rPr lang="zh-CN" altLang="en-US"/>
              <a:t>创建项目</a:t>
            </a:r>
            <a:r>
              <a:rPr lang="en-US" altLang="zh-CN"/>
              <a:t>(vue init webpack projectName)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3.4 npm run dev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898525"/>
          </a:xfrm>
        </p:spPr>
        <p:txBody>
          <a:bodyPr>
            <a:normAutofit/>
          </a:bodyPr>
          <a:p>
            <a:r>
              <a:rPr lang="en-US" altLang="zh-CN"/>
              <a:t>2.1 </a:t>
            </a:r>
            <a:r>
              <a:rPr lang="zh-CN" altLang="zh-CN"/>
              <a:t>第一个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165"/>
            <a:ext cx="10515600" cy="534543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&lt;div id="</a:t>
            </a:r>
            <a:r>
              <a:rPr lang="zh-CN" altLang="en-US" sz="2000">
                <a:solidFill>
                  <a:srgbClr val="FF0000"/>
                </a:solidFill>
              </a:rPr>
              <a:t>app</a:t>
            </a:r>
            <a:r>
              <a:rPr lang="zh-CN" altLang="en-US" sz="2000"/>
              <a:t>"&gt;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&lt;p&gt;{{ </a:t>
            </a:r>
            <a:r>
              <a:rPr lang="zh-CN" altLang="en-US">
                <a:solidFill>
                  <a:srgbClr val="00B050"/>
                </a:solidFill>
              </a:rPr>
              <a:t>message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zh-CN" altLang="en-US" sz="2000"/>
              <a:t>}}&lt;/p&gt;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&lt;/div&gt;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&lt;script&gt;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var vm = new Vue({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el: '</a:t>
            </a:r>
            <a:r>
              <a:rPr lang="zh-CN" altLang="en-US" sz="2000">
                <a:solidFill>
                  <a:srgbClr val="FF0000"/>
                </a:solidFill>
              </a:rPr>
              <a:t>#app</a:t>
            </a:r>
            <a:r>
              <a:rPr lang="zh-CN" altLang="en-US" sz="2000"/>
              <a:t>',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data: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</a:t>
            </a:r>
            <a:r>
              <a:rPr lang="zh-CN" altLang="en-US" sz="2000">
                <a:solidFill>
                  <a:srgbClr val="00B050"/>
                </a:solidFill>
              </a:rPr>
              <a:t> </a:t>
            </a:r>
            <a:r>
              <a:rPr lang="zh-CN" altLang="en-US">
                <a:solidFill>
                  <a:srgbClr val="00B050"/>
                </a:solidFill>
              </a:rPr>
              <a:t>message</a:t>
            </a:r>
            <a:r>
              <a:rPr lang="zh-CN" altLang="en-US" sz="2000"/>
              <a:t>: 'Hello Vue.js!'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&lt;/script&gt;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6880" y="1271905"/>
            <a:ext cx="8317230" cy="52787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600"/>
              <a:t>&lt;div id="app"&gt; &lt;ol&gt;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&lt;li </a:t>
            </a:r>
            <a:r>
              <a:rPr lang="en-US" altLang="zh-CN" sz="1600">
                <a:solidFill>
                  <a:srgbClr val="FF0000"/>
                </a:solidFill>
              </a:rPr>
              <a:t>v-for</a:t>
            </a:r>
            <a:r>
              <a:rPr lang="en-US" altLang="zh-CN" sz="1600"/>
              <a:t>="site in sites"&gt;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{{ site.name }}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&lt;/li&gt;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&lt;/ol&gt;&lt;/div&gt;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&lt;script&gt;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var vm=new Vue({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el: '#app',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data: {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sites: [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{ name: 'Runoob' },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{ name: 'Google' },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{ name: 'Taobao' }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]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}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})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&lt;/script&gt;</a:t>
            </a:r>
            <a:endParaRPr lang="en-US" altLang="zh-CN" sz="160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898525"/>
          </a:xfrm>
        </p:spPr>
        <p:txBody>
          <a:bodyPr>
            <a:normAutofit/>
          </a:bodyPr>
          <a:p>
            <a:r>
              <a:rPr lang="en-US" altLang="zh-CN"/>
              <a:t>2.2  v-for</a:t>
            </a:r>
            <a:r>
              <a:rPr lang="zh-CN" altLang="en-US"/>
              <a:t>例子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4790" y="1734820"/>
            <a:ext cx="10045065" cy="44970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1.v-if v-else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2.v-show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3.v-text v-html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4.v-for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5.v-bind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6.v-on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7.v-model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参考链接</a:t>
            </a:r>
            <a:r>
              <a:rPr lang="en-US" altLang="zh-CN"/>
              <a:t>:https://blog.csdn.net/qq_22182989/article/details/94393963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898525"/>
          </a:xfrm>
        </p:spPr>
        <p:txBody>
          <a:bodyPr>
            <a:normAutofit/>
          </a:bodyPr>
          <a:p>
            <a:r>
              <a:rPr lang="en-US" altLang="zh-CN"/>
              <a:t>2.3  Vue</a:t>
            </a:r>
            <a:r>
              <a:rPr lang="zh-CN" altLang="en-US"/>
              <a:t>常用指令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898525"/>
          </a:xfrm>
        </p:spPr>
        <p:txBody>
          <a:bodyPr>
            <a:normAutofit/>
          </a:bodyPr>
          <a:p>
            <a:r>
              <a:rPr lang="en-US" altLang="zh-CN"/>
              <a:t>3.1  </a:t>
            </a:r>
            <a:r>
              <a:rPr lang="zh-CN" altLang="en-US"/>
              <a:t>生命周期钩子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12265" y="1715135"/>
            <a:ext cx="3281680" cy="44970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hlinkClick r:id="rId1" action="ppaction://hlinkfile"/>
              </a:rPr>
              <a:t>官网地址</a:t>
            </a:r>
            <a:r>
              <a:rPr lang="en-US" altLang="zh-CN">
                <a:hlinkClick r:id="rId1" action="ppaction://hlinkfile"/>
              </a:rPr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1.beforeCreate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2.created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en-US" altLang="zh-CN">
                <a:sym typeface="+mn-ea"/>
              </a:rPr>
              <a:t>beforeMount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4.mounted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en-US" altLang="zh-CN">
                <a:sym typeface="+mn-ea"/>
              </a:rPr>
              <a:t>beforeUpdate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6.updated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7.</a:t>
            </a:r>
            <a:r>
              <a:rPr lang="en-US" altLang="zh-CN">
                <a:sym typeface="+mn-ea"/>
              </a:rPr>
              <a:t>beforeDestory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8.destory</a:t>
            </a:r>
            <a:endParaRPr lang="en-US" altLang="zh-CN"/>
          </a:p>
        </p:txBody>
      </p:sp>
      <p:sp>
        <p:nvSpPr>
          <p:cNvPr id="7" name="内容占位符 4"/>
          <p:cNvSpPr>
            <a:spLocks noGrp="1"/>
          </p:cNvSpPr>
          <p:nvPr/>
        </p:nvSpPr>
        <p:spPr>
          <a:xfrm>
            <a:off x="6039485" y="1715135"/>
            <a:ext cx="3281680" cy="4497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扩展：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keep-alive</a:t>
            </a:r>
            <a:r>
              <a:rPr lang="zh-CN" altLang="en-US"/>
              <a:t>时</a:t>
            </a:r>
            <a:r>
              <a:rPr lang="en-US" altLang="zh-CN"/>
              <a:t>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9.actived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10.deactived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84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3"/>
  <p:tag name="KSO_WM_UNIT_ID" val="diagram20170229_2*l_h_i*1_1_3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4"/>
  <p:tag name="KSO_WM_UNIT_ID" val="diagram20170229_2*l_h_i*1_1_4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5"/>
  <p:tag name="KSO_WM_UNIT_ID" val="diagram20170229_2*l_h_i*1_1_5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6"/>
  <p:tag name="KSO_WM_UNIT_ID" val="diagram20170229_2*l_h_i*1_1_6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2_1"/>
  <p:tag name="KSO_WM_UNIT_ID" val="diagram20170229_2*l_h_i*1_2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2_2"/>
  <p:tag name="KSO_WM_UNIT_ID" val="diagram20170229_2*l_h_i*1_2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3_1"/>
  <p:tag name="KSO_WM_UNIT_ID" val="diagram20170229_2*l_h_i*1_3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3_2"/>
  <p:tag name="KSO_WM_UNIT_ID" val="diagram20170229_2*l_h_i*1_3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f"/>
  <p:tag name="KSO_WM_UNIT_INDEX" val="1_3_1"/>
  <p:tag name="KSO_WM_UNIT_LAYERLEVEL" val="1_1_1"/>
  <p:tag name="KSO_WM_UNIT_VALUE" val="5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229_2*l_h_f*1_3_1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3_3"/>
  <p:tag name="KSO_WM_UNIT_ID" val="diagram20170229_2*l_h_i*1_3_3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7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84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2_3"/>
  <p:tag name="KSO_WM_UNIT_ID" val="diagram20170229_2*l_h_i*1_2_3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7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f"/>
  <p:tag name="KSO_WM_UNIT_INDEX" val="1_2_1"/>
  <p:tag name="KSO_WM_UNIT_LAYERLEVEL" val="1_1_1"/>
  <p:tag name="KSO_WM_UNIT_VALUE" val="5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229_2*l_h_f*1_2_1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229_2*l_h_f*1_1_1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7"/>
  <p:tag name="KSO_WM_UNIT_ID" val="diagram20170229_2*l_h_i*1_1_7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7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  <p:tag name="KSO_WM_TAG_VERSION" val="1.0"/>
  <p:tag name="KSO_WM_SLIDE_ITEM_CNT" val="3"/>
  <p:tag name="KSO_WM_SLIDE_LAYOUT" val="a_l"/>
  <p:tag name="KSO_WM_SLIDE_LAYOUT_CNT" val="1_1"/>
  <p:tag name="KSO_WM_SLIDE_TYPE" val="text"/>
  <p:tag name="KSO_WM_SLIDE_POSITION" val="146*150"/>
  <p:tag name="KSO_WM_SLIDE_SIZE" val="668*358"/>
  <p:tag name="KSO_WM_SLIDE_ID" val="diagram20170229_2"/>
  <p:tag name="KSO_WM_SLIDE_INDEX" val="2"/>
  <p:tag name="KSO_WM_DIAGRAM_GROUP_CODE" val="l1-1"/>
</p:tagLst>
</file>

<file path=ppt/tags/tag25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26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27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28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29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3.xml><?xml version="1.0" encoding="utf-8"?>
<p:tagLst xmlns:p="http://schemas.openxmlformats.org/presentationml/2006/main">
  <p:tag name="KSO_WM_TEMPLATE_CATEGORY" val="custom"/>
  <p:tag name="KSO_WM_TEMPLATE_INDEX" val="20182842"/>
  <p:tag name="KSO_WM_TAG_VERSION" val="1.0"/>
  <p:tag name="KSO_WM_BEAUTIFY_FLAG" val="#wm#"/>
  <p:tag name="KSO_WM_TEMPLATE_THUMBS_INDEX" val="1、9、12、15、18、21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30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32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33.xml><?xml version="1.0" encoding="utf-8"?>
<p:tagLst xmlns:p="http://schemas.openxmlformats.org/presentationml/2006/main">
  <p:tag name="KSO_WM_TEMPLATE_CATEGORY" val="custom"/>
  <p:tag name="KSO_WM_TEMPLATE_INDEX" val="20182842"/>
  <p:tag name="KSO_WM_UNIT_TYPE" val="a"/>
  <p:tag name="KSO_WM_UNIT_INDEX" val="1"/>
  <p:tag name="KSO_WM_UNIT_ID" val="custom20182842_2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you"/>
</p:tagLst>
</file>

<file path=ppt/tags/tag34.xml><?xml version="1.0" encoding="utf-8"?>
<p:tagLst xmlns:p="http://schemas.openxmlformats.org/presentationml/2006/main">
  <p:tag name="KSO_WM_TEMPLATE_CATEGORY" val="custom"/>
  <p:tag name="KSO_WM_TEMPLATE_INDEX" val="20182842"/>
  <p:tag name="KSO_WM_TAG_VERSION" val="1.0"/>
  <p:tag name="KSO_WM_SLIDE_ID" val="custom20182842_21"/>
  <p:tag name="KSO_WM_SLIDE_INDEX" val="21"/>
  <p:tag name="KSO_WM_SLIDE_ITEM_CNT" val="1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4.xml><?xml version="1.0" encoding="utf-8"?>
<p:tagLst xmlns:p="http://schemas.openxmlformats.org/presentationml/2006/main">
  <p:tag name="KSO_WM_TEMPLATE_CATEGORY" val="custom"/>
  <p:tag name="KSO_WM_TEMPLATE_INDEX" val="20182842"/>
  <p:tag name="KSO_WM_UNIT_TYPE" val="a"/>
  <p:tag name="KSO_WM_UNIT_INDEX" val="1"/>
  <p:tag name="KSO_WM_UNIT_ID" val="custom20182842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教学培训行业总结汇报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2_1*i*2"/>
  <p:tag name="KSO_WM_TEMPLATE_CATEGORY" val="custom"/>
  <p:tag name="KSO_WM_TEMPLATE_INDEX" val="20182842"/>
  <p:tag name="KSO_WM_UNIT_INDEX" val="2"/>
</p:tagLst>
</file>

<file path=ppt/tags/tag6.xml><?xml version="1.0" encoding="utf-8"?>
<p:tagLst xmlns:p="http://schemas.openxmlformats.org/presentationml/2006/main">
  <p:tag name="KSO_WM_TEMPLATE_CATEGORY" val="custom"/>
  <p:tag name="KSO_WM_TEMPLATE_INDEX" val="20182842"/>
  <p:tag name="KSO_WM_TAG_VERSION" val="1.0"/>
  <p:tag name="KSO_WM_SLIDE_ID" val="custom2018284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5、18、21、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SLIDE_SUBTYPE" val="pureTxt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1"/>
  <p:tag name="KSO_WM_UNIT_ID" val="diagram20170229_2*l_h_i*1_1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2"/>
  <p:tag name="KSO_WM_UNIT_ID" val="diagram20170229_2*l_h_i*1_1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DB39E"/>
      </a:accent1>
      <a:accent2>
        <a:srgbClr val="FFFFFF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</Words>
  <Application>WPS 演示</Application>
  <PresentationFormat>宽屏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方正书宋_GBK</vt:lpstr>
      <vt:lpstr>Wingdings</vt:lpstr>
      <vt:lpstr>黑体</vt:lpstr>
      <vt:lpstr>汉仪中黑KW</vt:lpstr>
      <vt:lpstr>微软雅黑 Light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苹方-简</vt:lpstr>
      <vt:lpstr>黑体</vt:lpstr>
      <vt:lpstr>1_Office 主题</vt:lpstr>
      <vt:lpstr>Vue.js培训</vt:lpstr>
      <vt:lpstr>主要内容</vt:lpstr>
      <vt:lpstr>1.1 简要介绍</vt:lpstr>
      <vt:lpstr>1.2 Vue的优点</vt:lpstr>
      <vt:lpstr>1.3 安装</vt:lpstr>
      <vt:lpstr>2.1 第一个Demo</vt:lpstr>
      <vt:lpstr>2.2  v-for例子</vt:lpstr>
      <vt:lpstr>2.3  Vue常用指令</vt:lpstr>
      <vt:lpstr>3.1  生命周期钩子</vt:lpstr>
      <vt:lpstr>4 组件</vt:lpstr>
      <vt:lpstr>5.工作中遇到的坑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tjsoft</cp:lastModifiedBy>
  <cp:revision>112</cp:revision>
  <dcterms:created xsi:type="dcterms:W3CDTF">2021-02-22T10:19:22Z</dcterms:created>
  <dcterms:modified xsi:type="dcterms:W3CDTF">2021-02-22T10:19:22Z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