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8" r:id="rId2"/>
    <p:sldId id="256" r:id="rId3"/>
    <p:sldId id="263" r:id="rId4"/>
    <p:sldId id="262" r:id="rId5"/>
    <p:sldId id="260" r:id="rId6"/>
    <p:sldId id="259" r:id="rId7"/>
    <p:sldId id="257" r:id="rId8"/>
    <p:sldId id="261" r:id="rId9"/>
  </p:sldIdLst>
  <p:sldSz cx="14630400" cy="8229600"/>
  <p:notesSz cx="6858000" cy="9144000"/>
  <p:defaultText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8" autoAdjust="0"/>
    <p:restoredTop sz="98800" autoAdjust="0"/>
  </p:normalViewPr>
  <p:slideViewPr>
    <p:cSldViewPr snapToGrid="0" snapToObjects="1">
      <p:cViewPr>
        <p:scale>
          <a:sx n="400" d="100"/>
          <a:sy n="400" d="100"/>
        </p:scale>
        <p:origin x="10880" y="8904"/>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26197C-154C-BB4E-BE1A-6A4F6668793A}" type="datetimeFigureOut">
              <a:rPr lang="en-US" smtClean="0"/>
              <a:pPr/>
              <a:t>8/15/13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6B042F-9309-194C-9C26-57ACB7973BF2}" type="slidenum">
              <a:rPr lang="en-US" smtClean="0"/>
              <a:pPr/>
              <a:t>‹#›</a:t>
            </a:fld>
            <a:endParaRPr lang="en-US"/>
          </a:p>
        </p:txBody>
      </p:sp>
    </p:spTree>
    <p:extLst>
      <p:ext uri="{BB962C8B-B14F-4D97-AF65-F5344CB8AC3E}">
        <p14:creationId xmlns:p14="http://schemas.microsoft.com/office/powerpoint/2010/main" val="511968765"/>
      </p:ext>
    </p:extLst>
  </p:cSld>
  <p:clrMap bg1="lt1" tx1="dk1" bg2="lt2" tx2="dk2" accent1="accent1" accent2="accent2" accent3="accent3" accent4="accent4" accent5="accent5" accent6="accent6" hlink="hlink" folHlink="folHlink"/>
  <p:notesStyle>
    <a:lvl1pPr marL="0" algn="l" defTabSz="653110" rtl="0" eaLnBrk="1" latinLnBrk="0" hangingPunct="1">
      <a:defRPr sz="1700" kern="1200">
        <a:solidFill>
          <a:schemeClr val="tx1"/>
        </a:solidFill>
        <a:latin typeface="+mn-lt"/>
        <a:ea typeface="+mn-ea"/>
        <a:cs typeface="+mn-cs"/>
      </a:defRPr>
    </a:lvl1pPr>
    <a:lvl2pPr marL="653110" algn="l" defTabSz="653110" rtl="0" eaLnBrk="1" latinLnBrk="0" hangingPunct="1">
      <a:defRPr sz="1700" kern="1200">
        <a:solidFill>
          <a:schemeClr val="tx1"/>
        </a:solidFill>
        <a:latin typeface="+mn-lt"/>
        <a:ea typeface="+mn-ea"/>
        <a:cs typeface="+mn-cs"/>
      </a:defRPr>
    </a:lvl2pPr>
    <a:lvl3pPr marL="1306220" algn="l" defTabSz="653110" rtl="0" eaLnBrk="1" latinLnBrk="0" hangingPunct="1">
      <a:defRPr sz="1700" kern="1200">
        <a:solidFill>
          <a:schemeClr val="tx1"/>
        </a:solidFill>
        <a:latin typeface="+mn-lt"/>
        <a:ea typeface="+mn-ea"/>
        <a:cs typeface="+mn-cs"/>
      </a:defRPr>
    </a:lvl3pPr>
    <a:lvl4pPr marL="1959331" algn="l" defTabSz="653110" rtl="0" eaLnBrk="1" latinLnBrk="0" hangingPunct="1">
      <a:defRPr sz="1700" kern="1200">
        <a:solidFill>
          <a:schemeClr val="tx1"/>
        </a:solidFill>
        <a:latin typeface="+mn-lt"/>
        <a:ea typeface="+mn-ea"/>
        <a:cs typeface="+mn-cs"/>
      </a:defRPr>
    </a:lvl4pPr>
    <a:lvl5pPr marL="2612441" algn="l" defTabSz="653110" rtl="0" eaLnBrk="1" latinLnBrk="0" hangingPunct="1">
      <a:defRPr sz="1700" kern="1200">
        <a:solidFill>
          <a:schemeClr val="tx1"/>
        </a:solidFill>
        <a:latin typeface="+mn-lt"/>
        <a:ea typeface="+mn-ea"/>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0164E-DAE3-9644-A2DF-BA83867AA814}" type="slidenum">
              <a:rPr lang="en-US"/>
              <a:pPr/>
              <a:t>1</a:t>
            </a:fld>
            <a:endParaRPr lang="en-US"/>
          </a:p>
        </p:txBody>
      </p:sp>
      <p:sp>
        <p:nvSpPr>
          <p:cNvPr id="512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val="1"/>
            </a:ext>
          </a:extLst>
        </p:spPr>
      </p:sp>
      <p:sp>
        <p:nvSpPr>
          <p:cNvPr id="5123" name="Rectangle 3"/>
          <p:cNvSpPr>
            <a:spLocks noGrp="1" noChangeArrowheads="1"/>
          </p:cNvSpPr>
          <p:nvPr>
            <p:ph type="body" idx="1"/>
          </p:nvPr>
        </p:nvSpPr>
        <p:spPr/>
        <p:txBody>
          <a:bodyPr/>
          <a:lstStyle/>
          <a:p>
            <a:r>
              <a:rPr lang="en-US" sz="2000" dirty="0" smtClean="0"/>
              <a:t>Phil:</a:t>
            </a:r>
            <a:r>
              <a:rPr lang="en-US" sz="2000" baseline="0" dirty="0" smtClean="0"/>
              <a:t> </a:t>
            </a:r>
            <a:r>
              <a:rPr lang="en-US" sz="2000" dirty="0" smtClean="0"/>
              <a:t>When</a:t>
            </a:r>
            <a:r>
              <a:rPr lang="en-US" sz="2000" baseline="0" dirty="0" smtClean="0"/>
              <a:t> the Internet was designed, it was based on a controversial and revolutionary idea: packet switching. Nowadays it seems straightforward and the obvious way to build networks. But that wasn’t always the case. It’s a very simple idea, but of course as it is with simple ideas, there are many interesting implications that arise once you put it into practice. We’ll spend an entire week of the course on packet switching and its implications, but in this video we present the high-level idea and its immediate benefits.</a:t>
            </a:r>
            <a:endParaRPr lang="en-US" sz="20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Nick</a:t>
            </a:r>
          </a:p>
          <a:p>
            <a:endParaRPr lang="en-US" baseline="0" dirty="0" smtClean="0"/>
          </a:p>
          <a:p>
            <a:pPr marL="0" indent="0">
              <a:buNone/>
            </a:pPr>
            <a:r>
              <a:rPr lang="en-US" b="1" dirty="0" smtClean="0"/>
              <a:t>Packet</a:t>
            </a:r>
            <a:r>
              <a:rPr lang="en-US" dirty="0" smtClean="0"/>
              <a:t>: A self-contained unit of data that carries information necessary for it to reach its destination.</a:t>
            </a:r>
          </a:p>
          <a:p>
            <a:endParaRPr lang="en-US" dirty="0" smtClean="0"/>
          </a:p>
          <a:p>
            <a:r>
              <a:rPr lang="en-US" dirty="0" smtClean="0"/>
              <a:t>Packet switching is the idea that we break our data up into discrete,</a:t>
            </a:r>
            <a:r>
              <a:rPr lang="en-US" baseline="0" dirty="0" smtClean="0"/>
              <a:t> self-contained chunks of data. Each chunk, called a packet, carries sufficient information that a network can deliver the packet to its destination. So let’s say we have a source and a destination, and a network of packet switches A, B, and C between them. When A receives a packet for the destination, it sends it along the link to B. When B receives a packet for the destination, it sends it along to C. When C receives a packet for the destination, it sends it to the destination. In the simplest form of packet switching, each packet is routed separately and independently. For example, let’s say there’s another switch connected to B, called D. Immediately after sending a packet to C, B can send the next packet to D. Or, if the next packet were also to the destination, it would send two packets back-to-back to C</a:t>
            </a:r>
            <a:r>
              <a:rPr lang="en-US" baseline="0" dirty="0" smtClean="0"/>
              <a:t>.</a:t>
            </a:r>
          </a:p>
          <a:p>
            <a:endParaRPr lang="en-US" baseline="0" dirty="0" smtClean="0"/>
          </a:p>
          <a:p>
            <a:pPr marL="0" marR="0" indent="0" algn="l" defTabSz="653110" rtl="0" eaLnBrk="1" fontAlgn="auto" latinLnBrk="0" hangingPunct="1">
              <a:lnSpc>
                <a:spcPct val="100000"/>
              </a:lnSpc>
              <a:spcBef>
                <a:spcPts val="0"/>
              </a:spcBef>
              <a:spcAft>
                <a:spcPts val="0"/>
              </a:spcAft>
              <a:buClrTx/>
              <a:buSzTx/>
              <a:buFontTx/>
              <a:buNone/>
              <a:tabLst/>
              <a:defRPr/>
            </a:pPr>
            <a:r>
              <a:rPr lang="en-US" b="1" dirty="0" smtClean="0"/>
              <a:t>Packet switching</a:t>
            </a:r>
            <a:r>
              <a:rPr lang="en-US" dirty="0" smtClean="0"/>
              <a:t>: Independently for each arriving packet, pick its outgoing link. If the link is free, send it. Else hold the packet for later.</a:t>
            </a:r>
            <a:endParaRPr lang="en-US" baseline="0" dirty="0" smtClean="0"/>
          </a:p>
          <a:p>
            <a:endParaRPr lang="en-US" baseline="0" dirty="0" smtClean="0"/>
          </a:p>
          <a:p>
            <a:r>
              <a:rPr lang="en-US" baseline="0" dirty="0" smtClean="0"/>
              <a:t>Here’s one example of how packet switching can work: each packet contains an explicit route, specifying the IDs of each packet switch along the way. We call this “self routing” or “source routing,” because the source specifies the route. When the source sends a packet, it puts in the packet A, B, C, destination. It then forwards the packet to A. A looks inside the header and sees the next hop is B. So it forwards the packet to B. B sees the next hop is C, and C sees the last hop is the destination. It turns out the Internet supports source routing, but it’s generally turned off because it raises big security issues. People owning routers don’t want you telling them how to send packets, because maybe you can trick them to sending them somewhere they shouldn’t, such as secure computers.</a:t>
            </a:r>
          </a:p>
          <a:p>
            <a:endParaRPr lang="en-US" baseline="0" dirty="0" smtClean="0"/>
          </a:p>
          <a:p>
            <a:r>
              <a:rPr lang="en-US" baseline="0" dirty="0" smtClean="0"/>
              <a:t>One simple optimization, and what the Internet mostly does today, is to place a small amount of state in each switch which tells it which next hop to send packets to. For example, a switch can have a table of destination addresses and the next hop. When it receives a packet, it looks up the address in the table, and sends the packet to the appropriate next hop. In this model, all the packet needs to carry is the destination address. Using the address, each switch along the way can make the right decision. For example, in our network here, A’s table says that packets to destination should go to switch B, switch B’s table says packets to destination should go to switch C, and so on</a:t>
            </a:r>
            <a:r>
              <a:rPr lang="en-US" baseline="0" dirty="0" smtClean="0"/>
              <a:t>.</a:t>
            </a:r>
          </a:p>
          <a:p>
            <a:endParaRPr lang="en-US" baseline="0" dirty="0" smtClean="0"/>
          </a:p>
          <a:p>
            <a:endParaRPr lang="en-US" baseline="0" dirty="0" smtClean="0"/>
          </a:p>
          <a:p>
            <a:pPr marL="0" marR="0" indent="0" algn="l" defTabSz="65311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65311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65311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653110" rtl="0" eaLnBrk="1" fontAlgn="auto" latinLnBrk="0" hangingPunct="1">
              <a:lnSpc>
                <a:spcPct val="100000"/>
              </a:lnSpc>
              <a:spcBef>
                <a:spcPts val="0"/>
              </a:spcBef>
              <a:spcAft>
                <a:spcPts val="0"/>
              </a:spcAft>
              <a:buClrTx/>
              <a:buSzTx/>
              <a:buFontTx/>
              <a:buNone/>
              <a:tabLst/>
              <a:defRPr/>
            </a:pPr>
            <a:endParaRPr lang="en-US"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E6B042F-9309-194C-9C26-57ACB7973BF2}" type="slidenum">
              <a:rPr lang="en-US" smtClean="0"/>
              <a:pPr/>
              <a:t>2</a:t>
            </a:fld>
            <a:endParaRPr lang="en-US"/>
          </a:p>
        </p:txBody>
      </p:sp>
    </p:spTree>
    <p:extLst>
      <p:ext uri="{BB962C8B-B14F-4D97-AF65-F5344CB8AC3E}">
        <p14:creationId xmlns:p14="http://schemas.microsoft.com/office/powerpoint/2010/main" val="4105812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25000" dirty="0" smtClean="0">
                <a:solidFill>
                  <a:schemeClr val="tx1"/>
                </a:solidFill>
                <a:effectLst/>
                <a:latin typeface="Times New Roman" charset="0"/>
                <a:ea typeface="ＭＳ Ｐゴシック" charset="0"/>
                <a:cs typeface="+mn-cs"/>
              </a:rPr>
              <a:t>In packet switching, there is no dedicated circuit to carry our data. Instead, we send a block of data by adding a header to it, and call it a packet. The header contains the address of where the packet is going, just like an envelope tells the post office where to send a letter. </a:t>
            </a:r>
            <a:endParaRPr lang="en-US" sz="1200" kern="1200" dirty="0" smtClean="0">
              <a:solidFill>
                <a:schemeClr val="tx1"/>
              </a:solidFill>
              <a:effectLst/>
              <a:latin typeface="Times New Roman" charset="0"/>
              <a:ea typeface="ＭＳ Ｐゴシック" charset="0"/>
              <a:cs typeface="+mn-cs"/>
            </a:endParaRPr>
          </a:p>
          <a:p>
            <a:r>
              <a:rPr lang="en-US" sz="1200" kern="1200" baseline="-25000" dirty="0" smtClean="0">
                <a:solidFill>
                  <a:schemeClr val="tx1"/>
                </a:solidFill>
                <a:effectLst/>
                <a:latin typeface="Times New Roman" charset="0"/>
                <a:ea typeface="ＭＳ Ｐゴシック" charset="0"/>
                <a:cs typeface="+mn-cs"/>
              </a:rPr>
              <a:t>&lt;click to send packet on link&gt;</a:t>
            </a:r>
            <a:r>
              <a:rPr lang="en-US" sz="1200" kern="1200" baseline="0" dirty="0" smtClean="0">
                <a:solidFill>
                  <a:schemeClr val="tx1"/>
                </a:solidFill>
                <a:effectLst/>
                <a:latin typeface="Times New Roman" charset="0"/>
                <a:ea typeface="ＭＳ Ｐゴシック" charset="0"/>
                <a:cs typeface="+mn-cs"/>
              </a:rPr>
              <a:t>  </a:t>
            </a:r>
            <a:r>
              <a:rPr lang="en-US" sz="1200" kern="1200" baseline="-25000" dirty="0" smtClean="0">
                <a:solidFill>
                  <a:schemeClr val="tx1"/>
                </a:solidFill>
                <a:effectLst/>
                <a:latin typeface="Times New Roman" charset="0"/>
                <a:ea typeface="ＭＳ Ｐゴシック" charset="0"/>
                <a:cs typeface="+mn-cs"/>
              </a:rPr>
              <a:t>A packet switched network consists of end-hosts, links, and packet switches. When we send a packet, it is routed hop-by-hop to its destination. Each packet switch lookups the address in the packet header in its local forwarding table. </a:t>
            </a:r>
            <a:endParaRPr lang="en-US" sz="1200" kern="1200" dirty="0" smtClean="0">
              <a:solidFill>
                <a:schemeClr val="tx1"/>
              </a:solidFill>
              <a:effectLst/>
              <a:latin typeface="Times New Roman" charset="0"/>
              <a:ea typeface="ＭＳ Ｐゴシック" charset="0"/>
              <a:cs typeface="+mn-cs"/>
            </a:endParaRPr>
          </a:p>
          <a:p>
            <a:r>
              <a:rPr lang="en-US" sz="1200" kern="1200" baseline="-25000" dirty="0" smtClean="0">
                <a:solidFill>
                  <a:schemeClr val="tx1"/>
                </a:solidFill>
                <a:effectLst/>
                <a:latin typeface="Times New Roman" charset="0"/>
                <a:ea typeface="ＭＳ Ｐゴシック" charset="0"/>
                <a:cs typeface="+mn-cs"/>
              </a:rPr>
              <a:t>For example, this packet is addressed to B. When we transmit it, the first router looks up address B in its local table, and sees that switch S2 is the next hop. S2 and S4 do the same thing, and the packet is eventually delivered to </a:t>
            </a:r>
            <a:r>
              <a:rPr lang="en-US" sz="1200" kern="1200" baseline="-25000" dirty="0" err="1" smtClean="0">
                <a:solidFill>
                  <a:schemeClr val="tx1"/>
                </a:solidFill>
                <a:effectLst/>
                <a:latin typeface="Times New Roman" charset="0"/>
                <a:ea typeface="ＭＳ Ｐゴシック" charset="0"/>
                <a:cs typeface="+mn-cs"/>
              </a:rPr>
              <a:t>B.In</a:t>
            </a:r>
            <a:r>
              <a:rPr lang="en-US" sz="1200" kern="1200" baseline="-25000" dirty="0" smtClean="0">
                <a:solidFill>
                  <a:schemeClr val="tx1"/>
                </a:solidFill>
                <a:effectLst/>
                <a:latin typeface="Times New Roman" charset="0"/>
                <a:ea typeface="ＭＳ Ｐゴシック" charset="0"/>
                <a:cs typeface="+mn-cs"/>
              </a:rPr>
              <a:t> the Internet there are several different types of packet switches. Some of them are called routers or gateways, while others are called Ethernet switches. We’ll learn more about each of them later. At this stage you just need to know that they are both types of packet switch, and they forward packets based on the destination address in the header. </a:t>
            </a:r>
            <a:endParaRPr lang="en-US" dirty="0"/>
          </a:p>
        </p:txBody>
      </p:sp>
      <p:sp>
        <p:nvSpPr>
          <p:cNvPr id="4" name="Slide Number Placeholder 3"/>
          <p:cNvSpPr>
            <a:spLocks noGrp="1"/>
          </p:cNvSpPr>
          <p:nvPr>
            <p:ph type="sldNum" sz="quarter" idx="10"/>
          </p:nvPr>
        </p:nvSpPr>
        <p:spPr/>
        <p:txBody>
          <a:bodyPr/>
          <a:lstStyle/>
          <a:p>
            <a:fld id="{F9359941-1679-5443-A686-DD245D03B7E2}" type="slidenum">
              <a:rPr lang="en-US" smtClean="0"/>
              <a:pPr/>
              <a:t>3</a:t>
            </a:fld>
            <a:endParaRPr lang="en-US"/>
          </a:p>
        </p:txBody>
      </p:sp>
    </p:spTree>
    <p:extLst>
      <p:ext uri="{BB962C8B-B14F-4D97-AF65-F5344CB8AC3E}">
        <p14:creationId xmlns:p14="http://schemas.microsoft.com/office/powerpoint/2010/main" val="146702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&lt;two sketches go here:</a:t>
            </a:r>
          </a:p>
          <a:p>
            <a:r>
              <a:rPr lang="en-US" dirty="0" smtClean="0"/>
              <a:t>A: Source routing picture – ABC-Destination</a:t>
            </a:r>
          </a:p>
          <a:p>
            <a:r>
              <a:rPr lang="en-US" dirty="0" smtClean="0"/>
              <a:t>B:</a:t>
            </a:r>
            <a:r>
              <a:rPr lang="en-US" baseline="0" dirty="0" smtClean="0"/>
              <a:t> Forwarding tables in each switch along the path.&gt;</a:t>
            </a:r>
            <a:endParaRPr lang="en-US" dirty="0"/>
          </a:p>
        </p:txBody>
      </p:sp>
      <p:sp>
        <p:nvSpPr>
          <p:cNvPr id="4" name="Slide Number Placeholder 3"/>
          <p:cNvSpPr>
            <a:spLocks noGrp="1"/>
          </p:cNvSpPr>
          <p:nvPr>
            <p:ph type="sldNum" sz="quarter" idx="10"/>
          </p:nvPr>
        </p:nvSpPr>
        <p:spPr/>
        <p:txBody>
          <a:bodyPr/>
          <a:lstStyle/>
          <a:p>
            <a:fld id="{FE6B042F-9309-194C-9C26-57ACB7973BF2}" type="slidenum">
              <a:rPr lang="en-US" smtClean="0"/>
              <a:pPr/>
              <a:t>4</a:t>
            </a:fld>
            <a:endParaRPr lang="en-US"/>
          </a:p>
        </p:txBody>
      </p:sp>
    </p:spTree>
    <p:extLst>
      <p:ext uri="{BB962C8B-B14F-4D97-AF65-F5344CB8AC3E}">
        <p14:creationId xmlns:p14="http://schemas.microsoft.com/office/powerpoint/2010/main" val="424960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Phil</a:t>
            </a:r>
          </a:p>
          <a:p>
            <a:endParaRPr lang="en-US" dirty="0" smtClean="0"/>
          </a:p>
          <a:p>
            <a:r>
              <a:rPr lang="en-US" dirty="0" smtClean="0"/>
              <a:t>(This</a:t>
            </a:r>
            <a:r>
              <a:rPr lang="en-US" baseline="0" dirty="0" smtClean="0"/>
              <a:t> part seems really based in circuit-based networks. Many students will have never used one. Why would you require per-flow state? Why might you not be able to efficiently share links?)</a:t>
            </a:r>
            <a:endParaRPr lang="en-US" dirty="0" smtClean="0"/>
          </a:p>
          <a:p>
            <a:endParaRPr lang="en-US" dirty="0" smtClean="0"/>
          </a:p>
          <a:p>
            <a:r>
              <a:rPr lang="en-US" dirty="0" smtClean="0"/>
              <a:t>Packet switching</a:t>
            </a:r>
            <a:r>
              <a:rPr lang="en-US" baseline="0" dirty="0" smtClean="0"/>
              <a:t> has two really nice properties. The first is that a switch can make individual, local decisions for each packet. It doesn’t need to keep extra state on the packets its seen or whether two packets go to the same destination. Even if many packets are part of some larger transfer or </a:t>
            </a:r>
            <a:r>
              <a:rPr lang="en-US" baseline="0" dirty="0" smtClean="0"/>
              <a:t>protocol, </a:t>
            </a:r>
            <a:r>
              <a:rPr lang="en-US" baseline="0" dirty="0" smtClean="0"/>
              <a:t>the switch doesn’t need to know or care. The switch doesn’t need to know that some packets are a Skype call, others are a web request, and others still are a firmware update for your computer. It just forwards packets. This greatly simplifies the switch.</a:t>
            </a:r>
          </a:p>
          <a:p>
            <a:endParaRPr lang="en-US" baseline="0" dirty="0" smtClean="0"/>
          </a:p>
          <a:p>
            <a:r>
              <a:rPr lang="en-US" baseline="0" dirty="0" smtClean="0"/>
              <a:t>The second is that it lets a switch efficiently share a link between many parties. For example, consider a wireless router in a home with two people browsing the Internet on their laptops. (Draw picture) If one person is reading a page, then the other person can download a file at the full speed of the link. If the first person starts loading a new web page, the link can be shared between the two of them. Once the download completes, the first person can use the full speed of the link.</a:t>
            </a:r>
          </a:p>
          <a:p>
            <a:endParaRPr lang="en-US" baseline="0" dirty="0" smtClean="0"/>
          </a:p>
          <a:p>
            <a:r>
              <a:rPr lang="en-US" baseline="0" dirty="0" smtClean="0"/>
              <a:t>These two points are really important, so we’ll go into some greater detail on both of them.</a:t>
            </a:r>
            <a:endParaRPr lang="en-US" dirty="0"/>
          </a:p>
        </p:txBody>
      </p:sp>
      <p:sp>
        <p:nvSpPr>
          <p:cNvPr id="4" name="Slide Number Placeholder 3"/>
          <p:cNvSpPr>
            <a:spLocks noGrp="1"/>
          </p:cNvSpPr>
          <p:nvPr>
            <p:ph type="sldNum" sz="quarter" idx="10"/>
          </p:nvPr>
        </p:nvSpPr>
        <p:spPr/>
        <p:txBody>
          <a:bodyPr/>
          <a:lstStyle/>
          <a:p>
            <a:fld id="{FE6B042F-9309-194C-9C26-57ACB7973BF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Nick</a:t>
            </a:r>
          </a:p>
          <a:p>
            <a:endParaRPr lang="en-US" dirty="0" smtClean="0"/>
          </a:p>
          <a:p>
            <a:pPr marL="0" marR="0" indent="0" algn="l" defTabSz="653110" rtl="0" eaLnBrk="1" fontAlgn="auto" latinLnBrk="0" hangingPunct="1">
              <a:lnSpc>
                <a:spcPct val="100000"/>
              </a:lnSpc>
              <a:spcBef>
                <a:spcPts val="0"/>
              </a:spcBef>
              <a:spcAft>
                <a:spcPts val="0"/>
              </a:spcAft>
              <a:buClrTx/>
              <a:buSzTx/>
              <a:buFontTx/>
              <a:buNone/>
              <a:tabLst/>
              <a:defRPr/>
            </a:pPr>
            <a:r>
              <a:rPr lang="en-US" baseline="0" dirty="0" smtClean="0"/>
              <a:t>Of course when we communicate we don’t usually send only one packet, we send many; for example a voice call consists of many consecutive packets all part of the same communication. We call this sequence of packets a flow. More specifically: </a:t>
            </a:r>
          </a:p>
          <a:p>
            <a:endParaRPr lang="en-US" dirty="0" smtClean="0"/>
          </a:p>
          <a:p>
            <a:pPr marL="0" indent="0">
              <a:buNone/>
            </a:pPr>
            <a:r>
              <a:rPr lang="en-US" b="1" dirty="0" smtClean="0"/>
              <a:t>Flow: </a:t>
            </a:r>
            <a:r>
              <a:rPr lang="en-US" dirty="0" smtClean="0"/>
              <a:t>A collection of datagrams belonging to the same end-to-end communication, e.g. a TCP connection.</a:t>
            </a:r>
          </a:p>
          <a:p>
            <a:endParaRPr lang="en-US" dirty="0" smtClean="0"/>
          </a:p>
          <a:p>
            <a:r>
              <a:rPr lang="en-US" dirty="0" smtClean="0"/>
              <a:t>Let’s</a:t>
            </a:r>
            <a:r>
              <a:rPr lang="en-US" baseline="0" dirty="0" smtClean="0"/>
              <a:t> first look at each packet being routed </a:t>
            </a:r>
            <a:r>
              <a:rPr lang="en-US" baseline="0" dirty="0" smtClean="0"/>
              <a:t>independently.</a:t>
            </a:r>
            <a:endParaRPr lang="en-US" baseline="0" dirty="0" smtClean="0"/>
          </a:p>
          <a:p>
            <a:endParaRPr lang="en-US" baseline="0" dirty="0" smtClean="0"/>
          </a:p>
          <a:p>
            <a:r>
              <a:rPr lang="en-US" baseline="0" dirty="0" smtClean="0"/>
              <a:t>Because each packet is self-contained, a switch doesn’t need to know about groups of packets, or flows of packets. Imagine if every switch had to keep track of every single web connection passing through it. This would require a huge amount of state that would be hard to manage! Instead, treating each packet independently means the switch can be much simpler to build, manage, and troubleshoot.</a:t>
            </a:r>
          </a:p>
          <a:p>
            <a:endParaRPr lang="en-US" baseline="0" dirty="0" smtClean="0"/>
          </a:p>
          <a:p>
            <a:r>
              <a:rPr lang="en-US" baseline="0" dirty="0" smtClean="0"/>
              <a:t>The switch doesn’t need to worry about adding or removing this per-flow state. Imagine if every time you wanted to load a web page, you had to communicate with every switch along the path to set up state so your request would work. This could make things much slower. Instead, you can just send packets and the switches forward them appropriately.</a:t>
            </a:r>
          </a:p>
          <a:p>
            <a:endParaRPr lang="en-US" baseline="0" dirty="0" smtClean="0"/>
          </a:p>
          <a:p>
            <a:r>
              <a:rPr lang="en-US" baseline="0" dirty="0" smtClean="0"/>
              <a:t>The switches also don’t need to *store* this state. Because switches have to be fast, they’d need to store this state in very fast memory, which is expensive. This lets switches focus on doing one thing, forwarding packets quickly.</a:t>
            </a:r>
          </a:p>
          <a:p>
            <a:endParaRPr lang="en-US" baseline="0" dirty="0" smtClean="0"/>
          </a:p>
          <a:p>
            <a:r>
              <a:rPr lang="en-US" baseline="0" dirty="0" smtClean="0"/>
              <a:t>Finally, it means switches don’t have to worry about failures. Imagine, for example, what happens when you start a web request but then your tablet runs out of energy. The switch is going to keep the per-flow state for the request, but if one of the nodes that created the state fails, the switch needs to know how to clean up after it. Otherwise you can have millions, billions of dead flows eating up your memory. With packet switching, a switch has no per-endpoint state. If your tablet dies, the switch doesn’t care, it just means that it stops receiving packets from it. In this way the switch is more functionally independent of the computers sending traffic through it. </a:t>
            </a:r>
            <a:endParaRPr lang="en-US" dirty="0"/>
          </a:p>
        </p:txBody>
      </p:sp>
      <p:sp>
        <p:nvSpPr>
          <p:cNvPr id="4" name="Slide Number Placeholder 3"/>
          <p:cNvSpPr>
            <a:spLocks noGrp="1"/>
          </p:cNvSpPr>
          <p:nvPr>
            <p:ph type="sldNum" sz="quarter" idx="10"/>
          </p:nvPr>
        </p:nvSpPr>
        <p:spPr/>
        <p:txBody>
          <a:bodyPr/>
          <a:lstStyle/>
          <a:p>
            <a:fld id="{FE6B042F-9309-194C-9C26-57ACB7973BF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Phil</a:t>
            </a:r>
          </a:p>
          <a:p>
            <a:endParaRPr lang="en-US" dirty="0" smtClean="0"/>
          </a:p>
          <a:p>
            <a:r>
              <a:rPr lang="en-US" dirty="0" smtClean="0"/>
              <a:t>Think about how you typically</a:t>
            </a:r>
            <a:r>
              <a:rPr lang="en-US" baseline="0" dirty="0" smtClean="0"/>
              <a:t> use the Internet – your use is </a:t>
            </a:r>
            <a:r>
              <a:rPr lang="en-US" baseline="0" dirty="0" err="1" smtClean="0"/>
              <a:t>bursty</a:t>
            </a:r>
            <a:r>
              <a:rPr lang="en-US" baseline="0" dirty="0" smtClean="0"/>
              <a:t>. You load a web page, then read it, then load another one. You download a few songs from iTunes, then listen to them. You stream a show from Netflix for forty five minutes, then stop. Data traffic is </a:t>
            </a:r>
            <a:r>
              <a:rPr lang="en-US" baseline="0" dirty="0" err="1" smtClean="0"/>
              <a:t>bursty</a:t>
            </a:r>
            <a:r>
              <a:rPr lang="en-US" baseline="0" dirty="0" smtClean="0"/>
              <a:t>: rather than always sending and receiving data at a fixed rate, usage jumps and drops, goes up and down, over time. </a:t>
            </a:r>
          </a:p>
          <a:p>
            <a:endParaRPr lang="en-US" baseline="0" dirty="0" smtClean="0"/>
          </a:p>
          <a:p>
            <a:r>
              <a:rPr lang="en-US" baseline="0" dirty="0" smtClean="0"/>
              <a:t>While there are large-scale changes and peaks in data traffic – 3PM is typically high, as is 8PM, while 2AM is low, on a smaller scale it is very </a:t>
            </a:r>
            <a:r>
              <a:rPr lang="en-US" baseline="0" dirty="0" err="1" smtClean="0"/>
              <a:t>bursty</a:t>
            </a:r>
            <a:r>
              <a:rPr lang="en-US" baseline="0" dirty="0" smtClean="0"/>
              <a:t> and these bursts are often independent. Let’s say you and your friend are both browsing the web in a coffee shop. When you load a new page and when your friend loads a new page are mostly independent. Sometimes they might overlap, but often they won’t. By treating all of your traffic as just packets, the wireless router can very effectively and simply share its capacity between you. If you’re loading a page while your friend is reading, the wireless router can give all of its capacity to your packets. Similarly, if your friend is loading a page and you’re reading, the router can give all of its capacity to your friend’s packets. The link doesn’t need to go partially idle because one of you isn’t using it, and if you’re both using it then the link can be shared between you.</a:t>
            </a:r>
          </a:p>
          <a:p>
            <a:endParaRPr lang="en-US" baseline="0" dirty="0" smtClean="0"/>
          </a:p>
          <a:p>
            <a:r>
              <a:rPr lang="en-US" baseline="0" dirty="0" smtClean="0"/>
              <a:t>This idea of taking a single resource and sharing it across multiple users in a probabilistic or statistical way is called statistical multiplexing. It’s statistical in that each user receives a statistical share of the resource based on how much others are using it. For example, if your friend is reading, you can use all of the link. If both of you are loading a page, you receive half of the link capacity.</a:t>
            </a:r>
          </a:p>
          <a:p>
            <a:endParaRPr lang="en-US" baseline="0" dirty="0" smtClean="0"/>
          </a:p>
        </p:txBody>
      </p:sp>
      <p:sp>
        <p:nvSpPr>
          <p:cNvPr id="4" name="Slide Number Placeholder 3"/>
          <p:cNvSpPr>
            <a:spLocks noGrp="1"/>
          </p:cNvSpPr>
          <p:nvPr>
            <p:ph type="sldNum" sz="quarter" idx="10"/>
          </p:nvPr>
        </p:nvSpPr>
        <p:spPr/>
        <p:txBody>
          <a:bodyPr/>
          <a:lstStyle/>
          <a:p>
            <a:fld id="{FE6B042F-9309-194C-9C26-57ACB7973BF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Nick:</a:t>
            </a:r>
          </a:p>
          <a:p>
            <a:r>
              <a:rPr lang="en-US" baseline="0" dirty="0" smtClean="0"/>
              <a:t/>
            </a:r>
            <a:br>
              <a:rPr lang="en-US" baseline="0" dirty="0" smtClean="0"/>
            </a:br>
            <a:r>
              <a:rPr lang="en-US" baseline="0" dirty="0" smtClean="0"/>
              <a:t>So those are the two major benefits of packet switching: it makes the switches simple because they don’t need to know about flows of packets. And second, it lets us efficiently share the capacity among many flows sharing a link. This simple building block was revolutionary at the time, but it’s now accepted as the common way to  build networks.</a:t>
            </a:r>
          </a:p>
          <a:p>
            <a:endParaRPr lang="en-US" dirty="0"/>
          </a:p>
        </p:txBody>
      </p:sp>
      <p:sp>
        <p:nvSpPr>
          <p:cNvPr id="4" name="Slide Number Placeholder 3"/>
          <p:cNvSpPr>
            <a:spLocks noGrp="1"/>
          </p:cNvSpPr>
          <p:nvPr>
            <p:ph type="sldNum" sz="quarter" idx="10"/>
          </p:nvPr>
        </p:nvSpPr>
        <p:spPr/>
        <p:txBody>
          <a:bodyPr/>
          <a:lstStyle/>
          <a:p>
            <a:fld id="{FE6B042F-9309-194C-9C26-57ACB7973BF2}" type="slidenum">
              <a:rPr lang="en-US" smtClean="0"/>
              <a:pPr/>
              <a:t>8</a:t>
            </a:fld>
            <a:endParaRPr lang="en-US"/>
          </a:p>
        </p:txBody>
      </p:sp>
    </p:spTree>
    <p:extLst>
      <p:ext uri="{BB962C8B-B14F-4D97-AF65-F5344CB8AC3E}">
        <p14:creationId xmlns:p14="http://schemas.microsoft.com/office/powerpoint/2010/main" val="2147908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556512"/>
            <a:ext cx="12435840" cy="1764030"/>
          </a:xfrm>
        </p:spPr>
        <p:txBody>
          <a:bodyPr/>
          <a:lstStyle/>
          <a:p>
            <a:r>
              <a:rPr lang="en-US" smtClean="0"/>
              <a:t>Click to edit Master title style</a:t>
            </a:r>
            <a:endParaRPr lang="en-US"/>
          </a:p>
        </p:txBody>
      </p:sp>
      <p:sp>
        <p:nvSpPr>
          <p:cNvPr id="3" name="Subtitle 2"/>
          <p:cNvSpPr>
            <a:spLocks noGrp="1"/>
          </p:cNvSpPr>
          <p:nvPr>
            <p:ph type="subTitle" idx="1"/>
          </p:nvPr>
        </p:nvSpPr>
        <p:spPr>
          <a:xfrm>
            <a:off x="2194560" y="4663440"/>
            <a:ext cx="10241280" cy="2103120"/>
          </a:xfrm>
        </p:spPr>
        <p:txBody>
          <a:bodyPr/>
          <a:lstStyle>
            <a:lvl1pPr marL="0" indent="0" algn="ctr">
              <a:buNone/>
              <a:defRPr>
                <a:solidFill>
                  <a:schemeClr val="tx1">
                    <a:tint val="75000"/>
                  </a:schemeClr>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C99002-8BD3-894C-80CF-345C3F66947F}" type="datetimeFigureOut">
              <a:rPr lang="en-US" smtClean="0"/>
              <a:pPr/>
              <a:t>8/15/13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1C7A4-EBA1-9240-B210-8EA12F853CDC}" type="slidenum">
              <a:rPr lang="en-US" smtClean="0"/>
              <a:pPr/>
              <a:t>‹#›</a:t>
            </a:fld>
            <a:endParaRPr lang="en-US"/>
          </a:p>
        </p:txBody>
      </p:sp>
    </p:spTree>
    <p:extLst>
      <p:ext uri="{BB962C8B-B14F-4D97-AF65-F5344CB8AC3E}">
        <p14:creationId xmlns:p14="http://schemas.microsoft.com/office/powerpoint/2010/main" val="3337283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C99002-8BD3-894C-80CF-345C3F66947F}" type="datetimeFigureOut">
              <a:rPr lang="en-US" smtClean="0"/>
              <a:pPr/>
              <a:t>8/15/13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1C7A4-EBA1-9240-B210-8EA12F853CDC}" type="slidenum">
              <a:rPr lang="en-US" smtClean="0"/>
              <a:pPr/>
              <a:t>‹#›</a:t>
            </a:fld>
            <a:endParaRPr lang="en-US"/>
          </a:p>
        </p:txBody>
      </p:sp>
    </p:spTree>
    <p:extLst>
      <p:ext uri="{BB962C8B-B14F-4D97-AF65-F5344CB8AC3E}">
        <p14:creationId xmlns:p14="http://schemas.microsoft.com/office/powerpoint/2010/main" val="171103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C99002-8BD3-894C-80CF-345C3F66947F}" type="datetimeFigureOut">
              <a:rPr lang="en-US" smtClean="0"/>
              <a:pPr/>
              <a:t>8/15/13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1C7A4-EBA1-9240-B210-8EA12F853CDC}" type="slidenum">
              <a:rPr lang="en-US" smtClean="0"/>
              <a:pPr/>
              <a:t>‹#›</a:t>
            </a:fld>
            <a:endParaRPr lang="en-US"/>
          </a:p>
        </p:txBody>
      </p:sp>
    </p:spTree>
    <p:extLst>
      <p:ext uri="{BB962C8B-B14F-4D97-AF65-F5344CB8AC3E}">
        <p14:creationId xmlns:p14="http://schemas.microsoft.com/office/powerpoint/2010/main" val="4039951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C99002-8BD3-894C-80CF-345C3F66947F}" type="datetimeFigureOut">
              <a:rPr lang="en-US" smtClean="0"/>
              <a:pPr/>
              <a:t>8/15/13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1C7A4-EBA1-9240-B210-8EA12F853CDC}" type="slidenum">
              <a:rPr lang="en-US" smtClean="0"/>
              <a:pPr/>
              <a:t>‹#›</a:t>
            </a:fld>
            <a:endParaRPr lang="en-US"/>
          </a:p>
        </p:txBody>
      </p:sp>
    </p:spTree>
    <p:extLst>
      <p:ext uri="{BB962C8B-B14F-4D97-AF65-F5344CB8AC3E}">
        <p14:creationId xmlns:p14="http://schemas.microsoft.com/office/powerpoint/2010/main" val="95602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5288281"/>
            <a:ext cx="12435840" cy="163449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155701" y="3488056"/>
            <a:ext cx="12435840" cy="1800224"/>
          </a:xfrm>
        </p:spPr>
        <p:txBody>
          <a:bodyPr anchor="b"/>
          <a:lstStyle>
            <a:lvl1pPr marL="0" indent="0">
              <a:buNone/>
              <a:defRPr sz="2900">
                <a:solidFill>
                  <a:schemeClr val="tx1">
                    <a:tint val="75000"/>
                  </a:schemeClr>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C99002-8BD3-894C-80CF-345C3F66947F}" type="datetimeFigureOut">
              <a:rPr lang="en-US" smtClean="0"/>
              <a:pPr/>
              <a:t>8/15/13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1C7A4-EBA1-9240-B210-8EA12F853CDC}" type="slidenum">
              <a:rPr lang="en-US" smtClean="0"/>
              <a:pPr/>
              <a:t>‹#›</a:t>
            </a:fld>
            <a:endParaRPr lang="en-US"/>
          </a:p>
        </p:txBody>
      </p:sp>
    </p:spTree>
    <p:extLst>
      <p:ext uri="{BB962C8B-B14F-4D97-AF65-F5344CB8AC3E}">
        <p14:creationId xmlns:p14="http://schemas.microsoft.com/office/powerpoint/2010/main" val="2857205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C99002-8BD3-894C-80CF-345C3F66947F}" type="datetimeFigureOut">
              <a:rPr lang="en-US" smtClean="0"/>
              <a:pPr/>
              <a:t>8/15/13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F1C7A4-EBA1-9240-B210-8EA12F853CDC}" type="slidenum">
              <a:rPr lang="en-US" smtClean="0"/>
              <a:pPr/>
              <a:t>‹#›</a:t>
            </a:fld>
            <a:endParaRPr lang="en-US"/>
          </a:p>
        </p:txBody>
      </p:sp>
    </p:spTree>
    <p:extLst>
      <p:ext uri="{BB962C8B-B14F-4D97-AF65-F5344CB8AC3E}">
        <p14:creationId xmlns:p14="http://schemas.microsoft.com/office/powerpoint/2010/main" val="278273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1" y="1842136"/>
            <a:ext cx="646430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1" y="2609850"/>
            <a:ext cx="646430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1" y="2609850"/>
            <a:ext cx="646684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C99002-8BD3-894C-80CF-345C3F66947F}" type="datetimeFigureOut">
              <a:rPr lang="en-US" smtClean="0"/>
              <a:pPr/>
              <a:t>8/15/13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F1C7A4-EBA1-9240-B210-8EA12F853CDC}" type="slidenum">
              <a:rPr lang="en-US" smtClean="0"/>
              <a:pPr/>
              <a:t>‹#›</a:t>
            </a:fld>
            <a:endParaRPr lang="en-US"/>
          </a:p>
        </p:txBody>
      </p:sp>
    </p:spTree>
    <p:extLst>
      <p:ext uri="{BB962C8B-B14F-4D97-AF65-F5344CB8AC3E}">
        <p14:creationId xmlns:p14="http://schemas.microsoft.com/office/powerpoint/2010/main" val="410313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C99002-8BD3-894C-80CF-345C3F66947F}" type="datetimeFigureOut">
              <a:rPr lang="en-US" smtClean="0"/>
              <a:pPr/>
              <a:t>8/15/13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F1C7A4-EBA1-9240-B210-8EA12F853CDC}" type="slidenum">
              <a:rPr lang="en-US" smtClean="0"/>
              <a:pPr/>
              <a:t>‹#›</a:t>
            </a:fld>
            <a:endParaRPr lang="en-US"/>
          </a:p>
        </p:txBody>
      </p:sp>
    </p:spTree>
    <p:extLst>
      <p:ext uri="{BB962C8B-B14F-4D97-AF65-F5344CB8AC3E}">
        <p14:creationId xmlns:p14="http://schemas.microsoft.com/office/powerpoint/2010/main" val="505387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99002-8BD3-894C-80CF-345C3F66947F}" type="datetimeFigureOut">
              <a:rPr lang="en-US" smtClean="0"/>
              <a:pPr/>
              <a:t>8/15/13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F1C7A4-EBA1-9240-B210-8EA12F853CDC}" type="slidenum">
              <a:rPr lang="en-US" smtClean="0"/>
              <a:pPr/>
              <a:t>‹#›</a:t>
            </a:fld>
            <a:endParaRPr lang="en-US"/>
          </a:p>
        </p:txBody>
      </p:sp>
    </p:spTree>
    <p:extLst>
      <p:ext uri="{BB962C8B-B14F-4D97-AF65-F5344CB8AC3E}">
        <p14:creationId xmlns:p14="http://schemas.microsoft.com/office/powerpoint/2010/main" val="1204453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2"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1"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2"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C99002-8BD3-894C-80CF-345C3F66947F}" type="datetimeFigureOut">
              <a:rPr lang="en-US" smtClean="0"/>
              <a:pPr/>
              <a:t>8/15/13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F1C7A4-EBA1-9240-B210-8EA12F853CDC}" type="slidenum">
              <a:rPr lang="en-US" smtClean="0"/>
              <a:pPr/>
              <a:t>‹#›</a:t>
            </a:fld>
            <a:endParaRPr lang="en-US"/>
          </a:p>
        </p:txBody>
      </p:sp>
    </p:spTree>
    <p:extLst>
      <p:ext uri="{BB962C8B-B14F-4D97-AF65-F5344CB8AC3E}">
        <p14:creationId xmlns:p14="http://schemas.microsoft.com/office/powerpoint/2010/main" val="2196076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0"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0"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a:p>
        </p:txBody>
      </p:sp>
      <p:sp>
        <p:nvSpPr>
          <p:cNvPr id="4" name="Text Placeholder 3"/>
          <p:cNvSpPr>
            <a:spLocks noGrp="1"/>
          </p:cNvSpPr>
          <p:nvPr>
            <p:ph type="body" sz="half" idx="2"/>
          </p:nvPr>
        </p:nvSpPr>
        <p:spPr>
          <a:xfrm>
            <a:off x="2867660"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C99002-8BD3-894C-80CF-345C3F66947F}" type="datetimeFigureOut">
              <a:rPr lang="en-US" smtClean="0"/>
              <a:pPr/>
              <a:t>8/15/13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F1C7A4-EBA1-9240-B210-8EA12F853CDC}" type="slidenum">
              <a:rPr lang="en-US" smtClean="0"/>
              <a:pPr/>
              <a:t>‹#›</a:t>
            </a:fld>
            <a:endParaRPr lang="en-US"/>
          </a:p>
        </p:txBody>
      </p:sp>
    </p:spTree>
    <p:extLst>
      <p:ext uri="{BB962C8B-B14F-4D97-AF65-F5344CB8AC3E}">
        <p14:creationId xmlns:p14="http://schemas.microsoft.com/office/powerpoint/2010/main" val="42279825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03200" y="7627621"/>
            <a:ext cx="3413760" cy="438150"/>
          </a:xfrm>
          <a:prstGeom prst="rect">
            <a:avLst/>
          </a:prstGeom>
        </p:spPr>
        <p:txBody>
          <a:bodyPr vert="horz" lIns="130622" tIns="65311" rIns="130622" bIns="65311" rtlCol="0" anchor="ctr"/>
          <a:lstStyle>
            <a:lvl1pPr algn="l">
              <a:defRPr sz="2000">
                <a:solidFill>
                  <a:schemeClr val="tx1">
                    <a:tint val="75000"/>
                  </a:schemeClr>
                </a:solidFill>
              </a:defRPr>
            </a:lvl1pPr>
          </a:lstStyle>
          <a:p>
            <a:r>
              <a:rPr lang="en-US" smtClean="0"/>
              <a:t>CS144, Stanford University</a:t>
            </a:r>
            <a:endParaRPr lang="en-US" dirty="0"/>
          </a:p>
        </p:txBody>
      </p:sp>
      <p:sp>
        <p:nvSpPr>
          <p:cNvPr id="5" name="Footer Placeholder 4"/>
          <p:cNvSpPr>
            <a:spLocks noGrp="1"/>
          </p:cNvSpPr>
          <p:nvPr>
            <p:ph type="ftr" sz="quarter" idx="3"/>
          </p:nvPr>
        </p:nvSpPr>
        <p:spPr>
          <a:xfrm>
            <a:off x="4998720" y="7627621"/>
            <a:ext cx="4632960" cy="438150"/>
          </a:xfrm>
          <a:prstGeom prst="rect">
            <a:avLst/>
          </a:prstGeom>
        </p:spPr>
        <p:txBody>
          <a:bodyPr vert="horz" lIns="130622" tIns="65311" rIns="130622" bIns="65311"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85120" y="7627621"/>
            <a:ext cx="3413760" cy="438150"/>
          </a:xfrm>
          <a:prstGeom prst="rect">
            <a:avLst/>
          </a:prstGeom>
        </p:spPr>
        <p:txBody>
          <a:bodyPr vert="horz" lIns="130622" tIns="65311" rIns="130622" bIns="65311" rtlCol="0" anchor="ctr"/>
          <a:lstStyle>
            <a:lvl1pPr algn="r">
              <a:defRPr sz="1700">
                <a:solidFill>
                  <a:schemeClr val="tx1">
                    <a:tint val="75000"/>
                  </a:schemeClr>
                </a:solidFill>
              </a:defRPr>
            </a:lvl1pPr>
          </a:lstStyle>
          <a:p>
            <a:fld id="{AFF1C7A4-EBA1-9240-B210-8EA12F853CDC}" type="slidenum">
              <a:rPr lang="en-US" smtClean="0"/>
              <a:pPr/>
              <a:t>‹#›</a:t>
            </a:fld>
            <a:endParaRPr lang="en-US"/>
          </a:p>
        </p:txBody>
      </p:sp>
    </p:spTree>
    <p:extLst>
      <p:ext uri="{BB962C8B-B14F-4D97-AF65-F5344CB8AC3E}">
        <p14:creationId xmlns:p14="http://schemas.microsoft.com/office/powerpoint/2010/main" val="473280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53110" rtl="0" eaLnBrk="1" latinLnBrk="0" hangingPunct="1">
        <a:spcBef>
          <a:spcPct val="0"/>
        </a:spcBef>
        <a:buNone/>
        <a:defRPr sz="6300" kern="1200">
          <a:solidFill>
            <a:schemeClr val="tx1"/>
          </a:solidFill>
          <a:latin typeface="+mj-lt"/>
          <a:ea typeface="+mj-ea"/>
          <a:cs typeface="+mj-cs"/>
        </a:defRPr>
      </a:lvl1pPr>
    </p:titleStyle>
    <p:bodyStyle>
      <a:lvl1pPr marL="489833" indent="-489833" algn="l" defTabSz="653110" rtl="0" eaLnBrk="1" latinLnBrk="0" hangingPunct="1">
        <a:spcBef>
          <a:spcPct val="20000"/>
        </a:spcBef>
        <a:buFont typeface="Arial"/>
        <a:buChar char="•"/>
        <a:defRPr sz="4600" kern="1200">
          <a:solidFill>
            <a:schemeClr val="tx1"/>
          </a:solidFill>
          <a:latin typeface="+mn-lt"/>
          <a:ea typeface="+mn-ea"/>
          <a:cs typeface="+mn-cs"/>
        </a:defRPr>
      </a:lvl1pPr>
      <a:lvl2pPr marL="1061304" indent="-408194" algn="l" defTabSz="653110" rtl="0" eaLnBrk="1" latinLnBrk="0" hangingPunct="1">
        <a:spcBef>
          <a:spcPct val="20000"/>
        </a:spcBef>
        <a:buFont typeface="Arial"/>
        <a:buChar char="–"/>
        <a:defRPr sz="4000" kern="1200">
          <a:solidFill>
            <a:schemeClr val="tx1"/>
          </a:solidFill>
          <a:latin typeface="+mn-lt"/>
          <a:ea typeface="+mn-ea"/>
          <a:cs typeface="+mn-cs"/>
        </a:defRPr>
      </a:lvl2pPr>
      <a:lvl3pPr marL="1632776" indent="-326555" algn="l" defTabSz="653110" rtl="0" eaLnBrk="1" latinLnBrk="0" hangingPunct="1">
        <a:spcBef>
          <a:spcPct val="20000"/>
        </a:spcBef>
        <a:buFont typeface="Arial"/>
        <a:buChar char="•"/>
        <a:defRPr sz="3400" kern="1200">
          <a:solidFill>
            <a:schemeClr val="tx1"/>
          </a:solidFill>
          <a:latin typeface="+mn-lt"/>
          <a:ea typeface="+mn-ea"/>
          <a:cs typeface="+mn-cs"/>
        </a:defRPr>
      </a:lvl3pPr>
      <a:lvl4pPr marL="2285886" indent="-326555" algn="l" defTabSz="653110" rtl="0" eaLnBrk="1" latinLnBrk="0" hangingPunct="1">
        <a:spcBef>
          <a:spcPct val="20000"/>
        </a:spcBef>
        <a:buFont typeface="Arial"/>
        <a:buChar char="–"/>
        <a:defRPr sz="2900" kern="1200">
          <a:solidFill>
            <a:schemeClr val="tx1"/>
          </a:solidFill>
          <a:latin typeface="+mn-lt"/>
          <a:ea typeface="+mn-ea"/>
          <a:cs typeface="+mn-cs"/>
        </a:defRPr>
      </a:lvl4pPr>
      <a:lvl5pPr marL="2938996" indent="-326555" algn="l" defTabSz="653110" rtl="0" eaLnBrk="1" latinLnBrk="0" hangingPunct="1">
        <a:spcBef>
          <a:spcPct val="20000"/>
        </a:spcBef>
        <a:buFont typeface="Arial"/>
        <a:buChar char="»"/>
        <a:defRPr sz="2900" kern="1200">
          <a:solidFill>
            <a:schemeClr val="tx1"/>
          </a:solidFill>
          <a:latin typeface="+mn-lt"/>
          <a:ea typeface="+mn-ea"/>
          <a:cs typeface="+mn-cs"/>
        </a:defRPr>
      </a:lvl5pPr>
      <a:lvl6pPr marL="3592106" indent="-326555" algn="l" defTabSz="653110" rtl="0" eaLnBrk="1" latinLnBrk="0" hangingPunct="1">
        <a:spcBef>
          <a:spcPct val="20000"/>
        </a:spcBef>
        <a:buFont typeface="Arial"/>
        <a:buChar char="•"/>
        <a:defRPr sz="2900" kern="1200">
          <a:solidFill>
            <a:schemeClr val="tx1"/>
          </a:solidFill>
          <a:latin typeface="+mn-lt"/>
          <a:ea typeface="+mn-ea"/>
          <a:cs typeface="+mn-cs"/>
        </a:defRPr>
      </a:lvl6pPr>
      <a:lvl7pPr marL="4245216" indent="-326555" algn="l" defTabSz="653110" rtl="0" eaLnBrk="1" latinLnBrk="0" hangingPunct="1">
        <a:spcBef>
          <a:spcPct val="20000"/>
        </a:spcBef>
        <a:buFont typeface="Arial"/>
        <a:buChar char="•"/>
        <a:defRPr sz="2900" kern="1200">
          <a:solidFill>
            <a:schemeClr val="tx1"/>
          </a:solidFill>
          <a:latin typeface="+mn-lt"/>
          <a:ea typeface="+mn-ea"/>
          <a:cs typeface="+mn-cs"/>
        </a:defRPr>
      </a:lvl7pPr>
      <a:lvl8pPr marL="4898327" indent="-326555" algn="l" defTabSz="653110" rtl="0" eaLnBrk="1" latinLnBrk="0" hangingPunct="1">
        <a:spcBef>
          <a:spcPct val="20000"/>
        </a:spcBef>
        <a:buFont typeface="Arial"/>
        <a:buChar char="•"/>
        <a:defRPr sz="2900" kern="1200">
          <a:solidFill>
            <a:schemeClr val="tx1"/>
          </a:solidFill>
          <a:latin typeface="+mn-lt"/>
          <a:ea typeface="+mn-ea"/>
          <a:cs typeface="+mn-cs"/>
        </a:defRPr>
      </a:lvl8pPr>
      <a:lvl9pPr marL="5551437" indent="-326555" algn="l" defTabSz="653110" rtl="0" eaLnBrk="1" latinLnBrk="0" hangingPunct="1">
        <a:spcBef>
          <a:spcPct val="20000"/>
        </a:spcBef>
        <a:buFont typeface="Arial"/>
        <a:buChar char="•"/>
        <a:defRPr sz="2900" kern="1200">
          <a:solidFill>
            <a:schemeClr val="tx1"/>
          </a:solidFill>
          <a:latin typeface="+mn-lt"/>
          <a:ea typeface="+mn-ea"/>
          <a:cs typeface="+mn-cs"/>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97280" y="1188720"/>
            <a:ext cx="12435840" cy="1371600"/>
          </a:xfrm>
        </p:spPr>
        <p:txBody>
          <a:bodyPr>
            <a:normAutofit/>
          </a:bodyPr>
          <a:lstStyle/>
          <a:p>
            <a:r>
              <a:rPr lang="en-US" sz="5100" dirty="0" smtClean="0"/>
              <a:t>An </a:t>
            </a:r>
            <a:r>
              <a:rPr lang="en-US" sz="5100" dirty="0"/>
              <a:t>Introduction to </a:t>
            </a:r>
            <a:r>
              <a:rPr lang="en-US" sz="5100" dirty="0" smtClean="0"/>
              <a:t>Computer </a:t>
            </a:r>
            <a:r>
              <a:rPr lang="en-US" sz="5100" dirty="0"/>
              <a:t>Networks</a:t>
            </a:r>
          </a:p>
        </p:txBody>
      </p:sp>
      <p:sp>
        <p:nvSpPr>
          <p:cNvPr id="2051" name="Rectangle 3"/>
          <p:cNvSpPr>
            <a:spLocks noGrp="1" noChangeArrowheads="1"/>
          </p:cNvSpPr>
          <p:nvPr>
            <p:ph type="subTitle" idx="1"/>
          </p:nvPr>
        </p:nvSpPr>
        <p:spPr>
          <a:xfrm>
            <a:off x="2194560" y="3017520"/>
            <a:ext cx="10241280" cy="2103120"/>
          </a:xfrm>
        </p:spPr>
        <p:txBody>
          <a:bodyPr/>
          <a:lstStyle/>
          <a:p>
            <a:r>
              <a:rPr lang="en-US" b="1" dirty="0">
                <a:solidFill>
                  <a:schemeClr val="tx1"/>
                </a:solidFill>
              </a:rPr>
              <a:t/>
            </a:r>
            <a:br>
              <a:rPr lang="en-US" b="1" dirty="0">
                <a:solidFill>
                  <a:schemeClr val="tx1"/>
                </a:solidFill>
              </a:rPr>
            </a:br>
            <a:r>
              <a:rPr lang="en-US" b="1" dirty="0" smtClean="0">
                <a:solidFill>
                  <a:schemeClr val="tx1"/>
                </a:solidFill>
              </a:rPr>
              <a:t>Principle: Packet Switching</a:t>
            </a:r>
          </a:p>
        </p:txBody>
      </p:sp>
      <p:pic>
        <p:nvPicPr>
          <p:cNvPr id="10" name="Picture 12" descr="SU_Seal_Blk_p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538" y="6250331"/>
            <a:ext cx="1828800" cy="1664447"/>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75838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packet switching?</a:t>
            </a:r>
            <a:endParaRPr lang="en-US" dirty="0"/>
          </a:p>
        </p:txBody>
      </p:sp>
      <p:sp>
        <p:nvSpPr>
          <p:cNvPr id="5" name="Content Placeholder 4"/>
          <p:cNvSpPr>
            <a:spLocks noGrp="1"/>
          </p:cNvSpPr>
          <p:nvPr>
            <p:ph idx="1"/>
          </p:nvPr>
        </p:nvSpPr>
        <p:spPr/>
        <p:txBody>
          <a:bodyPr/>
          <a:lstStyle/>
          <a:p>
            <a:pPr marL="0" indent="0">
              <a:buNone/>
            </a:pPr>
            <a:r>
              <a:rPr lang="en-US" b="1" dirty="0" smtClean="0"/>
              <a:t>Packet</a:t>
            </a:r>
            <a:r>
              <a:rPr lang="en-US" dirty="0" smtClean="0"/>
              <a:t>: A self-contained unit of data that carries information necessary for it to reach its destination</a:t>
            </a:r>
            <a:r>
              <a:rPr lang="en-US" dirty="0" smtClean="0"/>
              <a:t>.</a:t>
            </a:r>
          </a:p>
          <a:p>
            <a:pPr marL="0" indent="0">
              <a:buNone/>
            </a:pPr>
            <a:endParaRPr lang="en-US" dirty="0"/>
          </a:p>
          <a:p>
            <a:pPr marL="0" indent="0">
              <a:buNone/>
            </a:pPr>
            <a:r>
              <a:rPr lang="en-US" b="1" dirty="0" smtClean="0"/>
              <a:t>Packet switching</a:t>
            </a:r>
            <a:r>
              <a:rPr lang="en-US" dirty="0" smtClean="0"/>
              <a:t>: Independently for each arriving packet, pick its outgoing link. If the link is free, send it. Else hold the packet for later.</a:t>
            </a:r>
            <a:endParaRPr lang="en-US" dirty="0" smtClean="0"/>
          </a:p>
          <a:p>
            <a:pPr marL="0" indent="0">
              <a:buNone/>
            </a:pPr>
            <a:endParaRPr lang="en-US" dirty="0" smtClean="0"/>
          </a:p>
        </p:txBody>
      </p:sp>
      <p:sp>
        <p:nvSpPr>
          <p:cNvPr id="6" name="Date Placeholder 3"/>
          <p:cNvSpPr>
            <a:spLocks noGrp="1"/>
          </p:cNvSpPr>
          <p:nvPr>
            <p:ph type="dt" sz="half" idx="4294967295"/>
          </p:nvPr>
        </p:nvSpPr>
        <p:spPr>
          <a:xfrm>
            <a:off x="203200" y="7627621"/>
            <a:ext cx="3413760" cy="438150"/>
          </a:xfrm>
          <a:prstGeom prst="rect">
            <a:avLst/>
          </a:prstGeom>
        </p:spPr>
        <p:txBody>
          <a:bodyPr vert="horz" lIns="130622" tIns="65311" rIns="130622" bIns="65311" rtlCol="0" anchor="ctr"/>
          <a:lstStyle>
            <a:lvl1pPr algn="l">
              <a:defRPr sz="2000">
                <a:solidFill>
                  <a:schemeClr val="tx1">
                    <a:tint val="75000"/>
                  </a:schemeClr>
                </a:solidFill>
              </a:defRPr>
            </a:lvl1pPr>
          </a:lstStyle>
          <a:p>
            <a:r>
              <a:rPr lang="en-US" smtClean="0"/>
              <a:t>CS144, Stanford University</a:t>
            </a:r>
            <a:endParaRPr lang="en-US" dirty="0"/>
          </a:p>
        </p:txBody>
      </p:sp>
    </p:spTree>
    <p:extLst>
      <p:ext uri="{BB962C8B-B14F-4D97-AF65-F5344CB8AC3E}">
        <p14:creationId xmlns:p14="http://schemas.microsoft.com/office/powerpoint/2010/main" val="19962295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bwMode="auto">
          <a:xfrm>
            <a:off x="7315200" y="4389120"/>
            <a:ext cx="1706880" cy="100584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55" name="Group 54"/>
          <p:cNvGrpSpPr/>
          <p:nvPr/>
        </p:nvGrpSpPr>
        <p:grpSpPr>
          <a:xfrm>
            <a:off x="4541520" y="2204720"/>
            <a:ext cx="2844777" cy="2075180"/>
            <a:chOff x="4541520" y="2204720"/>
            <a:chExt cx="2844777" cy="2075180"/>
          </a:xfrm>
        </p:grpSpPr>
        <p:cxnSp>
          <p:nvCxnSpPr>
            <p:cNvPr id="46" name="Straight Connector 45"/>
            <p:cNvCxnSpPr/>
            <p:nvPr/>
          </p:nvCxnSpPr>
          <p:spPr bwMode="auto">
            <a:xfrm>
              <a:off x="5257800" y="3558540"/>
              <a:ext cx="1524000" cy="72136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24" name="Group 23"/>
            <p:cNvGrpSpPr/>
            <p:nvPr/>
          </p:nvGrpSpPr>
          <p:grpSpPr>
            <a:xfrm>
              <a:off x="4541520" y="2204720"/>
              <a:ext cx="2844777" cy="1683735"/>
              <a:chOff x="4541520" y="2204720"/>
              <a:chExt cx="2844777" cy="1683735"/>
            </a:xfrm>
          </p:grpSpPr>
          <p:cxnSp>
            <p:nvCxnSpPr>
              <p:cNvPr id="75" name="Straight Connector 74"/>
              <p:cNvCxnSpPr/>
              <p:nvPr/>
            </p:nvCxnSpPr>
            <p:spPr bwMode="auto">
              <a:xfrm flipV="1">
                <a:off x="5486400" y="2659381"/>
                <a:ext cx="1066800" cy="63246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31"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520" y="3065495"/>
                <a:ext cx="146304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20"/>
              <p:cNvPicPr>
                <a:picLocks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6347460" y="2204720"/>
                <a:ext cx="739140" cy="716280"/>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7" name="TextBox 76"/>
              <p:cNvSpPr txBox="1"/>
              <p:nvPr/>
            </p:nvSpPr>
            <p:spPr>
              <a:xfrm>
                <a:off x="6949440" y="2204720"/>
                <a:ext cx="436857" cy="532007"/>
              </a:xfrm>
              <a:prstGeom prst="rect">
                <a:avLst/>
              </a:prstGeom>
              <a:noFill/>
            </p:spPr>
            <p:txBody>
              <a:bodyPr wrap="none" lIns="130622" tIns="65311" rIns="130622" bIns="65311" rtlCol="0">
                <a:spAutoFit/>
              </a:bodyPr>
              <a:lstStyle/>
              <a:p>
                <a:r>
                  <a:rPr lang="en-US" dirty="0" smtClean="0">
                    <a:latin typeface="+mj-lt"/>
                  </a:rPr>
                  <a:t>X</a:t>
                </a:r>
                <a:endParaRPr lang="en-US" dirty="0">
                  <a:latin typeface="+mj-lt"/>
                </a:endParaRPr>
              </a:p>
            </p:txBody>
          </p:sp>
        </p:grpSp>
      </p:grpSp>
      <p:cxnSp>
        <p:nvCxnSpPr>
          <p:cNvPr id="42" name="Straight Connector 41"/>
          <p:cNvCxnSpPr/>
          <p:nvPr/>
        </p:nvCxnSpPr>
        <p:spPr bwMode="auto">
          <a:xfrm flipV="1">
            <a:off x="4937760" y="4389120"/>
            <a:ext cx="2133600" cy="100584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29"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760" y="4023360"/>
            <a:ext cx="146304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Packet Switching</a:t>
            </a:r>
            <a:endParaRPr lang="en-US" dirty="0"/>
          </a:p>
        </p:txBody>
      </p:sp>
      <p:sp>
        <p:nvSpPr>
          <p:cNvPr id="4" name="Slide Number Placeholder 3"/>
          <p:cNvSpPr>
            <a:spLocks noGrp="1"/>
          </p:cNvSpPr>
          <p:nvPr>
            <p:ph type="sldNum" sz="quarter" idx="12"/>
          </p:nvPr>
        </p:nvSpPr>
        <p:spPr/>
        <p:txBody>
          <a:bodyPr/>
          <a:lstStyle/>
          <a:p>
            <a:fld id="{47BB83B6-92F4-494F-9F1D-BD99F394F2F6}" type="slidenum">
              <a:rPr lang="en-US" smtClean="0"/>
              <a:pPr/>
              <a:t>3</a:t>
            </a:fld>
            <a:endParaRPr lang="en-US"/>
          </a:p>
        </p:txBody>
      </p:sp>
      <p:grpSp>
        <p:nvGrpSpPr>
          <p:cNvPr id="64" name="Group 63"/>
          <p:cNvGrpSpPr/>
          <p:nvPr/>
        </p:nvGrpSpPr>
        <p:grpSpPr>
          <a:xfrm>
            <a:off x="4023360" y="3566160"/>
            <a:ext cx="6583680" cy="1463040"/>
            <a:chOff x="2514600" y="2971800"/>
            <a:chExt cx="4114800" cy="1219200"/>
          </a:xfrm>
        </p:grpSpPr>
        <p:cxnSp>
          <p:nvCxnSpPr>
            <p:cNvPr id="57" name="Straight Arrow Connector 56"/>
            <p:cNvCxnSpPr/>
            <p:nvPr/>
          </p:nvCxnSpPr>
          <p:spPr bwMode="auto">
            <a:xfrm>
              <a:off x="2514600" y="3048000"/>
              <a:ext cx="381000" cy="1143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9" name="Straight Arrow Connector 58"/>
            <p:cNvCxnSpPr/>
            <p:nvPr/>
          </p:nvCxnSpPr>
          <p:spPr bwMode="auto">
            <a:xfrm flipV="1">
              <a:off x="3429000" y="3810000"/>
              <a:ext cx="533400" cy="304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Straight Arrow Connector 60"/>
            <p:cNvCxnSpPr/>
            <p:nvPr/>
          </p:nvCxnSpPr>
          <p:spPr bwMode="auto">
            <a:xfrm>
              <a:off x="4953000" y="3810000"/>
              <a:ext cx="5334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Straight Arrow Connector 62"/>
            <p:cNvCxnSpPr/>
            <p:nvPr/>
          </p:nvCxnSpPr>
          <p:spPr bwMode="auto">
            <a:xfrm flipV="1">
              <a:off x="6096000" y="2971800"/>
              <a:ext cx="533400" cy="1066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8" name="TextBox 7"/>
          <p:cNvSpPr txBox="1"/>
          <p:nvPr/>
        </p:nvSpPr>
        <p:spPr>
          <a:xfrm>
            <a:off x="2108525" y="3065495"/>
            <a:ext cx="674227" cy="532007"/>
          </a:xfrm>
          <a:prstGeom prst="rect">
            <a:avLst/>
          </a:prstGeom>
          <a:noFill/>
        </p:spPr>
        <p:txBody>
          <a:bodyPr wrap="none" lIns="130622" tIns="65311" rIns="130622" bIns="65311" rtlCol="0">
            <a:spAutoFit/>
          </a:bodyPr>
          <a:lstStyle/>
          <a:p>
            <a:r>
              <a:rPr lang="en-US" dirty="0" err="1" smtClean="0">
                <a:latin typeface="+mj-lt"/>
              </a:rPr>
              <a:t>Src</a:t>
            </a:r>
            <a:endParaRPr lang="en-US" dirty="0">
              <a:latin typeface="+mj-lt"/>
            </a:endParaRPr>
          </a:p>
        </p:txBody>
      </p:sp>
      <p:sp>
        <p:nvSpPr>
          <p:cNvPr id="38" name="TextBox 37"/>
          <p:cNvSpPr txBox="1"/>
          <p:nvPr/>
        </p:nvSpPr>
        <p:spPr>
          <a:xfrm>
            <a:off x="11460480" y="3291841"/>
            <a:ext cx="711021" cy="532007"/>
          </a:xfrm>
          <a:prstGeom prst="rect">
            <a:avLst/>
          </a:prstGeom>
          <a:noFill/>
        </p:spPr>
        <p:txBody>
          <a:bodyPr wrap="none" lIns="130622" tIns="65311" rIns="130622" bIns="65311" rtlCol="0">
            <a:spAutoFit/>
          </a:bodyPr>
          <a:lstStyle/>
          <a:p>
            <a:r>
              <a:rPr lang="en-US" dirty="0" err="1" smtClean="0">
                <a:latin typeface="+mj-lt"/>
              </a:rPr>
              <a:t>Dst</a:t>
            </a:r>
            <a:endParaRPr lang="en-US" dirty="0">
              <a:latin typeface="+mj-lt"/>
            </a:endParaRPr>
          </a:p>
        </p:txBody>
      </p:sp>
      <p:cxnSp>
        <p:nvCxnSpPr>
          <p:cNvPr id="40" name="Straight Connector 39"/>
          <p:cNvCxnSpPr/>
          <p:nvPr/>
        </p:nvCxnSpPr>
        <p:spPr bwMode="auto">
          <a:xfrm>
            <a:off x="3535680" y="3200400"/>
            <a:ext cx="975360" cy="210312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p:cNvCxnSpPr/>
          <p:nvPr/>
        </p:nvCxnSpPr>
        <p:spPr bwMode="auto">
          <a:xfrm flipV="1">
            <a:off x="9753600" y="3291840"/>
            <a:ext cx="1219200" cy="201168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8" name="TextBox 67"/>
          <p:cNvSpPr txBox="1"/>
          <p:nvPr/>
        </p:nvSpPr>
        <p:spPr>
          <a:xfrm>
            <a:off x="6100749" y="3569017"/>
            <a:ext cx="2058062" cy="492443"/>
          </a:xfrm>
          <a:prstGeom prst="rect">
            <a:avLst/>
          </a:prstGeom>
          <a:noFill/>
        </p:spPr>
        <p:txBody>
          <a:bodyPr wrap="none" rtlCol="0">
            <a:spAutoFit/>
          </a:bodyPr>
          <a:lstStyle/>
          <a:p>
            <a:r>
              <a:rPr lang="en-US" dirty="0">
                <a:latin typeface="+mj-lt"/>
              </a:rPr>
              <a:t>Packet </a:t>
            </a:r>
            <a:r>
              <a:rPr lang="en-US" dirty="0" smtClean="0">
                <a:latin typeface="+mj-lt"/>
              </a:rPr>
              <a:t>Switch</a:t>
            </a:r>
            <a:endParaRPr lang="en-US" dirty="0">
              <a:latin typeface="+mj-lt"/>
            </a:endParaRPr>
          </a:p>
        </p:txBody>
      </p:sp>
      <p:pic>
        <p:nvPicPr>
          <p:cNvPr id="36"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5029200"/>
            <a:ext cx="146304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360" y="5029200"/>
            <a:ext cx="146304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432518" y="5663922"/>
            <a:ext cx="377590" cy="492443"/>
          </a:xfrm>
          <a:prstGeom prst="rect">
            <a:avLst/>
          </a:prstGeom>
          <a:noFill/>
        </p:spPr>
        <p:txBody>
          <a:bodyPr wrap="none" rtlCol="0">
            <a:spAutoFit/>
          </a:bodyPr>
          <a:lstStyle/>
          <a:p>
            <a:r>
              <a:rPr lang="en-US" dirty="0" smtClean="0">
                <a:latin typeface="+mj-lt"/>
              </a:rPr>
              <a:t>A</a:t>
            </a:r>
            <a:endParaRPr lang="en-US" baseline="-25000" dirty="0">
              <a:latin typeface="+mj-lt"/>
            </a:endParaRPr>
          </a:p>
        </p:txBody>
      </p:sp>
      <p:sp>
        <p:nvSpPr>
          <p:cNvPr id="34" name="TextBox 33"/>
          <p:cNvSpPr txBox="1"/>
          <p:nvPr/>
        </p:nvSpPr>
        <p:spPr>
          <a:xfrm>
            <a:off x="6949440" y="4658082"/>
            <a:ext cx="366030" cy="492443"/>
          </a:xfrm>
          <a:prstGeom prst="rect">
            <a:avLst/>
          </a:prstGeom>
          <a:noFill/>
        </p:spPr>
        <p:txBody>
          <a:bodyPr wrap="none" rtlCol="0">
            <a:spAutoFit/>
          </a:bodyPr>
          <a:lstStyle/>
          <a:p>
            <a:r>
              <a:rPr lang="en-US" dirty="0" smtClean="0">
                <a:latin typeface="+mj-lt"/>
              </a:rPr>
              <a:t>B</a:t>
            </a:r>
            <a:endParaRPr lang="en-US" baseline="-25000" dirty="0">
              <a:latin typeface="+mj-lt"/>
            </a:endParaRPr>
          </a:p>
        </p:txBody>
      </p:sp>
      <p:sp>
        <p:nvSpPr>
          <p:cNvPr id="35" name="TextBox 34"/>
          <p:cNvSpPr txBox="1"/>
          <p:nvPr/>
        </p:nvSpPr>
        <p:spPr>
          <a:xfrm>
            <a:off x="9022080" y="5663922"/>
            <a:ext cx="362450" cy="492443"/>
          </a:xfrm>
          <a:prstGeom prst="rect">
            <a:avLst/>
          </a:prstGeom>
          <a:noFill/>
        </p:spPr>
        <p:txBody>
          <a:bodyPr wrap="none" rtlCol="0">
            <a:spAutoFit/>
          </a:bodyPr>
          <a:lstStyle/>
          <a:p>
            <a:r>
              <a:rPr lang="en-US" dirty="0" smtClean="0">
                <a:latin typeface="+mj-lt"/>
              </a:rPr>
              <a:t>C</a:t>
            </a:r>
            <a:endParaRPr lang="en-US" baseline="-25000" dirty="0">
              <a:latin typeface="+mj-lt"/>
            </a:endParaRPr>
          </a:p>
        </p:txBody>
      </p:sp>
      <p:sp>
        <p:nvSpPr>
          <p:cNvPr id="37" name="TextBox 36"/>
          <p:cNvSpPr txBox="1"/>
          <p:nvPr/>
        </p:nvSpPr>
        <p:spPr>
          <a:xfrm>
            <a:off x="5905849" y="2954178"/>
            <a:ext cx="389800" cy="492443"/>
          </a:xfrm>
          <a:prstGeom prst="rect">
            <a:avLst/>
          </a:prstGeom>
          <a:noFill/>
        </p:spPr>
        <p:txBody>
          <a:bodyPr wrap="none" rtlCol="0">
            <a:spAutoFit/>
          </a:bodyPr>
          <a:lstStyle/>
          <a:p>
            <a:r>
              <a:rPr lang="en-US" dirty="0" smtClean="0">
                <a:latin typeface="+mj-lt"/>
              </a:rPr>
              <a:t>D</a:t>
            </a:r>
            <a:endParaRPr lang="en-US" baseline="-25000" dirty="0">
              <a:latin typeface="+mj-lt"/>
            </a:endParaRPr>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16481" y="2103120"/>
            <a:ext cx="2171701" cy="145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0"/>
          <p:cNvPicPr>
            <a:picLocks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10363200" y="2286000"/>
            <a:ext cx="1828800" cy="1356360"/>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6" name="Group 25"/>
          <p:cNvGrpSpPr/>
          <p:nvPr/>
        </p:nvGrpSpPr>
        <p:grpSpPr>
          <a:xfrm>
            <a:off x="2682240" y="2560320"/>
            <a:ext cx="1648460" cy="457200"/>
            <a:chOff x="0" y="3429000"/>
            <a:chExt cx="2489861" cy="381000"/>
          </a:xfrm>
        </p:grpSpPr>
        <p:sp>
          <p:nvSpPr>
            <p:cNvPr id="32" name="Rectangle 31"/>
            <p:cNvSpPr/>
            <p:nvPr/>
          </p:nvSpPr>
          <p:spPr bwMode="auto">
            <a:xfrm>
              <a:off x="0" y="3429000"/>
              <a:ext cx="16002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defTabSz="1306220" eaLnBrk="0" fontAlgn="base" hangingPunct="0">
                <a:spcBef>
                  <a:spcPct val="0"/>
                </a:spcBef>
                <a:spcAft>
                  <a:spcPct val="0"/>
                </a:spcAft>
              </a:pPr>
              <a:r>
                <a:rPr lang="en-US" sz="2300" dirty="0">
                  <a:solidFill>
                    <a:schemeClr val="tx1"/>
                  </a:solidFill>
                  <a:latin typeface="+mj-lt"/>
                  <a:ea typeface="ＭＳ Ｐゴシック" charset="0"/>
                </a:rPr>
                <a:t>Data</a:t>
              </a:r>
              <a:endParaRPr lang="en-US" sz="2300" dirty="0">
                <a:solidFill>
                  <a:schemeClr val="tx1"/>
                </a:solidFill>
                <a:latin typeface="+mj-lt"/>
                <a:ea typeface="ＭＳ Ｐゴシック" charset="0"/>
              </a:endParaRPr>
            </a:p>
          </p:txBody>
        </p:sp>
        <p:sp>
          <p:nvSpPr>
            <p:cNvPr id="33" name="Rectangle 32"/>
            <p:cNvSpPr/>
            <p:nvPr/>
          </p:nvSpPr>
          <p:spPr bwMode="auto">
            <a:xfrm>
              <a:off x="1600200" y="3429000"/>
              <a:ext cx="889661" cy="381000"/>
            </a:xfrm>
            <a:prstGeom prst="rect">
              <a:avLst/>
            </a:prstGeom>
            <a:solidFill>
              <a:srgbClr val="FF66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defTabSz="1306220" eaLnBrk="0" fontAlgn="base" hangingPunct="0">
                <a:spcBef>
                  <a:spcPct val="0"/>
                </a:spcBef>
                <a:spcAft>
                  <a:spcPct val="0"/>
                </a:spcAft>
              </a:pPr>
              <a:r>
                <a:rPr lang="en-US" sz="2300" dirty="0" err="1" smtClean="0">
                  <a:solidFill>
                    <a:schemeClr val="tx1"/>
                  </a:solidFill>
                  <a:latin typeface="+mj-lt"/>
                  <a:ea typeface="ＭＳ Ｐゴシック" charset="0"/>
                </a:rPr>
                <a:t>Dst</a:t>
              </a:r>
              <a:endParaRPr lang="en-US" sz="2300" dirty="0">
                <a:solidFill>
                  <a:schemeClr val="tx1"/>
                </a:solidFill>
                <a:latin typeface="+mj-lt"/>
                <a:ea typeface="ＭＳ Ｐゴシック" charset="0"/>
              </a:endParaRPr>
            </a:p>
          </p:txBody>
        </p:sp>
      </p:grpSp>
      <p:grpSp>
        <p:nvGrpSpPr>
          <p:cNvPr id="58" name="Group 57"/>
          <p:cNvGrpSpPr/>
          <p:nvPr/>
        </p:nvGrpSpPr>
        <p:grpSpPr>
          <a:xfrm>
            <a:off x="2682240" y="2705100"/>
            <a:ext cx="1648460" cy="457200"/>
            <a:chOff x="0" y="3429000"/>
            <a:chExt cx="2489861" cy="381000"/>
          </a:xfrm>
        </p:grpSpPr>
        <p:sp>
          <p:nvSpPr>
            <p:cNvPr id="60" name="Rectangle 59"/>
            <p:cNvSpPr/>
            <p:nvPr/>
          </p:nvSpPr>
          <p:spPr bwMode="auto">
            <a:xfrm>
              <a:off x="0" y="3429000"/>
              <a:ext cx="16002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defTabSz="1306220" eaLnBrk="0" fontAlgn="base" hangingPunct="0">
                <a:spcBef>
                  <a:spcPct val="0"/>
                </a:spcBef>
                <a:spcAft>
                  <a:spcPct val="0"/>
                </a:spcAft>
              </a:pPr>
              <a:r>
                <a:rPr lang="en-US" sz="2300" dirty="0">
                  <a:solidFill>
                    <a:schemeClr val="tx1"/>
                  </a:solidFill>
                  <a:latin typeface="+mj-lt"/>
                  <a:ea typeface="ＭＳ Ｐゴシック" charset="0"/>
                </a:rPr>
                <a:t>Data</a:t>
              </a:r>
              <a:endParaRPr lang="en-US" sz="2300" dirty="0">
                <a:solidFill>
                  <a:schemeClr val="tx1"/>
                </a:solidFill>
                <a:latin typeface="+mj-lt"/>
                <a:ea typeface="ＭＳ Ｐゴシック" charset="0"/>
              </a:endParaRPr>
            </a:p>
          </p:txBody>
        </p:sp>
        <p:sp>
          <p:nvSpPr>
            <p:cNvPr id="62" name="Rectangle 61"/>
            <p:cNvSpPr/>
            <p:nvPr/>
          </p:nvSpPr>
          <p:spPr bwMode="auto">
            <a:xfrm>
              <a:off x="1600200" y="3429000"/>
              <a:ext cx="889661" cy="381000"/>
            </a:xfrm>
            <a:prstGeom prst="rect">
              <a:avLst/>
            </a:prstGeom>
            <a:solidFill>
              <a:srgbClr val="FF66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defTabSz="1306220" eaLnBrk="0" fontAlgn="base" hangingPunct="0">
                <a:spcBef>
                  <a:spcPct val="0"/>
                </a:spcBef>
                <a:spcAft>
                  <a:spcPct val="0"/>
                </a:spcAft>
              </a:pPr>
              <a:r>
                <a:rPr lang="en-US" sz="2300" dirty="0" err="1" smtClean="0">
                  <a:solidFill>
                    <a:schemeClr val="tx1"/>
                  </a:solidFill>
                  <a:latin typeface="+mj-lt"/>
                  <a:ea typeface="ＭＳ Ｐゴシック" charset="0"/>
                </a:rPr>
                <a:t>Dst</a:t>
              </a:r>
              <a:endParaRPr lang="en-US" sz="2300" dirty="0">
                <a:solidFill>
                  <a:schemeClr val="tx1"/>
                </a:solidFill>
                <a:latin typeface="+mj-lt"/>
                <a:ea typeface="ＭＳ Ｐゴシック" charset="0"/>
              </a:endParaRPr>
            </a:p>
          </p:txBody>
        </p:sp>
      </p:grpSp>
      <p:grpSp>
        <p:nvGrpSpPr>
          <p:cNvPr id="65" name="Group 64"/>
          <p:cNvGrpSpPr/>
          <p:nvPr/>
        </p:nvGrpSpPr>
        <p:grpSpPr>
          <a:xfrm>
            <a:off x="1727464" y="2103120"/>
            <a:ext cx="1648460" cy="457200"/>
            <a:chOff x="0" y="3429000"/>
            <a:chExt cx="2489861" cy="381000"/>
          </a:xfrm>
        </p:grpSpPr>
        <p:sp>
          <p:nvSpPr>
            <p:cNvPr id="66" name="Rectangle 65"/>
            <p:cNvSpPr/>
            <p:nvPr/>
          </p:nvSpPr>
          <p:spPr bwMode="auto">
            <a:xfrm>
              <a:off x="0" y="3429000"/>
              <a:ext cx="16002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defTabSz="1306220" eaLnBrk="0" fontAlgn="base" hangingPunct="0">
                <a:spcBef>
                  <a:spcPct val="0"/>
                </a:spcBef>
                <a:spcAft>
                  <a:spcPct val="0"/>
                </a:spcAft>
              </a:pPr>
              <a:r>
                <a:rPr lang="en-US" sz="2300" dirty="0">
                  <a:solidFill>
                    <a:schemeClr val="tx1"/>
                  </a:solidFill>
                  <a:latin typeface="+mj-lt"/>
                  <a:ea typeface="ＭＳ Ｐゴシック" charset="0"/>
                </a:rPr>
                <a:t>Data</a:t>
              </a:r>
              <a:endParaRPr lang="en-US" sz="2300" dirty="0">
                <a:solidFill>
                  <a:schemeClr val="tx1"/>
                </a:solidFill>
                <a:latin typeface="+mj-lt"/>
                <a:ea typeface="ＭＳ Ｐゴシック" charset="0"/>
              </a:endParaRPr>
            </a:p>
          </p:txBody>
        </p:sp>
        <p:sp>
          <p:nvSpPr>
            <p:cNvPr id="67" name="Rectangle 66"/>
            <p:cNvSpPr/>
            <p:nvPr/>
          </p:nvSpPr>
          <p:spPr bwMode="auto">
            <a:xfrm>
              <a:off x="1600200" y="3429000"/>
              <a:ext cx="889661" cy="381000"/>
            </a:xfrm>
            <a:prstGeom prst="rect">
              <a:avLst/>
            </a:prstGeom>
            <a:solidFill>
              <a:srgbClr val="FF66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defTabSz="1306220" eaLnBrk="0" fontAlgn="base" hangingPunct="0">
                <a:spcBef>
                  <a:spcPct val="0"/>
                </a:spcBef>
                <a:spcAft>
                  <a:spcPct val="0"/>
                </a:spcAft>
              </a:pPr>
              <a:r>
                <a:rPr lang="en-US" sz="2300" dirty="0" err="1" smtClean="0">
                  <a:solidFill>
                    <a:schemeClr val="tx1"/>
                  </a:solidFill>
                  <a:latin typeface="+mj-lt"/>
                  <a:ea typeface="ＭＳ Ｐゴシック" charset="0"/>
                </a:rPr>
                <a:t>Dst</a:t>
              </a:r>
              <a:endParaRPr lang="en-US" sz="2300" dirty="0">
                <a:solidFill>
                  <a:schemeClr val="tx1"/>
                </a:solidFill>
                <a:latin typeface="+mj-lt"/>
                <a:ea typeface="ＭＳ Ｐゴシック" charset="0"/>
              </a:endParaRPr>
            </a:p>
          </p:txBody>
        </p:sp>
      </p:grpSp>
      <p:grpSp>
        <p:nvGrpSpPr>
          <p:cNvPr id="69" name="Group 68"/>
          <p:cNvGrpSpPr/>
          <p:nvPr/>
        </p:nvGrpSpPr>
        <p:grpSpPr>
          <a:xfrm>
            <a:off x="2799405" y="2659380"/>
            <a:ext cx="1648460" cy="457200"/>
            <a:chOff x="0" y="3429000"/>
            <a:chExt cx="2489861" cy="381000"/>
          </a:xfrm>
        </p:grpSpPr>
        <p:sp>
          <p:nvSpPr>
            <p:cNvPr id="70" name="Rectangle 69"/>
            <p:cNvSpPr/>
            <p:nvPr/>
          </p:nvSpPr>
          <p:spPr bwMode="auto">
            <a:xfrm>
              <a:off x="0" y="3429000"/>
              <a:ext cx="16002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defTabSz="1306220" eaLnBrk="0" fontAlgn="base" hangingPunct="0">
                <a:spcBef>
                  <a:spcPct val="0"/>
                </a:spcBef>
                <a:spcAft>
                  <a:spcPct val="0"/>
                </a:spcAft>
              </a:pPr>
              <a:r>
                <a:rPr lang="en-US" sz="2300" dirty="0">
                  <a:solidFill>
                    <a:schemeClr val="tx1"/>
                  </a:solidFill>
                  <a:latin typeface="+mj-lt"/>
                  <a:ea typeface="ＭＳ Ｐゴシック" charset="0"/>
                </a:rPr>
                <a:t>Data</a:t>
              </a:r>
              <a:endParaRPr lang="en-US" sz="2300" dirty="0">
                <a:solidFill>
                  <a:schemeClr val="tx1"/>
                </a:solidFill>
                <a:latin typeface="+mj-lt"/>
                <a:ea typeface="ＭＳ Ｐゴシック" charset="0"/>
              </a:endParaRPr>
            </a:p>
          </p:txBody>
        </p:sp>
        <p:sp>
          <p:nvSpPr>
            <p:cNvPr id="71" name="Rectangle 70"/>
            <p:cNvSpPr/>
            <p:nvPr/>
          </p:nvSpPr>
          <p:spPr bwMode="auto">
            <a:xfrm>
              <a:off x="1600200" y="3429000"/>
              <a:ext cx="889661" cy="381000"/>
            </a:xfrm>
            <a:prstGeom prst="rect">
              <a:avLst/>
            </a:prstGeom>
            <a:solidFill>
              <a:srgbClr val="FF66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defTabSz="1306220" eaLnBrk="0" fontAlgn="base" hangingPunct="0">
                <a:spcBef>
                  <a:spcPct val="0"/>
                </a:spcBef>
                <a:spcAft>
                  <a:spcPct val="0"/>
                </a:spcAft>
              </a:pPr>
              <a:r>
                <a:rPr lang="en-US" sz="2300" dirty="0" err="1" smtClean="0">
                  <a:solidFill>
                    <a:schemeClr val="tx1"/>
                  </a:solidFill>
                  <a:latin typeface="+mj-lt"/>
                  <a:ea typeface="ＭＳ Ｐゴシック" charset="0"/>
                </a:rPr>
                <a:t>Dst</a:t>
              </a:r>
              <a:endParaRPr lang="en-US" sz="2300" dirty="0">
                <a:solidFill>
                  <a:schemeClr val="tx1"/>
                </a:solidFill>
                <a:latin typeface="+mj-lt"/>
                <a:ea typeface="ＭＳ Ｐゴシック" charset="0"/>
              </a:endParaRPr>
            </a:p>
          </p:txBody>
        </p:sp>
      </p:grpSp>
      <p:grpSp>
        <p:nvGrpSpPr>
          <p:cNvPr id="72" name="Group 71"/>
          <p:cNvGrpSpPr/>
          <p:nvPr/>
        </p:nvGrpSpPr>
        <p:grpSpPr>
          <a:xfrm>
            <a:off x="1844629" y="2057400"/>
            <a:ext cx="1648460" cy="457200"/>
            <a:chOff x="0" y="3429000"/>
            <a:chExt cx="2489861" cy="381000"/>
          </a:xfrm>
        </p:grpSpPr>
        <p:sp>
          <p:nvSpPr>
            <p:cNvPr id="73" name="Rectangle 72"/>
            <p:cNvSpPr/>
            <p:nvPr/>
          </p:nvSpPr>
          <p:spPr bwMode="auto">
            <a:xfrm>
              <a:off x="0" y="3429000"/>
              <a:ext cx="16002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defTabSz="1306220" eaLnBrk="0" fontAlgn="base" hangingPunct="0">
                <a:spcBef>
                  <a:spcPct val="0"/>
                </a:spcBef>
                <a:spcAft>
                  <a:spcPct val="0"/>
                </a:spcAft>
              </a:pPr>
              <a:r>
                <a:rPr lang="en-US" sz="2300" dirty="0">
                  <a:solidFill>
                    <a:schemeClr val="tx1"/>
                  </a:solidFill>
                  <a:latin typeface="+mj-lt"/>
                  <a:ea typeface="ＭＳ Ｐゴシック" charset="0"/>
                </a:rPr>
                <a:t>Data</a:t>
              </a:r>
              <a:endParaRPr lang="en-US" sz="2300" dirty="0">
                <a:solidFill>
                  <a:schemeClr val="tx1"/>
                </a:solidFill>
                <a:latin typeface="+mj-lt"/>
                <a:ea typeface="ＭＳ Ｐゴシック" charset="0"/>
              </a:endParaRPr>
            </a:p>
          </p:txBody>
        </p:sp>
        <p:sp>
          <p:nvSpPr>
            <p:cNvPr id="74" name="Rectangle 73"/>
            <p:cNvSpPr/>
            <p:nvPr/>
          </p:nvSpPr>
          <p:spPr bwMode="auto">
            <a:xfrm>
              <a:off x="1600200" y="3429000"/>
              <a:ext cx="889661" cy="381000"/>
            </a:xfrm>
            <a:prstGeom prst="rect">
              <a:avLst/>
            </a:prstGeom>
            <a:solidFill>
              <a:srgbClr val="FFFF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defTabSz="1306220" eaLnBrk="0" fontAlgn="base" hangingPunct="0">
                <a:spcBef>
                  <a:spcPct val="0"/>
                </a:spcBef>
                <a:spcAft>
                  <a:spcPct val="0"/>
                </a:spcAft>
              </a:pPr>
              <a:r>
                <a:rPr lang="en-US" sz="2300" dirty="0" smtClean="0">
                  <a:solidFill>
                    <a:schemeClr val="tx1"/>
                  </a:solidFill>
                  <a:latin typeface="+mj-lt"/>
                  <a:ea typeface="ＭＳ Ｐゴシック" charset="0"/>
                </a:rPr>
                <a:t>X</a:t>
              </a:r>
              <a:endParaRPr lang="en-US" sz="2300" dirty="0">
                <a:solidFill>
                  <a:schemeClr val="tx1"/>
                </a:solidFill>
                <a:latin typeface="+mj-lt"/>
                <a:ea typeface="ＭＳ Ｐゴシック" charset="0"/>
              </a:endParaRPr>
            </a:p>
          </p:txBody>
        </p:sp>
      </p:grpSp>
    </p:spTree>
    <p:extLst>
      <p:ext uri="{BB962C8B-B14F-4D97-AF65-F5344CB8AC3E}">
        <p14:creationId xmlns:p14="http://schemas.microsoft.com/office/powerpoint/2010/main" val="1161589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3.33333E-6 -5.55556E-6 L 0.08333 0.32222 " pathEditMode="relative" ptsTypes="AA">
                                      <p:cBhvr>
                                        <p:cTn id="13" dur="1000" fill="hold"/>
                                        <p:tgtEl>
                                          <p:spTgt spid="26"/>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0.08334 0.32246 L 0.25001 0.18912 " pathEditMode="relative" ptsTypes="AA">
                                      <p:cBhvr>
                                        <p:cTn id="17" dur="1000" fill="hold"/>
                                        <p:tgtEl>
                                          <p:spTgt spid="26"/>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25 0.18912 L 0.4 0.32246 " pathEditMode="relative" ptsTypes="AA">
                                      <p:cBhvr>
                                        <p:cTn id="21" dur="1000" fill="hold"/>
                                        <p:tgtEl>
                                          <p:spTgt spid="26"/>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nodeType="clickEffect">
                                  <p:stCondLst>
                                    <p:cond delay="0"/>
                                  </p:stCondLst>
                                  <p:childTnLst>
                                    <p:animMotion origin="layout" path="M 0.4 0.31667 L 0.50834 0.02778 " pathEditMode="relative" ptsTypes="AA">
                                      <p:cBhvr>
                                        <p:cTn id="25" dur="1000" fill="hold"/>
                                        <p:tgtEl>
                                          <p:spTgt spid="26"/>
                                        </p:tgtEl>
                                        <p:attrNameLst>
                                          <p:attrName>ppt_x</p:attrName>
                                          <p:attrName>ppt_y</p:attrName>
                                        </p:attrNameLst>
                                      </p:cBhvr>
                                    </p:animMotion>
                                  </p:childTnLst>
                                </p:cTn>
                              </p:par>
                            </p:childTnLst>
                          </p:cTn>
                        </p:par>
                        <p:par>
                          <p:cTn id="26" fill="hold">
                            <p:stCondLst>
                              <p:cond delay="1000"/>
                            </p:stCondLst>
                            <p:childTnLst>
                              <p:par>
                                <p:cTn id="27" presetID="10" presetClass="exit" presetSubtype="0" fill="hold" nodeType="after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9"/>
                                        </p:tgtEl>
                                        <p:attrNameLst>
                                          <p:attrName>style.visibility</p:attrName>
                                        </p:attrNameLst>
                                      </p:cBhvr>
                                      <p:to>
                                        <p:strVal val="visible"/>
                                      </p:to>
                                    </p:set>
                                  </p:childTnLst>
                                </p:cTn>
                              </p:par>
                              <p:par>
                                <p:cTn id="40" presetID="1" presetClass="entr" presetSubtype="0" fill="hold" nodeType="withEffect">
                                  <p:stCondLst>
                                    <p:cond delay="1000"/>
                                  </p:stCondLst>
                                  <p:childTnLst>
                                    <p:set>
                                      <p:cBhvr>
                                        <p:cTn id="41" dur="1" fill="hold">
                                          <p:stCondLst>
                                            <p:cond delay="0"/>
                                          </p:stCondLst>
                                        </p:cTn>
                                        <p:tgtEl>
                                          <p:spTgt spid="7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nodeType="clickEffect">
                                  <p:stCondLst>
                                    <p:cond delay="0"/>
                                  </p:stCondLst>
                                  <p:childTnLst>
                                    <p:animMotion origin="layout" path="M 5.38194E-6 4.50617E-6 C 0.00098 0.01273 0.00228 0.0243 0.00608 0.03549 C 0.00793 0.05208 0.01194 0.07504 0.01737 0.0895 C 0.01845 0.10378 0.01975 0.10088 0.02257 0.11265 C 0.0242 0.1194 0.0254 0.12635 0.02778 0.13271 C 0.02876 0.13966 0.0306 0.1466 0.03299 0.15278 C 0.03397 0.1603 0.03625 0.16589 0.0382 0.17284 C 0.03994 0.1792 0.04026 0.18422 0.04341 0.18981 C 0.04482 0.19772 0.04731 0.20467 0.05035 0.21142 C 0.05209 0.22087 0.05534 0.22859 0.05903 0.23611 C 0.06153 0.24132 0.06196 0.24595 0.06598 0.24845 C 0.06858 0.2554 0.07195 0.26003 0.07553 0.26543 C 0.07856 0.26987 0.08019 0.27623 0.08334 0.28086 C 0.0841 0.28202 0.08507 0.28279 0.08594 0.28395 C 0.08703 0.2853 0.08822 0.28684 0.08942 0.28858 C 0.09267 0.2934 0.09386 0.30054 0.09723 0.30555 C 0.1122 0.32832 0.12707 0.35378 0.14671 0.36265 C 0.15333 0.37037 0.14866 0.36651 0.16407 0.36265 C 0.17231 0.36053 0.18089 0.35629 0.18924 0.35339 C 0.19597 0.34818 0.20291 0.34375 0.21007 0.34105 C 0.21355 0.3395 0.22049 0.33642 0.22049 0.33642 C 0.22277 0.33372 0.22483 0.33005 0.22744 0.3287 C 0.2283 0.32812 0.22917 0.32793 0.23004 0.32716 C 0.2359 0.32137 0.241 0.31385 0.2474 0.31018 C 0.25055 0.30169 0.25304 0.30459 0.25608 0.29938 " pathEditMode="relative" ptsTypes="ffffffffffffffffffffffffA">
                                      <p:cBhvr>
                                        <p:cTn id="45" dur="2000" fill="hold"/>
                                        <p:tgtEl>
                                          <p:spTgt spid="72"/>
                                        </p:tgtEl>
                                        <p:attrNameLst>
                                          <p:attrName>ppt_x</p:attrName>
                                          <p:attrName>ppt_y</p:attrName>
                                        </p:attrNameLst>
                                      </p:cBhvr>
                                    </p:animMotion>
                                  </p:childTnLst>
                                </p:cTn>
                              </p:par>
                              <p:par>
                                <p:cTn id="46" presetID="0" presetClass="path" presetSubtype="0" accel="50000" decel="50000" fill="hold" nodeType="withEffect">
                                  <p:stCondLst>
                                    <p:cond delay="0"/>
                                  </p:stCondLst>
                                  <p:childTnLst>
                                    <p:animMotion origin="layout" path="M 1.00694E-6 3.20988E-6 C 0.00174 0.00945 0.00271 0.01948 0.00434 0.02932 C 0.00456 0.03337 0.00456 0.03761 0.00521 0.04166 C 0.00543 0.0434 0.00651 0.04437 0.00695 0.04629 C 0.0127 0.07735 0.00684 0.05536 0.01129 0.07099 C 0.01313 0.09413 0.02127 0.12056 0.02691 0.14197 C 0.03212 0.16223 0.03516 0.18441 0.04167 0.2037 C 0.04275 0.21778 0.0472 0.23264 0.05122 0.24537 C 0.05664 0.26273 0.05067 0.23746 0.05729 0.2608 C 0.05914 0.26755 0.06033 0.2743 0.0625 0.28086 C 0.06576 0.29109 0.06532 0.299 0.07292 0.30247 C 0.0803 0.31115 0.09082 0.30613 0.09896 0.30555 C 0.10569 0.30343 0.10905 0.29745 0.11545 0.29475 C 0.1199 0.28935 0.12522 0.28607 0.13021 0.28241 C 0.13281 0.28028 0.13618 0.27604 0.13889 0.27469 C 0.14084 0.27353 0.1429 0.27353 0.14497 0.27315 C 0.14996 0.26852 0.15419 0.26312 0.15972 0.2608 C 0.16341 0.25617 0.16786 0.2554 0.17188 0.25154 C 0.17698 0.24653 0.18142 0.24209 0.18663 0.23765 C 0.19173 0.23302 0.18945 0.23071 0.19618 0.22839 C 0.20041 0.22454 0.2053 0.22106 0.21007 0.21913 C 0.21235 0.21624 0.21333 0.21489 0.21615 0.21296 C 0.21864 0.21103 0.22157 0.21103 0.22396 0.20833 C 0.22852 0.20274 0.23427 0.19753 0.23958 0.19444 C 0.24219 0.18962 0.24468 0.18615 0.24826 0.18364 C 0.24989 0.18229 0.25347 0.18055 0.25347 0.18055 C 0.25456 0.17901 0.25695 0.17592 0.25695 0.17592 " pathEditMode="relative" ptsTypes="ffffffffffffffffffffffffffA">
                                      <p:cBhvr>
                                        <p:cTn id="47" dur="2000" fill="hold"/>
                                        <p:tgtEl>
                                          <p:spTgt spid="69"/>
                                        </p:tgtEl>
                                        <p:attrNameLst>
                                          <p:attrName>ppt_x</p:attrName>
                                          <p:attrName>ppt_y</p:attrName>
                                        </p:attrNameLst>
                                      </p:cBhvr>
                                    </p:animMotion>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nodeType="clickEffect">
                                  <p:stCondLst>
                                    <p:cond delay="0"/>
                                  </p:stCondLst>
                                  <p:childTnLst>
                                    <p:animMotion origin="layout" path="M 0.25 0.17149 C 0.26204 0.18866 0.27637 0.20313 0.29167 0.21007 C 0.29557 0.21528 0.2972 0.2176 0.30208 0.21933 C 0.30707 0.22435 0.31217 0.2284 0.31771 0.23168 C 0.31879 0.23322 0.31988 0.23515 0.32118 0.23631 C 0.32281 0.23766 0.32476 0.23766 0.32639 0.2394 C 0.33008 0.24325 0.33257 0.24673 0.33681 0.24865 C 0.33984 0.25232 0.34353 0.2556 0.34722 0.25791 C 0.3521 0.26447 0.35688 0.26872 0.36198 0.27489 C 0.36708 0.28087 0.36903 0.28415 0.37413 0.28878 C 0.37652 0.2909 0.37858 0.29437 0.38108 0.29649 C 0.3827 0.29765 0.38455 0.29842 0.38628 0.29958 C 0.38715 0.29997 0.38889 0.30112 0.38889 0.30112 C 0.39084 0.30055 0.39312 0.30132 0.39496 0.29958 C 0.39605 0.29842 0.39616 0.29534 0.3967 0.29341 C 0.39931 0.2828 0.39692 0.2882 0.40104 0.28106 C 0.40375 0.25618 0.41276 0.23207 0.41927 0.21007 C 0.42415 0.19329 0.42882 0.17458 0.4349 0.15915 C 0.43609 0.15568 0.43804 0.15317 0.43924 0.14989 C 0.44162 0.14256 0.44282 0.13407 0.44531 0.12674 C 0.45041 0.11073 0.45681 0.09993 0.46354 0.08662 C 0.46756 0.07832 0.47081 0.07022 0.47569 0.06347 C 0.48036 0.04939 0.4872 0.03723 0.49306 0.02489 C 0.49588 0.01872 0.49577 0.01004 0.5 0.00637 " pathEditMode="relative" ptsTypes="fffffffffffffffffffffffA">
                                      <p:cBhvr>
                                        <p:cTn id="51" dur="2000" fill="hold"/>
                                        <p:tgtEl>
                                          <p:spTgt spid="69"/>
                                        </p:tgtEl>
                                        <p:attrNameLst>
                                          <p:attrName>ppt_x</p:attrName>
                                          <p:attrName>ppt_y</p:attrName>
                                        </p:attrNameLst>
                                      </p:cBhvr>
                                    </p:animMotion>
                                  </p:childTnLst>
                                  <p:subTnLst>
                                    <p:set>
                                      <p:cBhvr override="childStyle">
                                        <p:cTn dur="1" fill="hold" display="0" masterRel="sameClick" afterEffect="1">
                                          <p:stCondLst>
                                            <p:cond evt="end" delay="0">
                                              <p:tn val="50"/>
                                            </p:cond>
                                          </p:stCondLst>
                                        </p:cTn>
                                        <p:tgtEl>
                                          <p:spTgt spid="69"/>
                                        </p:tgtEl>
                                        <p:attrNameLst>
                                          <p:attrName>style.visibility</p:attrName>
                                        </p:attrNameLst>
                                      </p:cBhvr>
                                      <p:to>
                                        <p:strVal val="hidden"/>
                                      </p:to>
                                    </p:set>
                                  </p:subTnLst>
                                </p:cTn>
                              </p:par>
                              <p:par>
                                <p:cTn id="52" presetID="0" presetClass="path" presetSubtype="0" accel="50000" decel="50000" fill="hold" nodeType="withEffect">
                                  <p:stCondLst>
                                    <p:cond delay="0"/>
                                  </p:stCondLst>
                                  <p:childTnLst>
                                    <p:animMotion origin="layout" path="M 0.24804 0.30498 C 0.25086 0.29726 0.25401 0.29938 0.25759 0.29417 C 0.26161 0.288 0.25889 0.28954 0.26454 0.28337 C 0.27072 0.27623 0.26323 0.28819 0.26975 0.27874 C 0.27257 0.2745 0.27387 0.27161 0.27756 0.26948 C 0.28081 0.26466 0.28396 0.25984 0.28797 0.25714 C 0.2896 0.25579 0.29145 0.25502 0.29318 0.25405 C 0.29405 0.25347 0.29579 0.25251 0.29579 0.25251 C 0.29633 0.25096 0.29763 0.24961 0.29752 0.24788 C 0.29731 0.24556 0.2959 0.24421 0.29492 0.24325 C 0.29231 0.24055 0.28808 0.24036 0.28537 0.23862 C 0.28407 0.23765 0.28298 0.2363 0.2819 0.23553 C 0.28103 0.23476 0.28016 0.23438 0.27929 0.23399 C 0.2756 0.22897 0.27192 0.22666 0.26801 0.22319 C 0.26573 0.22106 0.2641 0.2174 0.26193 0.21547 C 0.25889 0.21277 0.25379 0.20911 0.25065 0.20775 C 0.24522 0.2012 0.23882 0.19772 0.23329 0.19232 C 0.22428 0.18345 0.23133 0.18808 0.22547 0.18461 C 0.21951 0.17612 0.21462 0.17342 0.20811 0.16763 C 0.20225 0.16242 0.19802 0.15586 0.19162 0.15374 C 0.18999 0.15085 0.18782 0.14911 0.18641 0.14603 C 0.18381 0.14024 0.18446 0.13079 0.18207 0.12442 C 0.18001 0.10667 0.17947 0.08989 0.18207 0.07195 C 0.18229 0.06752 0.18207 0.05613 0.18381 0.05035 C 0.18424 0.04861 0.185 0.04726 0.18554 0.04572 C 0.18587 0.04417 0.18641 0.04109 0.18641 0.04109 " pathEditMode="relative" ptsTypes="fffffffffffffffffffffffffA">
                                      <p:cBhvr>
                                        <p:cTn id="53" dur="2000" fill="hold"/>
                                        <p:tgtEl>
                                          <p:spTgt spid="72"/>
                                        </p:tgtEl>
                                        <p:attrNameLst>
                                          <p:attrName>ppt_x</p:attrName>
                                          <p:attrName>ppt_y</p:attrName>
                                        </p:attrNameLst>
                                      </p:cBhvr>
                                    </p:animMotion>
                                  </p:childTnLst>
                                  <p:subTnLst>
                                    <p:set>
                                      <p:cBhvr override="childStyle">
                                        <p:cTn dur="1" fill="hold" display="0" masterRel="sameClick" afterEffect="1">
                                          <p:stCondLst>
                                            <p:cond evt="end" delay="0">
                                              <p:tn val="52"/>
                                            </p:cond>
                                          </p:stCondLst>
                                        </p:cTn>
                                        <p:tgtEl>
                                          <p:spTgt spid="72"/>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58"/>
                                        </p:tgtEl>
                                        <p:attrNameLst>
                                          <p:attrName>style.visibility</p:attrName>
                                        </p:attrNameLst>
                                      </p:cBhvr>
                                      <p:to>
                                        <p:strVal val="visible"/>
                                      </p:to>
                                    </p:set>
                                  </p:childTnLst>
                                </p:cTn>
                              </p:par>
                              <p:par>
                                <p:cTn id="58" presetID="1" presetClass="entr" presetSubtype="0" fill="hold" nodeType="withEffect">
                                  <p:stCondLst>
                                    <p:cond delay="1000"/>
                                  </p:stCondLst>
                                  <p:childTnLst>
                                    <p:set>
                                      <p:cBhvr>
                                        <p:cTn id="59" dur="1" fill="hold">
                                          <p:stCondLst>
                                            <p:cond delay="0"/>
                                          </p:stCondLst>
                                        </p:cTn>
                                        <p:tgtEl>
                                          <p:spTgt spid="6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0" presetClass="path" presetSubtype="0" accel="50000" decel="50000" fill="hold" nodeType="clickEffect">
                                  <p:stCondLst>
                                    <p:cond delay="0"/>
                                  </p:stCondLst>
                                  <p:childTnLst>
                                    <p:animMotion origin="layout" path="M 5.38194E-6 4.50617E-6 C 0.00098 0.01273 0.00228 0.0243 0.00608 0.03549 C 0.00793 0.05208 0.01194 0.07504 0.01737 0.0895 C 0.01845 0.10378 0.01975 0.10088 0.02257 0.11265 C 0.0242 0.1194 0.0254 0.12635 0.02778 0.13271 C 0.02876 0.13966 0.0306 0.1466 0.03299 0.15278 C 0.03397 0.1603 0.03625 0.16589 0.0382 0.17284 C 0.03994 0.1792 0.04026 0.18422 0.04341 0.18981 C 0.04482 0.19772 0.04731 0.20467 0.05035 0.21142 C 0.05209 0.22087 0.05534 0.22859 0.05903 0.23611 C 0.06153 0.24132 0.06196 0.24595 0.06598 0.24845 C 0.06858 0.2554 0.07195 0.26003 0.07553 0.26543 C 0.07856 0.26987 0.08019 0.27623 0.08334 0.28086 C 0.0841 0.28202 0.08507 0.28279 0.08594 0.28395 C 0.08703 0.2853 0.08822 0.28684 0.08942 0.28858 C 0.09267 0.2934 0.09386 0.30054 0.09723 0.30555 C 0.1122 0.32832 0.12707 0.35378 0.14671 0.36265 C 0.15333 0.37037 0.14866 0.36651 0.16407 0.36265 C 0.17231 0.36053 0.18089 0.35629 0.18924 0.35339 C 0.19597 0.34818 0.20291 0.34375 0.21007 0.34105 C 0.21355 0.3395 0.22049 0.33642 0.22049 0.33642 C 0.22277 0.33372 0.22483 0.33005 0.22744 0.3287 C 0.2283 0.32812 0.22917 0.32793 0.23004 0.32716 C 0.2359 0.32137 0.241 0.31385 0.2474 0.31018 C 0.25055 0.30169 0.25304 0.30459 0.25608 0.29938 " pathEditMode="relative" ptsTypes="ffffffffffffffffffffffffA">
                                      <p:cBhvr>
                                        <p:cTn id="63" dur="2000" fill="hold"/>
                                        <p:tgtEl>
                                          <p:spTgt spid="65"/>
                                        </p:tgtEl>
                                        <p:attrNameLst>
                                          <p:attrName>ppt_x</p:attrName>
                                          <p:attrName>ppt_y</p:attrName>
                                        </p:attrNameLst>
                                      </p:cBhvr>
                                    </p:animMotion>
                                  </p:childTnLst>
                                </p:cTn>
                              </p:par>
                              <p:par>
                                <p:cTn id="64" presetID="0" presetClass="path" presetSubtype="0" accel="50000" decel="50000" fill="hold" nodeType="withEffect">
                                  <p:stCondLst>
                                    <p:cond delay="0"/>
                                  </p:stCondLst>
                                  <p:childTnLst>
                                    <p:animMotion origin="layout" path="M 1.00694E-6 3.20988E-6 C 0.00174 0.00945 0.00271 0.01948 0.00434 0.02932 C 0.00456 0.03337 0.00456 0.03761 0.00521 0.04166 C 0.00543 0.0434 0.00651 0.04437 0.00695 0.04629 C 0.0127 0.07735 0.00684 0.05536 0.01129 0.07099 C 0.01313 0.09413 0.02127 0.12056 0.02691 0.14197 C 0.03212 0.16223 0.03516 0.18441 0.04167 0.2037 C 0.04275 0.21778 0.0472 0.23264 0.05122 0.24537 C 0.05664 0.26273 0.05067 0.23746 0.05729 0.2608 C 0.05914 0.26755 0.06033 0.2743 0.0625 0.28086 C 0.06576 0.29109 0.06532 0.299 0.07292 0.30247 C 0.0803 0.31115 0.09082 0.30613 0.09896 0.30555 C 0.10569 0.30343 0.10905 0.29745 0.11545 0.29475 C 0.1199 0.28935 0.12522 0.28607 0.13021 0.28241 C 0.13281 0.28028 0.13618 0.27604 0.13889 0.27469 C 0.14084 0.27353 0.1429 0.27353 0.14497 0.27315 C 0.14996 0.26852 0.15419 0.26312 0.15972 0.2608 C 0.16341 0.25617 0.16786 0.2554 0.17188 0.25154 C 0.17698 0.24653 0.18142 0.24209 0.18663 0.23765 C 0.19173 0.23302 0.18945 0.23071 0.19618 0.22839 C 0.20041 0.22454 0.2053 0.22106 0.21007 0.21913 C 0.21235 0.21624 0.21333 0.21489 0.21615 0.21296 C 0.21864 0.21103 0.22157 0.21103 0.22396 0.20833 C 0.22852 0.20274 0.23427 0.19753 0.23958 0.19444 C 0.24219 0.18962 0.24468 0.18615 0.24826 0.18364 C 0.24989 0.18229 0.25347 0.18055 0.25347 0.18055 C 0.25456 0.17901 0.25695 0.17592 0.25695 0.17592 " pathEditMode="relative" ptsTypes="ffffffffffffffffffffffffffA">
                                      <p:cBhvr>
                                        <p:cTn id="65" dur="2000" fill="hold"/>
                                        <p:tgtEl>
                                          <p:spTgt spid="58"/>
                                        </p:tgtEl>
                                        <p:attrNameLst>
                                          <p:attrName>ppt_x</p:attrName>
                                          <p:attrName>ppt_y</p:attrName>
                                        </p:attrNameLst>
                                      </p:cBhvr>
                                    </p:animMotion>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nodeType="clickEffect">
                                  <p:stCondLst>
                                    <p:cond delay="0"/>
                                  </p:stCondLst>
                                  <p:childTnLst>
                                    <p:animMotion origin="layout" path="M 0.25608 0.29938 C 0.25673 0.29881 0.2576 0.29861 0.25846 0.29784 C 0.25944 0.29668 0.25987 0.29456 0.26107 0.29379 C 0.26454 0.29128 0.26845 0.2909 0.27214 0.28974 C 0.27637 0.28472 0.28093 0.28279 0.2857 0.2799 C 0.29178 0.27624 0.28668 0.27855 0.29178 0.27431 C 0.29384 0.27257 0.29622 0.2718 0.2985 0.27026 C 0.29905 0.26891 0.29926 0.26698 0.30024 0.26621 C 0.30143 0.26505 0.30295 0.26524 0.30447 0.26485 C 0.30697 0.2637 0.30805 0.26254 0.31044 0.26061 C 0.31782 0.261 0.3252 0.26061 0.33257 0.26196 C 0.33746 0.26293 0.34201 0.26659 0.34711 0.26756 C 0.3507 0.27161 0.35514 0.27315 0.35905 0.2772 C 0.36545 0.28376 0.37185 0.29051 0.37847 0.29649 C 0.38379 0.30131 0.38856 0.30826 0.39388 0.31327 C 0.39811 0.31694 0.40321 0.31887 0.40744 0.32273 C 0.41244 0.32716 0.41634 0.33179 0.42198 0.33391 C 0.43468 0.34414 0.44857 0.35205 0.46278 0.35475 C 0.46712 0.35417 0.47135 0.35475 0.47559 0.3532 C 0.4783 0.35224 0.48275 0.34414 0.48416 0.34086 C 0.48644 0.33449 0.49045 0.31983 0.49175 0.31327 C 0.49306 0.30614 0.49349 0.29958 0.49609 0.29379 C 0.49783 0.28376 0.49989 0.27527 0.50282 0.26621 C 0.50445 0.25 0.51118 0.23611 0.51563 0.22184 C 0.51834 0.21277 0.523 0.20351 0.52496 0.19425 C 0.52593 0.18943 0.5268 0.18345 0.52832 0.17921 C 0.53212 0.16821 0.53754 0.15876 0.54199 0.14873 C 0.54688 0.13735 0.55252 0.12616 0.5599 0.11844 C 0.56044 0.1169 0.56076 0.11516 0.56163 0.1142 C 0.56532 0.10938 0.5651 0.11381 0.5651 0.10996 " pathEditMode="relative" rAng="0" ptsTypes="fffffffffffffffffffffffffffffA">
                                      <p:cBhvr>
                                        <p:cTn id="69" dur="2000" fill="hold"/>
                                        <p:tgtEl>
                                          <p:spTgt spid="65"/>
                                        </p:tgtEl>
                                        <p:attrNameLst>
                                          <p:attrName>ppt_x</p:attrName>
                                          <p:attrName>ppt_y</p:attrName>
                                        </p:attrNameLst>
                                      </p:cBhvr>
                                      <p:rCtr x="15462" y="-6732"/>
                                    </p:animMotion>
                                  </p:childTnLst>
                                </p:cTn>
                              </p:par>
                              <p:par>
                                <p:cTn id="70" presetID="0" presetClass="path" presetSubtype="0" accel="50000" decel="50000" fill="hold" nodeType="withEffect">
                                  <p:stCondLst>
                                    <p:cond delay="0"/>
                                  </p:stCondLst>
                                  <p:childTnLst>
                                    <p:animMotion origin="layout" path="M 0.25 0.17149 C 0.26204 0.18866 0.27637 0.20313 0.29167 0.21007 C 0.29557 0.21528 0.2972 0.2176 0.30208 0.21933 C 0.30707 0.22435 0.31217 0.2284 0.31771 0.23168 C 0.31879 0.23322 0.31988 0.23515 0.32118 0.23631 C 0.32281 0.23766 0.32476 0.23766 0.32639 0.2394 C 0.33008 0.24325 0.33257 0.24673 0.33681 0.24865 C 0.33984 0.25232 0.34353 0.2556 0.34722 0.25791 C 0.3521 0.26447 0.35688 0.26872 0.36198 0.27489 C 0.36708 0.28087 0.36903 0.28415 0.37413 0.28878 C 0.37652 0.2909 0.37858 0.29437 0.38108 0.29649 C 0.3827 0.29765 0.38455 0.29842 0.38628 0.29958 C 0.38715 0.29997 0.38889 0.30112 0.38889 0.30112 C 0.39084 0.30055 0.39312 0.30132 0.39496 0.29958 C 0.39605 0.29842 0.39616 0.29534 0.3967 0.29341 C 0.39931 0.2828 0.39692 0.2882 0.40104 0.28106 C 0.40375 0.25618 0.41276 0.23207 0.41927 0.21007 C 0.42415 0.19329 0.42882 0.17458 0.4349 0.15915 C 0.43609 0.15568 0.43804 0.15317 0.43924 0.14989 C 0.44162 0.14256 0.44282 0.13407 0.44531 0.12674 C 0.45041 0.11073 0.45681 0.09993 0.46354 0.08662 C 0.46756 0.07832 0.47081 0.07022 0.47569 0.06347 C 0.48036 0.04939 0.4872 0.03723 0.49306 0.02489 C 0.49588 0.01872 0.49577 0.01004 0.5 0.00637 " pathEditMode="relative" ptsTypes="fffffffffffffffffffffffA">
                                      <p:cBhvr>
                                        <p:cTn id="71" dur="2000" fill="hold"/>
                                        <p:tgtEl>
                                          <p:spTgt spid="5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4743475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consequences</a:t>
            </a:r>
            <a:endParaRPr lang="en-US" dirty="0"/>
          </a:p>
        </p:txBody>
      </p:sp>
      <p:sp>
        <p:nvSpPr>
          <p:cNvPr id="3" name="Content Placeholder 2"/>
          <p:cNvSpPr>
            <a:spLocks noGrp="1"/>
          </p:cNvSpPr>
          <p:nvPr>
            <p:ph idx="1"/>
          </p:nvPr>
        </p:nvSpPr>
        <p:spPr>
          <a:xfrm>
            <a:off x="1677116" y="2249384"/>
            <a:ext cx="12221765" cy="5102012"/>
          </a:xfrm>
        </p:spPr>
        <p:txBody>
          <a:bodyPr>
            <a:normAutofit/>
          </a:bodyPr>
          <a:lstStyle/>
          <a:p>
            <a:pPr marL="734749" indent="-734749">
              <a:buFont typeface="+mj-lt"/>
              <a:buAutoNum type="arabicPeriod"/>
            </a:pPr>
            <a:r>
              <a:rPr lang="en-US" sz="5100" dirty="0" smtClean="0"/>
              <a:t>Simple </a:t>
            </a:r>
            <a:r>
              <a:rPr lang="en-US" sz="5100" smtClean="0"/>
              <a:t>packet forwarding.</a:t>
            </a:r>
          </a:p>
          <a:p>
            <a:pPr marL="734749" indent="-734749">
              <a:buFont typeface="+mj-lt"/>
              <a:buAutoNum type="arabicPeriod"/>
            </a:pPr>
            <a:r>
              <a:rPr lang="en-US" sz="5100" dirty="0" smtClean="0"/>
              <a:t>Efficient sharing of links.</a:t>
            </a:r>
            <a:endParaRPr lang="en-US" sz="5100" dirty="0"/>
          </a:p>
        </p:txBody>
      </p:sp>
      <p:sp>
        <p:nvSpPr>
          <p:cNvPr id="4" name="Date Placeholder 3"/>
          <p:cNvSpPr>
            <a:spLocks noGrp="1"/>
          </p:cNvSpPr>
          <p:nvPr>
            <p:ph type="dt" sz="half" idx="4294967295"/>
          </p:nvPr>
        </p:nvSpPr>
        <p:spPr>
          <a:xfrm>
            <a:off x="203200" y="7627621"/>
            <a:ext cx="3413760" cy="438150"/>
          </a:xfrm>
          <a:prstGeom prst="rect">
            <a:avLst/>
          </a:prstGeom>
        </p:spPr>
        <p:txBody>
          <a:bodyPr vert="horz" lIns="130622" tIns="65311" rIns="130622" bIns="65311" rtlCol="0" anchor="ctr"/>
          <a:lstStyle>
            <a:lvl1pPr algn="l">
              <a:defRPr sz="2000">
                <a:solidFill>
                  <a:schemeClr val="tx1">
                    <a:tint val="75000"/>
                  </a:schemeClr>
                </a:solidFill>
              </a:defRPr>
            </a:lvl1pPr>
          </a:lstStyle>
          <a:p>
            <a:r>
              <a:rPr lang="en-US" smtClean="0"/>
              <a:t>CS144, Stanford University</a:t>
            </a:r>
            <a:endParaRPr lang="en-US" dirty="0"/>
          </a:p>
        </p:txBody>
      </p:sp>
    </p:spTree>
    <p:extLst>
      <p:ext uri="{BB962C8B-B14F-4D97-AF65-F5344CB8AC3E}">
        <p14:creationId xmlns:p14="http://schemas.microsoft.com/office/powerpoint/2010/main" val="23790720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per-flow state required</a:t>
            </a:r>
            <a:endParaRPr lang="en-US" dirty="0"/>
          </a:p>
        </p:txBody>
      </p:sp>
      <p:sp>
        <p:nvSpPr>
          <p:cNvPr id="3" name="Content Placeholder 2"/>
          <p:cNvSpPr>
            <a:spLocks noGrp="1"/>
          </p:cNvSpPr>
          <p:nvPr>
            <p:ph idx="1"/>
          </p:nvPr>
        </p:nvSpPr>
        <p:spPr>
          <a:xfrm>
            <a:off x="731520" y="1672947"/>
            <a:ext cx="13167360" cy="5926454"/>
          </a:xfrm>
        </p:spPr>
        <p:txBody>
          <a:bodyPr>
            <a:normAutofit fontScale="77500" lnSpcReduction="20000"/>
          </a:bodyPr>
          <a:lstStyle/>
          <a:p>
            <a:pPr marL="0" indent="0">
              <a:buNone/>
            </a:pPr>
            <a:r>
              <a:rPr lang="en-US" b="1" dirty="0"/>
              <a:t>Flow: </a:t>
            </a:r>
            <a:r>
              <a:rPr lang="en-US" dirty="0"/>
              <a:t>A collection of datagrams belonging to the same end-to-end communication, e.g. a TCP connection.</a:t>
            </a:r>
          </a:p>
          <a:p>
            <a:pPr marL="0" indent="0">
              <a:buNone/>
            </a:pPr>
            <a:endParaRPr lang="en-US" dirty="0" smtClean="0"/>
          </a:p>
          <a:p>
            <a:pPr marL="0" indent="0">
              <a:buNone/>
            </a:pPr>
            <a:r>
              <a:rPr lang="en-US" dirty="0" smtClean="0"/>
              <a:t>Packet </a:t>
            </a:r>
            <a:r>
              <a:rPr lang="en-US" dirty="0" smtClean="0"/>
              <a:t>switches don’t need state for each flow – each packet is self-contained.</a:t>
            </a:r>
          </a:p>
          <a:p>
            <a:pPr marL="0" indent="0">
              <a:buNone/>
            </a:pPr>
            <a:endParaRPr lang="en-US" dirty="0"/>
          </a:p>
          <a:p>
            <a:pPr marL="0" indent="0">
              <a:buNone/>
            </a:pPr>
            <a:r>
              <a:rPr lang="en-US" dirty="0" smtClean="0"/>
              <a:t>No per-flow state to be added/removed.</a:t>
            </a:r>
          </a:p>
          <a:p>
            <a:pPr marL="0" indent="0">
              <a:buNone/>
            </a:pPr>
            <a:endParaRPr lang="en-US" dirty="0"/>
          </a:p>
          <a:p>
            <a:pPr marL="0" indent="0">
              <a:buNone/>
            </a:pPr>
            <a:r>
              <a:rPr lang="en-US" dirty="0" smtClean="0"/>
              <a:t>No per-flow state to be stored.</a:t>
            </a:r>
          </a:p>
          <a:p>
            <a:pPr marL="0" indent="0">
              <a:buNone/>
            </a:pPr>
            <a:endParaRPr lang="en-US" dirty="0"/>
          </a:p>
          <a:p>
            <a:pPr marL="0" indent="0">
              <a:buNone/>
            </a:pPr>
            <a:r>
              <a:rPr lang="en-US" dirty="0" smtClean="0"/>
              <a:t>No per-flow state to be changed upon failure.</a:t>
            </a:r>
          </a:p>
          <a:p>
            <a:pPr marL="0" indent="0">
              <a:buNone/>
            </a:pPr>
            <a:endParaRPr lang="en-US" dirty="0"/>
          </a:p>
          <a:p>
            <a:pPr marL="0" indent="0">
              <a:buNone/>
            </a:pPr>
            <a:endParaRPr lang="en-US" dirty="0"/>
          </a:p>
        </p:txBody>
      </p:sp>
      <p:sp>
        <p:nvSpPr>
          <p:cNvPr id="4" name="Date Placeholder 3"/>
          <p:cNvSpPr>
            <a:spLocks noGrp="1"/>
          </p:cNvSpPr>
          <p:nvPr>
            <p:ph type="dt" sz="half" idx="4294967295"/>
          </p:nvPr>
        </p:nvSpPr>
        <p:spPr>
          <a:xfrm>
            <a:off x="203200" y="7627621"/>
            <a:ext cx="3413760" cy="438150"/>
          </a:xfrm>
          <a:prstGeom prst="rect">
            <a:avLst/>
          </a:prstGeom>
        </p:spPr>
        <p:txBody>
          <a:bodyPr vert="horz" lIns="130622" tIns="65311" rIns="130622" bIns="65311" rtlCol="0" anchor="ctr"/>
          <a:lstStyle>
            <a:lvl1pPr algn="l">
              <a:defRPr sz="2000">
                <a:solidFill>
                  <a:schemeClr val="tx1">
                    <a:tint val="75000"/>
                  </a:schemeClr>
                </a:solidFill>
              </a:defRPr>
            </a:lvl1pPr>
          </a:lstStyle>
          <a:p>
            <a:r>
              <a:rPr lang="en-US" smtClean="0"/>
              <a:t>CS144, Stanford University</a:t>
            </a:r>
            <a:endParaRPr lang="en-US" dirty="0"/>
          </a:p>
        </p:txBody>
      </p:sp>
    </p:spTree>
    <p:extLst>
      <p:ext uri="{BB962C8B-B14F-4D97-AF65-F5344CB8AC3E}">
        <p14:creationId xmlns:p14="http://schemas.microsoft.com/office/powerpoint/2010/main" val="7635567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 sharing of links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Data traffic is </a:t>
            </a:r>
            <a:r>
              <a:rPr lang="en-US" dirty="0" err="1" smtClean="0"/>
              <a:t>bursty</a:t>
            </a:r>
            <a:endParaRPr lang="en-US" dirty="0" smtClean="0"/>
          </a:p>
          <a:p>
            <a:pPr marL="1224582" lvl="1" indent="-653110"/>
            <a:r>
              <a:rPr lang="en-US" dirty="0" smtClean="0"/>
              <a:t>Packet switching allows flows to use all available link capacity.</a:t>
            </a:r>
          </a:p>
          <a:p>
            <a:pPr marL="1224582" lvl="1" indent="-653110"/>
            <a:r>
              <a:rPr lang="en-US" dirty="0" smtClean="0"/>
              <a:t>Packet switching allows flows to share link capacity.</a:t>
            </a:r>
          </a:p>
          <a:p>
            <a:pPr marL="1224582" lvl="1" indent="-653110"/>
            <a:endParaRPr lang="en-US" dirty="0"/>
          </a:p>
          <a:p>
            <a:pPr marL="0" indent="0">
              <a:buNone/>
            </a:pPr>
            <a:r>
              <a:rPr lang="en-US" dirty="0" smtClean="0"/>
              <a:t>This is called </a:t>
            </a:r>
            <a:r>
              <a:rPr lang="en-US" i="1" dirty="0" smtClean="0"/>
              <a:t>Statistical Multiplexing</a:t>
            </a:r>
            <a:r>
              <a:rPr lang="en-US" dirty="0" smtClean="0"/>
              <a:t>.</a:t>
            </a:r>
          </a:p>
        </p:txBody>
      </p:sp>
      <p:sp>
        <p:nvSpPr>
          <p:cNvPr id="4" name="Date Placeholder 3"/>
          <p:cNvSpPr>
            <a:spLocks noGrp="1"/>
          </p:cNvSpPr>
          <p:nvPr>
            <p:ph type="dt" sz="half" idx="4294967295"/>
          </p:nvPr>
        </p:nvSpPr>
        <p:spPr>
          <a:xfrm>
            <a:off x="203200" y="7627621"/>
            <a:ext cx="3413760" cy="438150"/>
          </a:xfrm>
          <a:prstGeom prst="rect">
            <a:avLst/>
          </a:prstGeom>
        </p:spPr>
        <p:txBody>
          <a:bodyPr vert="horz" lIns="130622" tIns="65311" rIns="130622" bIns="65311" rtlCol="0" anchor="ctr"/>
          <a:lstStyle>
            <a:lvl1pPr algn="l">
              <a:defRPr sz="2000">
                <a:solidFill>
                  <a:schemeClr val="tx1">
                    <a:tint val="75000"/>
                  </a:schemeClr>
                </a:solidFill>
              </a:defRPr>
            </a:lvl1pPr>
          </a:lstStyle>
          <a:p>
            <a:r>
              <a:rPr lang="en-US" smtClean="0"/>
              <a:t>CS144, Stanford University</a:t>
            </a:r>
            <a:endParaRPr lang="en-US" dirty="0"/>
          </a:p>
        </p:txBody>
      </p:sp>
    </p:spTree>
    <p:extLst>
      <p:ext uri="{BB962C8B-B14F-4D97-AF65-F5344CB8AC3E}">
        <p14:creationId xmlns:p14="http://schemas.microsoft.com/office/powerpoint/2010/main" val="349318873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731520" y="1920240"/>
            <a:ext cx="13167360" cy="5431156"/>
          </a:xfrm>
        </p:spPr>
        <p:txBody>
          <a:bodyPr/>
          <a:lstStyle/>
          <a:p>
            <a:pPr marL="0" indent="0">
              <a:buNone/>
            </a:pPr>
            <a:r>
              <a:rPr lang="en-US" b="1" dirty="0" smtClean="0"/>
              <a:t>Packet switches are simple</a:t>
            </a:r>
            <a:r>
              <a:rPr lang="en-US" dirty="0" smtClean="0"/>
              <a:t>: they forward packets independently, and don’t need to know about flows.</a:t>
            </a:r>
          </a:p>
          <a:p>
            <a:pPr marL="0" indent="0">
              <a:buNone/>
            </a:pPr>
            <a:endParaRPr lang="en-US" dirty="0"/>
          </a:p>
          <a:p>
            <a:pPr marL="0" indent="0">
              <a:buNone/>
            </a:pPr>
            <a:r>
              <a:rPr lang="en-US" b="1" dirty="0" smtClean="0"/>
              <a:t>Packet switching is efficient</a:t>
            </a:r>
            <a:r>
              <a:rPr lang="en-US" dirty="0" smtClean="0"/>
              <a:t>: It lets us efficiently share the capacity among  many flows sharing a link.</a:t>
            </a:r>
            <a:endParaRPr lang="en-US" dirty="0"/>
          </a:p>
        </p:txBody>
      </p:sp>
    </p:spTree>
    <p:extLst>
      <p:ext uri="{BB962C8B-B14F-4D97-AF65-F5344CB8AC3E}">
        <p14:creationId xmlns:p14="http://schemas.microsoft.com/office/powerpoint/2010/main" val="12959370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621</TotalTime>
  <Words>2230</Words>
  <Application>Microsoft Macintosh PowerPoint</Application>
  <PresentationFormat>Custom</PresentationFormat>
  <Paragraphs>119</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An Introduction to Computer Networks</vt:lpstr>
      <vt:lpstr>What is packet switching?</vt:lpstr>
      <vt:lpstr>Packet Switching</vt:lpstr>
      <vt:lpstr>PowerPoint Presentation</vt:lpstr>
      <vt:lpstr>Two consequences</vt:lpstr>
      <vt:lpstr>No per-flow state required</vt:lpstr>
      <vt:lpstr>Efficient sharing of links</vt:lpstr>
      <vt:lpstr>Summary</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Computer Networks</dc:title>
  <dc:creator>Nick McKeown</dc:creator>
  <cp:lastModifiedBy>Nick McKeown</cp:lastModifiedBy>
  <cp:revision>25</cp:revision>
  <cp:lastPrinted>2012-09-12T21:50:46Z</cp:lastPrinted>
  <dcterms:created xsi:type="dcterms:W3CDTF">2013-08-15T21:23:47Z</dcterms:created>
  <dcterms:modified xsi:type="dcterms:W3CDTF">2013-08-16T06:01:52Z</dcterms:modified>
</cp:coreProperties>
</file>