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64" r:id="rId1"/>
  </p:sldMasterIdLst>
  <p:notesMasterIdLst>
    <p:notesMasterId r:id="rId39"/>
  </p:notesMasterIdLst>
  <p:handoutMasterIdLst>
    <p:handoutMasterId r:id="rId40"/>
  </p:handoutMasterIdLst>
  <p:sldIdLst>
    <p:sldId id="256" r:id="rId2"/>
    <p:sldId id="318" r:id="rId3"/>
    <p:sldId id="257" r:id="rId4"/>
    <p:sldId id="315" r:id="rId5"/>
    <p:sldId id="271" r:id="rId6"/>
    <p:sldId id="319" r:id="rId7"/>
    <p:sldId id="272" r:id="rId8"/>
    <p:sldId id="273" r:id="rId9"/>
    <p:sldId id="275" r:id="rId10"/>
    <p:sldId id="276" r:id="rId11"/>
    <p:sldId id="27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288" r:id="rId22"/>
    <p:sldId id="289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6" r:id="rId31"/>
    <p:sldId id="317" r:id="rId32"/>
    <p:sldId id="314" r:id="rId33"/>
    <p:sldId id="264" r:id="rId34"/>
    <p:sldId id="265" r:id="rId35"/>
    <p:sldId id="266" r:id="rId36"/>
    <p:sldId id="267" r:id="rId37"/>
    <p:sldId id="268" r:id="rId38"/>
  </p:sldIdLst>
  <p:sldSz cx="12192000" cy="6858000"/>
  <p:notesSz cx="6858000" cy="9144000"/>
  <p:embeddedFontLst>
    <p:embeddedFont>
      <p:font typeface="隶书" panose="02010509060101010101" pitchFamily="49" charset="-122"/>
      <p:regular r:id="rId41"/>
    </p:embeddedFont>
    <p:embeddedFont>
      <p:font typeface="等线" panose="02010600030101010101" charset="-122"/>
      <p:regular r:id="rId42"/>
      <p:bold r:id="rId43"/>
    </p:embeddedFont>
    <p:embeddedFont>
      <p:font typeface="等线 Light" panose="02010600030101010101" charset="-122"/>
      <p:regular r:id="rId44"/>
    </p:embeddedFont>
    <p:embeddedFont>
      <p:font typeface="Gill Sans MT" panose="020B0604020202020204" charset="0"/>
      <p:regular r:id="rId45"/>
      <p:bold r:id="rId46"/>
      <p:italic r:id="rId47"/>
      <p:boldItalic r:id="rId4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A31D"/>
    <a:srgbClr val="FF3300"/>
    <a:srgbClr val="0000FF"/>
    <a:srgbClr val="E5E2DF"/>
    <a:srgbClr val="FFFFFF"/>
    <a:srgbClr val="DFDBD5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36" autoAdjust="0"/>
  </p:normalViewPr>
  <p:slideViewPr>
    <p:cSldViewPr snapToGrid="0">
      <p:cViewPr varScale="1">
        <p:scale>
          <a:sx n="80" d="100"/>
          <a:sy n="80" d="100"/>
        </p:scale>
        <p:origin x="-96" y="-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3AA56-6551-43D6-9763-DB72FA880B29}" type="datetimeFigureOut">
              <a:rPr lang="zh-CN" altLang="en-US" smtClean="0"/>
              <a:t>2017/11/2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11CD1-FEC0-4249-83BB-62AF569197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038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F81F8-9D8F-4270-BA0B-1B8017E4021A}" type="datetimeFigureOut">
              <a:rPr lang="zh-CN" altLang="en-US" smtClean="0"/>
              <a:t>2017/11/2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C28E3-95F0-4A6B-B5E1-966A05834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18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C28E3-95F0-4A6B-B5E1-966A0583445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041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C28E3-95F0-4A6B-B5E1-966A058344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440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C28E3-95F0-4A6B-B5E1-966A0583445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909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C28E3-95F0-4A6B-B5E1-966A0583445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51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 smtClean="0"/>
              <a:t>应支持从一个文件中获得初始联系人信息</a:t>
            </a:r>
            <a:endParaRPr lang="en-US" altLang="zh-CN" dirty="0" smtClean="0"/>
          </a:p>
          <a:p>
            <a:pPr marL="228600" indent="-228600">
              <a:buAutoNum type="arabicPeriod"/>
            </a:pPr>
            <a:r>
              <a:rPr lang="zh-CN" altLang="en-US" dirty="0" smtClean="0"/>
              <a:t>命令行方式一般应有一个命令提示： </a:t>
            </a:r>
            <a:r>
              <a:rPr lang="en-US" altLang="zh-CN" dirty="0" smtClean="0"/>
              <a:t>phonebook 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h</a:t>
            </a:r>
            <a:r>
              <a:rPr lang="en-US" altLang="zh-CN" baseline="0" dirty="0" smtClean="0"/>
              <a:t> for help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baseline="0" dirty="0" smtClean="0"/>
              <a:t>可支持用户名密码登录，最好</a:t>
            </a:r>
            <a:endParaRPr lang="en-US" altLang="zh-CN" baseline="0" dirty="0" smtClean="0"/>
          </a:p>
          <a:p>
            <a:pPr marL="228600" indent="-228600">
              <a:buAutoNum type="arabicPeriod"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C28E3-95F0-4A6B-B5E1-966A0583445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9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这里可让大家考虑如何把</a:t>
            </a:r>
            <a:r>
              <a:rPr lang="en-US" altLang="zh-CN" dirty="0" smtClean="0"/>
              <a:t>name</a:t>
            </a:r>
            <a:r>
              <a:rPr lang="zh-CN" altLang="en-US" dirty="0" smtClean="0"/>
              <a:t>转化为可以</a:t>
            </a:r>
            <a:r>
              <a:rPr lang="en-US" altLang="zh-CN" dirty="0" smtClean="0"/>
              <a:t>mod 1009</a:t>
            </a:r>
            <a:r>
              <a:rPr lang="zh-CN" altLang="en-US" dirty="0" smtClean="0"/>
              <a:t>的数字： </a:t>
            </a:r>
            <a:r>
              <a:rPr lang="en-US" altLang="zh-CN" dirty="0" smtClean="0"/>
              <a:t>sum </a:t>
            </a:r>
            <a:r>
              <a:rPr lang="zh-CN" altLang="en-US" dirty="0" smtClean="0"/>
              <a:t>， 折叠相加等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C28E3-95F0-4A6B-B5E1-966A0583445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320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C28E3-95F0-4A6B-B5E1-966A0583445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52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利用</a:t>
            </a:r>
            <a:r>
              <a:rPr lang="en-US" altLang="zh-CN" dirty="0" err="1" smtClean="0"/>
              <a:t>DisplayHTable</a:t>
            </a:r>
            <a:r>
              <a:rPr lang="zh-CN" altLang="en-US" dirty="0" smtClean="0"/>
              <a:t>来检查插入和删除的结果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C28E3-95F0-4A6B-B5E1-966A0583445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96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42BB-7DF4-4954-A6FC-4F87D4DB7080}" type="datetimeFigureOut">
              <a:rPr lang="zh-CN" altLang="en-US" smtClean="0"/>
              <a:t>2017/11/2 Thursday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F12A1AA-AA3E-4EF3-8C8C-3687908702D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67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42BB-7DF4-4954-A6FC-4F87D4DB7080}" type="datetimeFigureOut">
              <a:rPr lang="zh-CN" altLang="en-US" smtClean="0"/>
              <a:t>2017/11/2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A1AA-AA3E-4EF3-8C8C-3687908702D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55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42BB-7DF4-4954-A6FC-4F87D4DB7080}" type="datetimeFigureOut">
              <a:rPr lang="zh-CN" altLang="en-US" smtClean="0"/>
              <a:t>2017/11/2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A1AA-AA3E-4EF3-8C8C-3687908702D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764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1582400" cy="9937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68413"/>
            <a:ext cx="5384800" cy="48577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68413"/>
            <a:ext cx="5384800" cy="485775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B9E676AD-3EFB-4D66-90DE-75714E91B174}" type="datetime1">
              <a:rPr lang="zh-CN" altLang="en-US"/>
              <a:pPr/>
              <a:t>2017/11/2 Thursday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879417" y="6597650"/>
            <a:ext cx="3215216" cy="196850"/>
          </a:xfrm>
        </p:spPr>
        <p:txBody>
          <a:bodyPr/>
          <a:lstStyle>
            <a:lvl1pPr>
              <a:defRPr/>
            </a:lvl1pPr>
          </a:lstStyle>
          <a:p>
            <a:fld id="{D673A55A-8061-410B-88F1-00445EF292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819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42BB-7DF4-4954-A6FC-4F87D4DB7080}" type="datetimeFigureOut">
              <a:rPr lang="zh-CN" altLang="en-US" smtClean="0"/>
              <a:t>2017/11/2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A1AA-AA3E-4EF3-8C8C-3687908702D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94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42BB-7DF4-4954-A6FC-4F87D4DB7080}" type="datetimeFigureOut">
              <a:rPr lang="zh-CN" altLang="en-US" smtClean="0"/>
              <a:t>2017/11/2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A1AA-AA3E-4EF3-8C8C-3687908702D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394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42BB-7DF4-4954-A6FC-4F87D4DB7080}" type="datetimeFigureOut">
              <a:rPr lang="zh-CN" altLang="en-US" smtClean="0"/>
              <a:t>2017/11/2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A1AA-AA3E-4EF3-8C8C-3687908702D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997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42BB-7DF4-4954-A6FC-4F87D4DB7080}" type="datetimeFigureOut">
              <a:rPr lang="zh-CN" altLang="en-US" smtClean="0"/>
              <a:t>2017/11/2 Thursday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A1AA-AA3E-4EF3-8C8C-3687908702D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4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42BB-7DF4-4954-A6FC-4F87D4DB7080}" type="datetimeFigureOut">
              <a:rPr lang="zh-CN" altLang="en-US" smtClean="0"/>
              <a:t>2017/11/2 Thursday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A1AA-AA3E-4EF3-8C8C-3687908702D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2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42BB-7DF4-4954-A6FC-4F87D4DB7080}" type="datetimeFigureOut">
              <a:rPr lang="zh-CN" altLang="en-US" smtClean="0"/>
              <a:t>2017/11/2 Thursday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A1AA-AA3E-4EF3-8C8C-3687908702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19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42BB-7DF4-4954-A6FC-4F87D4DB7080}" type="datetimeFigureOut">
              <a:rPr lang="zh-CN" altLang="en-US" smtClean="0"/>
              <a:t>2017/11/2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A1AA-AA3E-4EF3-8C8C-3687908702D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81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EAC42BB-7DF4-4954-A6FC-4F87D4DB7080}" type="datetimeFigureOut">
              <a:rPr lang="zh-CN" altLang="en-US" smtClean="0"/>
              <a:t>2017/11/2 Thursday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2A1AA-AA3E-4EF3-8C8C-3687908702D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5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C42BB-7DF4-4954-A6FC-4F87D4DB7080}" type="datetimeFigureOut">
              <a:rPr lang="zh-CN" altLang="en-US" smtClean="0"/>
              <a:t>2017/11/2 Thursday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F12A1AA-AA3E-4EF3-8C8C-3687908702D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44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omework_zhy@qq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2.wav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3.wav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4.wav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17779" y="2111829"/>
            <a:ext cx="8637073" cy="1231900"/>
          </a:xfrm>
        </p:spPr>
        <p:txBody>
          <a:bodyPr/>
          <a:lstStyle/>
          <a:p>
            <a:r>
              <a:rPr lang="zh-CN" altLang="en-US" b="1" dirty="0" smtClean="0"/>
              <a:t>软件开发综合实验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690257" y="3886464"/>
            <a:ext cx="4766792" cy="488811"/>
          </a:xfrm>
        </p:spPr>
        <p:txBody>
          <a:bodyPr>
            <a:normAutofit lnSpcReduction="10000"/>
          </a:bodyPr>
          <a:lstStyle/>
          <a:p>
            <a:r>
              <a:rPr lang="zh-CN" altLang="en-US" b="1" dirty="0" smtClean="0"/>
              <a:t>            计算机学院 王丽杰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257" y="489857"/>
            <a:ext cx="4046257" cy="95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7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Text Box 2"/>
          <p:cNvSpPr txBox="1">
            <a:spLocks noChangeArrowheads="1"/>
          </p:cNvSpPr>
          <p:nvPr/>
        </p:nvSpPr>
        <p:spPr bwMode="auto">
          <a:xfrm>
            <a:off x="1696584" y="2256065"/>
            <a:ext cx="7632700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根据设定的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哈希函数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H(key)</a:t>
            </a:r>
            <a:r>
              <a:rPr kumimoji="1"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和提供的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处理冲突的方法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，将一组关键字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映象到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一个地址连续的地址空间上，并以关键字在地址空间中的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“象”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作为相应记录在表中的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存储位置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，如此构造所得的查找表称之为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哈希表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495122" y="1206830"/>
            <a:ext cx="9603275" cy="1049235"/>
          </a:xfrm>
        </p:spPr>
        <p:txBody>
          <a:bodyPr/>
          <a:lstStyle/>
          <a:p>
            <a:r>
              <a:rPr lang="zh-CN" altLang="en-US" b="1" dirty="0" smtClean="0"/>
              <a:t>哈希表</a:t>
            </a:r>
          </a:p>
        </p:txBody>
      </p:sp>
    </p:spTree>
    <p:extLst>
      <p:ext uri="{BB962C8B-B14F-4D97-AF65-F5344CB8AC3E}">
        <p14:creationId xmlns:p14="http://schemas.microsoft.com/office/powerpoint/2010/main" val="167780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latin typeface="楷体_GB2312" pitchFamily="49" charset="-122"/>
                <a:ea typeface="楷体_GB2312" pitchFamily="49" charset="-122"/>
              </a:rPr>
              <a:t>常见的哈希函数构造方法</a:t>
            </a:r>
            <a:endParaRPr lang="zh-CN" altLang="en-US" dirty="0" smtClean="0"/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8315" y="2100945"/>
            <a:ext cx="3069771" cy="3243942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sz="3000" b="1" dirty="0" smtClean="0">
                <a:latin typeface="楷体_GB2312" pitchFamily="49" charset="-122"/>
                <a:ea typeface="楷体_GB2312" pitchFamily="49" charset="-122"/>
              </a:rPr>
              <a:t>直接</a:t>
            </a:r>
            <a:r>
              <a:rPr kumimoji="1" lang="zh-CN" altLang="en-US" sz="3000" b="1" dirty="0">
                <a:latin typeface="楷体_GB2312" pitchFamily="49" charset="-122"/>
                <a:ea typeface="楷体_GB2312" pitchFamily="49" charset="-122"/>
              </a:rPr>
              <a:t>哈希函数</a:t>
            </a:r>
          </a:p>
          <a:p>
            <a:r>
              <a:rPr kumimoji="1" lang="zh-CN" altLang="en-US" sz="3000" b="1" dirty="0">
                <a:latin typeface="楷体_GB2312" pitchFamily="49" charset="-122"/>
                <a:ea typeface="楷体_GB2312" pitchFamily="49" charset="-122"/>
              </a:rPr>
              <a:t>数字分析法</a:t>
            </a:r>
          </a:p>
          <a:p>
            <a:r>
              <a:rPr kumimoji="1" lang="zh-CN" altLang="en-US" sz="3000" b="1" dirty="0">
                <a:latin typeface="楷体_GB2312" pitchFamily="49" charset="-122"/>
                <a:ea typeface="楷体_GB2312" pitchFamily="49" charset="-122"/>
              </a:rPr>
              <a:t>平方取中法</a:t>
            </a:r>
          </a:p>
          <a:p>
            <a:r>
              <a:rPr kumimoji="1" lang="zh-CN" altLang="en-US" sz="3000" b="1" dirty="0">
                <a:latin typeface="楷体_GB2312" pitchFamily="49" charset="-122"/>
                <a:ea typeface="楷体_GB2312" pitchFamily="49" charset="-122"/>
              </a:rPr>
              <a:t>折叠法</a:t>
            </a:r>
          </a:p>
          <a:p>
            <a:r>
              <a:rPr kumimoji="1" lang="zh-CN" altLang="en-US" sz="3000" b="1" dirty="0">
                <a:latin typeface="楷体_GB2312" pitchFamily="49" charset="-122"/>
                <a:ea typeface="楷体_GB2312" pitchFamily="49" charset="-122"/>
              </a:rPr>
              <a:t>除留余数法</a:t>
            </a:r>
          </a:p>
          <a:p>
            <a:r>
              <a:rPr kumimoji="1" lang="zh-CN" altLang="en-US" sz="3000" b="1" dirty="0">
                <a:latin typeface="楷体_GB2312" pitchFamily="49" charset="-122"/>
                <a:ea typeface="楷体_GB2312" pitchFamily="49" charset="-122"/>
              </a:rPr>
              <a:t>随机数法</a:t>
            </a:r>
          </a:p>
        </p:txBody>
      </p:sp>
    </p:spTree>
    <p:extLst>
      <p:ext uri="{BB962C8B-B14F-4D97-AF65-F5344CB8AC3E}">
        <p14:creationId xmlns:p14="http://schemas.microsoft.com/office/powerpoint/2010/main" val="58208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直接哈希函数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b="1" dirty="0"/>
              <a:t>取关键字本身或关键字的某个线性函数值作为哈希地址，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/>
              <a:t>      即：</a:t>
            </a:r>
            <a:r>
              <a:rPr lang="en-US" altLang="zh-CN" b="1" dirty="0"/>
              <a:t>H</a:t>
            </a:r>
            <a:r>
              <a:rPr lang="zh-CN" altLang="en-US" b="1" dirty="0"/>
              <a:t>（</a:t>
            </a:r>
            <a:r>
              <a:rPr lang="en-US" altLang="zh-CN" b="1" dirty="0"/>
              <a:t>key</a:t>
            </a:r>
            <a:r>
              <a:rPr lang="zh-CN" altLang="en-US" b="1" dirty="0"/>
              <a:t>）</a:t>
            </a:r>
            <a:r>
              <a:rPr lang="en-US" altLang="zh-CN" b="1" dirty="0"/>
              <a:t>=key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b="1" dirty="0"/>
              <a:t>      或   </a:t>
            </a:r>
            <a:r>
              <a:rPr lang="en-US" altLang="zh-CN" b="1" dirty="0"/>
              <a:t>H</a:t>
            </a:r>
            <a:r>
              <a:rPr lang="zh-CN" altLang="en-US" b="1" dirty="0"/>
              <a:t>（</a:t>
            </a:r>
            <a:r>
              <a:rPr lang="en-US" altLang="zh-CN" b="1" dirty="0"/>
              <a:t>key</a:t>
            </a:r>
            <a:r>
              <a:rPr lang="zh-CN" altLang="en-US" b="1" dirty="0"/>
              <a:t>）</a:t>
            </a:r>
            <a:r>
              <a:rPr lang="en-US" altLang="zh-CN" b="1" dirty="0"/>
              <a:t>=a* </a:t>
            </a:r>
            <a:r>
              <a:rPr lang="en-US" altLang="zh-CN" b="1" dirty="0" err="1"/>
              <a:t>key+b</a:t>
            </a:r>
            <a:r>
              <a:rPr lang="zh-CN" altLang="en-US" b="1" dirty="0"/>
              <a:t>（</a:t>
            </a:r>
            <a:r>
              <a:rPr lang="en-US" altLang="zh-CN" b="1" dirty="0"/>
              <a:t>a</a:t>
            </a:r>
            <a:r>
              <a:rPr lang="zh-CN" altLang="en-US" b="1" dirty="0"/>
              <a:t>，</a:t>
            </a:r>
            <a:r>
              <a:rPr lang="en-US" altLang="zh-CN" b="1" dirty="0"/>
              <a:t>b</a:t>
            </a:r>
            <a:r>
              <a:rPr lang="zh-CN" altLang="en-US" b="1" dirty="0"/>
              <a:t>为常数）。</a:t>
            </a:r>
          </a:p>
          <a:p>
            <a:endParaRPr lang="en-US" dirty="0"/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907745"/>
              </p:ext>
            </p:extLst>
          </p:nvPr>
        </p:nvGraphicFramePr>
        <p:xfrm>
          <a:off x="1589089" y="3367769"/>
          <a:ext cx="8137525" cy="1689101"/>
        </p:xfrm>
        <a:graphic>
          <a:graphicData uri="http://schemas.openxmlformats.org/drawingml/2006/table">
            <a:tbl>
              <a:tblPr/>
              <a:tblGrid>
                <a:gridCol w="1141412">
                  <a:extLst>
                    <a:ext uri="{9D8B030D-6E8A-4147-A177-3AD203B41FA5}">
                      <a16:colId xmlns:a16="http://schemas.microsoft.com/office/drawing/2014/main" xmlns="" val="284732195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4322114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362972288"/>
                    </a:ext>
                  </a:extLst>
                </a:gridCol>
                <a:gridCol w="1141413">
                  <a:extLst>
                    <a:ext uri="{9D8B030D-6E8A-4147-A177-3AD203B41FA5}">
                      <a16:colId xmlns:a16="http://schemas.microsoft.com/office/drawing/2014/main" xmlns="" val="1123410523"/>
                    </a:ext>
                  </a:extLst>
                </a:gridCol>
                <a:gridCol w="1144587">
                  <a:extLst>
                    <a:ext uri="{9D8B030D-6E8A-4147-A177-3AD203B41FA5}">
                      <a16:colId xmlns:a16="http://schemas.microsoft.com/office/drawing/2014/main" xmlns="" val="95196652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1168929709"/>
                    </a:ext>
                  </a:extLst>
                </a:gridCol>
                <a:gridCol w="1281113">
                  <a:extLst>
                    <a:ext uri="{9D8B030D-6E8A-4147-A177-3AD203B41FA5}">
                      <a16:colId xmlns:a16="http://schemas.microsoft.com/office/drawing/2014/main" xmlns="" val="291451071"/>
                    </a:ext>
                  </a:extLst>
                </a:gridCol>
              </a:tblGrid>
              <a:tr h="56356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哈希地址</a:t>
                      </a:r>
                      <a:endParaRPr kumimoji="0" lang="zh-CN" altLang="pt-B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02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03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65692321"/>
                  </a:ext>
                </a:extLst>
              </a:tr>
              <a:tr h="5619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出生年份</a:t>
                      </a:r>
                      <a:endParaRPr kumimoji="0" lang="zh-CN" altLang="pt-B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1949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1950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1951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1970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38110978"/>
                  </a:ext>
                </a:extLst>
              </a:tr>
              <a:tr h="56356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pt-B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出生人数</a:t>
                      </a:r>
                      <a:endParaRPr kumimoji="0" lang="zh-CN" altLang="pt-BR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××××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××××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××××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pt-BR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××××</a:t>
                      </a:r>
                      <a:endParaRPr kumimoji="0" lang="pt-BR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……</a:t>
                      </a:r>
                      <a:endParaRPr kumimoji="0" lang="pt-BR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21242507"/>
                  </a:ext>
                </a:extLst>
              </a:tr>
            </a:tbl>
          </a:graphicData>
        </a:graphic>
      </p:graphicFrame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3473904" y="5231448"/>
            <a:ext cx="3322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000" b="1" dirty="0"/>
              <a:t>H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key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=key +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-1948</a:t>
            </a:r>
            <a:r>
              <a:rPr lang="zh-CN" altLang="en-US" sz="2000" b="1" dirty="0"/>
              <a:t>） </a:t>
            </a:r>
          </a:p>
        </p:txBody>
      </p:sp>
    </p:spTree>
    <p:extLst>
      <p:ext uri="{BB962C8B-B14F-4D97-AF65-F5344CB8AC3E}">
        <p14:creationId xmlns:p14="http://schemas.microsoft.com/office/powerpoint/2010/main" val="220519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数字分析</a:t>
            </a:r>
            <a:r>
              <a:rPr lang="zh-CN" altLang="en-US" b="1" dirty="0" smtClean="0"/>
              <a:t>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65275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设ｎ个ｄ位数的关键字，由ｒ个不同的符号组成，此ｒ个符号在关键字各位出现的频率不一定相同，可能在某些位上均匀分布，即每个符号出现的次数都接近于ｎ／ｒ次，而在另一些位上分布不均匀。则选择其中分布均匀的</a:t>
            </a:r>
            <a:r>
              <a:rPr lang="en-US" altLang="zh-CN" b="1" dirty="0"/>
              <a:t>s</a:t>
            </a:r>
            <a:r>
              <a:rPr lang="zh-CN" altLang="en-US" b="1" dirty="0"/>
              <a:t>位作为哈希地址，即</a:t>
            </a:r>
            <a:r>
              <a:rPr lang="en-US" altLang="zh-CN" b="1" dirty="0"/>
              <a:t>H</a:t>
            </a:r>
            <a:r>
              <a:rPr lang="zh-CN" altLang="en-US" b="1" dirty="0"/>
              <a:t>（</a:t>
            </a:r>
            <a:r>
              <a:rPr lang="en-US" altLang="zh-CN" b="1" dirty="0"/>
              <a:t>key</a:t>
            </a:r>
            <a:r>
              <a:rPr lang="zh-CN" altLang="en-US" b="1" dirty="0"/>
              <a:t>）</a:t>
            </a:r>
            <a:r>
              <a:rPr lang="en-US" altLang="zh-CN" b="1" dirty="0"/>
              <a:t>=“key</a:t>
            </a:r>
            <a:r>
              <a:rPr lang="zh-CN" altLang="en-US" b="1" dirty="0"/>
              <a:t>中数字均匀分布的</a:t>
            </a:r>
            <a:r>
              <a:rPr lang="en-US" altLang="zh-CN" b="1" dirty="0"/>
              <a:t>s</a:t>
            </a:r>
            <a:r>
              <a:rPr lang="zh-CN" altLang="en-US" b="1" dirty="0"/>
              <a:t>位”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507020"/>
              </p:ext>
            </p:extLst>
          </p:nvPr>
        </p:nvGraphicFramePr>
        <p:xfrm>
          <a:off x="7339693" y="3248708"/>
          <a:ext cx="3023507" cy="266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文档" r:id="rId3" imgW="2140458" imgH="1887093" progId="Word.Document.8">
                  <p:embed/>
                </p:oleObj>
              </mc:Choice>
              <mc:Fallback>
                <p:oleObj name="文档" r:id="rId3" imgW="2140458" imgH="1887093" progId="Word.Document.8">
                  <p:embed/>
                  <p:pic>
                    <p:nvPicPr>
                      <p:cNvPr id="3532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9693" y="3248708"/>
                        <a:ext cx="3023507" cy="266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30829" y="3830466"/>
            <a:ext cx="4996543" cy="19208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eaLnBrk="0" hangingPunct="0"/>
            <a:r>
              <a:rPr lang="en-US" altLang="zh-CN" sz="2000" b="1" dirty="0"/>
              <a:t>n=8,d=8,r=10,s=2</a:t>
            </a:r>
          </a:p>
          <a:p>
            <a:pPr eaLnBrk="0" hangingPunct="0"/>
            <a:r>
              <a:rPr lang="en-US" altLang="zh-CN" sz="2000" b="1" dirty="0"/>
              <a:t>1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8</a:t>
            </a:r>
            <a:r>
              <a:rPr lang="zh-CN" altLang="en-US" sz="2000" b="1" dirty="0"/>
              <a:t>位分布不均匀，不能取。可取第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6</a:t>
            </a:r>
            <a:r>
              <a:rPr lang="zh-CN" altLang="en-US" sz="2000" b="1" dirty="0"/>
              <a:t>两位组成的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位十进制数作为每个数据的哈希地址，则图中列出的关键字的哈希地址分别为：</a:t>
            </a:r>
            <a:r>
              <a:rPr lang="en-US" altLang="zh-CN" sz="2000" b="1" dirty="0">
                <a:solidFill>
                  <a:srgbClr val="FF0000"/>
                </a:solidFill>
              </a:rPr>
              <a:t>45</a:t>
            </a:r>
            <a:r>
              <a:rPr lang="zh-CN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</a:rPr>
              <a:t>72</a:t>
            </a:r>
            <a:r>
              <a:rPr lang="zh-CN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</a:rPr>
              <a:t>84</a:t>
            </a:r>
            <a:r>
              <a:rPr lang="zh-CN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</a:rPr>
              <a:t>03</a:t>
            </a:r>
            <a:r>
              <a:rPr lang="zh-CN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</a:rPr>
              <a:t>28</a:t>
            </a:r>
            <a:r>
              <a:rPr lang="zh-CN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</a:rPr>
              <a:t>39</a:t>
            </a:r>
            <a:r>
              <a:rPr lang="zh-CN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</a:rPr>
              <a:t>51</a:t>
            </a:r>
            <a:r>
              <a:rPr lang="zh-CN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</a:rPr>
              <a:t>65</a:t>
            </a:r>
            <a:r>
              <a:rPr lang="zh-CN" altLang="en-US" sz="2000" b="1" dirty="0">
                <a:solidFill>
                  <a:srgbClr val="FF0000"/>
                </a:solidFill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</a:rPr>
              <a:t>13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6453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平方取中</a:t>
            </a:r>
            <a:r>
              <a:rPr lang="zh-CN" altLang="en-US" b="1" dirty="0" smtClean="0"/>
              <a:t>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715" y="1953351"/>
            <a:ext cx="4136571" cy="2542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取关键字平方后的中间几位作为哈希地址，即哈希函数</a:t>
            </a:r>
            <a:r>
              <a:rPr lang="zh-CN" altLang="en-US" b="1" dirty="0" smtClean="0"/>
              <a:t>为：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 smtClean="0"/>
              <a:t>H</a:t>
            </a:r>
            <a:r>
              <a:rPr lang="zh-CN" altLang="en-US" b="1" dirty="0"/>
              <a:t>（</a:t>
            </a:r>
            <a:r>
              <a:rPr lang="en-US" altLang="zh-CN" b="1" dirty="0"/>
              <a:t>key</a:t>
            </a:r>
            <a:r>
              <a:rPr lang="zh-CN" altLang="en-US" b="1" dirty="0"/>
              <a:t>）</a:t>
            </a:r>
            <a:r>
              <a:rPr lang="en-US" altLang="zh-CN" b="1" dirty="0"/>
              <a:t>=“key</a:t>
            </a:r>
            <a:r>
              <a:rPr lang="en-US" altLang="zh-CN" b="1" baseline="30000" dirty="0"/>
              <a:t>2</a:t>
            </a:r>
            <a:r>
              <a:rPr lang="zh-CN" altLang="en-US" b="1" dirty="0"/>
              <a:t>的中间几位”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marL="0" indent="0">
              <a:buNone/>
            </a:pPr>
            <a:r>
              <a:rPr lang="zh-CN" altLang="en-US" b="1" dirty="0" smtClean="0"/>
              <a:t>其中</a:t>
            </a:r>
            <a:r>
              <a:rPr lang="zh-CN" altLang="en-US" b="1" dirty="0"/>
              <a:t>，所取的位数由哈希表的大小</a:t>
            </a:r>
            <a:r>
              <a:rPr lang="zh-CN" altLang="en-US" b="1" dirty="0" smtClean="0"/>
              <a:t>确定</a:t>
            </a:r>
            <a:endParaRPr lang="zh-CN" altLang="en-US" b="1" dirty="0"/>
          </a:p>
        </p:txBody>
      </p:sp>
      <p:graphicFrame>
        <p:nvGraphicFramePr>
          <p:cNvPr id="4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7523286"/>
              </p:ext>
            </p:extLst>
          </p:nvPr>
        </p:nvGraphicFramePr>
        <p:xfrm>
          <a:off x="4354286" y="1953351"/>
          <a:ext cx="7567612" cy="3125472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xmlns="" val="290600143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xmlns="" val="1439912738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xmlns="" val="3313919773"/>
                    </a:ext>
                  </a:extLst>
                </a:gridCol>
                <a:gridCol w="2166937">
                  <a:extLst>
                    <a:ext uri="{9D8B030D-6E8A-4147-A177-3AD203B41FA5}">
                      <a16:colId xmlns:a16="http://schemas.microsoft.com/office/drawing/2014/main" xmlns="" val="3561356618"/>
                    </a:ext>
                  </a:extLst>
                </a:gridCol>
              </a:tblGrid>
              <a:tr h="3175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数据</a:t>
                      </a:r>
                      <a:endParaRPr kumimoji="0" lang="zh-CN" alt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关键字</a:t>
                      </a:r>
                      <a:endParaRPr kumimoji="0" lang="zh-CN" altLang="pt-B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关键字</a:t>
                      </a: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pt-BR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zh-CN" altLang="pt-B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哈希地址</a:t>
                      </a: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</a:t>
                      </a:r>
                      <a:r>
                        <a:rPr kumimoji="0" lang="pt-BR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kumimoji="0" lang="pt-BR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01282704"/>
                  </a:ext>
                </a:extLst>
              </a:tr>
              <a:tr h="25717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0100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pt-BR" altLang="zh-CN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010</a:t>
                      </a: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010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7803768"/>
                  </a:ext>
                </a:extLst>
              </a:tr>
              <a:tr h="3175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1100</a:t>
                      </a:r>
                      <a:endParaRPr kumimoji="0" lang="pt-BR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pt-BR" altLang="zh-CN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210</a:t>
                      </a: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210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93400586"/>
                  </a:ext>
                </a:extLst>
              </a:tr>
              <a:tr h="3159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1200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pt-BR" altLang="zh-CN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440</a:t>
                      </a: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000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440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58573831"/>
                  </a:ext>
                </a:extLst>
              </a:tr>
              <a:tr h="3175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I0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1160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pt-BR" altLang="zh-CN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370</a:t>
                      </a: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400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370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14690001"/>
                  </a:ext>
                </a:extLst>
              </a:tr>
              <a:tr h="3159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P1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2061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pt-BR" altLang="zh-CN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310</a:t>
                      </a: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541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310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95396629"/>
                  </a:ext>
                </a:extLst>
              </a:tr>
              <a:tr h="3175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P2</a:t>
                      </a:r>
                      <a:endParaRPr kumimoji="0" lang="pt-BR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2062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pt-BR" altLang="zh-CN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314</a:t>
                      </a: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704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314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987846866"/>
                  </a:ext>
                </a:extLst>
              </a:tr>
              <a:tr h="3159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Q1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2161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pt-BR" altLang="zh-CN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734</a:t>
                      </a: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741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734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36665780"/>
                  </a:ext>
                </a:extLst>
              </a:tr>
              <a:tr h="3175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Q2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2162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pt-BR" altLang="zh-CN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741</a:t>
                      </a: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304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741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20637866"/>
                  </a:ext>
                </a:extLst>
              </a:tr>
              <a:tr h="3159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Q3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2163</a:t>
                      </a:r>
                      <a:endParaRPr kumimoji="0" lang="pt-BR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kumimoji="0" lang="pt-BR" altLang="zh-CN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745</a:t>
                      </a:r>
                      <a:r>
                        <a:rPr kumimoji="0" lang="pt-BR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651</a:t>
                      </a:r>
                      <a:endParaRPr kumimoji="0" lang="pt-BR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tabLst>
                          <a:tab pos="4343400" algn="r"/>
                        </a:tabLs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tabLst>
                          <a:tab pos="4343400" algn="r"/>
                        </a:tabLst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tabLst>
                          <a:tab pos="4343400" algn="r"/>
                        </a:tabLs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343400" algn="r"/>
                        </a:tabLst>
                      </a:pPr>
                      <a:r>
                        <a:rPr kumimoji="0" lang="pt-BR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745</a:t>
                      </a:r>
                      <a:endParaRPr kumimoji="0" lang="pt-BR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6699732"/>
                  </a:ext>
                </a:extLst>
              </a:tr>
            </a:tbl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91888" y="5265506"/>
            <a:ext cx="10379938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zh-CN" altLang="en-US" sz="20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关键字</a:t>
            </a:r>
            <a:r>
              <a:rPr kumimoji="1" lang="zh-CN" altLang="en-US" sz="20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的各位都在平方值的中间几位有所贡献，</a:t>
            </a:r>
            <a:r>
              <a:rPr kumimoji="1" lang="en-US" altLang="zh-CN" sz="20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Hash</a:t>
            </a:r>
            <a:r>
              <a:rPr kumimoji="1" lang="zh-CN" altLang="en-US" sz="20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值中应该有各位影子。</a:t>
            </a:r>
          </a:p>
        </p:txBody>
      </p:sp>
    </p:spTree>
    <p:extLst>
      <p:ext uri="{BB962C8B-B14F-4D97-AF65-F5344CB8AC3E}">
        <p14:creationId xmlns:p14="http://schemas.microsoft.com/office/powerpoint/2010/main" val="75877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折叠法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293525"/>
          </a:xfrm>
        </p:spPr>
        <p:txBody>
          <a:bodyPr/>
          <a:lstStyle/>
          <a:p>
            <a:pPr marL="0" indent="0"/>
            <a:r>
              <a:rPr lang="zh-CN" altLang="en-US" b="1" dirty="0"/>
              <a:t>关键字位数较长时，可将关键字分割成位数相等的几部分（最后一部分位数可以不同），取这几部分的叠加和（舍去高位的进位）作为哈希地址。位数由存储地址的位数确定。叠加时有两种方法</a:t>
            </a:r>
            <a:r>
              <a:rPr lang="zh-CN" altLang="en-US" b="1" dirty="0" smtClean="0"/>
              <a:t>：</a:t>
            </a:r>
            <a:r>
              <a:rPr lang="zh-CN" altLang="en-US" sz="2000" b="1" dirty="0" smtClean="0"/>
              <a:t>移位叠加法和边界叠加法。</a:t>
            </a:r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691128"/>
              </p:ext>
            </p:extLst>
          </p:nvPr>
        </p:nvGraphicFramePr>
        <p:xfrm>
          <a:off x="1451579" y="3309257"/>
          <a:ext cx="5832475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5" name="Visio" r:id="rId3" imgW="2857581" imgH="1039269" progId="Visio.Drawing.11">
                  <p:embed/>
                </p:oleObj>
              </mc:Choice>
              <mc:Fallback>
                <p:oleObj name="Visio" r:id="rId3" imgW="2857581" imgH="1039269" progId="Visio.Drawing.11">
                  <p:embed/>
                  <p:pic>
                    <p:nvPicPr>
                      <p:cNvPr id="3584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579" y="3309257"/>
                        <a:ext cx="5832475" cy="211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066314" y="3652385"/>
            <a:ext cx="3145972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000" b="1" dirty="0">
                <a:solidFill>
                  <a:schemeClr val="accent2"/>
                </a:solidFill>
              </a:rPr>
              <a:t>此方法适合于</a:t>
            </a:r>
            <a:r>
              <a:rPr kumimoji="1" lang="en-US" altLang="zh-CN" sz="2000" b="1" dirty="0">
                <a:solidFill>
                  <a:schemeClr val="accent2"/>
                </a:solidFill>
              </a:rPr>
              <a:t>:</a:t>
            </a:r>
            <a:r>
              <a:rPr kumimoji="1" lang="en-US" altLang="zh-CN" sz="2000" b="1" dirty="0">
                <a:solidFill>
                  <a:srgbClr val="A50021"/>
                </a:solidFill>
              </a:rPr>
              <a:t> </a:t>
            </a:r>
            <a:endParaRPr kumimoji="1" lang="en-US" altLang="zh-CN" sz="2000" b="1" dirty="0" smtClean="0">
              <a:solidFill>
                <a:srgbClr val="A50021"/>
              </a:solidFill>
            </a:endParaRPr>
          </a:p>
          <a:p>
            <a:r>
              <a:rPr kumimoji="1" lang="en-US" altLang="zh-CN" sz="2000" b="1" dirty="0" smtClean="0">
                <a:solidFill>
                  <a:srgbClr val="A50021"/>
                </a:solidFill>
              </a:rPr>
              <a:t> </a:t>
            </a:r>
            <a:r>
              <a:rPr kumimoji="1" lang="zh-CN" altLang="en-US" sz="2000" b="1" dirty="0">
                <a:solidFill>
                  <a:srgbClr val="A50021"/>
                </a:solidFill>
              </a:rPr>
              <a:t>关键字的数字位数特别多。</a:t>
            </a:r>
          </a:p>
        </p:txBody>
      </p:sp>
    </p:spTree>
    <p:extLst>
      <p:ext uri="{BB962C8B-B14F-4D97-AF65-F5344CB8AC3E}">
        <p14:creationId xmlns:p14="http://schemas.microsoft.com/office/powerpoint/2010/main" val="165911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除留余数</a:t>
            </a:r>
            <a:r>
              <a:rPr lang="zh-CN" altLang="en-US" b="1" dirty="0" smtClean="0"/>
              <a:t>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826925"/>
          </a:xfrm>
        </p:spPr>
        <p:txBody>
          <a:bodyPr/>
          <a:lstStyle/>
          <a:p>
            <a:pPr marL="0" indent="0"/>
            <a:r>
              <a:rPr lang="zh-CN" altLang="en-US" sz="2400" b="1" dirty="0"/>
              <a:t>取关键字被某个不大于哈希表长度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的数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除后的余数作为哈希地址，即：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400" b="1" dirty="0"/>
              <a:t>H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key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=key MOD p(</a:t>
            </a:r>
            <a:r>
              <a:rPr lang="en-US" altLang="zh-CN" sz="2400" b="1" dirty="0" err="1"/>
              <a:t>p≤m</a:t>
            </a:r>
            <a:r>
              <a:rPr lang="en-US" altLang="zh-CN" sz="2400" b="1" dirty="0"/>
              <a:t>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8575304"/>
              </p:ext>
            </p:extLst>
          </p:nvPr>
        </p:nvGraphicFramePr>
        <p:xfrm>
          <a:off x="5278566" y="3797805"/>
          <a:ext cx="3663554" cy="830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文档" r:id="rId3" imgW="2221230" imgH="419481" progId="Word.Document.8">
                  <p:embed/>
                </p:oleObj>
              </mc:Choice>
              <mc:Fallback>
                <p:oleObj name="文档" r:id="rId3" imgW="2221230" imgH="419481" progId="Word.Document.8">
                  <p:embed/>
                  <p:pic>
                    <p:nvPicPr>
                      <p:cNvPr id="3604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566" y="3797805"/>
                        <a:ext cx="3663554" cy="8304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66700" y="4914356"/>
            <a:ext cx="7197043" cy="94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b="1" dirty="0"/>
              <a:t>其中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的选择很重要，如果选得不好会产生很多冲突。</a:t>
            </a:r>
          </a:p>
          <a:p>
            <a:pPr>
              <a:spcBef>
                <a:spcPct val="30000"/>
              </a:spcBef>
            </a:pPr>
            <a:r>
              <a:rPr kumimoji="1"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通常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，选择 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p≤ m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的某个质数。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71006" y="3982218"/>
            <a:ext cx="1276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/>
              <a:t>例 </a:t>
            </a:r>
            <a:r>
              <a:rPr lang="en-US" altLang="zh-CN" sz="2400" b="1" dirty="0"/>
              <a:t>p=21</a:t>
            </a:r>
          </a:p>
        </p:txBody>
      </p:sp>
    </p:spTree>
    <p:extLst>
      <p:ext uri="{BB962C8B-B14F-4D97-AF65-F5344CB8AC3E}">
        <p14:creationId xmlns:p14="http://schemas.microsoft.com/office/powerpoint/2010/main" val="306824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随机数法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4894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选择一个随机函数，取关键字的随机函数值作为哈希地址，</a:t>
            </a:r>
          </a:p>
          <a:p>
            <a:pPr marL="0" indent="0">
              <a:buNone/>
            </a:pPr>
            <a:r>
              <a:rPr lang="zh-CN" altLang="en-US" b="1" dirty="0" smtClean="0"/>
              <a:t>  即</a:t>
            </a:r>
            <a:r>
              <a:rPr lang="zh-CN" altLang="en-US" b="1" dirty="0"/>
              <a:t>：</a:t>
            </a:r>
            <a:r>
              <a:rPr lang="en-US" altLang="zh-CN" b="1" dirty="0"/>
              <a:t>H</a:t>
            </a:r>
            <a:r>
              <a:rPr lang="zh-CN" altLang="en-US" b="1" dirty="0"/>
              <a:t>（</a:t>
            </a:r>
            <a:r>
              <a:rPr lang="en-US" altLang="zh-CN" b="1" dirty="0"/>
              <a:t>key</a:t>
            </a:r>
            <a:r>
              <a:rPr lang="zh-CN" altLang="en-US" b="1" dirty="0"/>
              <a:t>）</a:t>
            </a:r>
            <a:r>
              <a:rPr lang="en-US" altLang="zh-CN" b="1" dirty="0"/>
              <a:t>=random</a:t>
            </a:r>
            <a:r>
              <a:rPr lang="zh-CN" altLang="en-US" b="1" dirty="0"/>
              <a:t>（</a:t>
            </a:r>
            <a:r>
              <a:rPr lang="en-US" altLang="zh-CN" b="1" dirty="0"/>
              <a:t>key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zh-CN" altLang="en-US" b="1" dirty="0"/>
              <a:t>其中</a:t>
            </a:r>
            <a:r>
              <a:rPr lang="en-US" altLang="zh-CN" b="1" dirty="0"/>
              <a:t>random</a:t>
            </a:r>
            <a:r>
              <a:rPr lang="zh-CN" altLang="en-US" b="1" dirty="0"/>
              <a:t>为随机函数</a:t>
            </a:r>
            <a:r>
              <a:rPr lang="zh-CN" altLang="en-US" b="1" dirty="0" smtClean="0"/>
              <a:t>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3563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冲突处理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</a:rPr>
              <a:t>冲突：</a:t>
            </a:r>
            <a:r>
              <a:rPr kumimoji="1" lang="zh-CN" altLang="en-US" sz="2400" b="1" dirty="0"/>
              <a:t>是指由关键字得到的</a:t>
            </a:r>
            <a:r>
              <a:rPr kumimoji="1" lang="en-US" altLang="zh-CN" sz="2400" b="1" dirty="0"/>
              <a:t>Hash</a:t>
            </a:r>
            <a:r>
              <a:rPr kumimoji="1" lang="zh-CN" altLang="en-US" sz="2400" b="1" dirty="0"/>
              <a:t>地址上已有其他记录。</a:t>
            </a:r>
            <a:endParaRPr kumimoji="1" lang="en-US" altLang="zh-CN" sz="2400" b="1" dirty="0"/>
          </a:p>
          <a:p>
            <a:pPr>
              <a:lnSpc>
                <a:spcPct val="90000"/>
              </a:lnSpc>
            </a:pPr>
            <a:r>
              <a:rPr kumimoji="1" lang="zh-CN" altLang="en-US" sz="2400" b="1" dirty="0">
                <a:solidFill>
                  <a:srgbClr val="FF0000"/>
                </a:solidFill>
              </a:rPr>
              <a:t>冲突处理 ：</a:t>
            </a:r>
          </a:p>
          <a:p>
            <a:pPr marL="0" indent="0">
              <a:lnSpc>
                <a:spcPct val="90000"/>
              </a:lnSpc>
              <a:buNone/>
            </a:pPr>
            <a:r>
              <a:rPr kumimoji="1" lang="zh-CN" altLang="en-US" sz="2400" b="1" dirty="0" smtClean="0">
                <a:solidFill>
                  <a:srgbClr val="0000FF"/>
                </a:solidFill>
              </a:rPr>
              <a:t>     为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出现哈希地址冲突的关键字寻找下一个哈希地址。</a:t>
            </a:r>
          </a:p>
          <a:p>
            <a:pPr>
              <a:lnSpc>
                <a:spcPct val="90000"/>
              </a:lnSpc>
            </a:pPr>
            <a:r>
              <a:rPr kumimoji="1" lang="zh-CN" altLang="en-US" sz="2400" b="1" dirty="0"/>
              <a:t>好的哈希函数可以减少冲突，但很难避免冲突。</a:t>
            </a:r>
          </a:p>
          <a:p>
            <a:pPr>
              <a:lnSpc>
                <a:spcPct val="90000"/>
              </a:lnSpc>
            </a:pPr>
            <a:endParaRPr kumimoji="1" lang="zh-CN" altLang="en-US" sz="2400" b="1" dirty="0"/>
          </a:p>
          <a:p>
            <a:pPr>
              <a:lnSpc>
                <a:spcPct val="90000"/>
              </a:lnSpc>
            </a:pPr>
            <a:r>
              <a:rPr kumimoji="1" lang="zh-CN" altLang="en-US" sz="2400" b="1" dirty="0"/>
              <a:t>常见的冲突处理方法有：</a:t>
            </a:r>
          </a:p>
          <a:p>
            <a:pPr lvl="3">
              <a:lnSpc>
                <a:spcPct val="90000"/>
              </a:lnSpc>
            </a:pPr>
            <a:r>
              <a:rPr kumimoji="1" lang="zh-CN" altLang="en-US" sz="2400" b="1" dirty="0"/>
              <a:t>开放地址法</a:t>
            </a:r>
          </a:p>
          <a:p>
            <a:pPr lvl="3">
              <a:lnSpc>
                <a:spcPct val="90000"/>
              </a:lnSpc>
            </a:pPr>
            <a:r>
              <a:rPr kumimoji="1" lang="zh-CN" altLang="en-US" sz="2400" b="1" dirty="0"/>
              <a:t>再哈希法</a:t>
            </a:r>
          </a:p>
          <a:p>
            <a:pPr lvl="3">
              <a:lnSpc>
                <a:spcPct val="90000"/>
              </a:lnSpc>
            </a:pPr>
            <a:r>
              <a:rPr kumimoji="1" lang="zh-CN" altLang="en-US" sz="2400" b="1" dirty="0"/>
              <a:t>链地址法</a:t>
            </a:r>
          </a:p>
          <a:p>
            <a:pPr lvl="3">
              <a:lnSpc>
                <a:spcPct val="90000"/>
              </a:lnSpc>
            </a:pPr>
            <a:r>
              <a:rPr kumimoji="1" lang="zh-CN" altLang="en-US" sz="2400" b="1" dirty="0"/>
              <a:t>公共溢出区法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开放地址法</a:t>
            </a:r>
            <a:br>
              <a:rPr kumimoji="1" lang="zh-CN" alt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011982"/>
          </a:xfrm>
        </p:spPr>
        <p:txBody>
          <a:bodyPr/>
          <a:lstStyle/>
          <a:p>
            <a:pPr marL="609600" indent="-609600"/>
            <a:r>
              <a:rPr kumimoji="1" lang="zh-CN" altLang="en-US" sz="2400" b="1" dirty="0"/>
              <a:t>为产生冲突的地址 </a:t>
            </a:r>
            <a:r>
              <a:rPr kumimoji="1" lang="en-US" altLang="zh-CN" sz="2400" b="1" dirty="0"/>
              <a:t>H(key) </a:t>
            </a:r>
            <a:r>
              <a:rPr kumimoji="1" lang="zh-CN" altLang="en-US" sz="2400" b="1" dirty="0"/>
              <a:t>求得一个地址序列：</a:t>
            </a:r>
          </a:p>
          <a:p>
            <a:pPr marL="1295400" lvl="2" indent="-381000">
              <a:buNone/>
            </a:pPr>
            <a:r>
              <a:rPr kumimoji="1" lang="en-US" altLang="zh-CN" b="1" dirty="0"/>
              <a:t>H</a:t>
            </a:r>
            <a:r>
              <a:rPr kumimoji="1" lang="en-US" altLang="zh-CN" b="1" baseline="-25000" dirty="0"/>
              <a:t>0</a:t>
            </a:r>
            <a:r>
              <a:rPr kumimoji="1" lang="en-US" altLang="zh-CN" b="1" dirty="0"/>
              <a:t>, H</a:t>
            </a:r>
            <a:r>
              <a:rPr kumimoji="1" lang="en-US" altLang="zh-CN" b="1" baseline="-25000" dirty="0"/>
              <a:t>1</a:t>
            </a:r>
            <a:r>
              <a:rPr kumimoji="1" lang="en-US" altLang="zh-CN" b="1" dirty="0"/>
              <a:t>, H</a:t>
            </a:r>
            <a:r>
              <a:rPr kumimoji="1" lang="en-US" altLang="zh-CN" b="1" baseline="-25000" dirty="0"/>
              <a:t>2</a:t>
            </a:r>
            <a:r>
              <a:rPr kumimoji="1" lang="en-US" altLang="zh-CN" b="1" dirty="0"/>
              <a:t>, …, H</a:t>
            </a:r>
            <a:r>
              <a:rPr kumimoji="1" lang="en-US" altLang="zh-CN" b="1" baseline="-25000" dirty="0"/>
              <a:t>s</a:t>
            </a:r>
            <a:r>
              <a:rPr kumimoji="1" lang="en-US" altLang="zh-CN" b="1" dirty="0"/>
              <a:t>     </a:t>
            </a:r>
            <a:r>
              <a:rPr kumimoji="1" lang="en-US" altLang="zh-CN" b="1" i="1" dirty="0"/>
              <a:t>1≤ s≤m-1</a:t>
            </a:r>
            <a:endParaRPr kumimoji="1" lang="en-US" altLang="zh-CN" b="1" dirty="0"/>
          </a:p>
          <a:p>
            <a:pPr marL="1295400" lvl="2" indent="-381000">
              <a:buNone/>
            </a:pPr>
            <a:r>
              <a:rPr kumimoji="1" lang="zh-CN" altLang="en-US" b="1" dirty="0"/>
              <a:t>其中：</a:t>
            </a:r>
            <a:r>
              <a:rPr kumimoji="1" lang="en-US" altLang="zh-CN" b="1" dirty="0"/>
              <a:t>H</a:t>
            </a:r>
            <a:r>
              <a:rPr kumimoji="1" lang="en-US" altLang="zh-CN" b="1" baseline="-25000" dirty="0"/>
              <a:t>0 </a:t>
            </a:r>
            <a:r>
              <a:rPr kumimoji="1" lang="en-US" altLang="zh-CN" b="1" dirty="0"/>
              <a:t>= H(key)</a:t>
            </a:r>
          </a:p>
          <a:p>
            <a:pPr marL="1295400" lvl="2" indent="-381000">
              <a:buNone/>
            </a:pPr>
            <a:r>
              <a:rPr kumimoji="1" lang="en-US" altLang="zh-CN" b="1" dirty="0"/>
              <a:t>            H</a:t>
            </a:r>
            <a:r>
              <a:rPr kumimoji="1" lang="en-US" altLang="zh-CN" b="1" baseline="-25000" dirty="0"/>
              <a:t>i</a:t>
            </a:r>
            <a:r>
              <a:rPr kumimoji="1" lang="en-US" altLang="zh-CN" b="1" dirty="0"/>
              <a:t> = ( H(key) + </a:t>
            </a:r>
            <a:r>
              <a:rPr kumimoji="1" lang="en-US" altLang="zh-CN" b="1" i="1" dirty="0"/>
              <a:t>d</a:t>
            </a:r>
            <a:r>
              <a:rPr kumimoji="1" lang="en-US" altLang="zh-CN" b="1" i="1" baseline="-25000" dirty="0"/>
              <a:t>i </a:t>
            </a:r>
            <a:r>
              <a:rPr kumimoji="1" lang="en-US" altLang="zh-CN" b="1" dirty="0"/>
              <a:t>) MOD m </a:t>
            </a:r>
          </a:p>
          <a:p>
            <a:pPr marL="1295400" lvl="2" indent="-381000">
              <a:buNone/>
            </a:pPr>
            <a:r>
              <a:rPr kumimoji="1" lang="en-US" altLang="zh-CN" b="1" dirty="0"/>
              <a:t>                       </a:t>
            </a:r>
            <a:r>
              <a:rPr kumimoji="1" lang="en-US" altLang="zh-CN" b="1" i="1" dirty="0" err="1"/>
              <a:t>i</a:t>
            </a:r>
            <a:r>
              <a:rPr kumimoji="1" lang="en-US" altLang="zh-CN" b="1" i="1" dirty="0"/>
              <a:t>=1, 2, …, s</a:t>
            </a:r>
            <a:endParaRPr kumimoji="1" lang="zh-CN" altLang="en-US" b="1" dirty="0"/>
          </a:p>
          <a:p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17474" y="4189694"/>
            <a:ext cx="756126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其中</a:t>
            </a:r>
            <a:r>
              <a:rPr kumimoji="1"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: </a:t>
            </a:r>
            <a:r>
              <a:rPr kumimoji="1" lang="en-US" altLang="zh-CN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Hi </a:t>
            </a:r>
            <a:r>
              <a:rPr kumimoji="1"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为第</a:t>
            </a:r>
            <a:r>
              <a:rPr kumimoji="1" lang="en-US" altLang="zh-CN" sz="2400" b="1" dirty="0" err="1">
                <a:latin typeface="隶书" panose="02010509060101010101" pitchFamily="49" charset="-122"/>
                <a:ea typeface="隶书" panose="02010509060101010101" pitchFamily="49" charset="-122"/>
              </a:rPr>
              <a:t>i</a:t>
            </a:r>
            <a:r>
              <a:rPr kumimoji="1"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次冲突的地址，</a:t>
            </a:r>
            <a:r>
              <a:rPr kumimoji="1" lang="en-US" altLang="zh-CN" b="1" i="1" dirty="0" err="1"/>
              <a:t>i</a:t>
            </a:r>
            <a:r>
              <a:rPr kumimoji="1" lang="en-US" altLang="zh-CN" b="1" i="1" dirty="0"/>
              <a:t>=1, 2, …, s</a:t>
            </a:r>
            <a:endParaRPr kumimoji="1" lang="en-US" altLang="zh-CN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kumimoji="1"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H</a:t>
            </a:r>
            <a:r>
              <a:rPr kumimoji="1" lang="zh-CN" altLang="en-US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（</a:t>
            </a:r>
            <a:r>
              <a:rPr kumimoji="1" lang="en-US" altLang="zh-CN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key</a:t>
            </a:r>
            <a:r>
              <a:rPr kumimoji="1" lang="zh-CN" altLang="en-US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kumimoji="1"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为</a:t>
            </a:r>
            <a:r>
              <a:rPr kumimoji="1"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Hash</a:t>
            </a:r>
            <a:r>
              <a:rPr kumimoji="1"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函数值</a:t>
            </a:r>
            <a:endParaRPr kumimoji="1" lang="en-US" altLang="zh-CN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kumimoji="1" lang="en-US" altLang="zh-CN" sz="24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m  </a:t>
            </a:r>
            <a:r>
              <a:rPr kumimoji="1"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为</a:t>
            </a:r>
            <a:r>
              <a:rPr kumimoji="1" lang="en-US" altLang="zh-CN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Hash</a:t>
            </a:r>
            <a:r>
              <a:rPr kumimoji="1"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表表长</a:t>
            </a:r>
            <a:endParaRPr kumimoji="1" lang="en-US" altLang="zh-CN" sz="24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kumimoji="1" lang="en-US" altLang="zh-CN" sz="24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d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</a:t>
            </a:r>
            <a:r>
              <a:rPr kumimoji="1" lang="en-US" altLang="zh-CN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zh-CN" altLang="en-US" sz="2400" b="1" dirty="0">
                <a:latin typeface="隶书" panose="02010509060101010101" pitchFamily="49" charset="-122"/>
                <a:ea typeface="隶书" panose="02010509060101010101" pitchFamily="49" charset="-122"/>
              </a:rPr>
              <a:t>为增量序列</a:t>
            </a:r>
          </a:p>
        </p:txBody>
      </p:sp>
    </p:spTree>
    <p:extLst>
      <p:ext uri="{BB962C8B-B14F-4D97-AF65-F5344CB8AC3E}">
        <p14:creationId xmlns:p14="http://schemas.microsoft.com/office/powerpoint/2010/main" val="279866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说明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总共三个实验，需</a:t>
            </a:r>
            <a:r>
              <a:rPr lang="en-US" altLang="zh-CN" dirty="0" smtClean="0"/>
              <a:t>8</a:t>
            </a:r>
            <a:r>
              <a:rPr lang="zh-CN" altLang="en-US" dirty="0" smtClean="0"/>
              <a:t>周完成（</a:t>
            </a:r>
            <a:r>
              <a:rPr lang="en-US" altLang="zh-CN" dirty="0" smtClean="0"/>
              <a:t>2:3:3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>
                <a:solidFill>
                  <a:srgbClr val="0000FF"/>
                </a:solidFill>
              </a:rPr>
              <a:t>成绩构成</a:t>
            </a:r>
            <a:r>
              <a:rPr lang="zh-CN" altLang="en-US" dirty="0"/>
              <a:t>：实验报告</a:t>
            </a:r>
            <a:r>
              <a:rPr lang="en-US" dirty="0"/>
              <a:t>60%+</a:t>
            </a:r>
            <a:r>
              <a:rPr lang="zh-CN" altLang="en-US" dirty="0"/>
              <a:t>程序演示</a:t>
            </a:r>
            <a:r>
              <a:rPr lang="en-US" dirty="0"/>
              <a:t>40</a:t>
            </a:r>
            <a:r>
              <a:rPr lang="en-US" dirty="0" smtClean="0"/>
              <a:t>%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accent3">
                    <a:lumMod val="75000"/>
                  </a:schemeClr>
                </a:solidFill>
              </a:rPr>
              <a:t>提交程序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2"/>
              </a:rPr>
              <a:t>homework_zhy@qq.com</a:t>
            </a:r>
            <a:r>
              <a:rPr lang="en-US" altLang="zh-CN" dirty="0" smtClean="0"/>
              <a:t> </a:t>
            </a:r>
            <a:r>
              <a:rPr lang="zh-CN" altLang="en-US" dirty="0" smtClean="0"/>
              <a:t>源代码</a:t>
            </a:r>
            <a:r>
              <a:rPr lang="en-US" altLang="zh-CN" dirty="0" smtClean="0"/>
              <a:t>+</a:t>
            </a:r>
            <a:r>
              <a:rPr lang="zh-CN" altLang="en-US" dirty="0" smtClean="0"/>
              <a:t>可执行代码（注意完整性）</a:t>
            </a:r>
            <a:endParaRPr lang="en-US" altLang="zh-CN" dirty="0"/>
          </a:p>
          <a:p>
            <a:r>
              <a:rPr lang="zh-CN" altLang="en-US" dirty="0" smtClean="0">
                <a:solidFill>
                  <a:schemeClr val="accent2">
                    <a:lumMod val="75000"/>
                  </a:schemeClr>
                </a:solidFill>
              </a:rPr>
              <a:t>提交实验报告</a:t>
            </a:r>
            <a:r>
              <a:rPr lang="zh-CN" altLang="en-US" dirty="0" smtClean="0"/>
              <a:t>（务必提交到</a:t>
            </a:r>
            <a:r>
              <a:rPr lang="zh-CN" altLang="en-US" b="1" dirty="0" smtClean="0">
                <a:solidFill>
                  <a:srgbClr val="FF0000"/>
                </a:solidFill>
              </a:rPr>
              <a:t>实验管理平台</a:t>
            </a:r>
            <a:r>
              <a:rPr lang="zh-CN" altLang="en-US" dirty="0" smtClean="0"/>
              <a:t>，否则无成绩！！！）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57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楷体_GB2312" pitchFamily="49" charset="-122"/>
              </a:rPr>
              <a:t>增量 </a:t>
            </a:r>
            <a:r>
              <a:rPr lang="en-US" altLang="zh-CN" i="1" dirty="0">
                <a:solidFill>
                  <a:srgbClr val="0000FF"/>
                </a:solidFill>
                <a:ea typeface="楷体_GB2312" pitchFamily="49" charset="-122"/>
              </a:rPr>
              <a:t>d</a:t>
            </a:r>
            <a:r>
              <a:rPr lang="en-US" altLang="zh-CN" i="1" baseline="-25000" dirty="0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lang="en-US" altLang="zh-CN" baseline="-250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baseline="-25000" dirty="0">
                <a:ea typeface="楷体_GB2312" pitchFamily="49" charset="-122"/>
              </a:rPr>
              <a:t> </a:t>
            </a:r>
            <a:r>
              <a:rPr lang="zh-CN" altLang="en-US" dirty="0">
                <a:ea typeface="楷体_GB2312" pitchFamily="49" charset="-122"/>
              </a:rPr>
              <a:t>有三种取法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51850" cy="3416239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A50021"/>
                </a:solidFill>
                <a:ea typeface="楷体_GB2312" pitchFamily="49" charset="-122"/>
              </a:rPr>
              <a:t>1</a:t>
            </a:r>
            <a:r>
              <a:rPr lang="en-US" altLang="zh-CN" sz="2400" b="1" dirty="0">
                <a:solidFill>
                  <a:srgbClr val="A50021"/>
                </a:solidFill>
              </a:rPr>
              <a:t>) </a:t>
            </a:r>
            <a:r>
              <a:rPr lang="zh-CN" altLang="en-US" sz="2400" b="1" dirty="0">
                <a:ea typeface="楷体_GB2312" pitchFamily="49" charset="-122"/>
              </a:rPr>
              <a:t>线性探测再散列</a:t>
            </a:r>
            <a:r>
              <a:rPr lang="zh-CN" altLang="en-US" sz="2400" b="1" dirty="0">
                <a:solidFill>
                  <a:srgbClr val="A50021"/>
                </a:solidFill>
                <a:ea typeface="楷体_GB2312" pitchFamily="49" charset="-122"/>
              </a:rPr>
              <a:t/>
            </a:r>
            <a:br>
              <a:rPr lang="zh-CN" altLang="en-US" sz="2400" b="1" dirty="0">
                <a:solidFill>
                  <a:srgbClr val="A50021"/>
                </a:solidFill>
                <a:ea typeface="楷体_GB2312" pitchFamily="49" charset="-122"/>
              </a:rPr>
            </a:br>
            <a:r>
              <a:rPr lang="zh-CN" altLang="en-US" sz="2400" b="1" dirty="0">
                <a:solidFill>
                  <a:srgbClr val="A50021"/>
                </a:solidFill>
                <a:ea typeface="楷体_GB2312" pitchFamily="49" charset="-122"/>
              </a:rPr>
              <a:t>  </a:t>
            </a:r>
            <a:r>
              <a:rPr lang="en-US" altLang="zh-CN" sz="2400" b="1" i="1" dirty="0">
                <a:solidFill>
                  <a:srgbClr val="FF0000"/>
                </a:solidFill>
                <a:ea typeface="楷体_GB2312" pitchFamily="49" charset="-122"/>
              </a:rPr>
              <a:t>d</a:t>
            </a:r>
            <a:r>
              <a:rPr lang="en-US" altLang="zh-CN" sz="2400" b="1" i="1" baseline="-25000" dirty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2400" b="1" i="1" dirty="0">
                <a:solidFill>
                  <a:srgbClr val="FF0000"/>
                </a:solidFill>
                <a:ea typeface="楷体_GB2312" pitchFamily="49" charset="-122"/>
              </a:rPr>
              <a:t> = c</a:t>
            </a:r>
            <a:r>
              <a:rPr lang="en-US" altLang="zh-CN" sz="2400" b="1" i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  </a:t>
            </a:r>
            <a:r>
              <a:rPr lang="en-US" altLang="zh-CN" sz="2400" b="1" i="1" dirty="0" err="1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A50021"/>
                </a:solidFill>
                <a:ea typeface="楷体_GB2312" pitchFamily="49" charset="-122"/>
              </a:rPr>
              <a:t>   </a:t>
            </a:r>
            <a:r>
              <a:rPr lang="zh-CN" altLang="en-US" sz="2400" b="1" dirty="0">
                <a:solidFill>
                  <a:srgbClr val="A50021"/>
                </a:solidFill>
                <a:ea typeface="楷体_GB2312" pitchFamily="49" charset="-122"/>
              </a:rPr>
              <a:t>最简单的情况  </a:t>
            </a:r>
            <a:r>
              <a:rPr lang="en-US" altLang="zh-CN" sz="2400" b="1" i="1" dirty="0">
                <a:solidFill>
                  <a:srgbClr val="A50021"/>
                </a:solidFill>
                <a:ea typeface="楷体_GB2312" pitchFamily="49" charset="-122"/>
              </a:rPr>
              <a:t>c=1</a:t>
            </a:r>
            <a:endParaRPr lang="en-US" altLang="zh-CN" sz="2400" b="1" dirty="0">
              <a:solidFill>
                <a:srgbClr val="A50021"/>
              </a:solidFill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A50021"/>
                </a:solidFill>
                <a:ea typeface="楷体_GB2312" pitchFamily="49" charset="-122"/>
              </a:rPr>
              <a:t>2</a:t>
            </a:r>
            <a:r>
              <a:rPr lang="en-US" altLang="zh-CN" sz="2400" b="1" dirty="0">
                <a:solidFill>
                  <a:srgbClr val="A50021"/>
                </a:solidFill>
              </a:rPr>
              <a:t>) </a:t>
            </a:r>
            <a:r>
              <a:rPr lang="zh-CN" altLang="en-US" sz="2400" b="1" dirty="0">
                <a:ea typeface="楷体_GB2312" pitchFamily="49" charset="-122"/>
              </a:rPr>
              <a:t>平方探测再散列</a:t>
            </a:r>
            <a:br>
              <a:rPr lang="zh-CN" altLang="en-US" sz="2400" b="1" dirty="0">
                <a:ea typeface="楷体_GB2312" pitchFamily="49" charset="-122"/>
              </a:rPr>
            </a:br>
            <a:r>
              <a:rPr lang="zh-CN" altLang="en-US" sz="2400" b="1" dirty="0">
                <a:solidFill>
                  <a:srgbClr val="A50021"/>
                </a:solidFill>
                <a:ea typeface="楷体_GB2312" pitchFamily="49" charset="-122"/>
              </a:rPr>
              <a:t>  </a:t>
            </a:r>
            <a:r>
              <a:rPr lang="en-US" altLang="zh-CN" sz="2400" b="1" i="1" dirty="0">
                <a:solidFill>
                  <a:srgbClr val="FF0000"/>
                </a:solidFill>
                <a:ea typeface="楷体_GB2312" pitchFamily="49" charset="-122"/>
              </a:rPr>
              <a:t>d</a:t>
            </a:r>
            <a:r>
              <a:rPr lang="en-US" altLang="zh-CN" sz="2400" b="1" i="1" baseline="-25000" dirty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2400" b="1" i="1" dirty="0">
                <a:solidFill>
                  <a:srgbClr val="FF0000"/>
                </a:solidFill>
                <a:ea typeface="楷体_GB2312" pitchFamily="49" charset="-122"/>
              </a:rPr>
              <a:t> = 1</a:t>
            </a:r>
            <a:r>
              <a:rPr lang="en-US" altLang="zh-CN" sz="2400" b="1" i="1" baseline="30000" dirty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sz="2400" b="1" i="1" dirty="0">
                <a:solidFill>
                  <a:srgbClr val="FF0000"/>
                </a:solidFill>
                <a:ea typeface="楷体_GB2312" pitchFamily="49" charset="-122"/>
              </a:rPr>
              <a:t>, -1</a:t>
            </a:r>
            <a:r>
              <a:rPr lang="en-US" altLang="zh-CN" sz="2400" b="1" i="1" baseline="30000" dirty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sz="2400" b="1" i="1" dirty="0">
                <a:solidFill>
                  <a:srgbClr val="FF0000"/>
                </a:solidFill>
                <a:ea typeface="楷体_GB2312" pitchFamily="49" charset="-122"/>
              </a:rPr>
              <a:t>, 2</a:t>
            </a:r>
            <a:r>
              <a:rPr lang="en-US" altLang="zh-CN" sz="2400" b="1" i="1" baseline="30000" dirty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sz="2400" b="1" i="1" dirty="0">
                <a:solidFill>
                  <a:srgbClr val="FF0000"/>
                </a:solidFill>
                <a:ea typeface="楷体_GB2312" pitchFamily="49" charset="-122"/>
              </a:rPr>
              <a:t>, -2</a:t>
            </a:r>
            <a:r>
              <a:rPr lang="en-US" altLang="zh-CN" sz="2400" b="1" i="1" baseline="30000" dirty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sz="2400" b="1" i="1" dirty="0">
                <a:solidFill>
                  <a:srgbClr val="FF0000"/>
                </a:solidFill>
                <a:ea typeface="楷体_GB2312" pitchFamily="49" charset="-122"/>
              </a:rPr>
              <a:t>, …</a:t>
            </a:r>
            <a:r>
              <a:rPr lang="en-US" altLang="zh-CN" sz="2400" b="1" i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endParaRPr lang="en-US" altLang="zh-CN" sz="2400" b="1" dirty="0">
              <a:solidFill>
                <a:srgbClr val="A5002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solidFill>
                  <a:srgbClr val="A50021"/>
                </a:solidFill>
                <a:ea typeface="楷体_GB2312" pitchFamily="49" charset="-122"/>
              </a:rPr>
              <a:t>3</a:t>
            </a:r>
            <a:r>
              <a:rPr lang="en-US" altLang="zh-CN" sz="2400" b="1" dirty="0">
                <a:solidFill>
                  <a:srgbClr val="A50021"/>
                </a:solidFill>
              </a:rPr>
              <a:t>) </a:t>
            </a:r>
            <a:r>
              <a:rPr lang="zh-CN" altLang="en-US" sz="2400" b="1" dirty="0">
                <a:ea typeface="楷体_GB2312" pitchFamily="49" charset="-122"/>
              </a:rPr>
              <a:t>随机探测再散列</a:t>
            </a:r>
            <a:r>
              <a:rPr lang="zh-CN" altLang="en-US" sz="2400" b="1" dirty="0">
                <a:solidFill>
                  <a:srgbClr val="A50021"/>
                </a:solidFill>
                <a:ea typeface="楷体_GB2312" pitchFamily="49" charset="-122"/>
              </a:rPr>
              <a:t/>
            </a:r>
            <a:br>
              <a:rPr lang="zh-CN" altLang="en-US" sz="2400" b="1" dirty="0">
                <a:solidFill>
                  <a:srgbClr val="A50021"/>
                </a:solidFill>
                <a:ea typeface="楷体_GB2312" pitchFamily="49" charset="-122"/>
              </a:rPr>
            </a:br>
            <a:r>
              <a:rPr lang="zh-CN" altLang="en-US" sz="2400" b="1" dirty="0">
                <a:solidFill>
                  <a:srgbClr val="A50021"/>
                </a:solidFill>
                <a:ea typeface="楷体_GB2312" pitchFamily="49" charset="-122"/>
              </a:rPr>
              <a:t>  </a:t>
            </a:r>
            <a:r>
              <a:rPr lang="en-US" altLang="zh-CN" sz="2400" b="1" i="1" dirty="0">
                <a:solidFill>
                  <a:srgbClr val="FF0000"/>
                </a:solidFill>
                <a:ea typeface="楷体_GB2312" pitchFamily="49" charset="-122"/>
              </a:rPr>
              <a:t>d</a:t>
            </a:r>
            <a:r>
              <a:rPr lang="en-US" altLang="zh-CN" sz="2400" b="1" i="1" baseline="-25000" dirty="0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sz="2400" b="1" i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是一组伪随机数列</a:t>
            </a:r>
            <a:endParaRPr lang="en-US" altLang="zh-CN" sz="2400" b="1" i="1" dirty="0">
              <a:solidFill>
                <a:srgbClr val="A50021"/>
              </a:solidFill>
              <a:ea typeface="楷体_GB2312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90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Text Box 2"/>
          <p:cNvSpPr txBox="1">
            <a:spLocks noChangeArrowheads="1"/>
          </p:cNvSpPr>
          <p:nvPr/>
        </p:nvSpPr>
        <p:spPr bwMode="auto">
          <a:xfrm>
            <a:off x="1302997" y="238333"/>
            <a:ext cx="964474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32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例如</a:t>
            </a:r>
            <a:r>
              <a:rPr kumimoji="1" lang="en-US" altLang="zh-CN" sz="32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:  </a:t>
            </a:r>
            <a:r>
              <a:rPr kumimoji="1" lang="zh-CN" altLang="en-US" sz="32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关键字</a:t>
            </a:r>
            <a:r>
              <a:rPr kumimoji="1" lang="zh-CN" altLang="en-US" sz="3200" b="1" dirty="0" smtClean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集合    </a:t>
            </a:r>
            <a:r>
              <a:rPr kumimoji="1" lang="en-US" altLang="zh-CN" sz="32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{ 19, 01, 23, 14, 55, 68, 11, 82, 36 }</a:t>
            </a:r>
            <a:endParaRPr kumimoji="1" lang="en-US" altLang="zh-CN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1551781" y="990669"/>
            <a:ext cx="8593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设定哈希函数 </a:t>
            </a:r>
            <a:r>
              <a:rPr kumimoji="1" lang="en-US" altLang="zh-CN" sz="32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H(key) = key MOD 11 ( </a:t>
            </a:r>
            <a:r>
              <a:rPr kumimoji="1" lang="zh-CN" altLang="en-US" sz="32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表长</a:t>
            </a:r>
            <a:r>
              <a:rPr kumimoji="1" lang="en-US" altLang="zh-CN" sz="32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=11 )</a:t>
            </a:r>
            <a:endParaRPr kumimoji="1" lang="en-US" altLang="zh-CN" sz="32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676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591763"/>
              </p:ext>
            </p:extLst>
          </p:nvPr>
        </p:nvGraphicFramePr>
        <p:xfrm>
          <a:off x="2105819" y="2275114"/>
          <a:ext cx="8039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6" name="文档" r:id="rId3" imgW="6001560" imgH="749520" progId="Word.Document.8">
                  <p:embed/>
                </p:oleObj>
              </mc:Choice>
              <mc:Fallback>
                <p:oleObj name="文档" r:id="rId3" imgW="6001560" imgH="749520" progId="Word.Document.8">
                  <p:embed/>
                  <p:pic>
                    <p:nvPicPr>
                      <p:cNvPr id="3676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819" y="2275114"/>
                        <a:ext cx="8039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181835"/>
              </p:ext>
            </p:extLst>
          </p:nvPr>
        </p:nvGraphicFramePr>
        <p:xfrm>
          <a:off x="2029619" y="4561114"/>
          <a:ext cx="80772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7" name="文档" r:id="rId5" imgW="6001560" imgH="749520" progId="Word.Document.8">
                  <p:embed/>
                </p:oleObj>
              </mc:Choice>
              <mc:Fallback>
                <p:oleObj name="文档" r:id="rId5" imgW="6001560" imgH="749520" progId="Word.Document.8">
                  <p:embed/>
                  <p:pic>
                    <p:nvPicPr>
                      <p:cNvPr id="3676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619" y="4561114"/>
                        <a:ext cx="8077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22" name="Text Box 6"/>
          <p:cNvSpPr txBox="1">
            <a:spLocks noChangeArrowheads="1"/>
          </p:cNvSpPr>
          <p:nvPr/>
        </p:nvSpPr>
        <p:spPr bwMode="auto">
          <a:xfrm>
            <a:off x="7973219" y="2503714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A50021"/>
                </a:solidFill>
                <a:latin typeface="Times New Roman" panose="02020603050405020304" pitchFamily="18" charset="0"/>
              </a:rPr>
              <a:t>19</a:t>
            </a:r>
            <a:endParaRPr kumimoji="1"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67623" name="Text Box 7"/>
          <p:cNvSpPr txBox="1">
            <a:spLocks noChangeArrowheads="1"/>
          </p:cNvSpPr>
          <p:nvPr/>
        </p:nvSpPr>
        <p:spPr bwMode="auto">
          <a:xfrm>
            <a:off x="2867819" y="2503714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A50021"/>
                </a:solidFill>
                <a:latin typeface="Times New Roman" panose="02020603050405020304" pitchFamily="18" charset="0"/>
              </a:rPr>
              <a:t>01</a:t>
            </a:r>
            <a:endParaRPr kumimoji="1"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67624" name="Text Box 8"/>
          <p:cNvSpPr txBox="1">
            <a:spLocks noChangeArrowheads="1"/>
          </p:cNvSpPr>
          <p:nvPr/>
        </p:nvSpPr>
        <p:spPr bwMode="auto">
          <a:xfrm>
            <a:off x="3648869" y="2503714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23</a:t>
            </a:r>
            <a:endParaRPr kumimoji="1" lang="en-US" altLang="zh-CN" sz="3600" dirty="0">
              <a:latin typeface="Times New Roman" panose="02020603050405020304" pitchFamily="18" charset="0"/>
            </a:endParaRPr>
          </a:p>
        </p:txBody>
      </p:sp>
      <p:sp>
        <p:nvSpPr>
          <p:cNvPr id="367625" name="Text Box 9"/>
          <p:cNvSpPr txBox="1">
            <a:spLocks noChangeArrowheads="1"/>
          </p:cNvSpPr>
          <p:nvPr/>
        </p:nvSpPr>
        <p:spPr bwMode="auto">
          <a:xfrm>
            <a:off x="4334669" y="2503714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A50021"/>
                </a:solidFill>
                <a:latin typeface="Times New Roman" panose="02020603050405020304" pitchFamily="18" charset="0"/>
              </a:rPr>
              <a:t>14</a:t>
            </a:r>
            <a:endParaRPr kumimoji="1"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67626" name="Text Box 10"/>
          <p:cNvSpPr txBox="1">
            <a:spLocks noChangeArrowheads="1"/>
          </p:cNvSpPr>
          <p:nvPr/>
        </p:nvSpPr>
        <p:spPr bwMode="auto">
          <a:xfrm>
            <a:off x="2201069" y="2503714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A50021"/>
                </a:solidFill>
                <a:latin typeface="Times New Roman" panose="02020603050405020304" pitchFamily="18" charset="0"/>
              </a:rPr>
              <a:t>55</a:t>
            </a:r>
            <a:endParaRPr kumimoji="1"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67627" name="Text Box 11"/>
          <p:cNvSpPr txBox="1">
            <a:spLocks noChangeArrowheads="1"/>
          </p:cNvSpPr>
          <p:nvPr/>
        </p:nvSpPr>
        <p:spPr bwMode="auto">
          <a:xfrm>
            <a:off x="5077619" y="2503714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FF00FF"/>
                </a:solidFill>
                <a:latin typeface="Times New Roman" panose="02020603050405020304" pitchFamily="18" charset="0"/>
              </a:rPr>
              <a:t>68</a:t>
            </a:r>
            <a:endParaRPr kumimoji="1" lang="en-US" altLang="zh-CN" sz="3600" dirty="0">
              <a:latin typeface="Times New Roman" panose="02020603050405020304" pitchFamily="18" charset="0"/>
            </a:endParaRPr>
          </a:p>
        </p:txBody>
      </p:sp>
      <p:sp>
        <p:nvSpPr>
          <p:cNvPr id="367628" name="Text Box 12"/>
          <p:cNvSpPr txBox="1">
            <a:spLocks noChangeArrowheads="1"/>
          </p:cNvSpPr>
          <p:nvPr/>
        </p:nvSpPr>
        <p:spPr bwMode="auto">
          <a:xfrm>
            <a:off x="7916069" y="481987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A50021"/>
                </a:solidFill>
                <a:latin typeface="Times New Roman" panose="02020603050405020304" pitchFamily="18" charset="0"/>
              </a:rPr>
              <a:t>19</a:t>
            </a:r>
            <a:endParaRPr kumimoji="1"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67629" name="Text Box 13"/>
          <p:cNvSpPr txBox="1">
            <a:spLocks noChangeArrowheads="1"/>
          </p:cNvSpPr>
          <p:nvPr/>
        </p:nvSpPr>
        <p:spPr bwMode="auto">
          <a:xfrm>
            <a:off x="2810669" y="481987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A50021"/>
                </a:solidFill>
                <a:latin typeface="Times New Roman" panose="02020603050405020304" pitchFamily="18" charset="0"/>
              </a:rPr>
              <a:t>01</a:t>
            </a:r>
            <a:endParaRPr kumimoji="1"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67630" name="Text Box 14"/>
          <p:cNvSpPr txBox="1">
            <a:spLocks noChangeArrowheads="1"/>
          </p:cNvSpPr>
          <p:nvPr/>
        </p:nvSpPr>
        <p:spPr bwMode="auto">
          <a:xfrm>
            <a:off x="3572669" y="481987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3333FF"/>
                </a:solidFill>
                <a:latin typeface="Times New Roman" panose="02020603050405020304" pitchFamily="18" charset="0"/>
              </a:rPr>
              <a:t>23</a:t>
            </a:r>
            <a:endParaRPr kumimoji="1"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67631" name="Text Box 15"/>
          <p:cNvSpPr txBox="1">
            <a:spLocks noChangeArrowheads="1"/>
          </p:cNvSpPr>
          <p:nvPr/>
        </p:nvSpPr>
        <p:spPr bwMode="auto">
          <a:xfrm>
            <a:off x="4239419" y="481987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A50021"/>
                </a:solidFill>
                <a:latin typeface="Times New Roman" panose="02020603050405020304" pitchFamily="18" charset="0"/>
              </a:rPr>
              <a:t>14</a:t>
            </a:r>
            <a:endParaRPr kumimoji="1"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67632" name="Text Box 16"/>
          <p:cNvSpPr txBox="1">
            <a:spLocks noChangeArrowheads="1"/>
          </p:cNvSpPr>
          <p:nvPr/>
        </p:nvSpPr>
        <p:spPr bwMode="auto">
          <a:xfrm>
            <a:off x="6449219" y="481987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00FF"/>
                </a:solidFill>
                <a:latin typeface="Times New Roman" panose="02020603050405020304" pitchFamily="18" charset="0"/>
              </a:rPr>
              <a:t>68</a:t>
            </a:r>
            <a:endParaRPr kumimoji="1"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67633" name="Rectangle 17"/>
          <p:cNvSpPr>
            <a:spLocks noChangeArrowheads="1"/>
          </p:cNvSpPr>
          <p:nvPr/>
        </p:nvSpPr>
        <p:spPr bwMode="auto">
          <a:xfrm>
            <a:off x="1802537" y="1615718"/>
            <a:ext cx="5234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若采用</a:t>
            </a:r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线性探测再散列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处理冲突</a:t>
            </a:r>
          </a:p>
        </p:txBody>
      </p:sp>
      <p:sp>
        <p:nvSpPr>
          <p:cNvPr id="367634" name="Rectangle 18"/>
          <p:cNvSpPr>
            <a:spLocks noChangeArrowheads="1"/>
          </p:cNvSpPr>
          <p:nvPr/>
        </p:nvSpPr>
        <p:spPr bwMode="auto">
          <a:xfrm>
            <a:off x="1724820" y="3889602"/>
            <a:ext cx="5234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若采用</a:t>
            </a:r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二次探测再散列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处理冲突</a:t>
            </a:r>
          </a:p>
        </p:txBody>
      </p:sp>
      <p:sp>
        <p:nvSpPr>
          <p:cNvPr id="367635" name="Text Box 19"/>
          <p:cNvSpPr txBox="1">
            <a:spLocks noChangeArrowheads="1"/>
          </p:cNvSpPr>
          <p:nvPr/>
        </p:nvSpPr>
        <p:spPr bwMode="auto">
          <a:xfrm>
            <a:off x="5782469" y="2503714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</a:rPr>
              <a:t>11</a:t>
            </a:r>
            <a:endParaRPr kumimoji="1"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67636" name="Text Box 20"/>
          <p:cNvSpPr txBox="1">
            <a:spLocks noChangeArrowheads="1"/>
          </p:cNvSpPr>
          <p:nvPr/>
        </p:nvSpPr>
        <p:spPr bwMode="auto">
          <a:xfrm>
            <a:off x="6468269" y="2503714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3333FF"/>
                </a:solidFill>
                <a:latin typeface="Times New Roman" panose="02020603050405020304" pitchFamily="18" charset="0"/>
              </a:rPr>
              <a:t>82</a:t>
            </a:r>
            <a:endParaRPr kumimoji="1"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67637" name="Text Box 21"/>
          <p:cNvSpPr txBox="1">
            <a:spLocks noChangeArrowheads="1"/>
          </p:cNvSpPr>
          <p:nvPr/>
        </p:nvSpPr>
        <p:spPr bwMode="auto">
          <a:xfrm>
            <a:off x="7230269" y="2503714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36</a:t>
            </a:r>
            <a:endParaRPr kumimoji="1"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67638" name="Text Box 22"/>
          <p:cNvSpPr txBox="1">
            <a:spLocks noChangeArrowheads="1"/>
          </p:cNvSpPr>
          <p:nvPr/>
        </p:nvSpPr>
        <p:spPr bwMode="auto">
          <a:xfrm>
            <a:off x="2105819" y="4789714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A50021"/>
                </a:solidFill>
                <a:latin typeface="Times New Roman" panose="02020603050405020304" pitchFamily="18" charset="0"/>
              </a:rPr>
              <a:t>55</a:t>
            </a:r>
            <a:endParaRPr kumimoji="1"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67639" name="Text Box 23"/>
          <p:cNvSpPr txBox="1">
            <a:spLocks noChangeArrowheads="1"/>
          </p:cNvSpPr>
          <p:nvPr/>
        </p:nvSpPr>
        <p:spPr bwMode="auto">
          <a:xfrm>
            <a:off x="4979194" y="4808764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006600"/>
                </a:solidFill>
                <a:latin typeface="Times New Roman" panose="02020603050405020304" pitchFamily="18" charset="0"/>
              </a:rPr>
              <a:t>11</a:t>
            </a:r>
            <a:endParaRPr kumimoji="1"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67640" name="Text Box 24"/>
          <p:cNvSpPr txBox="1">
            <a:spLocks noChangeArrowheads="1"/>
          </p:cNvSpPr>
          <p:nvPr/>
        </p:nvSpPr>
        <p:spPr bwMode="auto">
          <a:xfrm>
            <a:off x="5706269" y="481987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A50021"/>
                </a:solidFill>
                <a:latin typeface="Times New Roman" panose="02020603050405020304" pitchFamily="18" charset="0"/>
              </a:rPr>
              <a:t>82</a:t>
            </a:r>
            <a:endParaRPr kumimoji="1"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67641" name="Text Box 25"/>
          <p:cNvSpPr txBox="1">
            <a:spLocks noChangeArrowheads="1"/>
          </p:cNvSpPr>
          <p:nvPr/>
        </p:nvSpPr>
        <p:spPr bwMode="auto">
          <a:xfrm>
            <a:off x="7139782" y="4808764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36</a:t>
            </a:r>
            <a:endParaRPr kumimoji="1" lang="en-US" altLang="zh-CN" sz="3600">
              <a:latin typeface="Times New Roman" panose="02020603050405020304" pitchFamily="18" charset="0"/>
            </a:endParaRPr>
          </a:p>
        </p:txBody>
      </p:sp>
      <p:sp>
        <p:nvSpPr>
          <p:cNvPr id="367642" name="Text Box 26"/>
          <p:cNvSpPr txBox="1">
            <a:spLocks noChangeArrowheads="1"/>
          </p:cNvSpPr>
          <p:nvPr/>
        </p:nvSpPr>
        <p:spPr bwMode="auto">
          <a:xfrm>
            <a:off x="2277269" y="3027590"/>
            <a:ext cx="614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rgbClr val="A50021"/>
                </a:solidFill>
                <a:latin typeface="Times New Roman" panose="02020603050405020304" pitchFamily="18" charset="0"/>
              </a:rPr>
              <a:t>1      1      2      1      3       6      2      5      1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367643" name="Text Box 27"/>
          <p:cNvSpPr txBox="1">
            <a:spLocks noChangeArrowheads="1"/>
          </p:cNvSpPr>
          <p:nvPr/>
        </p:nvSpPr>
        <p:spPr bwMode="auto">
          <a:xfrm>
            <a:off x="2132807" y="5380265"/>
            <a:ext cx="614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>
                <a:solidFill>
                  <a:srgbClr val="A50021"/>
                </a:solidFill>
                <a:latin typeface="Times New Roman" panose="02020603050405020304" pitchFamily="18" charset="0"/>
              </a:rPr>
              <a:t>1      1      2      1      3       1      4      4      1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683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7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7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67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6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6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6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67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7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6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6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67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6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67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6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6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67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6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6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8" grpId="0" autoUpdateAnimBg="0"/>
      <p:bldP spid="367619" grpId="0" autoUpdateAnimBg="0"/>
      <p:bldP spid="367622" grpId="0" autoUpdateAnimBg="0"/>
      <p:bldP spid="367623" grpId="0" autoUpdateAnimBg="0"/>
      <p:bldP spid="367624" grpId="0" autoUpdateAnimBg="0"/>
      <p:bldP spid="367625" grpId="0" autoUpdateAnimBg="0"/>
      <p:bldP spid="367626" grpId="0" autoUpdateAnimBg="0"/>
      <p:bldP spid="367627" grpId="0" autoUpdateAnimBg="0"/>
      <p:bldP spid="367628" grpId="0" autoUpdateAnimBg="0"/>
      <p:bldP spid="367629" grpId="0" autoUpdateAnimBg="0"/>
      <p:bldP spid="367630" grpId="0" autoUpdateAnimBg="0"/>
      <p:bldP spid="367631" grpId="0" autoUpdateAnimBg="0"/>
      <p:bldP spid="367632" grpId="0" autoUpdateAnimBg="0"/>
      <p:bldP spid="367633" grpId="0" autoUpdateAnimBg="0"/>
      <p:bldP spid="367634" grpId="0" autoUpdateAnimBg="0"/>
      <p:bldP spid="367635" grpId="0" autoUpdateAnimBg="0"/>
      <p:bldP spid="367636" grpId="0" autoUpdateAnimBg="0"/>
      <p:bldP spid="367637" grpId="0" autoUpdateAnimBg="0"/>
      <p:bldP spid="367638" grpId="0" autoUpdateAnimBg="0"/>
      <p:bldP spid="367639" grpId="0" autoUpdateAnimBg="0"/>
      <p:bldP spid="367640" grpId="0" autoUpdateAnimBg="0"/>
      <p:bldP spid="367641" grpId="0" autoUpdateAnimBg="0"/>
      <p:bldP spid="367642" grpId="0" autoUpdateAnimBg="0"/>
      <p:bldP spid="36764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7E27D-E992-4761-B65A-E88807C1E31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686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714500" y="200934"/>
            <a:ext cx="8496300" cy="1758495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kumimoji="1" lang="zh-CN" altLang="en-US" sz="2400" b="1" dirty="0" smtClean="0"/>
              <a:t>在</a:t>
            </a:r>
            <a:r>
              <a:rPr kumimoji="1" lang="en-US" altLang="zh-CN" sz="2400" b="1" dirty="0"/>
              <a:t>m=16</a:t>
            </a:r>
            <a:r>
              <a:rPr kumimoji="1" lang="zh-CN" altLang="en-US" sz="2400" b="1" dirty="0"/>
              <a:t>的哈希表中已有关键字分别为</a:t>
            </a:r>
            <a:r>
              <a:rPr kumimoji="1" lang="en-US" altLang="zh-CN" sz="2400" b="1" dirty="0"/>
              <a:t>19</a:t>
            </a:r>
            <a:r>
              <a:rPr kumimoji="1" lang="zh-CN" altLang="en-US" sz="2400" b="1" dirty="0"/>
              <a:t>，</a:t>
            </a:r>
            <a:r>
              <a:rPr kumimoji="1" lang="en-US" altLang="zh-CN" sz="2400" b="1" dirty="0"/>
              <a:t>70</a:t>
            </a:r>
            <a:r>
              <a:rPr kumimoji="1" lang="zh-CN" altLang="en-US" sz="2400" b="1" dirty="0"/>
              <a:t>，</a:t>
            </a:r>
            <a:r>
              <a:rPr kumimoji="1" lang="en-US" altLang="zh-CN" sz="2400" b="1" dirty="0"/>
              <a:t>33</a:t>
            </a:r>
            <a:r>
              <a:rPr kumimoji="1" lang="zh-CN" altLang="en-US" sz="2400" b="1" dirty="0"/>
              <a:t>三个记录，</a:t>
            </a:r>
          </a:p>
          <a:p>
            <a:pPr marL="0" indent="0">
              <a:lnSpc>
                <a:spcPct val="80000"/>
              </a:lnSpc>
              <a:buNone/>
            </a:pPr>
            <a:r>
              <a:rPr kumimoji="1" lang="zh-CN" altLang="en-US" sz="2400" b="1" dirty="0" smtClean="0"/>
              <a:t>  哈希</a:t>
            </a:r>
            <a:r>
              <a:rPr kumimoji="1" lang="zh-CN" altLang="en-US" sz="2400" b="1" dirty="0"/>
              <a:t>函数取为</a:t>
            </a:r>
            <a:r>
              <a:rPr kumimoji="1" lang="en-US" altLang="zh-CN" sz="2400" b="1" dirty="0"/>
              <a:t>H</a:t>
            </a:r>
            <a:r>
              <a:rPr kumimoji="1" lang="zh-CN" altLang="en-US" sz="2400" b="1" dirty="0"/>
              <a:t>（</a:t>
            </a:r>
            <a:r>
              <a:rPr kumimoji="1" lang="en-US" altLang="zh-CN" sz="2400" b="1" dirty="0"/>
              <a:t>key</a:t>
            </a:r>
            <a:r>
              <a:rPr kumimoji="1" lang="zh-CN" altLang="en-US" sz="2400" b="1" dirty="0"/>
              <a:t>）</a:t>
            </a:r>
            <a:r>
              <a:rPr kumimoji="1" lang="en-US" altLang="zh-CN" sz="2400" b="1" dirty="0"/>
              <a:t>= key mod 13</a:t>
            </a:r>
            <a:r>
              <a:rPr kumimoji="1" lang="zh-CN" altLang="en-US" sz="2400" b="1" dirty="0"/>
              <a:t>，</a:t>
            </a:r>
          </a:p>
          <a:p>
            <a:pPr marL="0" indent="0">
              <a:lnSpc>
                <a:spcPct val="80000"/>
              </a:lnSpc>
              <a:buNone/>
            </a:pPr>
            <a:r>
              <a:rPr kumimoji="1" lang="zh-CN" altLang="en-US" sz="2400" b="1" dirty="0"/>
              <a:t>现要把第四个关键字为</a:t>
            </a:r>
            <a:r>
              <a:rPr kumimoji="1" lang="en-US" altLang="zh-CN" sz="2400" b="1" dirty="0"/>
              <a:t>18</a:t>
            </a:r>
            <a:r>
              <a:rPr kumimoji="1" lang="zh-CN" altLang="en-US" sz="2400" b="1" dirty="0"/>
              <a:t>的数据存入表中，</a:t>
            </a:r>
          </a:p>
          <a:p>
            <a:pPr marL="0" indent="0">
              <a:lnSpc>
                <a:spcPct val="80000"/>
              </a:lnSpc>
              <a:buNone/>
            </a:pPr>
            <a:r>
              <a:rPr kumimoji="1" lang="zh-CN" altLang="en-US" sz="2400" b="1" dirty="0"/>
              <a:t>由哈希函数得地址为</a:t>
            </a:r>
            <a:r>
              <a:rPr kumimoji="1" lang="en-US" altLang="zh-CN" sz="2400" b="1" dirty="0"/>
              <a:t>5</a:t>
            </a:r>
            <a:r>
              <a:rPr kumimoji="1" lang="zh-CN" altLang="en-US" sz="2400" b="1" dirty="0"/>
              <a:t>，产生冲突，三种增量处理冲突。</a:t>
            </a:r>
            <a:r>
              <a:rPr lang="zh-CN" altLang="en-US" sz="1200" dirty="0">
                <a:ea typeface="楷体_GB2312" pitchFamily="49" charset="-122"/>
              </a:rPr>
              <a:t> </a:t>
            </a:r>
          </a:p>
        </p:txBody>
      </p:sp>
      <p:graphicFrame>
        <p:nvGraphicFramePr>
          <p:cNvPr id="368643" name="Group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2981609"/>
              </p:ext>
            </p:extLst>
          </p:nvPr>
        </p:nvGraphicFramePr>
        <p:xfrm>
          <a:off x="1855107" y="2093775"/>
          <a:ext cx="7931150" cy="2788800"/>
        </p:xfrm>
        <a:graphic>
          <a:graphicData uri="http://schemas.openxmlformats.org/drawingml/2006/table">
            <a:tbl>
              <a:tblPr/>
              <a:tblGrid>
                <a:gridCol w="733425">
                  <a:extLst>
                    <a:ext uri="{9D8B030D-6E8A-4147-A177-3AD203B41FA5}">
                      <a16:colId xmlns:a16="http://schemas.microsoft.com/office/drawing/2014/main" xmlns="" val="378846805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xmlns="" val="41778539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xmlns="" val="363637585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xmlns="" val="674692335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xmlns="" val="214560481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xmlns="" val="187807300"/>
                    </a:ext>
                  </a:extLst>
                </a:gridCol>
                <a:gridCol w="452437">
                  <a:extLst>
                    <a:ext uri="{9D8B030D-6E8A-4147-A177-3AD203B41FA5}">
                      <a16:colId xmlns:a16="http://schemas.microsoft.com/office/drawing/2014/main" xmlns="" val="238569047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xmlns="" val="3223889305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xmlns="" val="1870657098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xmlns="" val="348341527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xmlns="" val="1835300029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xmlns="" val="1154669002"/>
                    </a:ext>
                  </a:extLst>
                </a:gridCol>
                <a:gridCol w="452438">
                  <a:extLst>
                    <a:ext uri="{9D8B030D-6E8A-4147-A177-3AD203B41FA5}">
                      <a16:colId xmlns:a16="http://schemas.microsoft.com/office/drawing/2014/main" xmlns="" val="185659791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xmlns="" val="3197508738"/>
                    </a:ext>
                  </a:extLst>
                </a:gridCol>
                <a:gridCol w="479425">
                  <a:extLst>
                    <a:ext uri="{9D8B030D-6E8A-4147-A177-3AD203B41FA5}">
                      <a16:colId xmlns:a16="http://schemas.microsoft.com/office/drawing/2014/main" xmlns="" val="402523395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xmlns="" val="1904964892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xmlns="" val="2333337861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Hash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表</a:t>
                      </a: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47922619"/>
                  </a:ext>
                </a:extLst>
              </a:tr>
              <a:tr h="3032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6558754"/>
                  </a:ext>
                </a:extLst>
              </a:tr>
              <a:tr h="3016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线性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50591972"/>
                  </a:ext>
                </a:extLst>
              </a:tr>
              <a:tr h="304800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51196331"/>
                  </a:ext>
                </a:extLst>
              </a:tr>
              <a:tr h="301625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二次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40392493"/>
                  </a:ext>
                </a:extLst>
              </a:tr>
              <a:tr h="3032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93380508"/>
                  </a:ext>
                </a:extLst>
              </a:tr>
              <a:tr h="303213"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伪随机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19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33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73918683"/>
                  </a:ext>
                </a:extLst>
              </a:tr>
            </a:tbl>
          </a:graphicData>
        </a:graphic>
      </p:graphicFrame>
      <p:sp>
        <p:nvSpPr>
          <p:cNvPr id="368774" name="Text Box 134"/>
          <p:cNvSpPr txBox="1">
            <a:spLocks noChangeArrowheads="1"/>
          </p:cNvSpPr>
          <p:nvPr/>
        </p:nvSpPr>
        <p:spPr bwMode="auto">
          <a:xfrm>
            <a:off x="2542381" y="5190044"/>
            <a:ext cx="6840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设伪随机数序列  </a:t>
            </a: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9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13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．．．．　　　　 </a:t>
            </a: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H1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＝１</a:t>
            </a: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 mod 16   =14</a:t>
            </a:r>
            <a:r>
              <a:rPr kumimoji="1" lang="en-US" altLang="zh-CN" dirty="0"/>
              <a:t> </a:t>
            </a:r>
            <a:r>
              <a:rPr kumimoji="1" lang="zh-CN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290119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再哈希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643354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b="1" dirty="0"/>
              <a:t>将</a:t>
            </a:r>
            <a:r>
              <a:rPr kumimoji="1" lang="en-US" altLang="zh-CN" b="1" dirty="0"/>
              <a:t>n</a:t>
            </a:r>
            <a:r>
              <a:rPr kumimoji="1" lang="zh-CN" altLang="en-US" b="1" dirty="0"/>
              <a:t>个不同哈希函数排成一个序列</a:t>
            </a:r>
            <a:r>
              <a:rPr kumimoji="1" lang="en-US" altLang="zh-CN" b="1" dirty="0"/>
              <a:t>, </a:t>
            </a:r>
            <a:r>
              <a:rPr kumimoji="1" lang="zh-CN" altLang="en-US" b="1" dirty="0"/>
              <a:t>当发生冲突时</a:t>
            </a:r>
            <a:r>
              <a:rPr kumimoji="1" lang="en-US" altLang="zh-CN" b="1" dirty="0"/>
              <a:t>, </a:t>
            </a:r>
            <a:r>
              <a:rPr kumimoji="1" lang="zh-CN" altLang="en-US" b="1" dirty="0"/>
              <a:t>由</a:t>
            </a:r>
            <a:r>
              <a:rPr kumimoji="1" lang="en-US" altLang="zh-CN" b="1" dirty="0" err="1"/>
              <a:t>RHi</a:t>
            </a:r>
            <a:r>
              <a:rPr kumimoji="1" lang="zh-CN" altLang="en-US" b="1" dirty="0"/>
              <a:t>确定第</a:t>
            </a:r>
            <a:r>
              <a:rPr kumimoji="1" lang="en-US" altLang="zh-CN" b="1" dirty="0" err="1"/>
              <a:t>i</a:t>
            </a:r>
            <a:r>
              <a:rPr kumimoji="1" lang="zh-CN" altLang="en-US" b="1" dirty="0"/>
              <a:t>次冲突的地址</a:t>
            </a:r>
            <a:r>
              <a:rPr kumimoji="1" lang="en-US" altLang="zh-CN" b="1" dirty="0"/>
              <a:t>Hi</a:t>
            </a:r>
            <a:r>
              <a:rPr kumimoji="1" lang="zh-CN" altLang="en-US" b="1" dirty="0" smtClean="0"/>
              <a:t>。</a:t>
            </a:r>
            <a:endParaRPr kumimoji="1" lang="en-US" altLang="zh-CN" b="1" dirty="0" smtClean="0"/>
          </a:p>
          <a:p>
            <a:pPr marL="0" indent="0">
              <a:buNone/>
            </a:pPr>
            <a:r>
              <a:rPr kumimoji="1" lang="zh-CN" altLang="en-US" b="1" dirty="0" smtClean="0"/>
              <a:t>即</a:t>
            </a:r>
            <a:r>
              <a:rPr kumimoji="1" lang="zh-CN" altLang="en-US" b="1" dirty="0"/>
              <a:t>：</a:t>
            </a:r>
          </a:p>
          <a:p>
            <a:pPr marL="0" indent="0">
              <a:buNone/>
            </a:pPr>
            <a:r>
              <a:rPr kumimoji="1" lang="en-US" altLang="zh-CN" b="1" dirty="0" smtClean="0"/>
              <a:t>       </a:t>
            </a:r>
            <a:r>
              <a:rPr kumimoji="1" lang="en-US" altLang="zh-CN" b="1" dirty="0"/>
              <a:t>Hi =</a:t>
            </a:r>
            <a:r>
              <a:rPr kumimoji="1" lang="en-US" altLang="zh-CN" b="1" dirty="0" err="1"/>
              <a:t>RHi</a:t>
            </a:r>
            <a:r>
              <a:rPr kumimoji="1" lang="en-US" altLang="zh-CN" b="1" dirty="0"/>
              <a:t> (key)  </a:t>
            </a:r>
            <a:r>
              <a:rPr kumimoji="1" lang="en-US" altLang="zh-CN" b="1" dirty="0" err="1"/>
              <a:t>i</a:t>
            </a:r>
            <a:r>
              <a:rPr kumimoji="1" lang="en-US" altLang="zh-CN" b="1" dirty="0"/>
              <a:t>=1, 2, …, n</a:t>
            </a:r>
            <a:endParaRPr kumimoji="1"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0" indent="0">
              <a:buNone/>
            </a:pP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其中：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RHi</a:t>
            </a:r>
            <a:r>
              <a:rPr kumimoji="1"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为不同哈希函数</a:t>
            </a:r>
          </a:p>
          <a:p>
            <a:pPr marL="0" indent="0">
              <a:buNone/>
            </a:pPr>
            <a:r>
              <a:rPr kumimoji="1" lang="zh-CN" altLang="en-US" b="1" dirty="0"/>
              <a:t>这种方法不会产生“聚类”，但会增加计算时间。</a:t>
            </a:r>
            <a:endParaRPr kumimoji="1" lang="en-US" altLang="zh-CN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47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矩形 61"/>
          <p:cNvSpPr/>
          <p:nvPr/>
        </p:nvSpPr>
        <p:spPr>
          <a:xfrm>
            <a:off x="6364855" y="543727"/>
            <a:ext cx="5823857" cy="53231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链地址法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65" y="2039749"/>
            <a:ext cx="6157535" cy="564182"/>
          </a:xfrm>
        </p:spPr>
        <p:txBody>
          <a:bodyPr/>
          <a:lstStyle/>
          <a:p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将所有哈希地址相同的记录都链接在同一链表中。</a:t>
            </a:r>
            <a:endParaRPr lang="en-US" dirty="0"/>
          </a:p>
        </p:txBody>
      </p:sp>
      <p:sp>
        <p:nvSpPr>
          <p:cNvPr id="4" name="Text Box 61"/>
          <p:cNvSpPr txBox="1">
            <a:spLocks noChangeArrowheads="1"/>
          </p:cNvSpPr>
          <p:nvPr/>
        </p:nvSpPr>
        <p:spPr bwMode="auto">
          <a:xfrm>
            <a:off x="702827" y="2712275"/>
            <a:ext cx="48974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000" b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关键字集合为</a:t>
            </a:r>
          </a:p>
          <a:p>
            <a:r>
              <a:rPr kumimoji="1" lang="en-US" altLang="zh-CN" sz="2000" b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{19,01,23,14,55,68,11,82,36}</a:t>
            </a:r>
            <a:r>
              <a:rPr kumimoji="1" lang="zh-CN" altLang="en-US" sz="2000" b="1" dirty="0">
                <a:solidFill>
                  <a:srgbClr val="A50021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哈希函数为 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H(key)=key MOD 7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6705600" y="1026440"/>
            <a:ext cx="914400" cy="4572000"/>
            <a:chOff x="672" y="1200"/>
            <a:chExt cx="576" cy="2880"/>
          </a:xfrm>
          <a:noFill/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60" y="1200"/>
              <a:ext cx="288" cy="2880"/>
            </a:xfrm>
            <a:prstGeom prst="rect">
              <a:avLst/>
            </a:prstGeom>
            <a:grp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960" y="1632"/>
              <a:ext cx="288" cy="0"/>
            </a:xfrm>
            <a:prstGeom prst="lin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960" y="2016"/>
              <a:ext cx="288" cy="0"/>
            </a:xfrm>
            <a:prstGeom prst="lin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960" y="2400"/>
              <a:ext cx="288" cy="0"/>
            </a:xfrm>
            <a:prstGeom prst="lin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960" y="2784"/>
              <a:ext cx="288" cy="0"/>
            </a:xfrm>
            <a:prstGeom prst="lin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960" y="3216"/>
              <a:ext cx="288" cy="0"/>
            </a:xfrm>
            <a:prstGeom prst="lin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960" y="3648"/>
              <a:ext cx="288" cy="0"/>
            </a:xfrm>
            <a:prstGeom prst="line">
              <a:avLst/>
            </a:prstGeom>
            <a:grp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672" y="1233"/>
              <a:ext cx="336" cy="275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6600CC"/>
                  </a:solidFill>
                  <a:latin typeface="Times New Roman" panose="02020603050405020304" pitchFamily="18" charset="0"/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6600CC"/>
                  </a:solidFill>
                  <a:latin typeface="Times New Roman" panose="02020603050405020304" pitchFamily="18" charset="0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6600CC"/>
                  </a:solidFill>
                  <a:latin typeface="Times New Roman" panose="02020603050405020304" pitchFamily="18" charset="0"/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6600CC"/>
                  </a:solidFill>
                  <a:latin typeface="Times New Roman" panose="02020603050405020304" pitchFamily="18" charset="0"/>
                </a:rPr>
                <a:t>3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6600CC"/>
                  </a:solidFill>
                  <a:latin typeface="Times New Roman" panose="02020603050405020304" pitchFamily="18" charset="0"/>
                </a:rPr>
                <a:t>4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6600CC"/>
                  </a:solidFill>
                  <a:latin typeface="Times New Roman" panose="02020603050405020304" pitchFamily="18" charset="0"/>
                </a:rPr>
                <a:t>5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6600CC"/>
                  </a:solidFill>
                  <a:latin typeface="Times New Roman" panose="02020603050405020304" pitchFamily="18" charset="0"/>
                </a:rPr>
                <a:t>6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7467600" y="1788440"/>
            <a:ext cx="1600200" cy="457200"/>
            <a:chOff x="1152" y="1680"/>
            <a:chExt cx="1008" cy="288"/>
          </a:xfrm>
          <a:noFill/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632" y="1680"/>
              <a:ext cx="528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 dirty="0">
                  <a:latin typeface="Times New Roman" panose="02020603050405020304" pitchFamily="18" charset="0"/>
                </a:rPr>
                <a:t>01</a:t>
              </a:r>
              <a:endParaRPr kumimoji="1"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968" y="1680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152" y="1824"/>
              <a:ext cx="480" cy="0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7467600" y="4379240"/>
            <a:ext cx="1600200" cy="457200"/>
            <a:chOff x="1152" y="3312"/>
            <a:chExt cx="1008" cy="288"/>
          </a:xfrm>
          <a:noFill/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1632" y="3312"/>
              <a:ext cx="528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>
                  <a:latin typeface="Times New Roman" panose="02020603050405020304" pitchFamily="18" charset="0"/>
                </a:rPr>
                <a:t>19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1968" y="3312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152" y="3456"/>
              <a:ext cx="480" cy="0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10439400" y="4379240"/>
            <a:ext cx="1676400" cy="457200"/>
            <a:chOff x="3024" y="3312"/>
            <a:chExt cx="1056" cy="288"/>
          </a:xfrm>
          <a:noFill/>
        </p:grpSpPr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3552" y="3312"/>
              <a:ext cx="528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>
                  <a:latin typeface="Times New Roman" panose="02020603050405020304" pitchFamily="18" charset="0"/>
                </a:rPr>
                <a:t>82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888" y="3312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024" y="3456"/>
              <a:ext cx="528" cy="0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7467600" y="2398041"/>
            <a:ext cx="1600200" cy="498475"/>
            <a:chOff x="1152" y="2064"/>
            <a:chExt cx="1008" cy="314"/>
          </a:xfrm>
          <a:noFill/>
        </p:grpSpPr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1632" y="2064"/>
              <a:ext cx="528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1968" y="206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1152" y="2208"/>
              <a:ext cx="480" cy="0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660" y="2090"/>
              <a:ext cx="30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anose="02020603050405020304" pitchFamily="18" charset="0"/>
                </a:rPr>
                <a:t>23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7467600" y="3617240"/>
            <a:ext cx="1600200" cy="457200"/>
            <a:chOff x="1152" y="2832"/>
            <a:chExt cx="1008" cy="288"/>
          </a:xfrm>
          <a:noFill/>
        </p:grpSpPr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632" y="2832"/>
              <a:ext cx="528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1968" y="2832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1152" y="2976"/>
              <a:ext cx="480" cy="0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1660" y="2832"/>
              <a:ext cx="30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anose="02020603050405020304" pitchFamily="18" charset="0"/>
                </a:rPr>
                <a:t>11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8915400" y="4379241"/>
            <a:ext cx="1676400" cy="498475"/>
            <a:chOff x="2064" y="3312"/>
            <a:chExt cx="1056" cy="314"/>
          </a:xfrm>
          <a:noFill/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592" y="3312"/>
              <a:ext cx="528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2928" y="3312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2064" y="3456"/>
              <a:ext cx="528" cy="0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2620" y="3338"/>
              <a:ext cx="30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anose="02020603050405020304" pitchFamily="18" charset="0"/>
                </a:rPr>
                <a:t>68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7467600" y="5065040"/>
            <a:ext cx="1600200" cy="457200"/>
            <a:chOff x="1152" y="3744"/>
            <a:chExt cx="1008" cy="288"/>
          </a:xfrm>
          <a:noFill/>
        </p:grpSpPr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1632" y="3744"/>
              <a:ext cx="528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>
              <a:off x="1968" y="3744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43"/>
            <p:cNvSpPr>
              <a:spLocks noChangeShapeType="1"/>
            </p:cNvSpPr>
            <p:nvPr/>
          </p:nvSpPr>
          <p:spPr bwMode="auto">
            <a:xfrm>
              <a:off x="1152" y="3840"/>
              <a:ext cx="480" cy="0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44"/>
            <p:cNvSpPr txBox="1">
              <a:spLocks noChangeArrowheads="1"/>
            </p:cNvSpPr>
            <p:nvPr/>
          </p:nvSpPr>
          <p:spPr bwMode="auto">
            <a:xfrm>
              <a:off x="1660" y="3744"/>
              <a:ext cx="308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b="1">
                  <a:latin typeface="Times New Roman" panose="02020603050405020304" pitchFamily="18" charset="0"/>
                </a:rPr>
                <a:t>55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7467600" y="1102640"/>
            <a:ext cx="1600200" cy="457200"/>
            <a:chOff x="1152" y="1248"/>
            <a:chExt cx="1008" cy="288"/>
          </a:xfrm>
          <a:noFill/>
        </p:grpSpPr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1152" y="1440"/>
              <a:ext cx="480" cy="0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632" y="1248"/>
              <a:ext cx="528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>
                  <a:latin typeface="Times New Roman" panose="02020603050405020304" pitchFamily="18" charset="0"/>
                </a:rPr>
                <a:t>14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1968" y="1248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" name="Text Box 49"/>
          <p:cNvSpPr txBox="1">
            <a:spLocks noChangeArrowheads="1"/>
          </p:cNvSpPr>
          <p:nvPr/>
        </p:nvSpPr>
        <p:spPr bwMode="auto">
          <a:xfrm>
            <a:off x="8745538" y="1026441"/>
            <a:ext cx="398462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8915400" y="1788440"/>
            <a:ext cx="1676400" cy="457200"/>
            <a:chOff x="2064" y="1680"/>
            <a:chExt cx="1056" cy="288"/>
          </a:xfrm>
          <a:noFill/>
        </p:grpSpPr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2592" y="1680"/>
              <a:ext cx="528" cy="288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>
                  <a:latin typeface="Times New Roman" panose="02020603050405020304" pitchFamily="18" charset="0"/>
                </a:rPr>
                <a:t>36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2928" y="1680"/>
              <a:ext cx="0" cy="288"/>
            </a:xfrm>
            <a:prstGeom prst="line">
              <a:avLst/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2064" y="1824"/>
              <a:ext cx="528" cy="0"/>
            </a:xfrm>
            <a:prstGeom prst="line">
              <a:avLst/>
            </a:prstGeom>
            <a:grp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5" name="Text Box 54"/>
          <p:cNvSpPr txBox="1">
            <a:spLocks noChangeArrowheads="1"/>
          </p:cNvSpPr>
          <p:nvPr/>
        </p:nvSpPr>
        <p:spPr bwMode="auto">
          <a:xfrm>
            <a:off x="10269538" y="1726528"/>
            <a:ext cx="39846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6" name="Text Box 55"/>
          <p:cNvSpPr txBox="1">
            <a:spLocks noChangeArrowheads="1"/>
          </p:cNvSpPr>
          <p:nvPr/>
        </p:nvSpPr>
        <p:spPr bwMode="auto">
          <a:xfrm>
            <a:off x="8745538" y="2336128"/>
            <a:ext cx="39846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7" name="Text Box 56"/>
          <p:cNvSpPr txBox="1">
            <a:spLocks noChangeArrowheads="1"/>
          </p:cNvSpPr>
          <p:nvPr/>
        </p:nvSpPr>
        <p:spPr bwMode="auto">
          <a:xfrm>
            <a:off x="8745538" y="3555328"/>
            <a:ext cx="39846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8" name="Text Box 57"/>
          <p:cNvSpPr txBox="1">
            <a:spLocks noChangeArrowheads="1"/>
          </p:cNvSpPr>
          <p:nvPr/>
        </p:nvSpPr>
        <p:spPr bwMode="auto">
          <a:xfrm>
            <a:off x="11793538" y="4303041"/>
            <a:ext cx="398462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8686801" y="5003128"/>
            <a:ext cx="398463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0" name="Text Box 59"/>
          <p:cNvSpPr txBox="1">
            <a:spLocks noChangeArrowheads="1"/>
          </p:cNvSpPr>
          <p:nvPr/>
        </p:nvSpPr>
        <p:spPr bwMode="auto">
          <a:xfrm>
            <a:off x="7221538" y="2945728"/>
            <a:ext cx="398462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773552" y="4041431"/>
            <a:ext cx="42594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ASL=(6×1+2×2+3)/9=13/9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22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0" grpId="0"/>
      <p:bldP spid="55" grpId="0"/>
      <p:bldP spid="56" grpId="0"/>
      <p:bldP spid="57" grpId="0"/>
      <p:bldP spid="58" grpId="0"/>
      <p:bldP spid="59" grpId="0"/>
      <p:bldP spid="60" grpId="0"/>
      <p:bldP spid="6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>
                <a:solidFill>
                  <a:srgbClr val="FF0000"/>
                </a:solidFill>
              </a:rPr>
              <a:t>公共溢出区法</a:t>
            </a:r>
            <a:br>
              <a:rPr kumimoji="1" lang="zh-CN" alt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6808" y="1934743"/>
            <a:ext cx="9603275" cy="1696297"/>
          </a:xfrm>
        </p:spPr>
        <p:txBody>
          <a:bodyPr/>
          <a:lstStyle/>
          <a:p>
            <a:pPr marL="0" indent="0"/>
            <a:r>
              <a:rPr kumimoji="1" lang="zh-CN" altLang="en-US" b="1" dirty="0"/>
              <a:t>假设某哈希函数的值域</a:t>
            </a:r>
            <a:r>
              <a:rPr kumimoji="1" lang="en-US" altLang="zh-CN" b="1" dirty="0"/>
              <a:t>[0, m-1]</a:t>
            </a:r>
            <a:r>
              <a:rPr kumimoji="1" lang="zh-CN" altLang="en-US" b="1" dirty="0"/>
              <a:t>，</a:t>
            </a:r>
          </a:p>
          <a:p>
            <a:pPr marL="0" indent="0"/>
            <a:r>
              <a:rPr kumimoji="1" lang="zh-CN" altLang="en-US" b="1" dirty="0"/>
              <a:t>向量</a:t>
            </a:r>
            <a:r>
              <a:rPr kumimoji="1" lang="en-US" altLang="zh-CN" b="1" dirty="0" err="1"/>
              <a:t>HashTable</a:t>
            </a:r>
            <a:r>
              <a:rPr kumimoji="1" lang="en-US" altLang="zh-CN" b="1" dirty="0"/>
              <a:t>[0, m-1]</a:t>
            </a:r>
            <a:r>
              <a:rPr kumimoji="1" lang="zh-CN" altLang="en-US" b="1" dirty="0"/>
              <a:t>为基本表，每个分量存放一个记录，另设一个向量</a:t>
            </a:r>
            <a:r>
              <a:rPr kumimoji="1" lang="en-US" altLang="zh-CN" b="1" dirty="0" err="1"/>
              <a:t>OverTable</a:t>
            </a:r>
            <a:r>
              <a:rPr kumimoji="1" lang="en-US" altLang="zh-CN" b="1" dirty="0"/>
              <a:t>[0, v]</a:t>
            </a:r>
            <a:r>
              <a:rPr kumimoji="1" lang="zh-CN" altLang="en-US" b="1" dirty="0"/>
              <a:t>为溢出表。将与基本表中的关键字发生冲突的所有记录都填入溢出表中</a:t>
            </a:r>
            <a:r>
              <a:rPr kumimoji="1" lang="zh-CN" altLang="en-US" b="1" dirty="0" smtClean="0"/>
              <a:t>。</a:t>
            </a:r>
            <a:endParaRPr kumimoji="1"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598714" y="3761669"/>
            <a:ext cx="305888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b="1" dirty="0"/>
              <a:t>如一组关键字序列为</a:t>
            </a:r>
            <a:r>
              <a:rPr kumimoji="1" lang="en-US" altLang="zh-CN" b="1" dirty="0"/>
              <a:t>{19</a:t>
            </a:r>
            <a:r>
              <a:rPr kumimoji="1" lang="zh-CN" altLang="en-US" b="1" dirty="0"/>
              <a:t>，</a:t>
            </a:r>
            <a:r>
              <a:rPr kumimoji="1" lang="en-US" altLang="zh-CN" b="1" dirty="0"/>
              <a:t>14</a:t>
            </a:r>
            <a:r>
              <a:rPr kumimoji="1" lang="zh-CN" altLang="en-US" b="1" dirty="0"/>
              <a:t>，</a:t>
            </a:r>
            <a:r>
              <a:rPr kumimoji="1" lang="en-US" altLang="zh-CN" b="1" dirty="0"/>
              <a:t>23</a:t>
            </a:r>
            <a:r>
              <a:rPr kumimoji="1" lang="zh-CN" altLang="en-US" b="1" dirty="0"/>
              <a:t>，</a:t>
            </a:r>
            <a:r>
              <a:rPr kumimoji="1" lang="en-US" altLang="zh-CN" b="1" dirty="0"/>
              <a:t>01</a:t>
            </a:r>
            <a:r>
              <a:rPr kumimoji="1" lang="zh-CN" altLang="en-US" b="1" dirty="0"/>
              <a:t>，</a:t>
            </a:r>
            <a:r>
              <a:rPr kumimoji="1" lang="en-US" altLang="zh-CN" b="1" dirty="0"/>
              <a:t>68</a:t>
            </a:r>
            <a:r>
              <a:rPr kumimoji="1" lang="zh-CN" altLang="en-US" b="1" dirty="0"/>
              <a:t>，</a:t>
            </a:r>
            <a:r>
              <a:rPr kumimoji="1" lang="en-US" altLang="zh-CN" b="1" dirty="0"/>
              <a:t>20</a:t>
            </a:r>
            <a:r>
              <a:rPr kumimoji="1" lang="zh-CN" altLang="en-US" b="1" dirty="0"/>
              <a:t>，</a:t>
            </a:r>
            <a:r>
              <a:rPr kumimoji="1" lang="en-US" altLang="zh-CN" b="1" dirty="0"/>
              <a:t>84</a:t>
            </a:r>
            <a:r>
              <a:rPr kumimoji="1" lang="zh-CN" altLang="en-US" b="1" dirty="0"/>
              <a:t>，</a:t>
            </a:r>
            <a:r>
              <a:rPr kumimoji="1" lang="en-US" altLang="zh-CN" b="1" dirty="0"/>
              <a:t>27</a:t>
            </a:r>
            <a:r>
              <a:rPr kumimoji="1" lang="zh-CN" altLang="en-US" b="1" dirty="0"/>
              <a:t>，</a:t>
            </a:r>
            <a:r>
              <a:rPr kumimoji="1" lang="en-US" altLang="zh-CN" b="1" dirty="0"/>
              <a:t>55</a:t>
            </a:r>
            <a:r>
              <a:rPr kumimoji="1" lang="zh-CN" altLang="en-US" b="1" dirty="0"/>
              <a:t>，</a:t>
            </a:r>
            <a:r>
              <a:rPr kumimoji="1" lang="en-US" altLang="zh-CN" b="1" dirty="0"/>
              <a:t>11</a:t>
            </a:r>
            <a:r>
              <a:rPr kumimoji="1" lang="zh-CN" altLang="en-US" b="1" dirty="0"/>
              <a:t>，</a:t>
            </a:r>
            <a:r>
              <a:rPr kumimoji="1" lang="en-US" altLang="zh-CN" b="1" dirty="0"/>
              <a:t>10</a:t>
            </a:r>
            <a:r>
              <a:rPr kumimoji="1" lang="zh-CN" altLang="en-US" b="1" dirty="0"/>
              <a:t>，</a:t>
            </a:r>
            <a:r>
              <a:rPr kumimoji="1" lang="en-US" altLang="zh-CN" b="1" dirty="0"/>
              <a:t>79}</a:t>
            </a:r>
            <a:r>
              <a:rPr kumimoji="1" lang="zh-CN" altLang="en-US" b="1" dirty="0"/>
              <a:t>，哈希函数为</a:t>
            </a:r>
            <a:r>
              <a:rPr kumimoji="1" lang="en-US" altLang="zh-CN" b="1" dirty="0"/>
              <a:t>H</a:t>
            </a:r>
            <a:r>
              <a:rPr kumimoji="1" lang="zh-CN" altLang="en-US" b="1" dirty="0"/>
              <a:t>（</a:t>
            </a:r>
            <a:r>
              <a:rPr kumimoji="1" lang="en-US" altLang="zh-CN" b="1" dirty="0"/>
              <a:t>key</a:t>
            </a:r>
            <a:r>
              <a:rPr kumimoji="1" lang="zh-CN" altLang="en-US" b="1" dirty="0"/>
              <a:t>）</a:t>
            </a:r>
            <a:r>
              <a:rPr kumimoji="1" lang="en-US" altLang="zh-CN" b="1" dirty="0"/>
              <a:t>= key mod 13</a:t>
            </a:r>
            <a:r>
              <a:rPr kumimoji="1" lang="zh-CN" altLang="en-US" b="1" dirty="0"/>
              <a:t>，采用公共溢出区法得到的结果为：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047508"/>
              </p:ext>
            </p:extLst>
          </p:nvPr>
        </p:nvGraphicFramePr>
        <p:xfrm>
          <a:off x="3821794" y="3712029"/>
          <a:ext cx="7561263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Visio" r:id="rId3" imgW="2827934" imgH="734873" progId="Visio.Drawing.11">
                  <p:embed/>
                </p:oleObj>
              </mc:Choice>
              <mc:Fallback>
                <p:oleObj name="Visio" r:id="rId3" imgW="2827934" imgH="734873" progId="Visio.Drawing.11">
                  <p:embed/>
                  <p:pic>
                    <p:nvPicPr>
                      <p:cNvPr id="3717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794" y="3712029"/>
                        <a:ext cx="7561263" cy="195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132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哈希表查找算法</a:t>
            </a:r>
            <a:br>
              <a:rPr lang="zh-CN" altLang="en-US" b="1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286" y="2015732"/>
            <a:ext cx="3668485" cy="329649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b="1" dirty="0"/>
              <a:t>在哈希表上查找的过程和哈希造表的构造过程基本一致。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1</a:t>
            </a:r>
            <a:r>
              <a:rPr lang="zh-CN" altLang="en-US" b="1" dirty="0"/>
              <a:t>）给定</a:t>
            </a:r>
            <a:r>
              <a:rPr lang="en-US" altLang="zh-CN" b="1" dirty="0">
                <a:solidFill>
                  <a:srgbClr val="7030A0"/>
                </a:solidFill>
              </a:rPr>
              <a:t>K</a:t>
            </a:r>
            <a:r>
              <a:rPr lang="zh-CN" altLang="en-US" b="1" dirty="0">
                <a:solidFill>
                  <a:srgbClr val="7030A0"/>
                </a:solidFill>
              </a:rPr>
              <a:t>值</a:t>
            </a:r>
            <a:r>
              <a:rPr lang="zh-CN" altLang="en-US" b="1" dirty="0"/>
              <a:t>，根据构造表时所用的哈希函数求</a:t>
            </a:r>
            <a:r>
              <a:rPr lang="zh-CN" altLang="en-US" b="1" dirty="0">
                <a:solidFill>
                  <a:srgbClr val="7030A0"/>
                </a:solidFill>
              </a:rPr>
              <a:t>哈希地址</a:t>
            </a:r>
            <a:r>
              <a:rPr lang="en-US" altLang="zh-CN" b="1" dirty="0">
                <a:solidFill>
                  <a:srgbClr val="7030A0"/>
                </a:solidFill>
              </a:rPr>
              <a:t>j</a:t>
            </a:r>
            <a:r>
              <a:rPr lang="zh-CN" altLang="en-US" b="1" dirty="0"/>
              <a:t>，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 smtClean="0"/>
              <a:t> 2</a:t>
            </a:r>
            <a:r>
              <a:rPr lang="zh-CN" altLang="en-US" b="1" dirty="0"/>
              <a:t>）若此位置</a:t>
            </a:r>
            <a:r>
              <a:rPr lang="zh-CN" altLang="en-US" b="1" dirty="0">
                <a:solidFill>
                  <a:srgbClr val="2DA31D"/>
                </a:solidFill>
              </a:rPr>
              <a:t>无记录</a:t>
            </a:r>
            <a:r>
              <a:rPr lang="en-US" altLang="zh-CN" b="1" dirty="0"/>
              <a:t>, </a:t>
            </a:r>
            <a:r>
              <a:rPr lang="zh-CN" altLang="en-US" b="1" dirty="0"/>
              <a:t>则查找不成功</a:t>
            </a:r>
            <a:r>
              <a:rPr lang="zh-CN" altLang="en-US" b="1" dirty="0" smtClean="0"/>
              <a:t>；否则</a:t>
            </a:r>
            <a:r>
              <a:rPr lang="zh-CN" altLang="en-US" b="1" dirty="0"/>
              <a:t>比较关键字，若和给定的</a:t>
            </a:r>
            <a:r>
              <a:rPr lang="zh-CN" altLang="en-US" b="1" dirty="0">
                <a:solidFill>
                  <a:srgbClr val="2DA31D"/>
                </a:solidFill>
              </a:rPr>
              <a:t>关键字相等则成功</a:t>
            </a:r>
            <a:r>
              <a:rPr lang="zh-CN" altLang="en-US" b="1" dirty="0" smtClean="0"/>
              <a:t>；否则</a:t>
            </a:r>
            <a:r>
              <a:rPr lang="zh-CN" altLang="en-US" b="1" dirty="0"/>
              <a:t>根据构造表时设定的</a:t>
            </a:r>
            <a:r>
              <a:rPr lang="zh-CN" altLang="en-US" b="1" dirty="0">
                <a:solidFill>
                  <a:srgbClr val="2DA31D"/>
                </a:solidFill>
              </a:rPr>
              <a:t>冲突处理的方法计算“下一地址”</a:t>
            </a:r>
            <a:r>
              <a:rPr lang="zh-CN" altLang="en-US" b="1" dirty="0"/>
              <a:t>， </a:t>
            </a:r>
            <a:r>
              <a:rPr lang="zh-CN" altLang="en-US" b="1" dirty="0" smtClean="0"/>
              <a:t>重复</a:t>
            </a:r>
            <a:r>
              <a:rPr lang="en-US" altLang="zh-CN" b="1" dirty="0"/>
              <a:t>2</a:t>
            </a:r>
            <a:r>
              <a:rPr lang="zh-CN" altLang="en-US" b="1" dirty="0" smtClean="0"/>
              <a:t>）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3907971" y="1363668"/>
            <a:ext cx="8164286" cy="4384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Status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SearchHash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HashTable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KeyType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key</a:t>
            </a:r>
            <a:r>
              <a:rPr lang="en-US" altLang="zh-CN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&amp;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int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&amp;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zh-CN" b="1" dirty="0" smtClean="0">
                <a:latin typeface="Times New Roman" panose="02020603050405020304" pitchFamily="18" charset="0"/>
              </a:rPr>
              <a:t>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533400" indent="-533400">
              <a:lnSpc>
                <a:spcPct val="120000"/>
              </a:lnSpc>
            </a:pPr>
            <a:r>
              <a:rPr lang="pt-BR" altLang="zh-CN" b="1" dirty="0" smtClean="0">
                <a:latin typeface="Times New Roman" panose="02020603050405020304" pitchFamily="18" charset="0"/>
              </a:rPr>
              <a:t>	/*</a:t>
            </a:r>
            <a:r>
              <a:rPr lang="zh-CN" altLang="en-US" b="1" dirty="0">
                <a:latin typeface="Times New Roman" panose="02020603050405020304" pitchFamily="18" charset="0"/>
              </a:rPr>
              <a:t>在开放定址哈希表</a:t>
            </a:r>
            <a:r>
              <a:rPr lang="pt-BR" altLang="zh-CN" b="1" dirty="0">
                <a:latin typeface="Times New Roman" panose="02020603050405020304" pitchFamily="18" charset="0"/>
              </a:rPr>
              <a:t>H</a:t>
            </a:r>
            <a:r>
              <a:rPr lang="zh-CN" altLang="en-US" b="1" dirty="0">
                <a:latin typeface="Times New Roman" panose="02020603050405020304" pitchFamily="18" charset="0"/>
              </a:rPr>
              <a:t>中查找关键字为</a:t>
            </a:r>
            <a:r>
              <a:rPr lang="pt-BR" altLang="zh-CN" b="1" dirty="0">
                <a:latin typeface="Times New Roman" panose="02020603050405020304" pitchFamily="18" charset="0"/>
              </a:rPr>
              <a:t>key</a:t>
            </a:r>
            <a:r>
              <a:rPr lang="zh-CN" altLang="en-US" b="1" dirty="0">
                <a:latin typeface="Times New Roman" panose="02020603050405020304" pitchFamily="18" charset="0"/>
              </a:rPr>
              <a:t>的数据*</a:t>
            </a:r>
            <a:r>
              <a:rPr lang="en-US" altLang="zh-CN" b="1" dirty="0">
                <a:latin typeface="Times New Roman" panose="02020603050405020304" pitchFamily="18" charset="0"/>
              </a:rPr>
              <a:t>/</a:t>
            </a:r>
            <a:endParaRPr lang="pt-BR" altLang="zh-CN" b="1" dirty="0">
              <a:latin typeface="Times New Roman" panose="02020603050405020304" pitchFamily="18" charset="0"/>
            </a:endParaRPr>
          </a:p>
          <a:p>
            <a:pPr marL="533400" indent="-533400">
              <a:lnSpc>
                <a:spcPct val="120000"/>
              </a:lnSpc>
            </a:pPr>
            <a:r>
              <a:rPr lang="pt-BR" altLang="zh-CN" b="1" dirty="0" smtClean="0">
                <a:latin typeface="Times New Roman" panose="02020603050405020304" pitchFamily="18" charset="0"/>
              </a:rPr>
              <a:t>	/*</a:t>
            </a:r>
            <a:r>
              <a:rPr lang="zh-CN" altLang="en-US" b="1" dirty="0">
                <a:latin typeface="Times New Roman" panose="02020603050405020304" pitchFamily="18" charset="0"/>
              </a:rPr>
              <a:t>用</a:t>
            </a:r>
            <a:r>
              <a:rPr lang="pt-BR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记录发生冲突的次数，初值为</a:t>
            </a:r>
            <a:r>
              <a:rPr lang="pt-BR" altLang="zh-CN" b="1" dirty="0"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latin typeface="Times New Roman" panose="02020603050405020304" pitchFamily="18" charset="0"/>
              </a:rPr>
              <a:t>*/</a:t>
            </a:r>
            <a:endParaRPr lang="zh-CN" altLang="pt-BR" b="1" dirty="0">
              <a:latin typeface="Times New Roman" panose="02020603050405020304" pitchFamily="18" charset="0"/>
            </a:endParaRPr>
          </a:p>
          <a:p>
            <a:pPr marL="533400" indent="-533400">
              <a:lnSpc>
                <a:spcPct val="120000"/>
              </a:lnSpc>
            </a:pPr>
            <a:r>
              <a:rPr lang="pt-BR" altLang="zh-CN" b="1" dirty="0" smtClean="0">
                <a:latin typeface="Times New Roman" panose="02020603050405020304" pitchFamily="18" charset="0"/>
              </a:rPr>
              <a:t>	</a:t>
            </a:r>
            <a:r>
              <a:rPr lang="pt-BR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p=Hash(k</a:t>
            </a:r>
            <a:r>
              <a:rPr lang="pt-BR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); </a:t>
            </a:r>
            <a:r>
              <a:rPr lang="pt-BR" altLang="zh-CN" b="1" dirty="0">
                <a:latin typeface="Times New Roman" panose="02020603050405020304" pitchFamily="18" charset="0"/>
              </a:rPr>
              <a:t>/*</a:t>
            </a:r>
            <a:r>
              <a:rPr lang="zh-CN" altLang="en-US" b="1" dirty="0">
                <a:latin typeface="Times New Roman" panose="02020603050405020304" pitchFamily="18" charset="0"/>
              </a:rPr>
              <a:t>求哈希地址*</a:t>
            </a:r>
            <a:r>
              <a:rPr lang="en-US" altLang="zh-CN" b="1" dirty="0">
                <a:latin typeface="Times New Roman" panose="02020603050405020304" pitchFamily="18" charset="0"/>
              </a:rPr>
              <a:t>/</a:t>
            </a:r>
            <a:endParaRPr lang="pt-BR" altLang="zh-CN" b="1" dirty="0">
              <a:latin typeface="Times New Roman" panose="02020603050405020304" pitchFamily="18" charset="0"/>
            </a:endParaRPr>
          </a:p>
          <a:p>
            <a:pPr marL="533400" indent="-533400">
              <a:lnSpc>
                <a:spcPct val="120000"/>
              </a:lnSpc>
            </a:pPr>
            <a:r>
              <a:rPr lang="pt-BR" altLang="zh-CN" b="1" dirty="0" smtClean="0">
                <a:latin typeface="Times New Roman" panose="02020603050405020304" pitchFamily="18" charset="0"/>
              </a:rPr>
              <a:t>	</a:t>
            </a:r>
            <a:r>
              <a:rPr lang="pt-BR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while(H.data[p</a:t>
            </a:r>
            <a:r>
              <a:rPr lang="pt-BR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].key!=</a:t>
            </a:r>
            <a:r>
              <a:rPr lang="pt-BR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NULL</a:t>
            </a:r>
            <a:r>
              <a:rPr lang="pt-BR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&amp;&amp; H.data[p].key!=key)</a:t>
            </a:r>
            <a:r>
              <a:rPr lang="pt-BR" altLang="zh-CN" b="1" dirty="0">
                <a:latin typeface="Times New Roman" panose="02020603050405020304" pitchFamily="18" charset="0"/>
              </a:rPr>
              <a:t> </a:t>
            </a:r>
          </a:p>
          <a:p>
            <a:pPr marL="533400" indent="-533400">
              <a:lnSpc>
                <a:spcPct val="120000"/>
              </a:lnSpc>
            </a:pPr>
            <a:r>
              <a:rPr lang="pt-BR" altLang="zh-CN" b="1" dirty="0">
                <a:latin typeface="Times New Roman" panose="02020603050405020304" pitchFamily="18" charset="0"/>
              </a:rPr>
              <a:t> </a:t>
            </a:r>
            <a:r>
              <a:rPr lang="pt-BR" altLang="zh-CN" b="1" dirty="0" smtClean="0">
                <a:latin typeface="Times New Roman" panose="02020603050405020304" pitchFamily="18" charset="0"/>
              </a:rPr>
              <a:t>	/*</a:t>
            </a:r>
            <a:r>
              <a:rPr lang="zh-CN" altLang="en-US" b="1" dirty="0">
                <a:latin typeface="Times New Roman" panose="02020603050405020304" pitchFamily="18" charset="0"/>
              </a:rPr>
              <a:t>该位置填有数据且与所查关键字不同*</a:t>
            </a:r>
            <a:r>
              <a:rPr lang="en-US" altLang="zh-CN" b="1" dirty="0">
                <a:latin typeface="Times New Roman" panose="02020603050405020304" pitchFamily="18" charset="0"/>
              </a:rPr>
              <a:t>/</a:t>
            </a:r>
            <a:endParaRPr lang="pt-BR" altLang="zh-CN" b="1" dirty="0">
              <a:latin typeface="Times New Roman" panose="02020603050405020304" pitchFamily="18" charset="0"/>
            </a:endParaRPr>
          </a:p>
          <a:p>
            <a:pPr marL="533400" indent="-533400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 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		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collision(p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++c); </a:t>
            </a:r>
            <a:r>
              <a:rPr lang="en-US" altLang="zh-CN" b="1" dirty="0">
                <a:latin typeface="Times New Roman" panose="02020603050405020304" pitchFamily="18" charset="0"/>
              </a:rPr>
              <a:t>/*</a:t>
            </a:r>
            <a:r>
              <a:rPr lang="zh-CN" altLang="en-US" b="1" dirty="0">
                <a:latin typeface="Times New Roman" panose="02020603050405020304" pitchFamily="18" charset="0"/>
              </a:rPr>
              <a:t>求下一探查地址</a:t>
            </a:r>
            <a:r>
              <a:rPr lang="en-US" altLang="zh-CN" b="1" dirty="0">
                <a:latin typeface="Times New Roman" panose="02020603050405020304" pitchFamily="18" charset="0"/>
              </a:rPr>
              <a:t>p*/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zh-CN" b="1" dirty="0" smtClean="0">
                <a:latin typeface="Times New Roman" panose="02020603050405020304" pitchFamily="18" charset="0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if(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H.data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[p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].key==key )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 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		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return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SUCCESS</a:t>
            </a:r>
            <a:r>
              <a:rPr lang="en-US" altLang="zh-CN" b="1" dirty="0">
                <a:latin typeface="Times New Roman" panose="02020603050405020304" pitchFamily="18" charset="0"/>
              </a:rPr>
              <a:t>;   /*</a:t>
            </a:r>
            <a:r>
              <a:rPr lang="zh-CN" altLang="en-US" b="1" dirty="0">
                <a:latin typeface="Times New Roman" panose="02020603050405020304" pitchFamily="18" charset="0"/>
              </a:rPr>
              <a:t>查找成功</a:t>
            </a:r>
            <a:r>
              <a:rPr lang="en-US" altLang="zh-CN" b="1" dirty="0">
                <a:latin typeface="Times New Roman" panose="02020603050405020304" pitchFamily="18" charset="0"/>
              </a:rPr>
              <a:t>,p</a:t>
            </a:r>
            <a:r>
              <a:rPr lang="zh-CN" altLang="en-US" b="1" dirty="0">
                <a:latin typeface="Times New Roman" panose="02020603050405020304" pitchFamily="18" charset="0"/>
              </a:rPr>
              <a:t>返回待查数据元素位置*</a:t>
            </a:r>
            <a:r>
              <a:rPr lang="en-US" altLang="zh-CN" b="1" dirty="0">
                <a:latin typeface="Times New Roman" panose="02020603050405020304" pitchFamily="18" charset="0"/>
              </a:rPr>
              <a:t>/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zh-CN" b="1" dirty="0" smtClean="0">
                <a:latin typeface="Times New Roman" panose="02020603050405020304" pitchFamily="18" charset="0"/>
              </a:rPr>
              <a:t>	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else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return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UNSUCCESS</a:t>
            </a:r>
            <a:r>
              <a:rPr lang="en-US" altLang="zh-CN" b="1" dirty="0">
                <a:latin typeface="Times New Roman" panose="02020603050405020304" pitchFamily="18" charset="0"/>
              </a:rPr>
              <a:t>; /*</a:t>
            </a:r>
            <a:r>
              <a:rPr lang="zh-CN" altLang="en-US" b="1" dirty="0">
                <a:latin typeface="Times New Roman" panose="02020603050405020304" pitchFamily="18" charset="0"/>
              </a:rPr>
              <a:t>查找不成功</a:t>
            </a:r>
            <a:r>
              <a:rPr lang="en-US" altLang="zh-CN" b="1" dirty="0">
                <a:latin typeface="Times New Roman" panose="02020603050405020304" pitchFamily="18" charset="0"/>
              </a:rPr>
              <a:t>,p</a:t>
            </a:r>
            <a:r>
              <a:rPr lang="zh-CN" altLang="en-US" b="1" dirty="0">
                <a:latin typeface="Times New Roman" panose="02020603050405020304" pitchFamily="18" charset="0"/>
              </a:rPr>
              <a:t>返回插入位置*</a:t>
            </a:r>
            <a:r>
              <a:rPr lang="en-US" altLang="zh-CN" b="1" dirty="0">
                <a:latin typeface="Times New Roman" panose="02020603050405020304" pitchFamily="18" charset="0"/>
              </a:rPr>
              <a:t>/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051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哈希表插入算法</a:t>
            </a:r>
            <a:b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3866" y="2202119"/>
            <a:ext cx="3055106" cy="1923568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查找</a:t>
            </a:r>
            <a:r>
              <a:rPr lang="zh-CN" altLang="en-US" b="1" dirty="0">
                <a:latin typeface="Times New Roman" panose="02020603050405020304" pitchFamily="18" charset="0"/>
              </a:rPr>
              <a:t>不成功时在</a:t>
            </a:r>
            <a:r>
              <a:rPr lang="en-US" altLang="zh-CN" b="1" dirty="0">
                <a:latin typeface="Times New Roman" panose="02020603050405020304" pitchFamily="18" charset="0"/>
              </a:rPr>
              <a:t>H</a:t>
            </a:r>
            <a:r>
              <a:rPr lang="zh-CN" altLang="en-US" b="1" dirty="0">
                <a:latin typeface="Times New Roman" panose="02020603050405020304" pitchFamily="18" charset="0"/>
              </a:rPr>
              <a:t>中插入数据元素</a:t>
            </a:r>
            <a:r>
              <a:rPr lang="pt-BR" altLang="zh-CN" b="1" dirty="0" smtClean="0">
                <a:latin typeface="Times New Roman" panose="02020603050405020304" pitchFamily="18" charset="0"/>
              </a:rPr>
              <a:t>e</a:t>
            </a:r>
            <a:r>
              <a:rPr lang="zh-CN" altLang="en-US" b="1" dirty="0" smtClean="0">
                <a:latin typeface="Times New Roman" panose="02020603050405020304" pitchFamily="18" charset="0"/>
              </a:rPr>
              <a:t>。</a:t>
            </a:r>
            <a:endParaRPr lang="pt-BR" altLang="zh-CN" b="1" dirty="0" smtClean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1" dirty="0" smtClean="0">
                <a:latin typeface="Times New Roman" panose="02020603050405020304" pitchFamily="18" charset="0"/>
              </a:rPr>
              <a:t>若</a:t>
            </a:r>
            <a:r>
              <a:rPr lang="zh-CN" altLang="en-US" b="1" dirty="0">
                <a:latin typeface="Times New Roman" panose="02020603050405020304" pitchFamily="18" charset="0"/>
              </a:rPr>
              <a:t>冲突次数过大，则重建哈希</a:t>
            </a:r>
            <a:r>
              <a:rPr lang="zh-CN" altLang="en-US" b="1" dirty="0" smtClean="0">
                <a:latin typeface="Times New Roman" panose="02020603050405020304" pitchFamily="18" charset="0"/>
              </a:rPr>
              <a:t>表。</a:t>
            </a:r>
            <a:endParaRPr lang="pt-BR" altLang="zh-CN" b="1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矩形 3"/>
          <p:cNvSpPr/>
          <p:nvPr/>
        </p:nvSpPr>
        <p:spPr>
          <a:xfrm>
            <a:off x="4713514" y="151356"/>
            <a:ext cx="7380514" cy="5078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533400" indent="-533400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Status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InsertHash</a:t>
            </a:r>
            <a:r>
              <a:rPr lang="en-US" altLang="zh-CN" b="1" dirty="0" smtClean="0">
                <a:latin typeface="Times New Roman" panose="02020603050405020304" pitchFamily="18" charset="0"/>
              </a:rPr>
              <a:t>(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  </a:t>
            </a:r>
            <a:r>
              <a:rPr lang="en-US" altLang="zh-CN" b="1" dirty="0" err="1" smtClean="0">
                <a:latin typeface="Times New Roman" panose="02020603050405020304" pitchFamily="18" charset="0"/>
              </a:rPr>
              <a:t>HashTable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&amp;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</a:rPr>
              <a:t>DataType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dirty="0" smtClean="0">
                <a:latin typeface="Times New Roman" panose="02020603050405020304" pitchFamily="18" charset="0"/>
              </a:rPr>
              <a:t>)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zh-CN" b="1" dirty="0" smtClean="0">
                <a:latin typeface="Times New Roman" panose="02020603050405020304" pitchFamily="18" charset="0"/>
              </a:rPr>
              <a:t>{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marL="533400" indent="-533400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c=0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;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 if(</a:t>
            </a:r>
            <a:r>
              <a:rPr lang="en-US" altLang="zh-CN" b="1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SearchHash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(H,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e.key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, p, c))       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 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</a:t>
            </a: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UNSUCCESS</a:t>
            </a:r>
            <a:r>
              <a:rPr lang="en-US" altLang="zh-CN" b="1" dirty="0">
                <a:latin typeface="Times New Roman" panose="02020603050405020304" pitchFamily="18" charset="0"/>
              </a:rPr>
              <a:t>; /*</a:t>
            </a:r>
            <a:r>
              <a:rPr lang="zh-CN" altLang="en-US" b="1" dirty="0">
                <a:latin typeface="Times New Roman" panose="02020603050405020304" pitchFamily="18" charset="0"/>
              </a:rPr>
              <a:t>数据已在哈希表中，不需插入*</a:t>
            </a:r>
            <a:r>
              <a:rPr lang="en-US" altLang="zh-CN" b="1" dirty="0">
                <a:latin typeface="Times New Roman" panose="02020603050405020304" pitchFamily="18" charset="0"/>
              </a:rPr>
              <a:t>/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zh-CN" b="1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  else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if(c&lt;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hashsize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H.sizeindex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]/2)</a:t>
            </a:r>
            <a:r>
              <a:rPr lang="pt-BR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{     </a:t>
            </a:r>
          </a:p>
          <a:p>
            <a:pPr marL="533400" indent="-533400">
              <a:lnSpc>
                <a:spcPct val="120000"/>
              </a:lnSpc>
            </a:pPr>
            <a:r>
              <a:rPr lang="pt-BR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H.data[p]=e; ++H.count; </a:t>
            </a:r>
            <a:r>
              <a:rPr lang="pt-BR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/*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次数</a:t>
            </a:r>
            <a:r>
              <a:rPr lang="pt-BR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还未达到上限，插入</a:t>
            </a:r>
            <a:r>
              <a:rPr lang="pt-BR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e*/</a:t>
            </a:r>
          </a:p>
          <a:p>
            <a:pPr marL="533400" indent="-533400">
              <a:lnSpc>
                <a:spcPct val="120000"/>
              </a:lnSpc>
            </a:pPr>
            <a:r>
              <a:rPr lang="pt-BR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return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SUCCESS</a:t>
            </a:r>
            <a:r>
              <a:rPr lang="pt-BR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;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}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else { 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b="1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RecreatHashTable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(H);  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/*</a:t>
            </a:r>
            <a:r>
              <a: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重建哈希表*</a:t>
            </a:r>
            <a:r>
              <a:rPr lang="en-US" altLang="zh-C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</a:rPr>
              <a:t>/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return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SUCCESS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;</a:t>
            </a:r>
          </a:p>
          <a:p>
            <a:pPr marL="533400" indent="-533400">
              <a:lnSpc>
                <a:spcPct val="120000"/>
              </a:lnSpc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}</a:t>
            </a:r>
          </a:p>
          <a:p>
            <a:pPr marL="533400" indent="-533400">
              <a:lnSpc>
                <a:spcPct val="120000"/>
              </a:lnSpc>
            </a:pPr>
            <a:r>
              <a:rPr lang="pt-BR" altLang="zh-CN" b="1" dirty="0">
                <a:latin typeface="Times New Roman" panose="02020603050405020304" pitchFamily="18" charset="0"/>
              </a:rPr>
              <a:t>}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54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9012" y="210160"/>
            <a:ext cx="6970617" cy="584497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哈希</a:t>
            </a:r>
            <a:r>
              <a:rPr lang="zh-CN" altLang="en-US" b="1" dirty="0" smtClean="0"/>
              <a:t>表查找算法举例</a:t>
            </a:r>
            <a:r>
              <a:rPr lang="en-US" altLang="zh-CN" b="1" dirty="0" smtClean="0"/>
              <a:t>:</a:t>
            </a:r>
            <a:r>
              <a:rPr lang="zh-CN" altLang="en-US" b="1" dirty="0"/>
              <a:t/>
            </a:r>
            <a:br>
              <a:rPr lang="zh-CN" altLang="en-US" b="1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239" y="1984488"/>
            <a:ext cx="3338135" cy="115717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b="1" dirty="0" smtClean="0"/>
              <a:t>哈希函数：</a:t>
            </a:r>
            <a:endParaRPr lang="en-US" altLang="zh-CN" b="1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H</a:t>
            </a:r>
            <a:r>
              <a:rPr lang="zh-CN" altLang="en-US" b="1" dirty="0"/>
              <a:t>（</a:t>
            </a:r>
            <a:r>
              <a:rPr lang="en-US" altLang="zh-CN" b="1" dirty="0"/>
              <a:t>key</a:t>
            </a:r>
            <a:r>
              <a:rPr lang="zh-CN" altLang="en-US" b="1" dirty="0"/>
              <a:t>）</a:t>
            </a:r>
            <a:r>
              <a:rPr lang="en-US" altLang="zh-CN" b="1" dirty="0"/>
              <a:t>= key mod 13 </a:t>
            </a:r>
            <a:endParaRPr lang="zh-CN" altLang="en-US" b="1" dirty="0"/>
          </a:p>
          <a:p>
            <a:pPr marL="0" indent="0">
              <a:lnSpc>
                <a:spcPct val="90000"/>
              </a:lnSpc>
              <a:buNone/>
            </a:pPr>
            <a:r>
              <a:rPr lang="zh-CN" altLang="pt-BR" b="1" dirty="0"/>
              <a:t>采用</a:t>
            </a:r>
            <a:r>
              <a:rPr lang="zh-CN" altLang="en-US" b="1" dirty="0"/>
              <a:t>线性探测处理冲突 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944487"/>
              </p:ext>
            </p:extLst>
          </p:nvPr>
        </p:nvGraphicFramePr>
        <p:xfrm>
          <a:off x="4558393" y="2090624"/>
          <a:ext cx="6408738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Visio" r:id="rId3" imgW="3111101" imgH="928543" progId="Visio.Drawing.11">
                  <p:embed/>
                </p:oleObj>
              </mc:Choice>
              <mc:Fallback>
                <p:oleObj name="Visio" r:id="rId3" imgW="3111101" imgH="928543" progId="Visio.Drawing.11">
                  <p:embed/>
                  <p:pic>
                    <p:nvPicPr>
                      <p:cNvPr id="3758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8219" r="20163" b="32036"/>
                      <a:stretch>
                        <a:fillRect/>
                      </a:stretch>
                    </p:blipFill>
                    <p:spPr bwMode="auto">
                      <a:xfrm>
                        <a:off x="4558393" y="2090624"/>
                        <a:ext cx="6408738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609068" y="3290774"/>
            <a:ext cx="7521121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pt-BR" altLang="zh-CN" sz="2000" b="1" dirty="0">
                <a:latin typeface="隶书" panose="02010509060101010101" pitchFamily="49" charset="-122"/>
                <a:ea typeface="隶书" panose="02010509060101010101" pitchFamily="49" charset="-122"/>
              </a:rPr>
              <a:t>Key=84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000" b="1" dirty="0">
                <a:solidFill>
                  <a:srgbClr val="2DA31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哈希地址</a:t>
            </a:r>
            <a:r>
              <a:rPr lang="pt-BR" altLang="zh-CN" sz="2000" b="1" dirty="0">
                <a:solidFill>
                  <a:srgbClr val="2DA31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H(84)=6</a:t>
            </a:r>
            <a:r>
              <a:rPr lang="zh-CN" altLang="pt-BR" sz="2000" b="1" dirty="0">
                <a:solidFill>
                  <a:srgbClr val="2DA31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en-US" sz="2000" b="1" dirty="0">
                <a:solidFill>
                  <a:srgbClr val="2DA31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因为</a:t>
            </a:r>
            <a:r>
              <a:rPr lang="pt-BR" altLang="zh-CN" sz="2000" b="1" dirty="0">
                <a:solidFill>
                  <a:srgbClr val="2DA31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e.data[6]</a:t>
            </a:r>
            <a:r>
              <a:rPr lang="zh-CN" altLang="en-US" sz="2000" b="1" dirty="0">
                <a:solidFill>
                  <a:srgbClr val="2DA31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不空</a:t>
            </a:r>
            <a:r>
              <a:rPr lang="zh-CN" altLang="pt-BR" sz="2000" b="1" dirty="0">
                <a:solidFill>
                  <a:srgbClr val="2DA31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en-US" sz="2000" b="1" dirty="0">
                <a:solidFill>
                  <a:srgbClr val="2DA31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且</a:t>
            </a:r>
            <a:r>
              <a:rPr lang="pt-BR" altLang="zh-CN" sz="2000" b="1" dirty="0">
                <a:solidFill>
                  <a:srgbClr val="2DA31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e.data[6].key=19≠84</a:t>
            </a:r>
            <a:r>
              <a:rPr lang="zh-CN" altLang="pt-BR" sz="2000" b="1" dirty="0">
                <a:solidFill>
                  <a:srgbClr val="2DA31D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，冲突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冲突处理</a:t>
            </a:r>
            <a:r>
              <a:rPr lang="pt-BR" altLang="zh-CN" sz="20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H1=(6+1)MOD13=7</a:t>
            </a:r>
            <a:r>
              <a:rPr lang="zh-CN" altLang="pt-BR" sz="20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pt-BR" altLang="zh-CN" sz="20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e.data[7]</a:t>
            </a:r>
            <a:r>
              <a:rPr lang="zh-CN" altLang="en-US" sz="20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不空</a:t>
            </a:r>
            <a:r>
              <a:rPr lang="zh-CN" altLang="pt-BR" sz="20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en-US" sz="20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且</a:t>
            </a:r>
            <a:r>
              <a:rPr lang="pt-BR" altLang="zh-CN" sz="20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e.data[7].key=20≠84, </a:t>
            </a:r>
            <a:r>
              <a:rPr lang="zh-CN" altLang="en-US" sz="2000" b="1" dirty="0">
                <a:solidFill>
                  <a:srgbClr val="0000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冲突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冲突处理</a:t>
            </a:r>
            <a:r>
              <a:rPr lang="pt-BR" altLang="zh-CN" sz="20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H2=(6+2)MOD13=8</a:t>
            </a:r>
            <a:r>
              <a:rPr lang="zh-CN" altLang="pt-BR" sz="20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pt-BR" altLang="zh-CN" sz="20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e.data[8]</a:t>
            </a:r>
            <a:r>
              <a:rPr lang="zh-CN" altLang="en-US" sz="20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不空</a:t>
            </a:r>
            <a:r>
              <a:rPr lang="zh-CN" altLang="pt-BR" sz="20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且</a:t>
            </a:r>
            <a:r>
              <a:rPr lang="pt-BR" altLang="zh-CN" sz="20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e.elem[8].key=84</a:t>
            </a:r>
            <a:r>
              <a:rPr lang="zh-CN" altLang="pt-BR" sz="20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查找成功</a:t>
            </a:r>
            <a:r>
              <a:rPr lang="zh-CN" altLang="pt-BR" sz="20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返回数据在哈希表中的序号</a:t>
            </a:r>
            <a:r>
              <a:rPr lang="pt-BR" altLang="zh-CN" sz="20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8</a:t>
            </a:r>
            <a:r>
              <a:rPr lang="zh-CN" altLang="en-US" sz="20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。 </a:t>
            </a:r>
          </a:p>
        </p:txBody>
      </p:sp>
      <p:sp>
        <p:nvSpPr>
          <p:cNvPr id="6" name="矩形 5"/>
          <p:cNvSpPr/>
          <p:nvPr/>
        </p:nvSpPr>
        <p:spPr>
          <a:xfrm>
            <a:off x="859971" y="1074953"/>
            <a:ext cx="10189029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 dirty="0"/>
              <a:t>关键字序列为</a:t>
            </a:r>
            <a:r>
              <a:rPr lang="zh-CN" altLang="en-US" sz="2400" b="1" dirty="0" smtClean="0"/>
              <a:t>：</a:t>
            </a:r>
            <a:r>
              <a:rPr lang="en-US" altLang="zh-CN" sz="2400" b="1" dirty="0" smtClean="0"/>
              <a:t>{</a:t>
            </a:r>
            <a:r>
              <a:rPr lang="en-US" altLang="zh-CN" sz="2400" b="1" dirty="0"/>
              <a:t>19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14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23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01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68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20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84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27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55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79}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0358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750" y="158188"/>
            <a:ext cx="6037793" cy="1050126"/>
          </a:xfrm>
        </p:spPr>
        <p:txBody>
          <a:bodyPr>
            <a:normAutofit/>
          </a:bodyPr>
          <a:lstStyle/>
          <a:p>
            <a:r>
              <a:rPr lang="zh-CN" altLang="en-US" b="1" dirty="0"/>
              <a:t>哈希表</a:t>
            </a:r>
            <a:r>
              <a:rPr lang="zh-CN" altLang="en-US" b="1" dirty="0" smtClean="0"/>
              <a:t>查找算法</a:t>
            </a:r>
            <a:r>
              <a:rPr lang="zh-CN" altLang="en-US" b="1" dirty="0"/>
              <a:t>举例</a:t>
            </a:r>
            <a:br>
              <a:rPr lang="zh-CN" altLang="en-US" b="1" dirty="0"/>
            </a:b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3894" y="2151591"/>
            <a:ext cx="3229277" cy="1854352"/>
          </a:xfrm>
        </p:spPr>
        <p:txBody>
          <a:bodyPr/>
          <a:lstStyle/>
          <a:p>
            <a:r>
              <a:rPr lang="zh-CN" altLang="en-US" b="1" dirty="0"/>
              <a:t>哈希</a:t>
            </a:r>
            <a:r>
              <a:rPr lang="zh-CN" altLang="en-US" b="1" dirty="0" smtClean="0"/>
              <a:t>函数</a:t>
            </a:r>
            <a:r>
              <a:rPr lang="en-US" altLang="zh-CN" b="1" dirty="0" smtClean="0"/>
              <a:t>:</a:t>
            </a:r>
          </a:p>
          <a:p>
            <a:pPr marL="0" indent="0"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H</a:t>
            </a:r>
            <a:r>
              <a:rPr lang="zh-CN" altLang="en-US" b="1" dirty="0"/>
              <a:t>（</a:t>
            </a:r>
            <a:r>
              <a:rPr lang="en-US" altLang="zh-CN" b="1" dirty="0"/>
              <a:t>key</a:t>
            </a:r>
            <a:r>
              <a:rPr lang="zh-CN" altLang="en-US" b="1" dirty="0"/>
              <a:t>）</a:t>
            </a:r>
            <a:r>
              <a:rPr lang="en-US" altLang="zh-CN" b="1" dirty="0"/>
              <a:t>= key mod 13 </a:t>
            </a:r>
            <a:r>
              <a:rPr lang="zh-CN" altLang="en-US" b="1" dirty="0"/>
              <a:t>。</a:t>
            </a:r>
          </a:p>
          <a:p>
            <a:r>
              <a:rPr lang="zh-CN" altLang="pt-BR" b="1" dirty="0"/>
              <a:t>采用</a:t>
            </a:r>
            <a:r>
              <a:rPr lang="zh-CN" altLang="en-US" b="1" dirty="0"/>
              <a:t>线性探测处理冲突 </a:t>
            </a:r>
          </a:p>
        </p:txBody>
      </p:sp>
      <p:sp>
        <p:nvSpPr>
          <p:cNvPr id="4" name="矩形 3"/>
          <p:cNvSpPr/>
          <p:nvPr/>
        </p:nvSpPr>
        <p:spPr>
          <a:xfrm>
            <a:off x="1197429" y="1038041"/>
            <a:ext cx="99495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关键字序列为</a:t>
            </a:r>
            <a:r>
              <a:rPr lang="en-US" altLang="zh-CN" sz="2400" b="1" dirty="0"/>
              <a:t>{19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14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23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01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68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20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84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27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55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79</a:t>
            </a:r>
            <a:r>
              <a:rPr lang="en-US" altLang="zh-CN" sz="2400" b="1" dirty="0" smtClean="0"/>
              <a:t>}</a:t>
            </a:r>
            <a:endParaRPr lang="zh-CN" altLang="en-US" sz="2400" b="1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243018"/>
              </p:ext>
            </p:extLst>
          </p:nvPr>
        </p:nvGraphicFramePr>
        <p:xfrm>
          <a:off x="4122964" y="2088167"/>
          <a:ext cx="6408738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Visio" r:id="rId3" imgW="3111101" imgH="928543" progId="Visio.Drawing.11">
                  <p:embed/>
                </p:oleObj>
              </mc:Choice>
              <mc:Fallback>
                <p:oleObj name="Visio" r:id="rId3" imgW="3111101" imgH="928543" progId="Visio.Drawing.11">
                  <p:embed/>
                  <p:pic>
                    <p:nvPicPr>
                      <p:cNvPr id="3778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8219" r="20163" b="32036"/>
                      <a:stretch>
                        <a:fillRect/>
                      </a:stretch>
                    </p:blipFill>
                    <p:spPr bwMode="auto">
                      <a:xfrm>
                        <a:off x="4122964" y="2088167"/>
                        <a:ext cx="6408738" cy="120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603171" y="3664090"/>
            <a:ext cx="8234363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000" b="1" dirty="0"/>
              <a:t>Key=38</a:t>
            </a:r>
          </a:p>
          <a:p>
            <a:pPr eaLnBrk="0" hangingPunct="0"/>
            <a:r>
              <a:rPr lang="zh-CN" altLang="en-US" sz="2000" b="1" dirty="0">
                <a:solidFill>
                  <a:srgbClr val="2DA31D"/>
                </a:solidFill>
              </a:rPr>
              <a:t>哈希地址</a:t>
            </a:r>
            <a:r>
              <a:rPr lang="en-US" altLang="zh-CN" sz="2000" b="1" dirty="0">
                <a:solidFill>
                  <a:srgbClr val="2DA31D"/>
                </a:solidFill>
              </a:rPr>
              <a:t>H(38)=12</a:t>
            </a:r>
            <a:r>
              <a:rPr lang="zh-CN" altLang="en-US" sz="2000" b="1" dirty="0">
                <a:solidFill>
                  <a:srgbClr val="2DA31D"/>
                </a:solidFill>
              </a:rPr>
              <a:t>，因为</a:t>
            </a:r>
            <a:r>
              <a:rPr lang="en-US" altLang="zh-CN" sz="2000" b="1" dirty="0" err="1">
                <a:solidFill>
                  <a:srgbClr val="2DA31D"/>
                </a:solidFill>
              </a:rPr>
              <a:t>e.data</a:t>
            </a:r>
            <a:r>
              <a:rPr lang="en-US" altLang="zh-CN" sz="2000" b="1" dirty="0">
                <a:solidFill>
                  <a:srgbClr val="2DA31D"/>
                </a:solidFill>
              </a:rPr>
              <a:t>[12]</a:t>
            </a:r>
            <a:r>
              <a:rPr lang="zh-CN" altLang="en-US" sz="2000" b="1" dirty="0">
                <a:solidFill>
                  <a:srgbClr val="2DA31D"/>
                </a:solidFill>
              </a:rPr>
              <a:t>不空，且</a:t>
            </a:r>
            <a:r>
              <a:rPr lang="en-US" altLang="zh-CN" sz="2000" b="1" dirty="0" err="1">
                <a:solidFill>
                  <a:srgbClr val="2DA31D"/>
                </a:solidFill>
              </a:rPr>
              <a:t>e.data</a:t>
            </a:r>
            <a:r>
              <a:rPr lang="en-US" altLang="zh-CN" sz="2000" b="1" dirty="0">
                <a:solidFill>
                  <a:srgbClr val="2DA31D"/>
                </a:solidFill>
              </a:rPr>
              <a:t>[12].key=10≠38, </a:t>
            </a:r>
            <a:r>
              <a:rPr lang="zh-CN" altLang="en-US" sz="2000" b="1" dirty="0">
                <a:solidFill>
                  <a:srgbClr val="2DA31D"/>
                </a:solidFill>
              </a:rPr>
              <a:t>冲突</a:t>
            </a:r>
          </a:p>
          <a:p>
            <a:pPr eaLnBrk="0" hangingPunct="0"/>
            <a:r>
              <a:rPr lang="zh-CN" altLang="en-US" sz="2000" b="1" dirty="0">
                <a:solidFill>
                  <a:srgbClr val="0000FF"/>
                </a:solidFill>
              </a:rPr>
              <a:t>冲突处理</a:t>
            </a:r>
            <a:r>
              <a:rPr lang="en-US" altLang="zh-CN" sz="2000" b="1" dirty="0">
                <a:solidFill>
                  <a:srgbClr val="0000FF"/>
                </a:solidFill>
              </a:rPr>
              <a:t>H1=(12+1)MOD13=0</a:t>
            </a:r>
            <a:r>
              <a:rPr lang="zh-CN" altLang="en-US" sz="2000" b="1" dirty="0">
                <a:solidFill>
                  <a:srgbClr val="0000FF"/>
                </a:solidFill>
              </a:rPr>
              <a:t>，由于</a:t>
            </a:r>
            <a:r>
              <a:rPr lang="en-US" altLang="zh-CN" sz="2000" b="1" dirty="0" err="1">
                <a:solidFill>
                  <a:srgbClr val="0000FF"/>
                </a:solidFill>
              </a:rPr>
              <a:t>e.data</a:t>
            </a:r>
            <a:r>
              <a:rPr lang="en-US" altLang="zh-CN" sz="2000" b="1" dirty="0">
                <a:solidFill>
                  <a:srgbClr val="0000FF"/>
                </a:solidFill>
              </a:rPr>
              <a:t>[0]</a:t>
            </a:r>
            <a:r>
              <a:rPr lang="zh-CN" altLang="en-US" sz="2000" b="1" dirty="0">
                <a:solidFill>
                  <a:srgbClr val="0000FF"/>
                </a:solidFill>
              </a:rPr>
              <a:t>没有存放数据，表明哈希表中不存在关键字为</a:t>
            </a:r>
            <a:r>
              <a:rPr lang="en-US" altLang="zh-CN" sz="2000" b="1" dirty="0">
                <a:solidFill>
                  <a:srgbClr val="0000FF"/>
                </a:solidFill>
              </a:rPr>
              <a:t>38</a:t>
            </a:r>
            <a:r>
              <a:rPr lang="zh-CN" altLang="en-US" sz="2000" b="1" dirty="0">
                <a:solidFill>
                  <a:srgbClr val="0000FF"/>
                </a:solidFill>
              </a:rPr>
              <a:t>的记录，查找失败。</a:t>
            </a:r>
          </a:p>
        </p:txBody>
      </p:sp>
    </p:spTree>
    <p:extLst>
      <p:ext uri="{BB962C8B-B14F-4D97-AF65-F5344CB8AC3E}">
        <p14:creationId xmlns:p14="http://schemas.microsoft.com/office/powerpoint/2010/main" val="109890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D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第一章 </a:t>
            </a:r>
            <a:r>
              <a:rPr lang="zh-CN" altLang="en-US" dirty="0" smtClean="0"/>
              <a:t>微型</a:t>
            </a:r>
            <a:r>
              <a:rPr lang="zh-CN" altLang="en-US" dirty="0"/>
              <a:t>信息管理系统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2063396"/>
            <a:ext cx="2944368" cy="3311189"/>
          </a:xfrm>
        </p:spPr>
        <p:txBody>
          <a:bodyPr/>
          <a:lstStyle/>
          <a:p>
            <a:r>
              <a:rPr lang="zh-CN" altLang="en-US" b="1" dirty="0" smtClean="0"/>
              <a:t>学生信息管理系统</a:t>
            </a:r>
            <a:endParaRPr lang="en-US" altLang="zh-CN" b="1" dirty="0" smtClean="0"/>
          </a:p>
          <a:p>
            <a:r>
              <a:rPr lang="zh-CN" altLang="en-US" b="1" dirty="0" smtClean="0"/>
              <a:t>课程</a:t>
            </a:r>
            <a:r>
              <a:rPr lang="zh-CN" altLang="en-US" b="1" dirty="0" smtClean="0"/>
              <a:t>信息管理</a:t>
            </a:r>
            <a:r>
              <a:rPr lang="zh-CN" altLang="en-US" b="1" dirty="0" smtClean="0"/>
              <a:t>系统</a:t>
            </a:r>
            <a:endParaRPr lang="en-US" altLang="zh-CN" b="1" dirty="0" smtClean="0"/>
          </a:p>
          <a:p>
            <a:r>
              <a:rPr lang="zh-CN" altLang="en-US" b="1" dirty="0" smtClean="0"/>
              <a:t>销售信息管理系统</a:t>
            </a:r>
            <a:endParaRPr lang="en-US" altLang="zh-CN" b="1" dirty="0" smtClean="0"/>
          </a:p>
          <a:p>
            <a:r>
              <a:rPr lang="zh-CN" altLang="en-US" b="1" dirty="0" smtClean="0"/>
              <a:t>房源信息管理系统</a:t>
            </a:r>
            <a:endParaRPr lang="en-US" altLang="zh-CN" b="1" dirty="0" smtClean="0"/>
          </a:p>
          <a:p>
            <a:r>
              <a:rPr lang="zh-CN" altLang="en-US" b="1" dirty="0"/>
              <a:t>客户信息管理</a:t>
            </a:r>
            <a:r>
              <a:rPr lang="zh-CN" altLang="en-US" b="1" dirty="0" smtClean="0"/>
              <a:t>系统</a:t>
            </a:r>
            <a:endParaRPr lang="en-US" altLang="zh-CN" b="1" dirty="0" smtClean="0"/>
          </a:p>
          <a:p>
            <a:r>
              <a:rPr lang="zh-CN" altLang="en-US" b="1" dirty="0" smtClean="0"/>
              <a:t>。。。</a:t>
            </a:r>
            <a:endParaRPr lang="zh-CN" altLang="en-US" b="1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286451" y="2255969"/>
            <a:ext cx="3892160" cy="598714"/>
            <a:chOff x="5906804" y="2868721"/>
            <a:chExt cx="3892160" cy="598714"/>
          </a:xfrm>
        </p:grpSpPr>
        <p:grpSp>
          <p:nvGrpSpPr>
            <p:cNvPr id="16" name="组合 15"/>
            <p:cNvGrpSpPr/>
            <p:nvPr/>
          </p:nvGrpSpPr>
          <p:grpSpPr>
            <a:xfrm>
              <a:off x="5906804" y="2868721"/>
              <a:ext cx="692823" cy="598714"/>
              <a:chOff x="5812971" y="2063396"/>
              <a:chExt cx="692823" cy="598714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5812971" y="2063396"/>
                <a:ext cx="566058" cy="598714"/>
              </a:xfrm>
              <a:prstGeom prst="ellipse">
                <a:avLst/>
              </a:prstGeom>
              <a:gradFill flip="none" rotWithShape="1">
                <a:gsLst>
                  <a:gs pos="59000">
                    <a:srgbClr val="FFC000"/>
                  </a:gs>
                  <a:gs pos="100000">
                    <a:schemeClr val="bg2">
                      <a:shade val="8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15099533">
                <a:off x="6073052" y="2091732"/>
                <a:ext cx="379721" cy="485762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5923639" y="2137158"/>
                <a:ext cx="97972" cy="225595"/>
                <a:chOff x="7075715" y="2868721"/>
                <a:chExt cx="293914" cy="858345"/>
              </a:xfrm>
            </p:grpSpPr>
            <p:sp>
              <p:nvSpPr>
                <p:cNvPr id="13" name="椭圆 12"/>
                <p:cNvSpPr/>
                <p:nvPr/>
              </p:nvSpPr>
              <p:spPr>
                <a:xfrm flipH="1" flipV="1">
                  <a:off x="7075715" y="2868721"/>
                  <a:ext cx="293914" cy="8583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 flipH="1" flipV="1">
                  <a:off x="7130142" y="3203288"/>
                  <a:ext cx="174171" cy="2365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7" name="圆角矩形 16"/>
            <p:cNvSpPr/>
            <p:nvPr/>
          </p:nvSpPr>
          <p:spPr>
            <a:xfrm>
              <a:off x="6472862" y="2924357"/>
              <a:ext cx="3326102" cy="4540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所有功能围绕数据仓库进行</a:t>
              </a:r>
              <a:endParaRPr lang="zh-CN" altLang="en-US" b="1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286451" y="3030824"/>
            <a:ext cx="3892160" cy="598714"/>
            <a:chOff x="5906804" y="2868721"/>
            <a:chExt cx="3892160" cy="598714"/>
          </a:xfrm>
        </p:grpSpPr>
        <p:grpSp>
          <p:nvGrpSpPr>
            <p:cNvPr id="21" name="组合 20"/>
            <p:cNvGrpSpPr/>
            <p:nvPr/>
          </p:nvGrpSpPr>
          <p:grpSpPr>
            <a:xfrm>
              <a:off x="5906804" y="2868721"/>
              <a:ext cx="692823" cy="598714"/>
              <a:chOff x="5812971" y="2063396"/>
              <a:chExt cx="692823" cy="598714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5812971" y="2063396"/>
                <a:ext cx="566058" cy="598714"/>
              </a:xfrm>
              <a:prstGeom prst="ellipse">
                <a:avLst/>
              </a:prstGeom>
              <a:gradFill flip="none" rotWithShape="1">
                <a:gsLst>
                  <a:gs pos="59000">
                    <a:srgbClr val="FFC000"/>
                  </a:gs>
                  <a:gs pos="100000">
                    <a:schemeClr val="bg2">
                      <a:shade val="8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23" name="等腰三角形 22"/>
              <p:cNvSpPr/>
              <p:nvPr/>
            </p:nvSpPr>
            <p:spPr>
              <a:xfrm rot="15099533">
                <a:off x="6073052" y="2091732"/>
                <a:ext cx="379721" cy="485762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5923639" y="2137158"/>
                <a:ext cx="97972" cy="225595"/>
                <a:chOff x="7075715" y="2868721"/>
                <a:chExt cx="293914" cy="858345"/>
              </a:xfrm>
            </p:grpSpPr>
            <p:sp>
              <p:nvSpPr>
                <p:cNvPr id="25" name="椭圆 24"/>
                <p:cNvSpPr/>
                <p:nvPr/>
              </p:nvSpPr>
              <p:spPr>
                <a:xfrm flipH="1" flipV="1">
                  <a:off x="7075715" y="2868721"/>
                  <a:ext cx="293914" cy="8583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 flipH="1" flipV="1">
                  <a:off x="7130142" y="3203288"/>
                  <a:ext cx="174171" cy="2365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</p:grpSp>
        </p:grpSp>
        <p:sp>
          <p:nvSpPr>
            <p:cNvPr id="20" name="圆角矩形 19"/>
            <p:cNvSpPr/>
            <p:nvPr/>
          </p:nvSpPr>
          <p:spPr>
            <a:xfrm>
              <a:off x="6472862" y="2916368"/>
              <a:ext cx="3326102" cy="4540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最基本功能：存储和管理</a:t>
              </a:r>
              <a:endParaRPr lang="zh-CN" altLang="en-US" b="1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286451" y="3820251"/>
            <a:ext cx="4045578" cy="860605"/>
            <a:chOff x="5906804" y="2868721"/>
            <a:chExt cx="3892160" cy="598714"/>
          </a:xfrm>
        </p:grpSpPr>
        <p:grpSp>
          <p:nvGrpSpPr>
            <p:cNvPr id="29" name="组合 28"/>
            <p:cNvGrpSpPr/>
            <p:nvPr/>
          </p:nvGrpSpPr>
          <p:grpSpPr>
            <a:xfrm>
              <a:off x="5906804" y="2868721"/>
              <a:ext cx="692823" cy="598714"/>
              <a:chOff x="5812971" y="2063396"/>
              <a:chExt cx="692823" cy="598714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5812971" y="2063396"/>
                <a:ext cx="566058" cy="598714"/>
              </a:xfrm>
              <a:prstGeom prst="ellipse">
                <a:avLst/>
              </a:prstGeom>
              <a:gradFill flip="none" rotWithShape="1">
                <a:gsLst>
                  <a:gs pos="59000">
                    <a:srgbClr val="FFC000"/>
                  </a:gs>
                  <a:gs pos="100000">
                    <a:schemeClr val="bg2">
                      <a:shade val="8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 rot="15099533">
                <a:off x="6073052" y="2091732"/>
                <a:ext cx="379721" cy="485762"/>
              </a:xfrm>
              <a:prstGeom prst="triangl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5923639" y="2137158"/>
                <a:ext cx="97972" cy="225595"/>
                <a:chOff x="7075715" y="2868721"/>
                <a:chExt cx="293914" cy="858345"/>
              </a:xfrm>
            </p:grpSpPr>
            <p:sp>
              <p:nvSpPr>
                <p:cNvPr id="33" name="椭圆 32"/>
                <p:cNvSpPr/>
                <p:nvPr/>
              </p:nvSpPr>
              <p:spPr>
                <a:xfrm flipH="1" flipV="1">
                  <a:off x="7075715" y="2868721"/>
                  <a:ext cx="293914" cy="8583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 flipH="1" flipV="1">
                  <a:off x="7130142" y="3203288"/>
                  <a:ext cx="174171" cy="2365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/>
                </a:p>
              </p:txBody>
            </p:sp>
          </p:grpSp>
        </p:grpSp>
        <p:sp>
          <p:nvSpPr>
            <p:cNvPr id="28" name="圆角矩形 27"/>
            <p:cNvSpPr/>
            <p:nvPr/>
          </p:nvSpPr>
          <p:spPr>
            <a:xfrm>
              <a:off x="6472862" y="2919087"/>
              <a:ext cx="3326102" cy="4540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 smtClean="0"/>
                <a:t>在此基础上，完成数据的分析，抽取和多样化展示</a:t>
              </a:r>
              <a:endParaRPr lang="zh-CN" altLang="en-US" b="1" dirty="0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630169" y="2329730"/>
            <a:ext cx="2803783" cy="2565920"/>
            <a:chOff x="3630169" y="2329730"/>
            <a:chExt cx="2803783" cy="2565920"/>
          </a:xfrm>
        </p:grpSpPr>
        <p:sp>
          <p:nvSpPr>
            <p:cNvPr id="8" name="饼形 7"/>
            <p:cNvSpPr/>
            <p:nvPr/>
          </p:nvSpPr>
          <p:spPr>
            <a:xfrm>
              <a:off x="3630169" y="2329730"/>
              <a:ext cx="2792896" cy="2560321"/>
            </a:xfrm>
            <a:prstGeom prst="pie">
              <a:avLst>
                <a:gd name="adj1" fmla="val 14799236"/>
                <a:gd name="adj2" fmla="val 28846"/>
              </a:avLst>
            </a:prstGeom>
            <a:solidFill>
              <a:srgbClr val="FF33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            </a:t>
              </a:r>
              <a:r>
                <a:rPr lang="zh-CN" altLang="en-US" sz="1600" b="1" dirty="0" smtClean="0">
                  <a:solidFill>
                    <a:schemeClr val="tx1"/>
                  </a:solidFill>
                </a:rPr>
                <a:t>存储和管理</a:t>
              </a:r>
              <a:endParaRPr lang="en-US" altLang="zh-CN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zh-CN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饼形 35"/>
            <p:cNvSpPr/>
            <p:nvPr/>
          </p:nvSpPr>
          <p:spPr>
            <a:xfrm>
              <a:off x="3641056" y="2335329"/>
              <a:ext cx="2792896" cy="2560321"/>
            </a:xfrm>
            <a:prstGeom prst="pie">
              <a:avLst>
                <a:gd name="adj1" fmla="val 18620"/>
                <a:gd name="adj2" fmla="val 8477419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            </a:t>
              </a:r>
              <a:endParaRPr lang="en-US" altLang="zh-CN" sz="1600" b="1" dirty="0">
                <a:solidFill>
                  <a:schemeClr val="tx1"/>
                </a:solidFill>
              </a:endParaRPr>
            </a:p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饼形 36"/>
            <p:cNvSpPr/>
            <p:nvPr/>
          </p:nvSpPr>
          <p:spPr>
            <a:xfrm>
              <a:off x="3641056" y="2335329"/>
              <a:ext cx="2792896" cy="2560321"/>
            </a:xfrm>
            <a:prstGeom prst="pie">
              <a:avLst>
                <a:gd name="adj1" fmla="val 8490668"/>
                <a:gd name="adj2" fmla="val 14778815"/>
              </a:avLst>
            </a:prstGeom>
            <a:solidFill>
              <a:srgbClr val="2DA31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solidFill>
                    <a:schemeClr val="tx1"/>
                  </a:solidFill>
                </a:rPr>
                <a:t>            </a:t>
              </a:r>
              <a:endParaRPr lang="en-US" altLang="zh-CN" sz="1600" b="1" dirty="0">
                <a:solidFill>
                  <a:schemeClr val="tx1"/>
                </a:solidFill>
              </a:endParaRPr>
            </a:p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  <a:p>
              <a:pPr algn="ctr"/>
              <a:endParaRPr lang="en-US" sz="16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sz="1600" b="1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308159" y="3104586"/>
              <a:ext cx="1436915" cy="1077686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数据仓库</a:t>
              </a:r>
              <a:endPara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 rot="20130308">
              <a:off x="4479854" y="4009031"/>
              <a:ext cx="1861457" cy="6313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数据的分析和展现</a:t>
              </a:r>
              <a:endPara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 rot="16936186">
              <a:off x="3155774" y="3126724"/>
              <a:ext cx="1861457" cy="6313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数据的抽取</a:t>
              </a:r>
              <a:endPara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508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实验题目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电话号码本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7171" y="1853755"/>
            <a:ext cx="10221686" cy="4024532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/>
              <a:t>概述：</a:t>
            </a:r>
            <a:r>
              <a:rPr lang="zh-CN" altLang="zh-CN" b="1" dirty="0"/>
              <a:t>设计并实现一个</a:t>
            </a:r>
            <a:r>
              <a:rPr lang="zh-CN" altLang="en-US" b="1" dirty="0">
                <a:solidFill>
                  <a:srgbClr val="FF3300"/>
                </a:solidFill>
              </a:rPr>
              <a:t>电话号码本管理系统</a:t>
            </a:r>
            <a:r>
              <a:rPr lang="zh-CN" altLang="en-US" b="1" dirty="0" smtClean="0"/>
              <a:t>，</a:t>
            </a:r>
            <a:r>
              <a:rPr lang="zh-CN" altLang="en-US" b="1" dirty="0"/>
              <a:t>根据</a:t>
            </a:r>
            <a:r>
              <a:rPr lang="zh-CN" altLang="en-US" b="1" dirty="0" smtClean="0"/>
              <a:t>姓名为关键字实现记录的增删</a:t>
            </a:r>
            <a:r>
              <a:rPr lang="zh-CN" altLang="en-US" b="1" dirty="0"/>
              <a:t>改查找</a:t>
            </a:r>
            <a:r>
              <a:rPr lang="zh-CN" altLang="en-US" b="1" dirty="0" smtClean="0"/>
              <a:t>功能。需</a:t>
            </a:r>
            <a:r>
              <a:rPr lang="zh-CN" altLang="zh-CN" b="1" dirty="0" smtClean="0"/>
              <a:t>基于</a:t>
            </a:r>
            <a:r>
              <a:rPr lang="zh-CN" altLang="en-US" b="1" dirty="0">
                <a:solidFill>
                  <a:srgbClr val="2DA31D"/>
                </a:solidFill>
              </a:rPr>
              <a:t>哈希算法</a:t>
            </a:r>
            <a:r>
              <a:rPr lang="zh-CN" altLang="en-US" b="1" dirty="0"/>
              <a:t>实现快速查找（选择并使用合适的哈希函数，具备冲突解决策略）。</a:t>
            </a:r>
            <a:endParaRPr lang="en-US" altLang="zh-CN" b="1" dirty="0"/>
          </a:p>
          <a:p>
            <a:r>
              <a:rPr lang="zh-CN" altLang="en-US" b="1" dirty="0" smtClean="0"/>
              <a:t>要求：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可以</a:t>
            </a:r>
            <a:r>
              <a:rPr lang="zh-CN" altLang="en-US" b="1" dirty="0">
                <a:solidFill>
                  <a:srgbClr val="0000FF"/>
                </a:solidFill>
              </a:rPr>
              <a:t>根据姓名快速查询</a:t>
            </a:r>
            <a:r>
              <a:rPr lang="zh-CN" altLang="en-US" b="1" dirty="0"/>
              <a:t>这个人的电话号码和地址；如果查询失败，则询问是否添加这个人的信息到电话号码本中，如果</a:t>
            </a:r>
            <a:r>
              <a:rPr lang="en-US" altLang="zh-CN" b="1" dirty="0"/>
              <a:t>”Yes”,</a:t>
            </a:r>
            <a:r>
              <a:rPr lang="zh-CN" altLang="en-US" b="1" dirty="0"/>
              <a:t>则根据输入的姓名，电话号码，地址等信息添加到电话号码本程序中</a:t>
            </a:r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0000FF"/>
                </a:solidFill>
              </a:rPr>
              <a:t>没有同名的人</a:t>
            </a:r>
            <a:r>
              <a:rPr lang="zh-CN" altLang="en-US" b="1" dirty="0"/>
              <a:t>；如果要添加已经存在的人的新信息，则询问是否覆盖以前信息，否则在姓名后面添加序号以示区别</a:t>
            </a:r>
          </a:p>
          <a:p>
            <a:r>
              <a:rPr lang="zh-CN" altLang="en-US" b="1" dirty="0" smtClean="0"/>
              <a:t>可选高级功能：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支持多种哈希冲突处理策略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支持根据电话号码查询姓名和地址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86092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1066800"/>
            <a:ext cx="9603275" cy="786954"/>
          </a:xfrm>
        </p:spPr>
        <p:txBody>
          <a:bodyPr/>
          <a:lstStyle/>
          <a:p>
            <a:r>
              <a:rPr lang="zh-CN" altLang="en-US" b="1" dirty="0" smtClean="0"/>
              <a:t>打分办法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总分最高</a:t>
            </a:r>
            <a:r>
              <a:rPr lang="en-US" altLang="zh-CN" b="1" dirty="0" smtClean="0"/>
              <a:t>100</a:t>
            </a:r>
            <a:r>
              <a:rPr lang="zh-CN" altLang="en-US" b="1" dirty="0" smtClean="0"/>
              <a:t>分（最后折算成程序演示部分的分数，即*</a:t>
            </a:r>
            <a:r>
              <a:rPr lang="en-US" altLang="zh-CN" b="1" dirty="0" smtClean="0"/>
              <a:t>0.4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b="1" dirty="0" smtClean="0"/>
              <a:t>基本功能完成，视完成的质量给</a:t>
            </a:r>
            <a:r>
              <a:rPr lang="en-US" altLang="zh-CN" b="1" dirty="0" smtClean="0"/>
              <a:t>60-90</a:t>
            </a:r>
            <a:r>
              <a:rPr lang="zh-CN" altLang="en-US" b="1" dirty="0" smtClean="0"/>
              <a:t>分（主要包括代码质量，压缩时间，空间利用情况等）</a:t>
            </a:r>
            <a:endParaRPr lang="en-US" altLang="zh-CN" b="1" dirty="0" smtClean="0"/>
          </a:p>
          <a:p>
            <a:r>
              <a:rPr lang="zh-CN" altLang="en-US" b="1" dirty="0" smtClean="0"/>
              <a:t>高级功能每完成一</a:t>
            </a:r>
            <a:r>
              <a:rPr lang="zh-CN" altLang="en-US" b="1" dirty="0" smtClean="0"/>
              <a:t>个</a:t>
            </a:r>
            <a:r>
              <a:rPr lang="zh-CN" altLang="en-US" b="1" dirty="0" smtClean="0"/>
              <a:t>视情况</a:t>
            </a:r>
            <a:r>
              <a:rPr lang="zh-CN" altLang="en-US" b="1" dirty="0" smtClean="0"/>
              <a:t>加</a:t>
            </a:r>
            <a:r>
              <a:rPr lang="en-US" altLang="zh-CN" b="1" dirty="0" smtClean="0"/>
              <a:t>5-10</a:t>
            </a:r>
            <a:r>
              <a:rPr lang="zh-CN" altLang="en-US" b="1" dirty="0" smtClean="0"/>
              <a:t>分</a:t>
            </a:r>
            <a:endParaRPr lang="en-US" altLang="zh-CN" b="1" dirty="0" smtClean="0"/>
          </a:p>
          <a:p>
            <a:r>
              <a:rPr lang="zh-CN" altLang="en-US" b="1" dirty="0" smtClean="0"/>
              <a:t>添加其它合理功能也视情况加分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29798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电话号码本的哈希算法和冲突策略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449969" cy="3126284"/>
          </a:xfrm>
        </p:spPr>
        <p:txBody>
          <a:bodyPr/>
          <a:lstStyle/>
          <a:p>
            <a:r>
              <a:rPr lang="zh-CN" altLang="en-US" b="1" dirty="0" smtClean="0"/>
              <a:t>关键字：姓名（字符串</a:t>
            </a:r>
            <a:r>
              <a:rPr lang="en-US" altLang="zh-CN" b="1" dirty="0" smtClean="0"/>
              <a:t>,20</a:t>
            </a:r>
            <a:r>
              <a:rPr lang="zh-CN" altLang="en-US" b="1" dirty="0" smtClean="0"/>
              <a:t>位）</a:t>
            </a:r>
            <a:endParaRPr lang="en-US" altLang="zh-CN" b="1" dirty="0" smtClean="0"/>
          </a:p>
          <a:p>
            <a:r>
              <a:rPr lang="zh-CN" altLang="en-US" b="1" dirty="0" smtClean="0"/>
              <a:t>哈希表大小：一般根据可能的联系人总数或存储空间大小来定义。至少</a:t>
            </a:r>
            <a:r>
              <a:rPr lang="en-US" altLang="zh-CN" b="1" dirty="0" smtClean="0"/>
              <a:t>1000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哈希算法：可将姓名字符串做某种处理后对某一个最接近联系人总数的质数</a:t>
            </a:r>
            <a:r>
              <a:rPr lang="en-US" altLang="zh-CN" b="1" dirty="0" smtClean="0"/>
              <a:t>p</a:t>
            </a:r>
            <a:r>
              <a:rPr lang="zh-CN" altLang="en-US" b="1" dirty="0" smtClean="0"/>
              <a:t>取余数来得到其在哈希表中的地址。</a:t>
            </a:r>
            <a:endParaRPr lang="en-US" altLang="zh-CN" b="1" dirty="0" smtClean="0"/>
          </a:p>
          <a:p>
            <a:r>
              <a:rPr lang="zh-CN" altLang="en-US" b="1" dirty="0" smtClean="0"/>
              <a:t>冲突策略：建议开放地址法，也可用其它方法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7266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ROUND 1. </a:t>
            </a:r>
            <a:r>
              <a:rPr lang="zh-CN" altLang="en-US" b="1" dirty="0" smtClean="0"/>
              <a:t>构造软件主界面或</a:t>
            </a:r>
            <a:r>
              <a:rPr lang="en-US" altLang="zh-CN" b="1" dirty="0" smtClean="0"/>
              <a:t>API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5968" y="2069813"/>
            <a:ext cx="5297264" cy="3749869"/>
          </a:xfrm>
          <a:ln w="12700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main(): </a:t>
            </a:r>
            <a:r>
              <a:rPr lang="zh-CN" altLang="en-US" b="1" dirty="0" smtClean="0"/>
              <a:t>主程序。命令行或图形界面方式。</a:t>
            </a:r>
            <a:endParaRPr lang="en-US" altLang="zh-CN" b="1" dirty="0" smtClean="0"/>
          </a:p>
          <a:p>
            <a:r>
              <a:rPr lang="en-US" altLang="zh-CN" b="1" dirty="0" err="1" smtClean="0"/>
              <a:t>CreateHTable</a:t>
            </a:r>
            <a:r>
              <a:rPr lang="en-US" altLang="zh-CN" b="1" dirty="0" smtClean="0"/>
              <a:t>():</a:t>
            </a:r>
            <a:r>
              <a:rPr lang="zh-CN" altLang="en-US" b="1" dirty="0" smtClean="0"/>
              <a:t>根据给定的联系人数组创建哈希表。</a:t>
            </a:r>
            <a:endParaRPr lang="en-US" altLang="zh-CN" b="1" dirty="0" smtClean="0"/>
          </a:p>
          <a:p>
            <a:r>
              <a:rPr lang="en-US" altLang="zh-CN" b="1" dirty="0" err="1" smtClean="0"/>
              <a:t>SearchHTable</a:t>
            </a:r>
            <a:r>
              <a:rPr lang="en-US" altLang="zh-CN" b="1" dirty="0" smtClean="0"/>
              <a:t>():</a:t>
            </a:r>
            <a:r>
              <a:rPr lang="zh-CN" altLang="en-US" b="1" dirty="0" smtClean="0"/>
              <a:t>根据给定的姓名快速查找联系人。</a:t>
            </a:r>
            <a:endParaRPr lang="en-US" altLang="zh-CN" b="1" dirty="0" smtClean="0"/>
          </a:p>
          <a:p>
            <a:r>
              <a:rPr lang="en-US" altLang="zh-CN" b="1" dirty="0" err="1" smtClean="0"/>
              <a:t>InsertHTable</a:t>
            </a:r>
            <a:r>
              <a:rPr lang="en-US" altLang="zh-CN" b="1" dirty="0" smtClean="0"/>
              <a:t>(): </a:t>
            </a:r>
            <a:r>
              <a:rPr lang="zh-CN" altLang="en-US" b="1" dirty="0" smtClean="0"/>
              <a:t>插入给定的联系人。</a:t>
            </a:r>
            <a:endParaRPr lang="en-US" altLang="zh-CN" b="1" dirty="0" smtClean="0"/>
          </a:p>
          <a:p>
            <a:r>
              <a:rPr lang="en-US" altLang="zh-CN" b="1" dirty="0" err="1" smtClean="0"/>
              <a:t>DeleteHTable</a:t>
            </a:r>
            <a:r>
              <a:rPr lang="en-US" altLang="zh-CN" b="1" dirty="0" smtClean="0"/>
              <a:t>():</a:t>
            </a:r>
            <a:r>
              <a:rPr lang="zh-CN" altLang="en-US" b="1" dirty="0" smtClean="0"/>
              <a:t>根据给定的姓名删除联系人。</a:t>
            </a:r>
            <a:endParaRPr lang="en-US" altLang="zh-CN" b="1" dirty="0" smtClean="0"/>
          </a:p>
          <a:p>
            <a:r>
              <a:rPr lang="en-US" altLang="zh-CN" b="1" dirty="0" err="1" smtClean="0"/>
              <a:t>DisplayHTable</a:t>
            </a:r>
            <a:r>
              <a:rPr lang="en-US" altLang="zh-CN" b="1" dirty="0" smtClean="0"/>
              <a:t>(): </a:t>
            </a:r>
            <a:r>
              <a:rPr lang="zh-CN" altLang="en-US" b="1" dirty="0" smtClean="0"/>
              <a:t>显示哈希表中的所有联系人信息。</a:t>
            </a:r>
            <a:endParaRPr lang="en-US" altLang="zh-CN" b="1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508" y="138730"/>
            <a:ext cx="1666667" cy="1666667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6296759" y="2301907"/>
            <a:ext cx="816427" cy="1496023"/>
            <a:chOff x="5094516" y="2020063"/>
            <a:chExt cx="816427" cy="1496023"/>
          </a:xfrm>
        </p:grpSpPr>
        <p:sp>
          <p:nvSpPr>
            <p:cNvPr id="10" name="笑脸 9"/>
            <p:cNvSpPr/>
            <p:nvPr/>
          </p:nvSpPr>
          <p:spPr>
            <a:xfrm>
              <a:off x="5094516" y="2020063"/>
              <a:ext cx="685800" cy="636051"/>
            </a:xfrm>
            <a:prstGeom prst="smileyFace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5094516" y="2853396"/>
              <a:ext cx="685800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4"/>
            </p:cNvCxnSpPr>
            <p:nvPr/>
          </p:nvCxnSpPr>
          <p:spPr>
            <a:xfrm>
              <a:off x="5437416" y="2656114"/>
              <a:ext cx="0" cy="5442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>
              <a:off x="5094516" y="3200400"/>
              <a:ext cx="342900" cy="3156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5437416" y="3200400"/>
              <a:ext cx="473527" cy="31568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接箭头连接符 21"/>
          <p:cNvCxnSpPr/>
          <p:nvPr/>
        </p:nvCxnSpPr>
        <p:spPr>
          <a:xfrm flipV="1">
            <a:off x="7434943" y="2426330"/>
            <a:ext cx="1447800" cy="66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29" idx="2"/>
          </p:cNvCxnSpPr>
          <p:nvPr/>
        </p:nvCxnSpPr>
        <p:spPr>
          <a:xfrm>
            <a:off x="7434943" y="3090358"/>
            <a:ext cx="1391542" cy="146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30" idx="2"/>
          </p:cNvCxnSpPr>
          <p:nvPr/>
        </p:nvCxnSpPr>
        <p:spPr>
          <a:xfrm>
            <a:off x="7434943" y="3090358"/>
            <a:ext cx="1572094" cy="963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8882743" y="2069813"/>
            <a:ext cx="1490717" cy="667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查找联系人</a:t>
            </a:r>
            <a:endParaRPr lang="en-US" dirty="0"/>
          </a:p>
        </p:txBody>
      </p:sp>
      <p:sp>
        <p:nvSpPr>
          <p:cNvPr id="29" name="椭圆 28"/>
          <p:cNvSpPr/>
          <p:nvPr/>
        </p:nvSpPr>
        <p:spPr>
          <a:xfrm>
            <a:off x="8826485" y="2903366"/>
            <a:ext cx="1490717" cy="667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添加联系人</a:t>
            </a:r>
            <a:endParaRPr lang="en-US" dirty="0"/>
          </a:p>
        </p:txBody>
      </p:sp>
      <p:sp>
        <p:nvSpPr>
          <p:cNvPr id="30" name="椭圆 29"/>
          <p:cNvSpPr/>
          <p:nvPr/>
        </p:nvSpPr>
        <p:spPr>
          <a:xfrm>
            <a:off x="9007037" y="3720380"/>
            <a:ext cx="1490717" cy="667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删除联系人</a:t>
            </a:r>
            <a:endParaRPr lang="en-US" dirty="0"/>
          </a:p>
        </p:txBody>
      </p:sp>
      <p:sp>
        <p:nvSpPr>
          <p:cNvPr id="31" name="椭圆 30"/>
          <p:cNvSpPr/>
          <p:nvPr/>
        </p:nvSpPr>
        <p:spPr>
          <a:xfrm>
            <a:off x="8852808" y="4583211"/>
            <a:ext cx="1807653" cy="6671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显示所有联系人</a:t>
            </a:r>
            <a:endParaRPr lang="en-US" dirty="0"/>
          </a:p>
        </p:txBody>
      </p:sp>
      <p:cxnSp>
        <p:nvCxnSpPr>
          <p:cNvPr id="34" name="直接箭头连接符 33"/>
          <p:cNvCxnSpPr>
            <a:endCxn id="31" idx="2"/>
          </p:cNvCxnSpPr>
          <p:nvPr/>
        </p:nvCxnSpPr>
        <p:spPr>
          <a:xfrm>
            <a:off x="7434942" y="3090358"/>
            <a:ext cx="1417866" cy="182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/>
          <p:nvPr/>
        </p:nvPicPr>
        <p:blipFill>
          <a:blip r:embed="rId5"/>
          <a:stretch>
            <a:fillRect/>
          </a:stretch>
        </p:blipFill>
        <p:spPr>
          <a:xfrm>
            <a:off x="7255453" y="2324173"/>
            <a:ext cx="4430856" cy="327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7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round1.wav"/>
          </p:stSnd>
        </p:sndAc>
      </p:transition>
    </mc:Choice>
    <mc:Fallback xmlns="">
      <p:transition spd="slow">
        <p:sndAc>
          <p:stSnd>
            <p:snd r:embed="rId6" name="round1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Round 2. </a:t>
            </a:r>
            <a:r>
              <a:rPr lang="zh-CN" altLang="en-US" b="1" dirty="0" smtClean="0"/>
              <a:t>构造主要数据结构和哈希算法</a:t>
            </a:r>
            <a:endParaRPr lang="zh-CN" altLang="en-US" b="1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1519863" y="3106157"/>
            <a:ext cx="9603275" cy="1012919"/>
          </a:xfrm>
          <a:prstGeom prst="rect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 smtClean="0"/>
              <a:t>GetHkey</a:t>
            </a:r>
            <a:r>
              <a:rPr lang="en-US" altLang="zh-CN" b="1" dirty="0" smtClean="0"/>
              <a:t>(): </a:t>
            </a:r>
            <a:r>
              <a:rPr lang="zh-CN" altLang="en-US" b="1" dirty="0" smtClean="0"/>
              <a:t>根据姓名求出哈希地址</a:t>
            </a:r>
            <a:endParaRPr lang="en-US" altLang="zh-CN" b="1" dirty="0" smtClean="0"/>
          </a:p>
          <a:p>
            <a:r>
              <a:rPr lang="en-US" altLang="zh-CN" b="1" dirty="0" err="1" smtClean="0"/>
              <a:t>CollisionKey</a:t>
            </a:r>
            <a:r>
              <a:rPr lang="en-US" altLang="zh-CN" b="1" dirty="0" smtClean="0"/>
              <a:t>(): </a:t>
            </a:r>
            <a:r>
              <a:rPr lang="zh-CN" altLang="en-US" b="1" dirty="0" smtClean="0"/>
              <a:t>冲突处理，获得下一个哈希地址</a:t>
            </a:r>
            <a:endParaRPr lang="en-US" altLang="zh-CN" b="1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451579" y="2015733"/>
            <a:ext cx="9303507" cy="1090424"/>
          </a:xfrm>
        </p:spPr>
        <p:txBody>
          <a:bodyPr/>
          <a:lstStyle/>
          <a:p>
            <a:r>
              <a:rPr lang="zh-CN" altLang="en-US" b="1" dirty="0" smtClean="0"/>
              <a:t>联系人</a:t>
            </a:r>
            <a:r>
              <a:rPr lang="en-US" altLang="zh-CN" b="1" dirty="0" smtClean="0"/>
              <a:t>Person</a:t>
            </a:r>
            <a:r>
              <a:rPr lang="zh-CN" altLang="en-US" b="1" dirty="0" smtClean="0"/>
              <a:t>：姓名（</a:t>
            </a:r>
            <a:r>
              <a:rPr lang="en-US" altLang="zh-CN" b="1" dirty="0" smtClean="0"/>
              <a:t>20</a:t>
            </a:r>
            <a:r>
              <a:rPr lang="zh-CN" altLang="en-US" b="1" dirty="0" smtClean="0"/>
              <a:t>个字符），电话号码（</a:t>
            </a:r>
            <a:r>
              <a:rPr lang="en-US" altLang="zh-CN" b="1" dirty="0" smtClean="0"/>
              <a:t>15</a:t>
            </a:r>
            <a:r>
              <a:rPr lang="zh-CN" altLang="en-US" b="1" dirty="0" smtClean="0"/>
              <a:t>个字符），地址（</a:t>
            </a:r>
            <a:r>
              <a:rPr lang="en-US" altLang="zh-CN" b="1" dirty="0" smtClean="0"/>
              <a:t>50</a:t>
            </a:r>
            <a:r>
              <a:rPr lang="zh-CN" altLang="en-US" b="1" dirty="0" smtClean="0"/>
              <a:t>个字符）</a:t>
            </a:r>
            <a:endParaRPr lang="en-US" altLang="zh-CN" b="1" dirty="0" smtClean="0"/>
          </a:p>
          <a:p>
            <a:r>
              <a:rPr lang="zh-CN" altLang="en-US" b="1" dirty="0" smtClean="0"/>
              <a:t>哈希表：长度为大于</a:t>
            </a:r>
            <a:r>
              <a:rPr lang="en-US" altLang="zh-CN" b="1" dirty="0" smtClean="0"/>
              <a:t>1000</a:t>
            </a:r>
            <a:r>
              <a:rPr lang="zh-CN" altLang="en-US" b="1" dirty="0" smtClean="0"/>
              <a:t>的最小质数，即</a:t>
            </a:r>
            <a:r>
              <a:rPr lang="en-US" altLang="zh-CN" b="1" dirty="0" smtClean="0"/>
              <a:t>1009</a:t>
            </a:r>
            <a:endParaRPr lang="en-US" b="1" dirty="0"/>
          </a:p>
        </p:txBody>
      </p:sp>
      <p:sp>
        <p:nvSpPr>
          <p:cNvPr id="4" name="五边形 3"/>
          <p:cNvSpPr/>
          <p:nvPr/>
        </p:nvSpPr>
        <p:spPr>
          <a:xfrm>
            <a:off x="1828800" y="4482136"/>
            <a:ext cx="8721436" cy="6996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Test1: </a:t>
            </a:r>
            <a:r>
              <a:rPr lang="zh-CN" altLang="en-US" b="1" dirty="0"/>
              <a:t>构造用例测试</a:t>
            </a:r>
            <a:r>
              <a:rPr lang="en-US" altLang="zh-CN" b="1" dirty="0" err="1"/>
              <a:t>GetHkey</a:t>
            </a:r>
            <a:r>
              <a:rPr lang="zh-CN" altLang="en-US" b="1" dirty="0"/>
              <a:t>和</a:t>
            </a:r>
            <a:r>
              <a:rPr lang="en-US" altLang="zh-CN" b="1" dirty="0" err="1"/>
              <a:t>CollisionKey</a:t>
            </a:r>
            <a:r>
              <a:rPr lang="zh-CN" altLang="en-US" b="1" dirty="0"/>
              <a:t>是否正常工作（边界值，多次冲突）</a:t>
            </a:r>
            <a:endParaRPr lang="en-US" altLang="zh-CN" b="1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39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round2.wav"/>
          </p:stSnd>
        </p:sndAc>
      </p:transition>
    </mc:Choice>
    <mc:Fallback xmlns="">
      <p:transition spd="slow">
        <p:sndAc>
          <p:stSnd>
            <p:snd r:embed="rId5" name="round2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Round 3. </a:t>
            </a:r>
            <a:r>
              <a:rPr lang="zh-CN" altLang="en-US" b="1" dirty="0" smtClean="0"/>
              <a:t>创建和显示哈希表</a:t>
            </a:r>
            <a:endParaRPr lang="zh-CN" altLang="en-US" b="1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95400" y="2156443"/>
            <a:ext cx="10112828" cy="1418030"/>
          </a:xfrm>
          <a:prstGeom prst="rect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/>
              <a:t>CreateHTable</a:t>
            </a:r>
            <a:r>
              <a:rPr lang="en-US" altLang="zh-CN" b="1" dirty="0"/>
              <a:t>():</a:t>
            </a:r>
            <a:r>
              <a:rPr lang="zh-CN" altLang="en-US" b="1" dirty="0"/>
              <a:t>根据给定的</a:t>
            </a:r>
            <a:r>
              <a:rPr lang="zh-CN" altLang="en-US" b="1" dirty="0" smtClean="0"/>
              <a:t>联系人</a:t>
            </a:r>
            <a:r>
              <a:rPr lang="zh-CN" altLang="en-US" b="1" dirty="0"/>
              <a:t>数组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静态数组或文件方式</a:t>
            </a:r>
            <a:r>
              <a:rPr lang="en-US" altLang="zh-CN" b="1" dirty="0" smtClean="0"/>
              <a:t>)</a:t>
            </a:r>
            <a:r>
              <a:rPr lang="zh-CN" altLang="en-US" b="1" dirty="0" smtClean="0"/>
              <a:t> 创建</a:t>
            </a:r>
            <a:r>
              <a:rPr lang="zh-CN" altLang="en-US" b="1" dirty="0"/>
              <a:t>哈希表。</a:t>
            </a:r>
            <a:endParaRPr lang="en-US" altLang="zh-CN" b="1" dirty="0"/>
          </a:p>
          <a:p>
            <a:r>
              <a:rPr lang="en-US" altLang="zh-CN" b="1" dirty="0" err="1"/>
              <a:t>DisplayHTable</a:t>
            </a:r>
            <a:r>
              <a:rPr lang="en-US" altLang="zh-CN" b="1" dirty="0"/>
              <a:t>(): </a:t>
            </a:r>
            <a:r>
              <a:rPr lang="zh-CN" altLang="en-US" b="1" dirty="0"/>
              <a:t>显示哈希表中的所有联系人信息</a:t>
            </a:r>
            <a:r>
              <a:rPr lang="zh-CN" altLang="en-US" b="1" dirty="0" smtClean="0"/>
              <a:t>。注意：空位</a:t>
            </a:r>
            <a:r>
              <a:rPr lang="zh-CN" altLang="en-US" b="1" dirty="0"/>
              <a:t>不显示</a:t>
            </a:r>
            <a:r>
              <a:rPr lang="zh-CN" altLang="en-US" b="1" dirty="0" smtClean="0"/>
              <a:t>。如果数据太多，可考虑支持分屏模式</a:t>
            </a:r>
            <a:endParaRPr lang="en-US" altLang="zh-CN" b="1" dirty="0" smtClean="0"/>
          </a:p>
        </p:txBody>
      </p:sp>
      <p:sp>
        <p:nvSpPr>
          <p:cNvPr id="11" name="圆柱形 10"/>
          <p:cNvSpPr/>
          <p:nvPr/>
        </p:nvSpPr>
        <p:spPr>
          <a:xfrm>
            <a:off x="5453742" y="4972660"/>
            <a:ext cx="1251858" cy="78377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爆炸形 1 11"/>
          <p:cNvSpPr/>
          <p:nvPr/>
        </p:nvSpPr>
        <p:spPr>
          <a:xfrm>
            <a:off x="1796143" y="4754945"/>
            <a:ext cx="2623457" cy="1176713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测试数据集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：无冲突</a:t>
            </a:r>
            <a:endParaRPr lang="en-US" dirty="0"/>
          </a:p>
        </p:txBody>
      </p:sp>
      <p:sp>
        <p:nvSpPr>
          <p:cNvPr id="13" name="爆炸形 2 12"/>
          <p:cNvSpPr/>
          <p:nvPr/>
        </p:nvSpPr>
        <p:spPr>
          <a:xfrm>
            <a:off x="7739742" y="4840976"/>
            <a:ext cx="3418115" cy="1090683"/>
          </a:xfrm>
          <a:prstGeom prst="irregularSeal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测试数据集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：有冲突</a:t>
            </a:r>
            <a:endParaRPr lang="en-US" dirty="0"/>
          </a:p>
        </p:txBody>
      </p:sp>
      <p:cxnSp>
        <p:nvCxnSpPr>
          <p:cNvPr id="15" name="直接箭头连接符 14"/>
          <p:cNvCxnSpPr>
            <a:stCxn id="11" idx="2"/>
            <a:endCxn id="12" idx="3"/>
          </p:cNvCxnSpPr>
          <p:nvPr/>
        </p:nvCxnSpPr>
        <p:spPr>
          <a:xfrm flipH="1">
            <a:off x="4419600" y="5364546"/>
            <a:ext cx="1034142" cy="1144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3" idx="1"/>
          </p:cNvCxnSpPr>
          <p:nvPr/>
        </p:nvCxnSpPr>
        <p:spPr>
          <a:xfrm>
            <a:off x="6705600" y="5478950"/>
            <a:ext cx="1034142" cy="122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五边形 2"/>
          <p:cNvSpPr/>
          <p:nvPr/>
        </p:nvSpPr>
        <p:spPr>
          <a:xfrm>
            <a:off x="1579419" y="3877161"/>
            <a:ext cx="9578438" cy="75718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Test2: </a:t>
            </a:r>
            <a:r>
              <a:rPr lang="zh-CN" altLang="en-US" b="1" dirty="0"/>
              <a:t>测试</a:t>
            </a:r>
            <a:r>
              <a:rPr lang="en-US" altLang="zh-CN" b="1" dirty="0" err="1"/>
              <a:t>CreateHTable</a:t>
            </a:r>
            <a:r>
              <a:rPr lang="zh-CN" altLang="en-US" b="1" dirty="0"/>
              <a:t>和</a:t>
            </a:r>
            <a:r>
              <a:rPr lang="en-US" altLang="zh-CN" b="1" dirty="0" err="1"/>
              <a:t>DisplayHTable</a:t>
            </a:r>
            <a:r>
              <a:rPr lang="zh-CN" altLang="en-US" b="1" dirty="0"/>
              <a:t>是否能够正常工作（无冲突时，有冲突，多次冲突时，边界情况）。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0292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3" name="round3.wav"/>
          </p:stSnd>
        </p:sndAc>
      </p:transition>
    </mc:Choice>
    <mc:Fallback xmlns="">
      <p:transition spd="slow">
        <p:sndAc>
          <p:stSnd>
            <p:snd r:embed="rId5" name="round3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Round 4. </a:t>
            </a:r>
            <a:r>
              <a:rPr lang="zh-CN" altLang="en-US" b="1" dirty="0" smtClean="0"/>
              <a:t>查找联系人</a:t>
            </a:r>
            <a:endParaRPr lang="zh-CN" altLang="en-US" b="1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1315918" y="2076796"/>
            <a:ext cx="9609984" cy="583277"/>
          </a:xfrm>
          <a:prstGeom prst="rect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/>
              <a:t>SearchHTable</a:t>
            </a:r>
            <a:r>
              <a:rPr lang="en-US" altLang="zh-CN" b="1" dirty="0"/>
              <a:t>():</a:t>
            </a:r>
            <a:r>
              <a:rPr lang="zh-CN" altLang="en-US" b="1" dirty="0"/>
              <a:t>根据给定的姓名快速查找联系人</a:t>
            </a:r>
            <a:r>
              <a:rPr lang="zh-CN" altLang="en-US" b="1" dirty="0" smtClean="0"/>
              <a:t>。</a:t>
            </a:r>
            <a:endParaRPr lang="en-US" altLang="zh-CN" b="1" dirty="0"/>
          </a:p>
        </p:txBody>
      </p:sp>
      <p:sp>
        <p:nvSpPr>
          <p:cNvPr id="10" name="矩形 9"/>
          <p:cNvSpPr/>
          <p:nvPr/>
        </p:nvSpPr>
        <p:spPr>
          <a:xfrm>
            <a:off x="2747159" y="2883115"/>
            <a:ext cx="5007428" cy="566057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002060"/>
                </a:solidFill>
              </a:rPr>
              <a:t>注意：对输入值进行合法性检查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五边形 2"/>
          <p:cNvSpPr/>
          <p:nvPr/>
        </p:nvSpPr>
        <p:spPr>
          <a:xfrm>
            <a:off x="1289825" y="3955472"/>
            <a:ext cx="9926782" cy="498764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/>
              <a:t>Test3: </a:t>
            </a:r>
            <a:r>
              <a:rPr lang="zh-CN" altLang="en-US" b="1"/>
              <a:t>测试</a:t>
            </a:r>
            <a:r>
              <a:rPr lang="en-US" altLang="zh-CN" b="1"/>
              <a:t>SearchHTable</a:t>
            </a:r>
            <a:r>
              <a:rPr lang="zh-CN" altLang="en-US" b="1"/>
              <a:t>是否能够正常工作（无冲突时，有冲突以及多次冲突时，边界情况）。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61814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round4.wav"/>
          </p:stSnd>
        </p:sndAc>
      </p:transition>
    </mc:Choice>
    <mc:Fallback xmlns="">
      <p:transition spd="slow">
        <p:sndAc>
          <p:stSnd>
            <p:snd r:embed="rId6" name="round4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Round 5.  </a:t>
            </a:r>
            <a:r>
              <a:rPr lang="zh-CN" altLang="en-US" b="1" dirty="0" smtClean="0"/>
              <a:t>插入和删除联系人</a:t>
            </a:r>
            <a:endParaRPr lang="zh-CN" altLang="en-US" b="1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310063" y="2111829"/>
            <a:ext cx="9603275" cy="991590"/>
          </a:xfrm>
          <a:prstGeom prst="rect">
            <a:avLst/>
          </a:prstGeom>
          <a:ln w="12700"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/>
              <a:t>InsertHTable</a:t>
            </a:r>
            <a:r>
              <a:rPr lang="en-US" altLang="zh-CN" b="1" dirty="0"/>
              <a:t>(): </a:t>
            </a:r>
            <a:r>
              <a:rPr lang="zh-CN" altLang="en-US" b="1" dirty="0"/>
              <a:t>插入给定的联系人。</a:t>
            </a:r>
            <a:endParaRPr lang="en-US" altLang="zh-CN" b="1" dirty="0"/>
          </a:p>
          <a:p>
            <a:r>
              <a:rPr lang="en-US" altLang="zh-CN" b="1" dirty="0" err="1"/>
              <a:t>DeleteHTable</a:t>
            </a:r>
            <a:r>
              <a:rPr lang="en-US" altLang="zh-CN" b="1" dirty="0"/>
              <a:t>():</a:t>
            </a:r>
            <a:r>
              <a:rPr lang="zh-CN" altLang="en-US" b="1" dirty="0"/>
              <a:t>根据给定的姓名删除联系人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</p:txBody>
      </p:sp>
      <p:sp>
        <p:nvSpPr>
          <p:cNvPr id="3" name="五边形 2"/>
          <p:cNvSpPr/>
          <p:nvPr/>
        </p:nvSpPr>
        <p:spPr>
          <a:xfrm>
            <a:off x="1163782" y="3664528"/>
            <a:ext cx="9421091" cy="79663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/>
              <a:t>Test4:</a:t>
            </a:r>
            <a:r>
              <a:rPr lang="zh-CN" altLang="en-US" b="1"/>
              <a:t>测试</a:t>
            </a:r>
            <a:r>
              <a:rPr lang="en-US" altLang="zh-CN" b="1"/>
              <a:t>InsertHTable</a:t>
            </a:r>
            <a:r>
              <a:rPr lang="zh-CN" altLang="en-US" b="1"/>
              <a:t>和</a:t>
            </a:r>
            <a:r>
              <a:rPr lang="en-US" altLang="zh-CN" b="1"/>
              <a:t>DeleteHTable</a:t>
            </a:r>
            <a:r>
              <a:rPr lang="zh-CN" altLang="en-US" b="1"/>
              <a:t>是否能够正常工作（无冲突时，有冲突及多次冲突时，边界情况，插入已存在联系人，删除不存在联系人）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851725846"/>
      </p:ext>
    </p:extLst>
  </p:cSld>
  <p:clrMapOvr>
    <a:masterClrMapping/>
  </p:clrMapOvr>
  <p:transition spd="slow">
    <p:wipe dir="r"/>
    <p:sndAc>
      <p:stSnd>
        <p:snd r:embed="rId3" name="round5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实验内容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主要内容</a:t>
            </a:r>
            <a:r>
              <a:rPr lang="zh-CN" altLang="en-US" dirty="0" smtClean="0"/>
              <a:t>：设计一个微型</a:t>
            </a:r>
            <a:r>
              <a:rPr lang="zh-CN" altLang="en-US" dirty="0"/>
              <a:t>信息管理</a:t>
            </a:r>
            <a:r>
              <a:rPr lang="zh-CN" altLang="en-US" dirty="0" smtClean="0"/>
              <a:t>系统</a:t>
            </a:r>
            <a:r>
              <a:rPr lang="en-US" altLang="zh-CN" dirty="0" smtClean="0"/>
              <a:t>—</a:t>
            </a:r>
            <a:r>
              <a:rPr lang="zh-CN" altLang="en-US" dirty="0" smtClean="0">
                <a:solidFill>
                  <a:srgbClr val="FF3300"/>
                </a:solidFill>
              </a:rPr>
              <a:t>电话号码本</a:t>
            </a:r>
            <a:r>
              <a:rPr lang="zh-CN" altLang="en-US" dirty="0" smtClean="0"/>
              <a:t>，具有</a:t>
            </a:r>
            <a:r>
              <a:rPr lang="zh-CN" altLang="en-US" dirty="0"/>
              <a:t>增删改查找功能。其中的查找算法要求采用哈希算法实现快速查找功能。</a:t>
            </a:r>
            <a:endParaRPr lang="en-US" dirty="0"/>
          </a:p>
          <a:p>
            <a:r>
              <a:rPr lang="zh-CN" altLang="en-US" dirty="0" smtClean="0">
                <a:solidFill>
                  <a:srgbClr val="0000FF"/>
                </a:solidFill>
              </a:rPr>
              <a:t>理解</a:t>
            </a:r>
            <a:r>
              <a:rPr lang="zh-CN" altLang="en-US" dirty="0"/>
              <a:t>：采用顺序存储结构与链式存储结构的优缺点；顺序，折半，索引，哈希等查找算法的效率分析；</a:t>
            </a:r>
            <a:endParaRPr lang="en-US" dirty="0"/>
          </a:p>
          <a:p>
            <a:r>
              <a:rPr lang="zh-CN" altLang="en-US" dirty="0">
                <a:solidFill>
                  <a:srgbClr val="0000FF"/>
                </a:solidFill>
              </a:rPr>
              <a:t>掌握</a:t>
            </a:r>
            <a:r>
              <a:rPr lang="zh-CN" altLang="en-US" dirty="0"/>
              <a:t>：根据实际设计与选择合适的哈希函数的方法；哈希冲突</a:t>
            </a:r>
            <a:r>
              <a:rPr lang="zh-CN" altLang="en-US" dirty="0" smtClean="0"/>
              <a:t>解决策略；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825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哈希算法在信息安全中的应用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793774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常用的哈希摘要算法</a:t>
            </a:r>
            <a:r>
              <a:rPr kumimoji="1" lang="en-US" b="1" dirty="0"/>
              <a:t>MD5,SHA</a:t>
            </a:r>
          </a:p>
          <a:p>
            <a:r>
              <a:rPr kumimoji="1" lang="zh-CN" altLang="en-US" b="1" dirty="0"/>
              <a:t>数字摘要是将任意长度的消息变成固定长度的短消息。数字摘要就是采用单向</a:t>
            </a:r>
            <a:r>
              <a:rPr kumimoji="1" lang="en-US" altLang="zh-CN" b="1" dirty="0"/>
              <a:t>Hash</a:t>
            </a:r>
            <a:r>
              <a:rPr kumimoji="1" lang="zh-CN" altLang="en-US" b="1" dirty="0"/>
              <a:t>函数将需要加密的明文“摘要”成一串固定长度（</a:t>
            </a:r>
            <a:r>
              <a:rPr kumimoji="1" lang="en-US" altLang="zh-CN" b="1" dirty="0"/>
              <a:t>64</a:t>
            </a:r>
            <a:r>
              <a:rPr kumimoji="1" lang="zh-CN" altLang="en-US" b="1" dirty="0"/>
              <a:t>或</a:t>
            </a:r>
            <a:r>
              <a:rPr kumimoji="1" lang="en-US" altLang="zh-CN" b="1" dirty="0"/>
              <a:t>128</a:t>
            </a:r>
            <a:r>
              <a:rPr kumimoji="1" lang="zh-CN" altLang="en-US" b="1" dirty="0"/>
              <a:t>位）的</a:t>
            </a:r>
            <a:r>
              <a:rPr kumimoji="1" lang="zh-CN" altLang="en-US" b="1" dirty="0" smtClean="0"/>
              <a:t>密文。这</a:t>
            </a:r>
            <a:r>
              <a:rPr kumimoji="1" lang="zh-CN" altLang="en-US" b="1" dirty="0"/>
              <a:t>一串密文又称为数字指纹，它有固定的长度，而且不同的明文摘要成密文，其结果总是不同的，而同样的明文其摘要必定一致。</a:t>
            </a:r>
            <a:endParaRPr kumimoji="1" lang="en-US" altLang="zh-CN" b="1" dirty="0"/>
          </a:p>
          <a:p>
            <a:r>
              <a:rPr kumimoji="1" lang="zh-CN" altLang="en-US" b="1" dirty="0" smtClean="0"/>
              <a:t>此类算法具有防篡改的能力，</a:t>
            </a:r>
            <a:r>
              <a:rPr kumimoji="1" lang="zh-CN" altLang="en-US" b="1" dirty="0"/>
              <a:t>广泛应用于文件完整性校验和</a:t>
            </a:r>
            <a:r>
              <a:rPr kumimoji="1" lang="zh-CN" altLang="en-US" b="1" dirty="0" smtClean="0"/>
              <a:t>数字签名。</a:t>
            </a:r>
            <a:endParaRPr kumimoji="1"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14700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93" y="92322"/>
            <a:ext cx="10117136" cy="5889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8616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579" y="1053582"/>
            <a:ext cx="9603275" cy="1049235"/>
          </a:xfrm>
        </p:spPr>
        <p:txBody>
          <a:bodyPr/>
          <a:lstStyle/>
          <a:p>
            <a:r>
              <a:rPr lang="zh-CN" altLang="en-US" b="1" dirty="0" smtClean="0"/>
              <a:t>哈希查找在程序设计中的应用</a:t>
            </a:r>
            <a:endParaRPr 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508767"/>
          </a:xfrm>
        </p:spPr>
        <p:txBody>
          <a:bodyPr/>
          <a:lstStyle/>
          <a:p>
            <a:r>
              <a:rPr lang="zh-CN" altLang="en-US" b="1" dirty="0" smtClean="0">
                <a:latin typeface="+mn-ea"/>
              </a:rPr>
              <a:t>主要的查找算法：顺序，折半，索引，哈希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b="1" dirty="0" smtClean="0">
                <a:latin typeface="+mn-ea"/>
              </a:rPr>
              <a:t>区别：</a:t>
            </a:r>
            <a:r>
              <a:rPr lang="zh-CN" altLang="en-US" b="1" dirty="0">
                <a:latin typeface="+mn-ea"/>
              </a:rPr>
              <a:t>顺序，折半，</a:t>
            </a:r>
            <a:r>
              <a:rPr lang="zh-CN" altLang="en-US" b="1" dirty="0" smtClean="0">
                <a:latin typeface="+mn-ea"/>
              </a:rPr>
              <a:t>索引三种算法都是</a:t>
            </a:r>
            <a:r>
              <a:rPr lang="zh-CN" altLang="en-US" b="1" dirty="0">
                <a:latin typeface="+mn-ea"/>
              </a:rPr>
              <a:t>通过一系列比较来确定关键字为</a:t>
            </a:r>
            <a:r>
              <a:rPr lang="en-US" altLang="zh-CN" b="1" dirty="0">
                <a:latin typeface="+mn-ea"/>
              </a:rPr>
              <a:t>key</a:t>
            </a:r>
            <a:r>
              <a:rPr lang="zh-CN" altLang="en-US" b="1" dirty="0">
                <a:latin typeface="+mn-ea"/>
              </a:rPr>
              <a:t>的记录在查找表中的地址</a:t>
            </a:r>
            <a:r>
              <a:rPr lang="zh-CN" altLang="en-US" b="1" dirty="0" smtClean="0">
                <a:latin typeface="+mn-ea"/>
              </a:rPr>
              <a:t>。而哈希查找则是通过关键字</a:t>
            </a:r>
            <a:r>
              <a:rPr lang="en-US" altLang="zh-CN" b="1" dirty="0" smtClean="0">
                <a:latin typeface="+mn-ea"/>
              </a:rPr>
              <a:t>key</a:t>
            </a:r>
            <a:r>
              <a:rPr lang="zh-CN" altLang="en-US" b="1" dirty="0" smtClean="0">
                <a:latin typeface="+mn-ea"/>
              </a:rPr>
              <a:t>直接计算记录在表中的位置。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b="1" dirty="0" smtClean="0">
                <a:latin typeface="+mn-ea"/>
              </a:rPr>
              <a:t>在哈希函数设置合理的情况下，哈希查找的最好结果是</a:t>
            </a:r>
            <a:r>
              <a:rPr lang="en-US" altLang="zh-CN" b="1" dirty="0" smtClean="0">
                <a:latin typeface="+mn-ea"/>
              </a:rPr>
              <a:t>ASL=0</a:t>
            </a:r>
          </a:p>
          <a:p>
            <a:pPr>
              <a:lnSpc>
                <a:spcPct val="90000"/>
              </a:lnSpc>
            </a:pPr>
            <a:r>
              <a:rPr lang="zh-CN" altLang="en-US" b="1" dirty="0" smtClean="0">
                <a:latin typeface="+mn-ea"/>
              </a:rPr>
              <a:t>哈希查找需要做的是两件事情：选择一个“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好</a:t>
            </a:r>
            <a:r>
              <a:rPr lang="zh-CN" altLang="en-US" b="1" dirty="0" smtClean="0">
                <a:latin typeface="+mn-ea"/>
              </a:rPr>
              <a:t>”的哈希函数，以及</a:t>
            </a:r>
            <a:r>
              <a:rPr lang="zh-CN" altLang="en-US" b="1" dirty="0">
                <a:latin typeface="+mn-ea"/>
              </a:rPr>
              <a:t>一</a:t>
            </a:r>
            <a:r>
              <a:rPr lang="zh-CN" altLang="en-US" b="1" dirty="0" smtClean="0">
                <a:latin typeface="+mn-ea"/>
              </a:rPr>
              <a:t>个</a:t>
            </a:r>
            <a:r>
              <a:rPr lang="zh-CN" altLang="en-US" b="1" dirty="0" smtClean="0">
                <a:solidFill>
                  <a:srgbClr val="FF0000"/>
                </a:solidFill>
                <a:latin typeface="+mn-ea"/>
              </a:rPr>
              <a:t>合适的冲突处理</a:t>
            </a:r>
            <a:r>
              <a:rPr lang="zh-CN" altLang="en-US" b="1" dirty="0" smtClean="0">
                <a:latin typeface="+mn-ea"/>
              </a:rPr>
              <a:t>策略。</a:t>
            </a:r>
            <a:endParaRPr lang="zh-CN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5022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1" name="Text Box 3"/>
          <p:cNvSpPr txBox="1">
            <a:spLocks noChangeArrowheads="1"/>
          </p:cNvSpPr>
          <p:nvPr/>
        </p:nvSpPr>
        <p:spPr bwMode="auto">
          <a:xfrm>
            <a:off x="1186543" y="1931506"/>
            <a:ext cx="996042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一般情况下，需在关键字与记录在表中的存储位置之间建立一个函数关系，以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H(key)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作为关键字为 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key 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的记录在表中的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位置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，通常称这个函数 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h(key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哈希函数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1524001" y="296969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450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704832"/>
              </p:ext>
            </p:extLst>
          </p:nvPr>
        </p:nvGraphicFramePr>
        <p:xfrm>
          <a:off x="3088821" y="3930134"/>
          <a:ext cx="5976938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Visio" r:id="rId3" imgW="2334535" imgH="577413" progId="Visio.Drawing.11">
                  <p:embed/>
                </p:oleObj>
              </mc:Choice>
              <mc:Fallback>
                <p:oleObj name="Visio" r:id="rId3" imgW="2334535" imgH="577413" progId="Visio.Drawing.11">
                  <p:embed/>
                  <p:pic>
                    <p:nvPicPr>
                      <p:cNvPr id="3450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8821" y="3930134"/>
                        <a:ext cx="5976938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521279" y="885588"/>
            <a:ext cx="9603275" cy="1049235"/>
          </a:xfrm>
        </p:spPr>
        <p:txBody>
          <a:bodyPr/>
          <a:lstStyle/>
          <a:p>
            <a:r>
              <a:rPr lang="zh-CN" altLang="en-US" b="1" dirty="0" smtClean="0"/>
              <a:t>哈希查找的基本思想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210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"/>
                                        <p:tgtEl>
                                          <p:spTgt spid="3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Text Box 2"/>
          <p:cNvSpPr txBox="1">
            <a:spLocks noChangeArrowheads="1"/>
          </p:cNvSpPr>
          <p:nvPr/>
        </p:nvSpPr>
        <p:spPr bwMode="auto">
          <a:xfrm>
            <a:off x="1242787" y="584820"/>
            <a:ext cx="8497887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rIns="1800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1)   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哈希函数是一个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映象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，即：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将关键字的集合映射到某个地址集合上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它的设置很灵活，只要这个地址集合的大小不超出允许范围即可；</a:t>
            </a: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1172142" y="2441603"/>
            <a:ext cx="8639175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2)  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由于哈希函数是一个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压缩映象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，因此，在一般情况下，很容易产生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“冲突”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现象，即：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key1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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key2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，而</a:t>
            </a:r>
            <a:r>
              <a:rPr kumimoji="1"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h(key1) = h(key2)</a:t>
            </a:r>
            <a:r>
              <a:rPr kumimoji="1"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348165" name="Text Box 5"/>
          <p:cNvSpPr txBox="1">
            <a:spLocks noChangeArrowheads="1"/>
          </p:cNvSpPr>
          <p:nvPr/>
        </p:nvSpPr>
        <p:spPr bwMode="auto">
          <a:xfrm>
            <a:off x="1082790" y="3818255"/>
            <a:ext cx="8991600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381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kumimoji="1"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3)</a:t>
            </a:r>
            <a:r>
              <a:rPr kumimoji="1"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很难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找到一个不产生冲突的哈希函数。一般情况下，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只能</a:t>
            </a:r>
            <a:r>
              <a:rPr kumimoji="1"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选择恰当的哈希函数，使冲突尽可能少地产生。</a:t>
            </a:r>
          </a:p>
        </p:txBody>
      </p:sp>
    </p:spTree>
    <p:extLst>
      <p:ext uri="{BB962C8B-B14F-4D97-AF65-F5344CB8AC3E}">
        <p14:creationId xmlns:p14="http://schemas.microsoft.com/office/powerpoint/2010/main" val="24640667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3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4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2" grpId="0" autoUpdateAnimBg="0"/>
      <p:bldP spid="348164" grpId="0" autoUpdateAnimBg="0"/>
      <p:bldP spid="348165" grpId="0" autoUpdateAnimBg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TM10001114[[fn=库]]</Template>
  <TotalTime>5706</TotalTime>
  <Words>2980</Words>
  <Application>Microsoft Office PowerPoint</Application>
  <PresentationFormat>自定义</PresentationFormat>
  <Paragraphs>397</Paragraphs>
  <Slides>37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Arial</vt:lpstr>
      <vt:lpstr>宋体</vt:lpstr>
      <vt:lpstr>Times New Roman</vt:lpstr>
      <vt:lpstr>Symbol</vt:lpstr>
      <vt:lpstr>隶书</vt:lpstr>
      <vt:lpstr>等线</vt:lpstr>
      <vt:lpstr>楷体_GB2312</vt:lpstr>
      <vt:lpstr>等线 Light</vt:lpstr>
      <vt:lpstr>Gill Sans MT</vt:lpstr>
      <vt:lpstr>Wingdings</vt:lpstr>
      <vt:lpstr>Gallery</vt:lpstr>
      <vt:lpstr>Visio</vt:lpstr>
      <vt:lpstr>文档</vt:lpstr>
      <vt:lpstr>软件开发综合实验</vt:lpstr>
      <vt:lpstr>说明</vt:lpstr>
      <vt:lpstr>第一章 微型信息管理系统</vt:lpstr>
      <vt:lpstr>实验内容</vt:lpstr>
      <vt:lpstr>哈希算法在信息安全中的应用</vt:lpstr>
      <vt:lpstr>PowerPoint 演示文稿</vt:lpstr>
      <vt:lpstr>哈希查找在程序设计中的应用</vt:lpstr>
      <vt:lpstr>哈希查找的基本思想</vt:lpstr>
      <vt:lpstr>PowerPoint 演示文稿</vt:lpstr>
      <vt:lpstr>哈希表</vt:lpstr>
      <vt:lpstr>常见的哈希函数构造方法</vt:lpstr>
      <vt:lpstr>直接哈希函数</vt:lpstr>
      <vt:lpstr>数字分析法</vt:lpstr>
      <vt:lpstr>平方取中法</vt:lpstr>
      <vt:lpstr>折叠法</vt:lpstr>
      <vt:lpstr>除留余数法</vt:lpstr>
      <vt:lpstr>随机数法</vt:lpstr>
      <vt:lpstr>冲突处理</vt:lpstr>
      <vt:lpstr>开放地址法 </vt:lpstr>
      <vt:lpstr>增量 di  有三种取法</vt:lpstr>
      <vt:lpstr>PowerPoint 演示文稿</vt:lpstr>
      <vt:lpstr>PowerPoint 演示文稿</vt:lpstr>
      <vt:lpstr>再哈希法</vt:lpstr>
      <vt:lpstr>链地址法</vt:lpstr>
      <vt:lpstr>公共溢出区法 </vt:lpstr>
      <vt:lpstr>哈希表查找算法 </vt:lpstr>
      <vt:lpstr>哈希表插入算法 </vt:lpstr>
      <vt:lpstr>哈希表查找算法举例: </vt:lpstr>
      <vt:lpstr>哈希表查找算法举例 </vt:lpstr>
      <vt:lpstr>实验题目- 电话号码本</vt:lpstr>
      <vt:lpstr>打分办法</vt:lpstr>
      <vt:lpstr>电话号码本的哈希算法和冲突策略</vt:lpstr>
      <vt:lpstr>ROUND 1. 构造软件主界面或API</vt:lpstr>
      <vt:lpstr>Round 2. 构造主要数据结构和哈希算法</vt:lpstr>
      <vt:lpstr>Round 3. 创建和显示哈希表</vt:lpstr>
      <vt:lpstr>Round 4. 查找联系人</vt:lpstr>
      <vt:lpstr>Round 5.  插入和删除联系人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软件开发综合实验</dc:title>
  <dc:creator>王小花</dc:creator>
  <cp:lastModifiedBy>ESEC</cp:lastModifiedBy>
  <cp:revision>151</cp:revision>
  <dcterms:created xsi:type="dcterms:W3CDTF">2016-06-02T14:25:54Z</dcterms:created>
  <dcterms:modified xsi:type="dcterms:W3CDTF">2017-11-02T09:42:46Z</dcterms:modified>
</cp:coreProperties>
</file>