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64" r:id="rId1"/>
  </p:sldMasterIdLst>
  <p:notesMasterIdLst>
    <p:notesMasterId r:id="rId40"/>
  </p:notesMasterIdLst>
  <p:handoutMasterIdLst>
    <p:handoutMasterId r:id="rId41"/>
  </p:handoutMasterIdLst>
  <p:sldIdLst>
    <p:sldId id="256" r:id="rId2"/>
    <p:sldId id="257" r:id="rId3"/>
    <p:sldId id="315" r:id="rId4"/>
    <p:sldId id="318" r:id="rId5"/>
    <p:sldId id="333" r:id="rId6"/>
    <p:sldId id="323" r:id="rId7"/>
    <p:sldId id="324" r:id="rId8"/>
    <p:sldId id="325" r:id="rId9"/>
    <p:sldId id="326" r:id="rId10"/>
    <p:sldId id="327" r:id="rId11"/>
    <p:sldId id="334" r:id="rId12"/>
    <p:sldId id="336" r:id="rId13"/>
    <p:sldId id="337" r:id="rId14"/>
    <p:sldId id="339" r:id="rId15"/>
    <p:sldId id="341" r:id="rId16"/>
    <p:sldId id="342" r:id="rId17"/>
    <p:sldId id="343" r:id="rId18"/>
    <p:sldId id="344" r:id="rId19"/>
    <p:sldId id="316" r:id="rId20"/>
    <p:sldId id="317" r:id="rId21"/>
    <p:sldId id="345" r:id="rId22"/>
    <p:sldId id="346" r:id="rId23"/>
    <p:sldId id="347" r:id="rId24"/>
    <p:sldId id="353" r:id="rId25"/>
    <p:sldId id="349" r:id="rId26"/>
    <p:sldId id="354" r:id="rId27"/>
    <p:sldId id="350" r:id="rId28"/>
    <p:sldId id="351" r:id="rId29"/>
    <p:sldId id="352" r:id="rId30"/>
    <p:sldId id="355" r:id="rId31"/>
    <p:sldId id="356" r:id="rId32"/>
    <p:sldId id="357" r:id="rId33"/>
    <p:sldId id="358" r:id="rId34"/>
    <p:sldId id="264" r:id="rId35"/>
    <p:sldId id="265" r:id="rId36"/>
    <p:sldId id="266" r:id="rId37"/>
    <p:sldId id="267" r:id="rId38"/>
    <p:sldId id="268" r:id="rId39"/>
  </p:sldIdLst>
  <p:sldSz cx="12192000" cy="6858000"/>
  <p:notesSz cx="6858000" cy="9144000"/>
  <p:embeddedFontLst>
    <p:embeddedFont>
      <p:font typeface="等线 Light" panose="02010600030101010101" pitchFamily="2" charset="-122"/>
      <p:regular r:id="rId42"/>
    </p:embeddedFont>
    <p:embeddedFont>
      <p:font typeface="Gill Sans MT" panose="020B0502020104020203" pitchFamily="34" charset="0"/>
      <p:regular r:id="rId43"/>
      <p:bold r:id="rId44"/>
      <p:italic r:id="rId45"/>
      <p:boldItalic r:id="rId46"/>
    </p:embeddedFont>
    <p:embeddedFont>
      <p:font typeface="等线" panose="02010600030101010101" pitchFamily="2" charset="-122"/>
      <p:regular r:id="rId47"/>
      <p:bold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2B5C"/>
    <a:srgbClr val="FA3866"/>
    <a:srgbClr val="0000FF"/>
    <a:srgbClr val="DEDE42"/>
    <a:srgbClr val="FF3300"/>
    <a:srgbClr val="2DA31D"/>
    <a:srgbClr val="E5E2DF"/>
    <a:srgbClr val="FFFFFF"/>
    <a:srgbClr val="DFDBD5"/>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86836" autoAdjust="0"/>
  </p:normalViewPr>
  <p:slideViewPr>
    <p:cSldViewPr snapToGrid="0">
      <p:cViewPr varScale="1">
        <p:scale>
          <a:sx n="126" d="100"/>
          <a:sy n="126" d="100"/>
        </p:scale>
        <p:origin x="206" y="96"/>
      </p:cViewPr>
      <p:guideLst/>
    </p:cSldViewPr>
  </p:slideViewPr>
  <p:notesTextViewPr>
    <p:cViewPr>
      <p:scale>
        <a:sx n="1" d="1"/>
        <a:sy n="1" d="1"/>
      </p:scale>
      <p:origin x="0" y="0"/>
    </p:cViewPr>
  </p:notesTextViewPr>
  <p:notesViewPr>
    <p:cSldViewPr snapToGrid="0">
      <p:cViewPr varScale="1">
        <p:scale>
          <a:sx n="84" d="100"/>
          <a:sy n="84" d="100"/>
        </p:scale>
        <p:origin x="319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A3AA56-6551-43D6-9763-DB72FA880B29}" type="datetimeFigureOut">
              <a:rPr lang="zh-CN" altLang="en-US" smtClean="0"/>
              <a:t>2017/11/1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211CD1-FEC0-4249-83BB-62AF56919731}" type="slidenum">
              <a:rPr lang="zh-CN" altLang="en-US" smtClean="0"/>
              <a:t>‹#›</a:t>
            </a:fld>
            <a:endParaRPr lang="zh-CN" altLang="en-US"/>
          </a:p>
        </p:txBody>
      </p:sp>
    </p:spTree>
    <p:extLst>
      <p:ext uri="{BB962C8B-B14F-4D97-AF65-F5344CB8AC3E}">
        <p14:creationId xmlns:p14="http://schemas.microsoft.com/office/powerpoint/2010/main" val="4012038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F81F8-9D8F-4270-BA0B-1B8017E4021A}"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C28E3-95F0-4A6B-B5E1-966A0583445F}" type="slidenum">
              <a:rPr lang="zh-CN" altLang="en-US" smtClean="0"/>
              <a:t>‹#›</a:t>
            </a:fld>
            <a:endParaRPr lang="zh-CN" altLang="en-US"/>
          </a:p>
        </p:txBody>
      </p:sp>
    </p:spTree>
    <p:extLst>
      <p:ext uri="{BB962C8B-B14F-4D97-AF65-F5344CB8AC3E}">
        <p14:creationId xmlns:p14="http://schemas.microsoft.com/office/powerpoint/2010/main" val="221518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2</a:t>
            </a:fld>
            <a:endParaRPr lang="zh-CN" altLang="en-US"/>
          </a:p>
        </p:txBody>
      </p:sp>
    </p:spTree>
    <p:extLst>
      <p:ext uri="{BB962C8B-B14F-4D97-AF65-F5344CB8AC3E}">
        <p14:creationId xmlns:p14="http://schemas.microsoft.com/office/powerpoint/2010/main" val="370304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19</a:t>
            </a:fld>
            <a:endParaRPr lang="zh-CN" altLang="en-US"/>
          </a:p>
        </p:txBody>
      </p:sp>
    </p:spTree>
    <p:extLst>
      <p:ext uri="{BB962C8B-B14F-4D97-AF65-F5344CB8AC3E}">
        <p14:creationId xmlns:p14="http://schemas.microsoft.com/office/powerpoint/2010/main" val="212115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应支持从一个文件中获得初始联系人信息</a:t>
            </a:r>
            <a:endParaRPr lang="en-US" altLang="zh-CN" dirty="0" smtClean="0"/>
          </a:p>
          <a:p>
            <a:pPr marL="228600" indent="-228600">
              <a:buAutoNum type="arabicPeriod"/>
            </a:pPr>
            <a:r>
              <a:rPr lang="zh-CN" altLang="en-US" dirty="0" smtClean="0"/>
              <a:t>命令行方式一般应有一个命令提示</a:t>
            </a:r>
            <a:endParaRPr lang="en-US" altLang="zh-CN" dirty="0" smtClean="0"/>
          </a:p>
        </p:txBody>
      </p:sp>
      <p:sp>
        <p:nvSpPr>
          <p:cNvPr id="4" name="灯片编号占位符 3"/>
          <p:cNvSpPr>
            <a:spLocks noGrp="1"/>
          </p:cNvSpPr>
          <p:nvPr>
            <p:ph type="sldNum" sz="quarter" idx="10"/>
          </p:nvPr>
        </p:nvSpPr>
        <p:spPr/>
        <p:txBody>
          <a:bodyPr/>
          <a:lstStyle/>
          <a:p>
            <a:fld id="{0B6C28E3-95F0-4A6B-B5E1-966A0583445F}" type="slidenum">
              <a:rPr lang="zh-CN" altLang="en-US" smtClean="0"/>
              <a:t>34</a:t>
            </a:fld>
            <a:endParaRPr lang="zh-CN" altLang="en-US"/>
          </a:p>
        </p:txBody>
      </p:sp>
    </p:spTree>
    <p:extLst>
      <p:ext uri="{BB962C8B-B14F-4D97-AF65-F5344CB8AC3E}">
        <p14:creationId xmlns:p14="http://schemas.microsoft.com/office/powerpoint/2010/main" val="326509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这里可让大家考虑如何把</a:t>
            </a:r>
            <a:r>
              <a:rPr lang="en-US" altLang="zh-CN" dirty="0" smtClean="0"/>
              <a:t>name</a:t>
            </a:r>
            <a:r>
              <a:rPr lang="zh-CN" altLang="en-US" dirty="0" smtClean="0"/>
              <a:t>转化为可以</a:t>
            </a:r>
            <a:r>
              <a:rPr lang="en-US" altLang="zh-CN" dirty="0" smtClean="0"/>
              <a:t>mod 1009</a:t>
            </a:r>
            <a:r>
              <a:rPr lang="zh-CN" altLang="en-US" dirty="0" smtClean="0"/>
              <a:t>的数字： </a:t>
            </a:r>
            <a:r>
              <a:rPr lang="en-US" altLang="zh-CN" dirty="0" smtClean="0"/>
              <a:t>sum </a:t>
            </a:r>
            <a:r>
              <a:rPr lang="zh-CN" altLang="en-US" dirty="0" smtClean="0"/>
              <a:t>， 折叠相加等</a:t>
            </a:r>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35</a:t>
            </a:fld>
            <a:endParaRPr lang="zh-CN" altLang="en-US"/>
          </a:p>
        </p:txBody>
      </p:sp>
    </p:spTree>
    <p:extLst>
      <p:ext uri="{BB962C8B-B14F-4D97-AF65-F5344CB8AC3E}">
        <p14:creationId xmlns:p14="http://schemas.microsoft.com/office/powerpoint/2010/main" val="3983320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36</a:t>
            </a:fld>
            <a:endParaRPr lang="zh-CN" altLang="en-US"/>
          </a:p>
        </p:txBody>
      </p:sp>
    </p:spTree>
    <p:extLst>
      <p:ext uri="{BB962C8B-B14F-4D97-AF65-F5344CB8AC3E}">
        <p14:creationId xmlns:p14="http://schemas.microsoft.com/office/powerpoint/2010/main" val="393925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利用</a:t>
            </a:r>
            <a:r>
              <a:rPr lang="en-US" altLang="zh-CN" dirty="0" err="1" smtClean="0"/>
              <a:t>DisplayHTable</a:t>
            </a:r>
            <a:r>
              <a:rPr lang="zh-CN" altLang="en-US" dirty="0" smtClean="0"/>
              <a:t>来检查插入和删除的结果</a:t>
            </a:r>
            <a:endParaRPr lang="zh-CN" altLang="en-US" dirty="0"/>
          </a:p>
        </p:txBody>
      </p:sp>
      <p:sp>
        <p:nvSpPr>
          <p:cNvPr id="4" name="灯片编号占位符 3"/>
          <p:cNvSpPr>
            <a:spLocks noGrp="1"/>
          </p:cNvSpPr>
          <p:nvPr>
            <p:ph type="sldNum" sz="quarter" idx="10"/>
          </p:nvPr>
        </p:nvSpPr>
        <p:spPr/>
        <p:txBody>
          <a:bodyPr/>
          <a:lstStyle/>
          <a:p>
            <a:fld id="{0B6C28E3-95F0-4A6B-B5E1-966A0583445F}" type="slidenum">
              <a:rPr lang="zh-CN" altLang="en-US" smtClean="0"/>
              <a:t>38</a:t>
            </a:fld>
            <a:endParaRPr lang="zh-CN" altLang="en-US"/>
          </a:p>
        </p:txBody>
      </p:sp>
    </p:spTree>
    <p:extLst>
      <p:ext uri="{BB962C8B-B14F-4D97-AF65-F5344CB8AC3E}">
        <p14:creationId xmlns:p14="http://schemas.microsoft.com/office/powerpoint/2010/main" val="154396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dirty="0"/>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8F12A1AA-AA3E-4EF3-8C8C-3687908702D6}"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67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55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764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1582400" cy="993775"/>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609600" y="1268413"/>
            <a:ext cx="5384800" cy="48577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97600" y="1268413"/>
            <a:ext cx="5384800" cy="48577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fld id="{B9E676AD-3EFB-4D66-90DE-75714E91B174}" type="datetime1">
              <a:rPr lang="zh-CN" altLang="en-US"/>
              <a:pPr/>
              <a:t>2017/11/1</a:t>
            </a:fld>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879417" y="6597650"/>
            <a:ext cx="3215216" cy="196850"/>
          </a:xfrm>
        </p:spPr>
        <p:txBody>
          <a:bodyPr/>
          <a:lstStyle>
            <a:lvl1pPr>
              <a:defRPr/>
            </a:lvl1pPr>
          </a:lstStyle>
          <a:p>
            <a:fld id="{D673A55A-8061-410B-88F1-00445EF2925E}" type="slidenum">
              <a:rPr lang="en-US" altLang="zh-CN"/>
              <a:pPr/>
              <a:t>‹#›</a:t>
            </a:fld>
            <a:endParaRPr lang="en-US" altLang="zh-CN"/>
          </a:p>
        </p:txBody>
      </p:sp>
    </p:spTree>
    <p:extLst>
      <p:ext uri="{BB962C8B-B14F-4D97-AF65-F5344CB8AC3E}">
        <p14:creationId xmlns:p14="http://schemas.microsoft.com/office/powerpoint/2010/main" val="155819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19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53945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9979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914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42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12A1AA-AA3E-4EF3-8C8C-3687908702D6}" type="slidenum">
              <a:rPr lang="zh-CN" altLang="en-US" smtClean="0"/>
              <a:t>‹#›</a:t>
            </a:fld>
            <a:endParaRPr lang="zh-CN" altLang="en-US"/>
          </a:p>
        </p:txBody>
      </p:sp>
    </p:spTree>
    <p:extLst>
      <p:ext uri="{BB962C8B-B14F-4D97-AF65-F5344CB8AC3E}">
        <p14:creationId xmlns:p14="http://schemas.microsoft.com/office/powerpoint/2010/main" val="221019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9EAC42BB-7DF4-4954-A6FC-4F87D4DB7080}" type="datetimeFigureOut">
              <a:rPr lang="zh-CN" altLang="en-US" smtClean="0"/>
              <a:t>2017/11/1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581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C42BB-7DF4-4954-A6FC-4F87D4DB7080}" type="datetimeFigureOut">
              <a:rPr lang="zh-CN" altLang="en-US" smtClean="0"/>
              <a:t>2017/11/1</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8F12A1AA-AA3E-4EF3-8C8C-3687908702D6}"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15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AC42BB-7DF4-4954-A6FC-4F87D4DB7080}" type="datetimeFigureOut">
              <a:rPr lang="zh-CN" altLang="en-US" smtClean="0"/>
              <a:t>2017/11/1</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12A1AA-AA3E-4EF3-8C8C-3687908702D6}"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44706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image" Target="../media/image3.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 Id="rId6" Type="http://schemas.openxmlformats.org/officeDocument/2006/relationships/audio" Target="../media/audio4.wav"/></Relationships>
</file>

<file path=ppt/slides/_rels/slide3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417779" y="2111829"/>
            <a:ext cx="8637073" cy="1231900"/>
          </a:xfrm>
        </p:spPr>
        <p:txBody>
          <a:bodyPr/>
          <a:lstStyle/>
          <a:p>
            <a:r>
              <a:rPr lang="zh-CN" altLang="en-US" b="1" dirty="0" smtClean="0"/>
              <a:t>软件开发综合实验</a:t>
            </a:r>
            <a:endParaRPr lang="zh-CN" altLang="en-US" b="1" dirty="0"/>
          </a:p>
        </p:txBody>
      </p:sp>
      <p:sp>
        <p:nvSpPr>
          <p:cNvPr id="3" name="副标题 2"/>
          <p:cNvSpPr>
            <a:spLocks noGrp="1"/>
          </p:cNvSpPr>
          <p:nvPr>
            <p:ph type="subTitle" idx="1"/>
          </p:nvPr>
        </p:nvSpPr>
        <p:spPr>
          <a:xfrm>
            <a:off x="3690257" y="3886464"/>
            <a:ext cx="4766792" cy="488811"/>
          </a:xfrm>
        </p:spPr>
        <p:txBody>
          <a:bodyPr>
            <a:normAutofit lnSpcReduction="10000"/>
          </a:bodyPr>
          <a:lstStyle/>
          <a:p>
            <a:r>
              <a:rPr lang="zh-CN" altLang="en-US" b="1" dirty="0" smtClean="0"/>
              <a:t>            计算机学院 王丽杰</a:t>
            </a:r>
            <a:endParaRPr lang="zh-CN" altLang="en-US" b="1" dirty="0"/>
          </a:p>
        </p:txBody>
      </p:sp>
      <p:pic>
        <p:nvPicPr>
          <p:cNvPr id="4" name="图片 3"/>
          <p:cNvPicPr>
            <a:picLocks noChangeAspect="1"/>
          </p:cNvPicPr>
          <p:nvPr/>
        </p:nvPicPr>
        <p:blipFill>
          <a:blip r:embed="rId2"/>
          <a:stretch>
            <a:fillRect/>
          </a:stretch>
        </p:blipFill>
        <p:spPr>
          <a:xfrm>
            <a:off x="3690257" y="489857"/>
            <a:ext cx="4046257" cy="954574"/>
          </a:xfrm>
          <a:prstGeom prst="rect">
            <a:avLst/>
          </a:prstGeom>
        </p:spPr>
      </p:pic>
    </p:spTree>
    <p:extLst>
      <p:ext uri="{BB962C8B-B14F-4D97-AF65-F5344CB8AC3E}">
        <p14:creationId xmlns:p14="http://schemas.microsoft.com/office/powerpoint/2010/main" val="134087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303062" y="987563"/>
            <a:ext cx="6337300" cy="692150"/>
          </a:xfrm>
        </p:spPr>
        <p:txBody>
          <a:bodyPr/>
          <a:lstStyle/>
          <a:p>
            <a:r>
              <a:rPr lang="zh-CN" altLang="en-US" dirty="0" smtClean="0"/>
              <a:t>顺序栈</a:t>
            </a:r>
            <a:r>
              <a:rPr lang="zh-CN" altLang="en-US" dirty="0" smtClean="0">
                <a:solidFill>
                  <a:srgbClr val="FF0000"/>
                </a:solidFill>
                <a:latin typeface="Times New Roman" panose="02020603050405020304" pitchFamily="18" charset="0"/>
              </a:rPr>
              <a:t>取栈顶元素</a:t>
            </a:r>
            <a:r>
              <a:rPr lang="zh-CN" altLang="en-US" dirty="0" smtClean="0">
                <a:latin typeface="Times New Roman" panose="02020603050405020304" pitchFamily="18" charset="0"/>
              </a:rPr>
              <a:t>操作的实现</a:t>
            </a:r>
            <a:endParaRPr lang="en-US" altLang="zh-CN" dirty="0" smtClean="0">
              <a:latin typeface="Times New Roman" panose="02020603050405020304" pitchFamily="18" charset="0"/>
            </a:endParaRPr>
          </a:p>
        </p:txBody>
      </p:sp>
      <p:sp>
        <p:nvSpPr>
          <p:cNvPr id="226307" name="Rectangle 3"/>
          <p:cNvSpPr>
            <a:spLocks noGrp="1" noChangeArrowheads="1"/>
          </p:cNvSpPr>
          <p:nvPr>
            <p:ph type="body" idx="1"/>
          </p:nvPr>
        </p:nvSpPr>
        <p:spPr>
          <a:xfrm>
            <a:off x="1428054" y="1990703"/>
            <a:ext cx="8127426" cy="3367681"/>
          </a:xfrm>
        </p:spPr>
        <p:txBody>
          <a:bodyPr>
            <a:normAutofit fontScale="92500" lnSpcReduction="10000"/>
          </a:bodyPr>
          <a:lstStyle/>
          <a:p>
            <a:pPr>
              <a:lnSpc>
                <a:spcPct val="80000"/>
              </a:lnSpc>
              <a:buFont typeface="Wingdings" panose="05000000000000000000" pitchFamily="2" charset="2"/>
              <a:buNone/>
            </a:pPr>
            <a:r>
              <a:rPr lang="en-US" altLang="zh-CN" sz="2800" b="1" dirty="0" smtClean="0">
                <a:latin typeface="Times New Roman" panose="02020603050405020304" pitchFamily="18" charset="0"/>
              </a:rPr>
              <a:t>Status  </a:t>
            </a:r>
            <a:r>
              <a:rPr lang="en-US" altLang="zh-CN" sz="2800" b="1" dirty="0" err="1">
                <a:latin typeface="Times New Roman" panose="02020603050405020304" pitchFamily="18" charset="0"/>
              </a:rPr>
              <a:t>Stack_Top</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StackPtr</a:t>
            </a:r>
            <a:r>
              <a:rPr lang="en-US" altLang="zh-CN" sz="2800" b="1" dirty="0">
                <a:latin typeface="Times New Roman" panose="02020603050405020304" pitchFamily="18" charset="0"/>
              </a:rPr>
              <a:t> s, </a:t>
            </a:r>
            <a:r>
              <a:rPr lang="en-US" altLang="zh-CN" sz="2800" b="1" dirty="0" err="1">
                <a:latin typeface="Times New Roman" panose="02020603050405020304" pitchFamily="18" charset="0"/>
              </a:rPr>
              <a:t>StackEntry</a:t>
            </a:r>
            <a:r>
              <a:rPr lang="en-US" altLang="zh-CN" sz="2800" b="1" dirty="0">
                <a:latin typeface="Times New Roman" panose="02020603050405020304" pitchFamily="18" charset="0"/>
              </a:rPr>
              <a:t> *item){</a:t>
            </a:r>
          </a:p>
          <a:p>
            <a:pPr>
              <a:lnSpc>
                <a:spcPct val="80000"/>
              </a:lnSpc>
              <a:buFont typeface="Wingdings" panose="05000000000000000000" pitchFamily="2" charset="2"/>
              <a:buNone/>
            </a:pPr>
            <a:r>
              <a:rPr lang="en-US" altLang="zh-CN" sz="2800" b="1" dirty="0">
                <a:latin typeface="Times New Roman" panose="02020603050405020304" pitchFamily="18" charset="0"/>
              </a:rPr>
              <a:t>   Status outcome = success;</a:t>
            </a:r>
          </a:p>
          <a:p>
            <a:pPr>
              <a:lnSpc>
                <a:spcPct val="80000"/>
              </a:lnSpc>
              <a:buFont typeface="Wingdings" panose="05000000000000000000" pitchFamily="2" charset="2"/>
              <a:buNone/>
            </a:pPr>
            <a:r>
              <a:rPr lang="en-US" altLang="zh-CN" sz="2800" b="1" dirty="0">
                <a:latin typeface="Times New Roman" panose="02020603050405020304" pitchFamily="18" charset="0"/>
              </a:rPr>
              <a:t>   if (</a:t>
            </a:r>
            <a:r>
              <a:rPr lang="en-US" altLang="zh-CN" sz="2800" b="1" dirty="0" err="1">
                <a:latin typeface="Times New Roman" panose="02020603050405020304" pitchFamily="18" charset="0"/>
              </a:rPr>
              <a:t>Stack_Empty</a:t>
            </a:r>
            <a:r>
              <a:rPr lang="en-US" altLang="zh-CN" sz="2800" b="1" dirty="0">
                <a:latin typeface="Times New Roman" panose="02020603050405020304" pitchFamily="18" charset="0"/>
              </a:rPr>
              <a:t>(s))</a:t>
            </a:r>
          </a:p>
          <a:p>
            <a:pPr>
              <a:lnSpc>
                <a:spcPct val="80000"/>
              </a:lnSpc>
              <a:buFont typeface="Wingdings" panose="05000000000000000000" pitchFamily="2" charset="2"/>
              <a:buNone/>
            </a:pPr>
            <a:r>
              <a:rPr lang="en-US" altLang="zh-CN" sz="2800" b="1" dirty="0">
                <a:latin typeface="Times New Roman" panose="02020603050405020304" pitchFamily="18" charset="0"/>
              </a:rPr>
              <a:t>        outcome = underflow;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栈空则下溢出 *</a:t>
            </a:r>
            <a:r>
              <a:rPr lang="en-US" altLang="zh-CN" sz="2400" b="1" dirty="0">
                <a:latin typeface="Times New Roman" panose="02020603050405020304" pitchFamily="18" charset="0"/>
              </a:rPr>
              <a:t>/</a:t>
            </a:r>
          </a:p>
          <a:p>
            <a:pPr>
              <a:lnSpc>
                <a:spcPct val="80000"/>
              </a:lnSpc>
              <a:buFont typeface="Wingdings" panose="05000000000000000000" pitchFamily="2" charset="2"/>
              <a:buNone/>
            </a:pPr>
            <a:r>
              <a:rPr lang="en-US" altLang="zh-CN" sz="2800" b="1" dirty="0">
                <a:latin typeface="Times New Roman" panose="02020603050405020304" pitchFamily="18" charset="0"/>
              </a:rPr>
              <a:t>   else</a:t>
            </a:r>
          </a:p>
          <a:p>
            <a:pPr>
              <a:lnSpc>
                <a:spcPct val="80000"/>
              </a:lnSpc>
              <a:buFont typeface="Wingdings" panose="05000000000000000000" pitchFamily="2" charset="2"/>
              <a:buNone/>
            </a:pPr>
            <a:r>
              <a:rPr lang="en-US" altLang="zh-CN" sz="2800" b="1" dirty="0">
                <a:latin typeface="Times New Roman" panose="02020603050405020304" pitchFamily="18" charset="0"/>
              </a:rPr>
              <a:t>       *item = s-&gt;entry[s-&gt;top];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取出数据，</a:t>
            </a:r>
            <a:r>
              <a:rPr lang="en-US" altLang="zh-CN" sz="2400" b="1" dirty="0">
                <a:latin typeface="Times New Roman" panose="02020603050405020304" pitchFamily="18" charset="0"/>
              </a:rPr>
              <a:t>top</a:t>
            </a:r>
            <a:r>
              <a:rPr lang="zh-CN" altLang="en-US" sz="2400" b="1" dirty="0">
                <a:latin typeface="Times New Roman" panose="02020603050405020304" pitchFamily="18" charset="0"/>
              </a:rPr>
              <a:t>指针不变 *</a:t>
            </a:r>
            <a:r>
              <a:rPr lang="en-US" altLang="zh-CN" sz="2400" b="1" dirty="0">
                <a:latin typeface="Times New Roman" panose="02020603050405020304" pitchFamily="18" charset="0"/>
              </a:rPr>
              <a:t>/</a:t>
            </a:r>
          </a:p>
          <a:p>
            <a:pPr>
              <a:lnSpc>
                <a:spcPct val="80000"/>
              </a:lnSpc>
              <a:buFont typeface="Wingdings" panose="05000000000000000000" pitchFamily="2" charset="2"/>
              <a:buNone/>
            </a:pPr>
            <a:r>
              <a:rPr lang="en-US" altLang="zh-CN" sz="2800" b="1" dirty="0">
                <a:latin typeface="Times New Roman" panose="02020603050405020304" pitchFamily="18" charset="0"/>
              </a:rPr>
              <a:t>   return outcome;</a:t>
            </a:r>
          </a:p>
          <a:p>
            <a:pPr>
              <a:lnSpc>
                <a:spcPct val="80000"/>
              </a:lnSpc>
              <a:buFont typeface="Wingdings" panose="05000000000000000000" pitchFamily="2" charset="2"/>
              <a:buNone/>
            </a:pP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p:txBody>
      </p:sp>
    </p:spTree>
    <p:extLst>
      <p:ext uri="{BB962C8B-B14F-4D97-AF65-F5344CB8AC3E}">
        <p14:creationId xmlns:p14="http://schemas.microsoft.com/office/powerpoint/2010/main" val="821028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并查集</a:t>
            </a:r>
            <a:r>
              <a:rPr lang="en-US" altLang="zh-CN" dirty="0" smtClean="0"/>
              <a:t>(Disjoint Sets)</a:t>
            </a:r>
            <a:endParaRPr lang="en-US" dirty="0"/>
          </a:p>
        </p:txBody>
      </p:sp>
      <p:sp>
        <p:nvSpPr>
          <p:cNvPr id="3" name="内容占位符 2"/>
          <p:cNvSpPr>
            <a:spLocks noGrp="1"/>
          </p:cNvSpPr>
          <p:nvPr>
            <p:ph idx="1"/>
          </p:nvPr>
        </p:nvSpPr>
        <p:spPr>
          <a:xfrm>
            <a:off x="1451579" y="2015733"/>
            <a:ext cx="8807989" cy="2455683"/>
          </a:xfrm>
        </p:spPr>
        <p:txBody>
          <a:bodyPr/>
          <a:lstStyle/>
          <a:p>
            <a:r>
              <a:rPr lang="zh-CN" altLang="en-US" b="1" dirty="0"/>
              <a:t>并查集是一种树型的数据结构，用于处理一些不相交集合的合并问题。</a:t>
            </a:r>
          </a:p>
          <a:p>
            <a:r>
              <a:rPr lang="zh-CN" altLang="en-US" b="1" dirty="0"/>
              <a:t>并查集的主要操作有</a:t>
            </a:r>
          </a:p>
          <a:p>
            <a:pPr lvl="1"/>
            <a:r>
              <a:rPr lang="en-US" altLang="zh-CN" b="1" dirty="0"/>
              <a:t>1</a:t>
            </a:r>
            <a:r>
              <a:rPr lang="zh-CN" altLang="en-US" b="1" dirty="0"/>
              <a:t>－合并两个不相交集合</a:t>
            </a:r>
          </a:p>
          <a:p>
            <a:pPr lvl="1"/>
            <a:r>
              <a:rPr lang="en-US" altLang="zh-CN" b="1" dirty="0"/>
              <a:t>2</a:t>
            </a:r>
            <a:r>
              <a:rPr lang="zh-CN" altLang="en-US" b="1" dirty="0"/>
              <a:t>－判断两个元素是否属于同一个集合</a:t>
            </a:r>
          </a:p>
          <a:p>
            <a:pPr lvl="1"/>
            <a:r>
              <a:rPr lang="en-US" altLang="zh-CN" b="1" dirty="0"/>
              <a:t>3</a:t>
            </a:r>
            <a:r>
              <a:rPr lang="zh-CN" altLang="en-US" b="1" dirty="0"/>
              <a:t>－路径</a:t>
            </a:r>
            <a:r>
              <a:rPr lang="zh-CN" altLang="en-US" b="1" dirty="0" smtClean="0"/>
              <a:t>压缩</a:t>
            </a:r>
            <a:endParaRPr lang="zh-CN" altLang="en-US" b="1" dirty="0"/>
          </a:p>
        </p:txBody>
      </p:sp>
    </p:spTree>
    <p:extLst>
      <p:ext uri="{BB962C8B-B14F-4D97-AF65-F5344CB8AC3E}">
        <p14:creationId xmlns:p14="http://schemas.microsoft.com/office/powerpoint/2010/main" val="3719814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Line 11"/>
          <p:cNvSpPr>
            <a:spLocks noChangeShapeType="1"/>
          </p:cNvSpPr>
          <p:nvPr/>
        </p:nvSpPr>
        <p:spPr bwMode="auto">
          <a:xfrm flipH="1" flipV="1">
            <a:off x="2558607" y="2764663"/>
            <a:ext cx="2873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 name="Rectangle 2"/>
          <p:cNvSpPr>
            <a:spLocks noGrp="1" noChangeArrowheads="1"/>
          </p:cNvSpPr>
          <p:nvPr>
            <p:ph type="title"/>
          </p:nvPr>
        </p:nvSpPr>
        <p:spPr/>
        <p:txBody>
          <a:bodyPr/>
          <a:lstStyle/>
          <a:p>
            <a:r>
              <a:rPr lang="zh-CN" altLang="en-US"/>
              <a:t>元素的合并图示</a:t>
            </a:r>
          </a:p>
        </p:txBody>
      </p:sp>
      <p:sp>
        <p:nvSpPr>
          <p:cNvPr id="12293" name="Oval 5"/>
          <p:cNvSpPr>
            <a:spLocks noChangeArrowheads="1"/>
          </p:cNvSpPr>
          <p:nvPr/>
        </p:nvSpPr>
        <p:spPr bwMode="auto">
          <a:xfrm>
            <a:off x="2126807" y="2261427"/>
            <a:ext cx="503237" cy="503237"/>
          </a:xfrm>
          <a:prstGeom prst="ellipse">
            <a:avLst/>
          </a:prstGeom>
          <a:solidFill>
            <a:srgbClr val="FA3866"/>
          </a:solidFill>
          <a:ln>
            <a:noFill/>
          </a:ln>
          <a:effectLs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a:effectLst>
                  <a:outerShdw blurRad="38100" dist="38100" dir="2700000" algn="tl">
                    <a:srgbClr val="FFFFFF"/>
                  </a:outerShdw>
                </a:effectLst>
                <a:latin typeface="Arial" panose="020B0604020202020204" pitchFamily="34" charset="0"/>
              </a:rPr>
              <a:t>1</a:t>
            </a:r>
          </a:p>
        </p:txBody>
      </p:sp>
      <p:sp>
        <p:nvSpPr>
          <p:cNvPr id="12295" name="Oval 7"/>
          <p:cNvSpPr>
            <a:spLocks noChangeArrowheads="1"/>
          </p:cNvSpPr>
          <p:nvPr/>
        </p:nvSpPr>
        <p:spPr bwMode="auto">
          <a:xfrm>
            <a:off x="4358832" y="2261427"/>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3</a:t>
            </a:r>
          </a:p>
        </p:txBody>
      </p:sp>
      <p:sp>
        <p:nvSpPr>
          <p:cNvPr id="12296" name="Oval 8"/>
          <p:cNvSpPr>
            <a:spLocks noChangeArrowheads="1"/>
          </p:cNvSpPr>
          <p:nvPr/>
        </p:nvSpPr>
        <p:spPr bwMode="auto">
          <a:xfrm>
            <a:off x="3277744" y="2261427"/>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a:effectLst>
                  <a:outerShdw blurRad="38100" dist="38100" dir="2700000" algn="tl">
                    <a:srgbClr val="FFFFFF"/>
                  </a:outerShdw>
                </a:effectLst>
                <a:latin typeface="Arial" panose="020B0604020202020204" pitchFamily="34" charset="0"/>
              </a:rPr>
              <a:t>2</a:t>
            </a:r>
          </a:p>
        </p:txBody>
      </p:sp>
      <p:sp>
        <p:nvSpPr>
          <p:cNvPr id="12297" name="Line 9"/>
          <p:cNvSpPr>
            <a:spLocks noChangeShapeType="1"/>
          </p:cNvSpPr>
          <p:nvPr/>
        </p:nvSpPr>
        <p:spPr bwMode="auto">
          <a:xfrm flipV="1">
            <a:off x="1982343" y="2764663"/>
            <a:ext cx="2159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Oval 14"/>
          <p:cNvSpPr>
            <a:spLocks noChangeArrowheads="1"/>
          </p:cNvSpPr>
          <p:nvPr/>
        </p:nvSpPr>
        <p:spPr bwMode="auto">
          <a:xfrm>
            <a:off x="5438332" y="2261427"/>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4</a:t>
            </a:r>
          </a:p>
        </p:txBody>
      </p:sp>
      <p:sp>
        <p:nvSpPr>
          <p:cNvPr id="12303" name="Oval 15"/>
          <p:cNvSpPr>
            <a:spLocks noChangeArrowheads="1"/>
          </p:cNvSpPr>
          <p:nvPr/>
        </p:nvSpPr>
        <p:spPr bwMode="auto">
          <a:xfrm>
            <a:off x="6590857" y="2261427"/>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5</a:t>
            </a:r>
          </a:p>
        </p:txBody>
      </p:sp>
      <p:sp>
        <p:nvSpPr>
          <p:cNvPr id="12304" name="Text Box 16"/>
          <p:cNvSpPr txBox="1">
            <a:spLocks noChangeArrowheads="1"/>
          </p:cNvSpPr>
          <p:nvPr/>
        </p:nvSpPr>
        <p:spPr bwMode="auto">
          <a:xfrm>
            <a:off x="8417435" y="2920683"/>
            <a:ext cx="146722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effectLst>
                  <a:outerShdw blurRad="38100" dist="38100" dir="2700000" algn="tl">
                    <a:srgbClr val="C0C0C0"/>
                  </a:outerShdw>
                </a:effectLst>
                <a:latin typeface="Arial" panose="020B0604020202020204" pitchFamily="34" charset="0"/>
              </a:rPr>
              <a:t>合并</a:t>
            </a:r>
            <a:r>
              <a:rPr lang="en-US" altLang="zh-CN" dirty="0">
                <a:effectLst>
                  <a:outerShdw blurRad="38100" dist="38100" dir="2700000" algn="tl">
                    <a:srgbClr val="C0C0C0"/>
                  </a:outerShdw>
                </a:effectLst>
                <a:latin typeface="Arial" panose="020B0604020202020204" pitchFamily="34" charset="0"/>
              </a:rPr>
              <a:t>1</a:t>
            </a:r>
            <a:r>
              <a:rPr lang="zh-CN" altLang="en-US" dirty="0">
                <a:effectLst>
                  <a:outerShdw blurRad="38100" dist="38100" dir="2700000" algn="tl">
                    <a:srgbClr val="C0C0C0"/>
                  </a:outerShdw>
                </a:effectLst>
                <a:latin typeface="Arial" panose="020B0604020202020204" pitchFamily="34" charset="0"/>
              </a:rPr>
              <a:t>和</a:t>
            </a:r>
            <a:r>
              <a:rPr lang="en-US" altLang="zh-CN" dirty="0">
                <a:effectLst>
                  <a:outerShdw blurRad="38100" dist="38100" dir="2700000" algn="tl">
                    <a:srgbClr val="C0C0C0"/>
                  </a:outerShdw>
                </a:effectLst>
                <a:latin typeface="Arial" panose="020B0604020202020204" pitchFamily="34" charset="0"/>
              </a:rPr>
              <a:t>2</a:t>
            </a:r>
          </a:p>
          <a:p>
            <a:pPr>
              <a:spcBef>
                <a:spcPct val="50000"/>
              </a:spcBef>
            </a:pPr>
            <a:r>
              <a:rPr lang="zh-CN" altLang="en-US" dirty="0">
                <a:effectLst>
                  <a:outerShdw blurRad="38100" dist="38100" dir="2700000" algn="tl">
                    <a:srgbClr val="C0C0C0"/>
                  </a:outerShdw>
                </a:effectLst>
                <a:latin typeface="Arial" panose="020B0604020202020204" pitchFamily="34" charset="0"/>
              </a:rPr>
              <a:t>合并</a:t>
            </a:r>
            <a:r>
              <a:rPr lang="en-US" altLang="zh-CN" dirty="0">
                <a:effectLst>
                  <a:outerShdw blurRad="38100" dist="38100" dir="2700000" algn="tl">
                    <a:srgbClr val="C0C0C0"/>
                  </a:outerShdw>
                </a:effectLst>
                <a:latin typeface="Arial" panose="020B0604020202020204" pitchFamily="34" charset="0"/>
              </a:rPr>
              <a:t>1</a:t>
            </a:r>
            <a:r>
              <a:rPr lang="zh-CN" altLang="en-US" dirty="0">
                <a:effectLst>
                  <a:outerShdw blurRad="38100" dist="38100" dir="2700000" algn="tl">
                    <a:srgbClr val="C0C0C0"/>
                  </a:outerShdw>
                </a:effectLst>
                <a:latin typeface="Arial" panose="020B0604020202020204" pitchFamily="34" charset="0"/>
              </a:rPr>
              <a:t>和</a:t>
            </a:r>
            <a:r>
              <a:rPr lang="en-US" altLang="zh-CN" dirty="0">
                <a:effectLst>
                  <a:outerShdw blurRad="38100" dist="38100" dir="2700000" algn="tl">
                    <a:srgbClr val="C0C0C0"/>
                  </a:outerShdw>
                </a:effectLst>
                <a:latin typeface="Arial" panose="020B0604020202020204" pitchFamily="34" charset="0"/>
              </a:rPr>
              <a:t>3</a:t>
            </a:r>
          </a:p>
          <a:p>
            <a:pPr>
              <a:spcBef>
                <a:spcPct val="50000"/>
              </a:spcBef>
            </a:pPr>
            <a:r>
              <a:rPr lang="zh-CN" altLang="en-US" dirty="0">
                <a:effectLst>
                  <a:outerShdw blurRad="38100" dist="38100" dir="2700000" algn="tl">
                    <a:srgbClr val="C0C0C0"/>
                  </a:outerShdw>
                </a:effectLst>
                <a:latin typeface="Arial" panose="020B0604020202020204" pitchFamily="34" charset="0"/>
              </a:rPr>
              <a:t>合并</a:t>
            </a:r>
            <a:r>
              <a:rPr lang="en-US" altLang="zh-CN" dirty="0">
                <a:effectLst>
                  <a:outerShdw blurRad="38100" dist="38100" dir="2700000" algn="tl">
                    <a:srgbClr val="C0C0C0"/>
                  </a:outerShdw>
                </a:effectLst>
                <a:latin typeface="Arial" panose="020B0604020202020204" pitchFamily="34" charset="0"/>
              </a:rPr>
              <a:t>5</a:t>
            </a:r>
            <a:r>
              <a:rPr lang="zh-CN" altLang="en-US" dirty="0">
                <a:effectLst>
                  <a:outerShdw blurRad="38100" dist="38100" dir="2700000" algn="tl">
                    <a:srgbClr val="C0C0C0"/>
                  </a:outerShdw>
                </a:effectLst>
                <a:latin typeface="Arial" panose="020B0604020202020204" pitchFamily="34" charset="0"/>
              </a:rPr>
              <a:t>和</a:t>
            </a:r>
            <a:r>
              <a:rPr lang="en-US" altLang="zh-CN" dirty="0">
                <a:effectLst>
                  <a:outerShdw blurRad="38100" dist="38100" dir="2700000" algn="tl">
                    <a:srgbClr val="C0C0C0"/>
                  </a:outerShdw>
                </a:effectLst>
                <a:latin typeface="Arial" panose="020B0604020202020204" pitchFamily="34" charset="0"/>
              </a:rPr>
              <a:t>4</a:t>
            </a:r>
          </a:p>
          <a:p>
            <a:pPr>
              <a:spcBef>
                <a:spcPct val="50000"/>
              </a:spcBef>
            </a:pPr>
            <a:r>
              <a:rPr lang="zh-CN" altLang="en-US" dirty="0">
                <a:effectLst>
                  <a:outerShdw blurRad="38100" dist="38100" dir="2700000" algn="tl">
                    <a:srgbClr val="C0C0C0"/>
                  </a:outerShdw>
                </a:effectLst>
                <a:latin typeface="Arial" panose="020B0604020202020204" pitchFamily="34" charset="0"/>
              </a:rPr>
              <a:t>合并</a:t>
            </a:r>
            <a:r>
              <a:rPr lang="en-US" altLang="zh-CN" dirty="0">
                <a:effectLst>
                  <a:outerShdw blurRad="38100" dist="38100" dir="2700000" algn="tl">
                    <a:srgbClr val="C0C0C0"/>
                  </a:outerShdw>
                </a:effectLst>
                <a:latin typeface="Arial" panose="020B0604020202020204" pitchFamily="34" charset="0"/>
              </a:rPr>
              <a:t>5</a:t>
            </a:r>
            <a:r>
              <a:rPr lang="zh-CN" altLang="en-US" dirty="0">
                <a:effectLst>
                  <a:outerShdw blurRad="38100" dist="38100" dir="2700000" algn="tl">
                    <a:srgbClr val="C0C0C0"/>
                  </a:outerShdw>
                </a:effectLst>
                <a:latin typeface="Arial" panose="020B0604020202020204" pitchFamily="34" charset="0"/>
              </a:rPr>
              <a:t>和</a:t>
            </a:r>
            <a:r>
              <a:rPr lang="en-US" altLang="zh-CN" dirty="0">
                <a:effectLst>
                  <a:outerShdw blurRad="38100" dist="38100" dir="2700000" algn="tl">
                    <a:srgbClr val="C0C0C0"/>
                  </a:outerShdw>
                </a:effectLst>
                <a:latin typeface="Arial" panose="020B0604020202020204" pitchFamily="34" charset="0"/>
              </a:rPr>
              <a:t>3</a:t>
            </a:r>
          </a:p>
        </p:txBody>
      </p:sp>
      <p:sp>
        <p:nvSpPr>
          <p:cNvPr id="12305" name="Line 17"/>
          <p:cNvSpPr>
            <a:spLocks noChangeShapeType="1"/>
          </p:cNvSpPr>
          <p:nvPr/>
        </p:nvSpPr>
        <p:spPr bwMode="auto">
          <a:xfrm flipH="1" flipV="1">
            <a:off x="6938042" y="2764663"/>
            <a:ext cx="315279" cy="4450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18"/>
          <p:cNvSpPr>
            <a:spLocks noChangeShapeType="1"/>
          </p:cNvSpPr>
          <p:nvPr/>
        </p:nvSpPr>
        <p:spPr bwMode="auto">
          <a:xfrm flipH="1" flipV="1">
            <a:off x="3134868" y="3701288"/>
            <a:ext cx="28733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274989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04">
                                            <p:txEl>
                                              <p:pRg st="0" end="0"/>
                                            </p:txEl>
                                          </p:spTgt>
                                        </p:tgtEl>
                                        <p:attrNameLst>
                                          <p:attrName>style.visibility</p:attrName>
                                        </p:attrNameLst>
                                      </p:cBhvr>
                                      <p:to>
                                        <p:strVal val="visible"/>
                                      </p:to>
                                    </p:set>
                                    <p:anim calcmode="lin" valueType="num">
                                      <p:cBhvr additive="base">
                                        <p:cTn id="7" dur="1000" fill="hold"/>
                                        <p:tgtEl>
                                          <p:spTgt spid="1230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230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50" presetClass="path" presetSubtype="0" accel="50000" decel="50000" fill="hold" grpId="0" nodeType="afterEffect">
                                  <p:stCondLst>
                                    <p:cond delay="0"/>
                                  </p:stCondLst>
                                  <p:childTnLst>
                                    <p:animMotion origin="layout" path="M -3.33333E-6 3.33333E-6 L -0.06757 3.33333E-6 C -0.09804 3.33333E-6 -0.13502 0.03703 -0.13502 0.06736 L -0.13502 0.13472 " pathEditMode="relative" rAng="0" ptsTypes="AAAA">
                                      <p:cBhvr>
                                        <p:cTn id="11" dur="1000" fill="hold"/>
                                        <p:tgtEl>
                                          <p:spTgt spid="12296"/>
                                        </p:tgtEl>
                                        <p:attrNameLst>
                                          <p:attrName>ppt_x</p:attrName>
                                          <p:attrName>ppt_y</p:attrName>
                                        </p:attrNameLst>
                                      </p:cBhvr>
                                      <p:rCtr x="-6758" y="6736"/>
                                    </p:animMotion>
                                  </p:childTnLst>
                                </p:cTn>
                              </p:par>
                            </p:childTnLst>
                          </p:cTn>
                        </p:par>
                        <p:par>
                          <p:cTn id="12" fill="hold" nodeType="afterGroup">
                            <p:stCondLst>
                              <p:cond delay="2000"/>
                            </p:stCondLst>
                            <p:childTnLst>
                              <p:par>
                                <p:cTn id="13" presetID="8" presetClass="entr" presetSubtype="16" fill="hold" nodeType="after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diamond(in)">
                                      <p:cBhvr>
                                        <p:cTn id="15" dur="1000"/>
                                        <p:tgtEl>
                                          <p:spTgt spid="12297"/>
                                        </p:tgtEl>
                                      </p:cBhvr>
                                    </p:animEffect>
                                  </p:childTnLst>
                                </p:cTn>
                              </p:par>
                            </p:childTnLst>
                          </p:cTn>
                        </p:par>
                        <p:par>
                          <p:cTn id="16" fill="hold" nodeType="afterGroup">
                            <p:stCondLst>
                              <p:cond delay="3000"/>
                            </p:stCondLst>
                            <p:childTnLst>
                              <p:par>
                                <p:cTn id="17" presetID="2" presetClass="entr" presetSubtype="4" fill="hold" nodeType="afterEffect">
                                  <p:stCondLst>
                                    <p:cond delay="0"/>
                                  </p:stCondLst>
                                  <p:childTnLst>
                                    <p:set>
                                      <p:cBhvr>
                                        <p:cTn id="18" dur="1" fill="hold">
                                          <p:stCondLst>
                                            <p:cond delay="0"/>
                                          </p:stCondLst>
                                        </p:cTn>
                                        <p:tgtEl>
                                          <p:spTgt spid="12304">
                                            <p:txEl>
                                              <p:pRg st="1" end="1"/>
                                            </p:txEl>
                                          </p:spTgt>
                                        </p:tgtEl>
                                        <p:attrNameLst>
                                          <p:attrName>style.visibility</p:attrName>
                                        </p:attrNameLst>
                                      </p:cBhvr>
                                      <p:to>
                                        <p:strVal val="visible"/>
                                      </p:to>
                                    </p:set>
                                    <p:anim calcmode="lin" valueType="num">
                                      <p:cBhvr additive="base">
                                        <p:cTn id="19" dur="1000" fill="hold"/>
                                        <p:tgtEl>
                                          <p:spTgt spid="12304">
                                            <p:txEl>
                                              <p:pRg st="1" end="1"/>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2304">
                                            <p:txEl>
                                              <p:pRg st="1" end="1"/>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4000"/>
                            </p:stCondLst>
                            <p:childTnLst>
                              <p:par>
                                <p:cTn id="22" presetID="50" presetClass="path" presetSubtype="0" accel="50000" decel="50000" fill="hold" grpId="0" nodeType="afterEffect">
                                  <p:stCondLst>
                                    <p:cond delay="0"/>
                                  </p:stCondLst>
                                  <p:childTnLst>
                                    <p:animMotion origin="layout" path="M 4.79167E-6 3.33333E-6 L -0.0668 3.33333E-6 C -0.09662 3.33333E-6 -0.13295 0.03703 -0.13295 0.06805 L -0.13295 0.13611 " pathEditMode="relative" rAng="0" ptsTypes="AAAA">
                                      <p:cBhvr>
                                        <p:cTn id="23" dur="1000" fill="hold"/>
                                        <p:tgtEl>
                                          <p:spTgt spid="12295"/>
                                        </p:tgtEl>
                                        <p:attrNameLst>
                                          <p:attrName>ppt_x</p:attrName>
                                          <p:attrName>ppt_y</p:attrName>
                                        </p:attrNameLst>
                                      </p:cBhvr>
                                      <p:rCtr x="-6654" y="6806"/>
                                    </p:animMotion>
                                  </p:childTnLst>
                                </p:cTn>
                              </p:par>
                            </p:childTnLst>
                          </p:cTn>
                        </p:par>
                        <p:par>
                          <p:cTn id="24" fill="hold" nodeType="afterGroup">
                            <p:stCondLst>
                              <p:cond delay="5000"/>
                            </p:stCondLst>
                            <p:childTnLst>
                              <p:par>
                                <p:cTn id="25" presetID="8" presetClass="entr" presetSubtype="16" fill="hold" nodeType="afterEffect">
                                  <p:stCondLst>
                                    <p:cond delay="0"/>
                                  </p:stCondLst>
                                  <p:childTnLst>
                                    <p:set>
                                      <p:cBhvr>
                                        <p:cTn id="26" dur="1" fill="hold">
                                          <p:stCondLst>
                                            <p:cond delay="0"/>
                                          </p:stCondLst>
                                        </p:cTn>
                                        <p:tgtEl>
                                          <p:spTgt spid="12299"/>
                                        </p:tgtEl>
                                        <p:attrNameLst>
                                          <p:attrName>style.visibility</p:attrName>
                                        </p:attrNameLst>
                                      </p:cBhvr>
                                      <p:to>
                                        <p:strVal val="visible"/>
                                      </p:to>
                                    </p:set>
                                    <p:animEffect transition="in" filter="diamond(in)">
                                      <p:cBhvr>
                                        <p:cTn id="27" dur="1000"/>
                                        <p:tgtEl>
                                          <p:spTgt spid="12299"/>
                                        </p:tgtEl>
                                      </p:cBhvr>
                                    </p:animEffect>
                                  </p:childTnLst>
                                </p:cTn>
                              </p:par>
                            </p:childTnLst>
                          </p:cTn>
                        </p:par>
                        <p:par>
                          <p:cTn id="28" fill="hold" nodeType="afterGroup">
                            <p:stCondLst>
                              <p:cond delay="6000"/>
                            </p:stCondLst>
                            <p:childTnLst>
                              <p:par>
                                <p:cTn id="29" presetID="2" presetClass="entr" presetSubtype="4" fill="hold" nodeType="afterEffect">
                                  <p:stCondLst>
                                    <p:cond delay="0"/>
                                  </p:stCondLst>
                                  <p:childTnLst>
                                    <p:set>
                                      <p:cBhvr>
                                        <p:cTn id="30" dur="1" fill="hold">
                                          <p:stCondLst>
                                            <p:cond delay="0"/>
                                          </p:stCondLst>
                                        </p:cTn>
                                        <p:tgtEl>
                                          <p:spTgt spid="12304">
                                            <p:txEl>
                                              <p:pRg st="2" end="2"/>
                                            </p:txEl>
                                          </p:spTgt>
                                        </p:tgtEl>
                                        <p:attrNameLst>
                                          <p:attrName>style.visibility</p:attrName>
                                        </p:attrNameLst>
                                      </p:cBhvr>
                                      <p:to>
                                        <p:strVal val="visible"/>
                                      </p:to>
                                    </p:set>
                                    <p:anim calcmode="lin" valueType="num">
                                      <p:cBhvr additive="base">
                                        <p:cTn id="31" dur="1000" fill="hold"/>
                                        <p:tgtEl>
                                          <p:spTgt spid="12304">
                                            <p:txEl>
                                              <p:pRg st="2" end="2"/>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2304">
                                            <p:txEl>
                                              <p:pRg st="2" end="2"/>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7000"/>
                            </p:stCondLst>
                            <p:childTnLst>
                              <p:par>
                                <p:cTn id="34" presetID="50" presetClass="path" presetSubtype="0" accel="50000" decel="50000" fill="hold" grpId="0" nodeType="afterEffect">
                                  <p:stCondLst>
                                    <p:cond delay="0"/>
                                  </p:stCondLst>
                                  <p:childTnLst>
                                    <p:animMotion origin="layout" path="M -5.55556E-7 -3.81503E-6 L 0.06476 -3.81503E-6 C 0.09375 -3.81503E-6 0.12986 0.03862 0.12986 0.07076 L 0.12986 0.14151 " pathEditMode="relative" rAng="0" ptsTypes="FfFF">
                                      <p:cBhvr>
                                        <p:cTn id="35" dur="1000" fill="hold"/>
                                        <p:tgtEl>
                                          <p:spTgt spid="12302"/>
                                        </p:tgtEl>
                                        <p:attrNameLst>
                                          <p:attrName>ppt_x</p:attrName>
                                          <p:attrName>ppt_y</p:attrName>
                                        </p:attrNameLst>
                                      </p:cBhvr>
                                      <p:rCtr x="6493" y="7075"/>
                                    </p:animMotion>
                                  </p:childTnLst>
                                </p:cTn>
                              </p:par>
                            </p:childTnLst>
                          </p:cTn>
                        </p:par>
                        <p:par>
                          <p:cTn id="36" fill="hold" nodeType="afterGroup">
                            <p:stCondLst>
                              <p:cond delay="8000"/>
                            </p:stCondLst>
                            <p:childTnLst>
                              <p:par>
                                <p:cTn id="37" presetID="8" presetClass="entr" presetSubtype="16" fill="hold" nodeType="afterEffect">
                                  <p:stCondLst>
                                    <p:cond delay="0"/>
                                  </p:stCondLst>
                                  <p:childTnLst>
                                    <p:set>
                                      <p:cBhvr>
                                        <p:cTn id="38" dur="1" fill="hold">
                                          <p:stCondLst>
                                            <p:cond delay="0"/>
                                          </p:stCondLst>
                                        </p:cTn>
                                        <p:tgtEl>
                                          <p:spTgt spid="12305"/>
                                        </p:tgtEl>
                                        <p:attrNameLst>
                                          <p:attrName>style.visibility</p:attrName>
                                        </p:attrNameLst>
                                      </p:cBhvr>
                                      <p:to>
                                        <p:strVal val="visible"/>
                                      </p:to>
                                    </p:set>
                                    <p:animEffect transition="in" filter="diamond(in)">
                                      <p:cBhvr>
                                        <p:cTn id="39" dur="1000"/>
                                        <p:tgtEl>
                                          <p:spTgt spid="12305"/>
                                        </p:tgtEl>
                                      </p:cBhvr>
                                    </p:animEffect>
                                  </p:childTnLst>
                                </p:cTn>
                              </p:par>
                            </p:childTnLst>
                          </p:cTn>
                        </p:par>
                        <p:par>
                          <p:cTn id="40" fill="hold" nodeType="afterGroup">
                            <p:stCondLst>
                              <p:cond delay="9000"/>
                            </p:stCondLst>
                            <p:childTnLst>
                              <p:par>
                                <p:cTn id="41" presetID="2" presetClass="entr" presetSubtype="4" fill="hold" nodeType="afterEffect">
                                  <p:stCondLst>
                                    <p:cond delay="0"/>
                                  </p:stCondLst>
                                  <p:childTnLst>
                                    <p:set>
                                      <p:cBhvr>
                                        <p:cTn id="42" dur="1" fill="hold">
                                          <p:stCondLst>
                                            <p:cond delay="0"/>
                                          </p:stCondLst>
                                        </p:cTn>
                                        <p:tgtEl>
                                          <p:spTgt spid="12304">
                                            <p:txEl>
                                              <p:pRg st="3" end="3"/>
                                            </p:txEl>
                                          </p:spTgt>
                                        </p:tgtEl>
                                        <p:attrNameLst>
                                          <p:attrName>style.visibility</p:attrName>
                                        </p:attrNameLst>
                                      </p:cBhvr>
                                      <p:to>
                                        <p:strVal val="visible"/>
                                      </p:to>
                                    </p:set>
                                    <p:anim calcmode="lin" valueType="num">
                                      <p:cBhvr additive="base">
                                        <p:cTn id="43" dur="1000" fill="hold"/>
                                        <p:tgtEl>
                                          <p:spTgt spid="12304">
                                            <p:txEl>
                                              <p:pRg st="3" end="3"/>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12304">
                                            <p:txEl>
                                              <p:pRg st="3" end="3"/>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0"/>
                            </p:stCondLst>
                            <p:childTnLst>
                              <p:par>
                                <p:cTn id="46" presetID="50" presetClass="path" presetSubtype="0" accel="50000" decel="50000" fill="hold" grpId="0" nodeType="afterEffect">
                                  <p:stCondLst>
                                    <p:cond delay="0"/>
                                  </p:stCondLst>
                                  <p:childTnLst>
                                    <p:animMotion origin="layout" path="M 1.875E-6 3.33333E-6 L -0.1375 3.33333E-6 C -0.19935 3.33333E-6 -0.27474 0.075 -0.27474 0.13588 L -0.27474 0.27338 " pathEditMode="relative" rAng="0" ptsTypes="AAAA">
                                      <p:cBhvr>
                                        <p:cTn id="47" dur="1000" fill="hold"/>
                                        <p:tgtEl>
                                          <p:spTgt spid="12303"/>
                                        </p:tgtEl>
                                        <p:attrNameLst>
                                          <p:attrName>ppt_x</p:attrName>
                                          <p:attrName>ppt_y</p:attrName>
                                        </p:attrNameLst>
                                      </p:cBhvr>
                                      <p:rCtr x="-13737" y="13657"/>
                                    </p:animMotion>
                                  </p:childTnLst>
                                </p:cTn>
                              </p:par>
                              <p:par>
                                <p:cTn id="48" presetID="43" presetClass="path" presetSubtype="0" accel="50000" decel="50000" fill="hold" grpId="1" nodeType="withEffect">
                                  <p:stCondLst>
                                    <p:cond delay="0"/>
                                  </p:stCondLst>
                                  <p:childTnLst>
                                    <p:animMotion origin="layout" path="M 0.12981 0.14143 L 0.00234 0.14143 C -0.05521 0.14143 -0.12474 0.21018 -0.12474 0.26689 L -0.12474 0.39328 " pathEditMode="relative" rAng="0" ptsTypes="AAAA">
                                      <p:cBhvr>
                                        <p:cTn id="49" dur="1000" fill="hold"/>
                                        <p:tgtEl>
                                          <p:spTgt spid="12302"/>
                                        </p:tgtEl>
                                        <p:attrNameLst>
                                          <p:attrName>ppt_x</p:attrName>
                                          <p:attrName>ppt_y</p:attrName>
                                        </p:attrNameLst>
                                      </p:cBhvr>
                                      <p:rCtr x="-12734" y="12593"/>
                                    </p:animMotion>
                                  </p:childTnLst>
                                </p:cTn>
                              </p:par>
                              <p:par>
                                <p:cTn id="50" presetID="0" presetClass="path" presetSubtype="0" accel="50000" decel="50000" fill="hold" nodeType="withEffect">
                                  <p:stCondLst>
                                    <p:cond delay="0"/>
                                  </p:stCondLst>
                                  <p:childTnLst>
                                    <p:animMotion origin="layout" path="M -1.04167E-6 1.85185E-6 L -0.13594 1.85185E-6 C -0.19687 1.85185E-6 -0.27161 0.07129 -0.27161 0.12916 L -0.27161 0.25903 " pathEditMode="relative" rAng="0" ptsTypes="AAAA">
                                      <p:cBhvr>
                                        <p:cTn id="51" dur="1000" fill="hold"/>
                                        <p:tgtEl>
                                          <p:spTgt spid="12305"/>
                                        </p:tgtEl>
                                        <p:attrNameLst>
                                          <p:attrName>ppt_x</p:attrName>
                                          <p:attrName>ppt_y</p:attrName>
                                        </p:attrNameLst>
                                      </p:cBhvr>
                                      <p:rCtr x="-13581" y="12940"/>
                                    </p:animMotion>
                                  </p:childTnLst>
                                </p:cTn>
                              </p:par>
                            </p:childTnLst>
                          </p:cTn>
                        </p:par>
                        <p:par>
                          <p:cTn id="52" fill="hold" nodeType="afterGroup">
                            <p:stCondLst>
                              <p:cond delay="11000"/>
                            </p:stCondLst>
                            <p:childTnLst>
                              <p:par>
                                <p:cTn id="53" presetID="8" presetClass="entr" presetSubtype="16" fill="hold" nodeType="afterEffect">
                                  <p:stCondLst>
                                    <p:cond delay="0"/>
                                  </p:stCondLst>
                                  <p:childTnLst>
                                    <p:set>
                                      <p:cBhvr>
                                        <p:cTn id="54" dur="1" fill="hold">
                                          <p:stCondLst>
                                            <p:cond delay="0"/>
                                          </p:stCondLst>
                                        </p:cTn>
                                        <p:tgtEl>
                                          <p:spTgt spid="12306"/>
                                        </p:tgtEl>
                                        <p:attrNameLst>
                                          <p:attrName>style.visibility</p:attrName>
                                        </p:attrNameLst>
                                      </p:cBhvr>
                                      <p:to>
                                        <p:strVal val="visible"/>
                                      </p:to>
                                    </p:set>
                                    <p:animEffect transition="in" filter="diamond(in)">
                                      <p:cBhvr>
                                        <p:cTn id="55" dur="1000"/>
                                        <p:tgtEl>
                                          <p:spTgt spid="12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P spid="12296" grpId="0" animBg="1"/>
      <p:bldP spid="12302" grpId="0" animBg="1"/>
      <p:bldP spid="12302" grpId="1" animBg="1"/>
      <p:bldP spid="123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a:t>判断元素是否属于同一集合</a:t>
            </a:r>
          </a:p>
        </p:txBody>
      </p:sp>
      <p:sp>
        <p:nvSpPr>
          <p:cNvPr id="13315" name="Rectangle 3"/>
          <p:cNvSpPr>
            <a:spLocks noGrp="1" noChangeArrowheads="1"/>
          </p:cNvSpPr>
          <p:nvPr>
            <p:ph type="body" idx="1"/>
          </p:nvPr>
        </p:nvSpPr>
        <p:spPr>
          <a:xfrm>
            <a:off x="1157135" y="1949671"/>
            <a:ext cx="6268241" cy="427770"/>
          </a:xfrm>
        </p:spPr>
        <p:txBody>
          <a:bodyPr>
            <a:normAutofit lnSpcReduction="10000"/>
          </a:bodyPr>
          <a:lstStyle/>
          <a:p>
            <a:r>
              <a:rPr lang="zh-CN" altLang="en-US" dirty="0"/>
              <a:t>用</a:t>
            </a:r>
            <a:r>
              <a:rPr lang="en-US" altLang="zh-CN" dirty="0"/>
              <a:t>father[</a:t>
            </a:r>
            <a:r>
              <a:rPr lang="en-US" altLang="zh-CN" dirty="0" err="1"/>
              <a:t>i</a:t>
            </a:r>
            <a:r>
              <a:rPr lang="en-US" altLang="zh-CN" dirty="0"/>
              <a:t>]</a:t>
            </a:r>
            <a:r>
              <a:rPr lang="zh-CN" altLang="en-US" dirty="0"/>
              <a:t>表示元素</a:t>
            </a:r>
            <a:r>
              <a:rPr lang="en-US" altLang="zh-CN" dirty="0" err="1"/>
              <a:t>i</a:t>
            </a:r>
            <a:r>
              <a:rPr lang="zh-CN" altLang="en-US" dirty="0"/>
              <a:t>的父亲结点，如刚才那个图所</a:t>
            </a:r>
            <a:r>
              <a:rPr lang="zh-CN" altLang="en-US" dirty="0" smtClean="0"/>
              <a:t>示。</a:t>
            </a:r>
            <a:endParaRPr lang="en-US" altLang="zh-CN" dirty="0" smtClean="0"/>
          </a:p>
        </p:txBody>
      </p:sp>
      <p:grpSp>
        <p:nvGrpSpPr>
          <p:cNvPr id="2" name="组合 1"/>
          <p:cNvGrpSpPr/>
          <p:nvPr/>
        </p:nvGrpSpPr>
        <p:grpSpPr>
          <a:xfrm>
            <a:off x="9839566" y="2015732"/>
            <a:ext cx="2017712" cy="3384551"/>
            <a:chOff x="9839566" y="2015732"/>
            <a:chExt cx="2017712" cy="3384551"/>
          </a:xfrm>
        </p:grpSpPr>
        <p:sp>
          <p:nvSpPr>
            <p:cNvPr id="13317" name="Oval 5"/>
            <p:cNvSpPr>
              <a:spLocks noChangeArrowheads="1"/>
            </p:cNvSpPr>
            <p:nvPr/>
          </p:nvSpPr>
          <p:spPr bwMode="auto">
            <a:xfrm>
              <a:off x="10344391" y="2015732"/>
              <a:ext cx="503237" cy="503238"/>
            </a:xfrm>
            <a:prstGeom prst="ellipse">
              <a:avLst/>
            </a:prstGeom>
            <a:solidFill>
              <a:srgbClr val="FA2B5C"/>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1</a:t>
              </a:r>
            </a:p>
          </p:txBody>
        </p:sp>
        <p:sp>
          <p:nvSpPr>
            <p:cNvPr id="13318" name="Oval 6"/>
            <p:cNvSpPr>
              <a:spLocks noChangeArrowheads="1"/>
            </p:cNvSpPr>
            <p:nvPr/>
          </p:nvSpPr>
          <p:spPr bwMode="auto">
            <a:xfrm>
              <a:off x="9839566" y="2879333"/>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a:effectLst>
                    <a:outerShdw blurRad="38100" dist="38100" dir="2700000" algn="tl">
                      <a:srgbClr val="FFFFFF"/>
                    </a:outerShdw>
                  </a:effectLst>
                  <a:latin typeface="Arial" panose="020B0604020202020204" pitchFamily="34" charset="0"/>
                </a:rPr>
                <a:t>2</a:t>
              </a:r>
            </a:p>
          </p:txBody>
        </p:sp>
        <p:sp>
          <p:nvSpPr>
            <p:cNvPr id="13319" name="Oval 7"/>
            <p:cNvSpPr>
              <a:spLocks noChangeArrowheads="1"/>
            </p:cNvSpPr>
            <p:nvPr/>
          </p:nvSpPr>
          <p:spPr bwMode="auto">
            <a:xfrm>
              <a:off x="10920653" y="2879333"/>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a:effectLst>
                    <a:outerShdw blurRad="38100" dist="38100" dir="2700000" algn="tl">
                      <a:srgbClr val="FFFFFF"/>
                    </a:outerShdw>
                  </a:effectLst>
                  <a:latin typeface="Arial" panose="020B0604020202020204" pitchFamily="34" charset="0"/>
                </a:rPr>
                <a:t>3</a:t>
              </a:r>
            </a:p>
          </p:txBody>
        </p:sp>
        <p:sp>
          <p:nvSpPr>
            <p:cNvPr id="13320" name="Oval 8"/>
            <p:cNvSpPr>
              <a:spLocks noChangeArrowheads="1"/>
            </p:cNvSpPr>
            <p:nvPr/>
          </p:nvSpPr>
          <p:spPr bwMode="auto">
            <a:xfrm>
              <a:off x="11352453" y="3815958"/>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a:effectLst>
                    <a:outerShdw blurRad="38100" dist="38100" dir="2700000" algn="tl">
                      <a:srgbClr val="FFFFFF"/>
                    </a:outerShdw>
                  </a:effectLst>
                  <a:latin typeface="Arial" panose="020B0604020202020204" pitchFamily="34" charset="0"/>
                </a:rPr>
                <a:t>5</a:t>
              </a:r>
            </a:p>
          </p:txBody>
        </p:sp>
        <p:sp>
          <p:nvSpPr>
            <p:cNvPr id="13321" name="Oval 9"/>
            <p:cNvSpPr>
              <a:spLocks noChangeArrowheads="1"/>
            </p:cNvSpPr>
            <p:nvPr/>
          </p:nvSpPr>
          <p:spPr bwMode="auto">
            <a:xfrm>
              <a:off x="11352453" y="4895458"/>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4</a:t>
              </a:r>
            </a:p>
          </p:txBody>
        </p:sp>
        <p:sp>
          <p:nvSpPr>
            <p:cNvPr id="13322" name="Line 10"/>
            <p:cNvSpPr>
              <a:spLocks noChangeShapeType="1"/>
            </p:cNvSpPr>
            <p:nvPr/>
          </p:nvSpPr>
          <p:spPr bwMode="auto">
            <a:xfrm flipV="1">
              <a:off x="10271365" y="2447532"/>
              <a:ext cx="2159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flipH="1" flipV="1">
              <a:off x="10704752" y="2447532"/>
              <a:ext cx="28733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2"/>
            <p:cNvSpPr>
              <a:spLocks noChangeShapeType="1"/>
            </p:cNvSpPr>
            <p:nvPr/>
          </p:nvSpPr>
          <p:spPr bwMode="auto">
            <a:xfrm flipH="1" flipV="1">
              <a:off x="11279427" y="3384157"/>
              <a:ext cx="2159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3"/>
            <p:cNvSpPr>
              <a:spLocks noChangeShapeType="1"/>
            </p:cNvSpPr>
            <p:nvPr/>
          </p:nvSpPr>
          <p:spPr bwMode="auto">
            <a:xfrm flipV="1">
              <a:off x="11639790" y="4319196"/>
              <a:ext cx="0" cy="5048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26" name="Text Box 14"/>
          <p:cNvSpPr txBox="1">
            <a:spLocks noChangeArrowheads="1"/>
          </p:cNvSpPr>
          <p:nvPr/>
        </p:nvSpPr>
        <p:spPr bwMode="auto">
          <a:xfrm>
            <a:off x="8153213" y="3260130"/>
            <a:ext cx="2376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dirty="0" smtClean="0">
                <a:effectLst>
                  <a:outerShdw blurRad="38100" dist="38100" dir="2700000" algn="tl">
                    <a:srgbClr val="C0C0C0"/>
                  </a:outerShdw>
                </a:effectLst>
                <a:latin typeface="Arial" panose="020B0604020202020204" pitchFamily="34" charset="0"/>
              </a:rPr>
              <a:t>father[1</a:t>
            </a:r>
            <a:r>
              <a:rPr lang="en-US" altLang="zh-CN" dirty="0">
                <a:effectLst>
                  <a:outerShdw blurRad="38100" dist="38100" dir="2700000" algn="tl">
                    <a:srgbClr val="C0C0C0"/>
                  </a:outerShdw>
                </a:effectLst>
                <a:latin typeface="Arial" panose="020B0604020202020204" pitchFamily="34" charset="0"/>
              </a:rPr>
              <a:t>]=1</a:t>
            </a:r>
          </a:p>
        </p:txBody>
      </p:sp>
      <p:sp>
        <p:nvSpPr>
          <p:cNvPr id="13327" name="Text Box 15"/>
          <p:cNvSpPr txBox="1">
            <a:spLocks noChangeArrowheads="1"/>
          </p:cNvSpPr>
          <p:nvPr/>
        </p:nvSpPr>
        <p:spPr bwMode="auto">
          <a:xfrm>
            <a:off x="8153211" y="3707427"/>
            <a:ext cx="2376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dirty="0" smtClean="0">
                <a:effectLst>
                  <a:outerShdw blurRad="38100" dist="38100" dir="2700000" algn="tl">
                    <a:srgbClr val="C0C0C0"/>
                  </a:outerShdw>
                </a:effectLst>
                <a:latin typeface="Arial" panose="020B0604020202020204" pitchFamily="34" charset="0"/>
              </a:rPr>
              <a:t>father[2</a:t>
            </a:r>
            <a:r>
              <a:rPr lang="en-US" altLang="zh-CN" dirty="0">
                <a:effectLst>
                  <a:outerShdw blurRad="38100" dist="38100" dir="2700000" algn="tl">
                    <a:srgbClr val="C0C0C0"/>
                  </a:outerShdw>
                </a:effectLst>
                <a:latin typeface="Arial" panose="020B0604020202020204" pitchFamily="34" charset="0"/>
              </a:rPr>
              <a:t>]=1</a:t>
            </a:r>
          </a:p>
        </p:txBody>
      </p:sp>
      <p:sp>
        <p:nvSpPr>
          <p:cNvPr id="13328" name="Text Box 16"/>
          <p:cNvSpPr txBox="1">
            <a:spLocks noChangeArrowheads="1"/>
          </p:cNvSpPr>
          <p:nvPr/>
        </p:nvSpPr>
        <p:spPr bwMode="auto">
          <a:xfrm>
            <a:off x="8153209" y="4148906"/>
            <a:ext cx="2376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dirty="0" smtClean="0">
                <a:effectLst>
                  <a:outerShdw blurRad="38100" dist="38100" dir="2700000" algn="tl">
                    <a:srgbClr val="C0C0C0"/>
                  </a:outerShdw>
                </a:effectLst>
                <a:latin typeface="Arial" panose="020B0604020202020204" pitchFamily="34" charset="0"/>
              </a:rPr>
              <a:t>father[3</a:t>
            </a:r>
            <a:r>
              <a:rPr lang="en-US" altLang="zh-CN" dirty="0">
                <a:effectLst>
                  <a:outerShdw blurRad="38100" dist="38100" dir="2700000" algn="tl">
                    <a:srgbClr val="C0C0C0"/>
                  </a:outerShdw>
                </a:effectLst>
                <a:latin typeface="Arial" panose="020B0604020202020204" pitchFamily="34" charset="0"/>
              </a:rPr>
              <a:t>]=1</a:t>
            </a:r>
          </a:p>
        </p:txBody>
      </p:sp>
      <p:sp>
        <p:nvSpPr>
          <p:cNvPr id="13329" name="Text Box 17"/>
          <p:cNvSpPr txBox="1">
            <a:spLocks noChangeArrowheads="1"/>
          </p:cNvSpPr>
          <p:nvPr/>
        </p:nvSpPr>
        <p:spPr bwMode="auto">
          <a:xfrm>
            <a:off x="8153208" y="4631007"/>
            <a:ext cx="2376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dirty="0" smtClean="0">
                <a:effectLst>
                  <a:outerShdw blurRad="38100" dist="38100" dir="2700000" algn="tl">
                    <a:srgbClr val="C0C0C0"/>
                  </a:outerShdw>
                </a:effectLst>
                <a:latin typeface="Arial" panose="020B0604020202020204" pitchFamily="34" charset="0"/>
              </a:rPr>
              <a:t>father[4</a:t>
            </a:r>
            <a:r>
              <a:rPr lang="en-US" altLang="zh-CN" dirty="0">
                <a:effectLst>
                  <a:outerShdw blurRad="38100" dist="38100" dir="2700000" algn="tl">
                    <a:srgbClr val="C0C0C0"/>
                  </a:outerShdw>
                </a:effectLst>
                <a:latin typeface="Arial" panose="020B0604020202020204" pitchFamily="34" charset="0"/>
              </a:rPr>
              <a:t>]=5</a:t>
            </a:r>
          </a:p>
        </p:txBody>
      </p:sp>
      <p:sp>
        <p:nvSpPr>
          <p:cNvPr id="13330" name="Text Box 18"/>
          <p:cNvSpPr txBox="1">
            <a:spLocks noChangeArrowheads="1"/>
          </p:cNvSpPr>
          <p:nvPr/>
        </p:nvSpPr>
        <p:spPr bwMode="auto">
          <a:xfrm>
            <a:off x="8153208" y="5144940"/>
            <a:ext cx="2376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 typeface="Wingdings" panose="05000000000000000000" pitchFamily="2" charset="2"/>
              <a:buNone/>
            </a:pPr>
            <a:r>
              <a:rPr lang="en-US" altLang="zh-CN" dirty="0" smtClean="0">
                <a:effectLst>
                  <a:outerShdw blurRad="38100" dist="38100" dir="2700000" algn="tl">
                    <a:srgbClr val="C0C0C0"/>
                  </a:outerShdw>
                </a:effectLst>
                <a:latin typeface="Arial" panose="020B0604020202020204" pitchFamily="34" charset="0"/>
              </a:rPr>
              <a:t>father[5</a:t>
            </a:r>
            <a:r>
              <a:rPr lang="en-US" altLang="zh-CN" dirty="0">
                <a:effectLst>
                  <a:outerShdw blurRad="38100" dist="38100" dir="2700000" algn="tl">
                    <a:srgbClr val="C0C0C0"/>
                  </a:outerShdw>
                </a:effectLst>
                <a:latin typeface="Arial" panose="020B0604020202020204" pitchFamily="34" charset="0"/>
              </a:rPr>
              <a:t>]=3</a:t>
            </a:r>
          </a:p>
        </p:txBody>
      </p:sp>
      <p:sp>
        <p:nvSpPr>
          <p:cNvPr id="3" name="矩形 2"/>
          <p:cNvSpPr/>
          <p:nvPr/>
        </p:nvSpPr>
        <p:spPr>
          <a:xfrm>
            <a:off x="947113" y="3163958"/>
            <a:ext cx="6096000" cy="1754326"/>
          </a:xfrm>
          <a:prstGeom prst="rect">
            <a:avLst/>
          </a:prstGeom>
          <a:solidFill>
            <a:schemeClr val="accent2">
              <a:lumMod val="40000"/>
              <a:lumOff val="60000"/>
            </a:schemeClr>
          </a:solidFill>
        </p:spPr>
        <p:txBody>
          <a:bodyPr>
            <a:spAutoFit/>
          </a:bodyPr>
          <a:lstStyle/>
          <a:p>
            <a:pPr marL="285750" indent="-285750">
              <a:lnSpc>
                <a:spcPct val="120000"/>
              </a:lnSpc>
              <a:buFont typeface="Arial" panose="020B0604020202020204" pitchFamily="34" charset="0"/>
              <a:buChar char="•"/>
            </a:pPr>
            <a:r>
              <a:rPr lang="zh-CN" altLang="en-US" dirty="0"/>
              <a:t>由此用某个元素所在树的根结点表示该元素所在的</a:t>
            </a:r>
            <a:r>
              <a:rPr lang="zh-CN" altLang="en-US" dirty="0" smtClean="0"/>
              <a:t>集合</a:t>
            </a:r>
            <a:r>
              <a:rPr lang="zh-CN" altLang="en-US" dirty="0"/>
              <a:t>。</a:t>
            </a:r>
          </a:p>
          <a:p>
            <a:pPr marL="285750" indent="-285750">
              <a:lnSpc>
                <a:spcPct val="120000"/>
              </a:lnSpc>
              <a:buFont typeface="Arial" panose="020B0604020202020204" pitchFamily="34" charset="0"/>
              <a:buChar char="•"/>
            </a:pPr>
            <a:r>
              <a:rPr lang="zh-CN" altLang="en-US" dirty="0"/>
              <a:t>判断两个元素时候属于同一个集合的时候，只需要判断他们所在树的根结点是否一样即</a:t>
            </a:r>
            <a:r>
              <a:rPr lang="zh-CN" altLang="en-US" dirty="0" smtClean="0"/>
              <a:t>可。</a:t>
            </a:r>
            <a:endParaRPr lang="zh-CN" altLang="en-US" dirty="0"/>
          </a:p>
          <a:p>
            <a:pPr marL="285750" indent="-285750">
              <a:lnSpc>
                <a:spcPct val="120000"/>
              </a:lnSpc>
              <a:buFont typeface="Arial" panose="020B0604020202020204" pitchFamily="34" charset="0"/>
              <a:buChar char="•"/>
            </a:pPr>
            <a:r>
              <a:rPr lang="zh-CN" altLang="en-US" dirty="0"/>
              <a:t>也就是说，当我们合并两个集合的时候，只需要在两个根结点之间连边</a:t>
            </a:r>
            <a:r>
              <a:rPr lang="zh-CN" altLang="en-US" dirty="0" smtClean="0"/>
              <a:t>即可。</a:t>
            </a:r>
            <a:endParaRPr lang="zh-CN" altLang="en-US" dirty="0"/>
          </a:p>
        </p:txBody>
      </p:sp>
    </p:spTree>
    <p:extLst>
      <p:ext uri="{BB962C8B-B14F-4D97-AF65-F5344CB8AC3E}">
        <p14:creationId xmlns:p14="http://schemas.microsoft.com/office/powerpoint/2010/main" val="10979508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26">
                                            <p:txEl>
                                              <p:pRg st="0" end="0"/>
                                            </p:txEl>
                                          </p:spTgt>
                                        </p:tgtEl>
                                        <p:attrNameLst>
                                          <p:attrName>style.visibility</p:attrName>
                                        </p:attrNameLst>
                                      </p:cBhvr>
                                      <p:to>
                                        <p:strVal val="visible"/>
                                      </p:to>
                                    </p:set>
                                    <p:anim calcmode="lin" valueType="num">
                                      <p:cBhvr additive="base">
                                        <p:cTn id="7" dur="500" fill="hold"/>
                                        <p:tgtEl>
                                          <p:spTgt spid="133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27">
                                            <p:txEl>
                                              <p:pRg st="0" end="0"/>
                                            </p:txEl>
                                          </p:spTgt>
                                        </p:tgtEl>
                                        <p:attrNameLst>
                                          <p:attrName>style.visibility</p:attrName>
                                        </p:attrNameLst>
                                      </p:cBhvr>
                                      <p:to>
                                        <p:strVal val="visible"/>
                                      </p:to>
                                    </p:set>
                                    <p:anim calcmode="lin" valueType="num">
                                      <p:cBhvr additive="base">
                                        <p:cTn id="13" dur="500" fill="hold"/>
                                        <p:tgtEl>
                                          <p:spTgt spid="133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28">
                                            <p:txEl>
                                              <p:pRg st="0" end="0"/>
                                            </p:txEl>
                                          </p:spTgt>
                                        </p:tgtEl>
                                        <p:attrNameLst>
                                          <p:attrName>style.visibility</p:attrName>
                                        </p:attrNameLst>
                                      </p:cBhvr>
                                      <p:to>
                                        <p:strVal val="visible"/>
                                      </p:to>
                                    </p:set>
                                    <p:anim calcmode="lin" valueType="num">
                                      <p:cBhvr additive="base">
                                        <p:cTn id="19" dur="500" fill="hold"/>
                                        <p:tgtEl>
                                          <p:spTgt spid="1332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329">
                                            <p:txEl>
                                              <p:pRg st="0" end="0"/>
                                            </p:txEl>
                                          </p:spTgt>
                                        </p:tgtEl>
                                        <p:attrNameLst>
                                          <p:attrName>style.visibility</p:attrName>
                                        </p:attrNameLst>
                                      </p:cBhvr>
                                      <p:to>
                                        <p:strVal val="visible"/>
                                      </p:to>
                                    </p:set>
                                    <p:anim calcmode="lin" valueType="num">
                                      <p:cBhvr additive="base">
                                        <p:cTn id="25" dur="500" fill="hold"/>
                                        <p:tgtEl>
                                          <p:spTgt spid="1332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330">
                                            <p:txEl>
                                              <p:pRg st="0" end="0"/>
                                            </p:txEl>
                                          </p:spTgt>
                                        </p:tgtEl>
                                        <p:attrNameLst>
                                          <p:attrName>style.visibility</p:attrName>
                                        </p:attrNameLst>
                                      </p:cBhvr>
                                      <p:to>
                                        <p:strVal val="visible"/>
                                      </p:to>
                                    </p:set>
                                    <p:anim calcmode="lin" valueType="num">
                                      <p:cBhvr additive="base">
                                        <p:cTn id="31" dur="500" fill="hold"/>
                                        <p:tgtEl>
                                          <p:spTgt spid="1333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barn(inVertical)">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barn(inVertical)">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barn(inVertical)">
                                      <p:cBhvr>
                                        <p:cTn id="4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路径压缩</a:t>
            </a:r>
          </a:p>
        </p:txBody>
      </p:sp>
      <p:sp>
        <p:nvSpPr>
          <p:cNvPr id="15363" name="Rectangle 3"/>
          <p:cNvSpPr>
            <a:spLocks noGrp="1" noChangeArrowheads="1"/>
          </p:cNvSpPr>
          <p:nvPr>
            <p:ph type="body" idx="1"/>
          </p:nvPr>
        </p:nvSpPr>
        <p:spPr>
          <a:xfrm>
            <a:off x="781528" y="2015733"/>
            <a:ext cx="4912645" cy="3598684"/>
          </a:xfrm>
        </p:spPr>
        <p:txBody>
          <a:bodyPr/>
          <a:lstStyle/>
          <a:p>
            <a:r>
              <a:rPr lang="zh-CN" altLang="en-US" b="1" dirty="0">
                <a:solidFill>
                  <a:srgbClr val="0000FF"/>
                </a:solidFill>
              </a:rPr>
              <a:t>反复合并</a:t>
            </a:r>
            <a:r>
              <a:rPr lang="zh-CN" altLang="en-US" b="1" dirty="0" smtClean="0">
                <a:solidFill>
                  <a:srgbClr val="0000FF"/>
                </a:solidFill>
              </a:rPr>
              <a:t>之后树高</a:t>
            </a:r>
            <a:r>
              <a:rPr lang="zh-CN" altLang="en-US" b="1" dirty="0">
                <a:solidFill>
                  <a:srgbClr val="0000FF"/>
                </a:solidFill>
              </a:rPr>
              <a:t>很高，查找效率</a:t>
            </a:r>
            <a:r>
              <a:rPr lang="zh-CN" altLang="en-US" b="1" dirty="0" smtClean="0">
                <a:solidFill>
                  <a:srgbClr val="0000FF"/>
                </a:solidFill>
              </a:rPr>
              <a:t>低，怎么</a:t>
            </a:r>
            <a:r>
              <a:rPr lang="zh-CN" altLang="en-US" b="1" dirty="0">
                <a:solidFill>
                  <a:srgbClr val="0000FF"/>
                </a:solidFill>
              </a:rPr>
              <a:t>改进效率？</a:t>
            </a:r>
          </a:p>
          <a:p>
            <a:pPr>
              <a:lnSpc>
                <a:spcPct val="90000"/>
              </a:lnSpc>
            </a:pPr>
            <a:r>
              <a:rPr lang="zh-CN" altLang="en-US" dirty="0" smtClean="0"/>
              <a:t>极端的情况，</a:t>
            </a:r>
            <a:r>
              <a:rPr lang="zh-CN" altLang="en-US" dirty="0"/>
              <a:t>当这课树是链的时候</a:t>
            </a:r>
            <a:r>
              <a:rPr lang="zh-CN" altLang="en-US" dirty="0" smtClean="0"/>
              <a:t>，判断</a:t>
            </a:r>
            <a:r>
              <a:rPr lang="zh-CN" altLang="en-US" dirty="0"/>
              <a:t>两个元素是否属于同一集合需要</a:t>
            </a:r>
            <a:r>
              <a:rPr lang="en-US" altLang="zh-CN" dirty="0">
                <a:solidFill>
                  <a:srgbClr val="FF3300"/>
                </a:solidFill>
              </a:rPr>
              <a:t>O(N)</a:t>
            </a:r>
            <a:r>
              <a:rPr lang="zh-CN" altLang="en-US" dirty="0"/>
              <a:t>的时间</a:t>
            </a:r>
            <a:r>
              <a:rPr lang="zh-CN" altLang="en-US" dirty="0" smtClean="0"/>
              <a:t>，</a:t>
            </a:r>
            <a:endParaRPr lang="en-US" altLang="zh-CN" dirty="0" smtClean="0"/>
          </a:p>
          <a:p>
            <a:pPr>
              <a:lnSpc>
                <a:spcPct val="90000"/>
              </a:lnSpc>
            </a:pPr>
            <a:r>
              <a:rPr lang="zh-CN" altLang="en-US" dirty="0" smtClean="0"/>
              <a:t>这时就需要用到</a:t>
            </a:r>
            <a:r>
              <a:rPr lang="zh-CN" altLang="en-US" b="1" dirty="0" smtClean="0">
                <a:solidFill>
                  <a:srgbClr val="C00000"/>
                </a:solidFill>
              </a:rPr>
              <a:t>路径压缩</a:t>
            </a:r>
            <a:r>
              <a:rPr lang="zh-CN" altLang="en-US" dirty="0" smtClean="0"/>
              <a:t>。</a:t>
            </a:r>
            <a:endParaRPr lang="zh-CN" altLang="en-US" dirty="0"/>
          </a:p>
          <a:p>
            <a:pPr>
              <a:lnSpc>
                <a:spcPct val="90000"/>
              </a:lnSpc>
            </a:pPr>
            <a:r>
              <a:rPr lang="zh-CN" altLang="en-US" dirty="0"/>
              <a:t>路径压缩实际上是在找完根结点之后，在递归回来的时候顺便把路径上元素的父亲指针都指向根结点</a:t>
            </a:r>
          </a:p>
        </p:txBody>
      </p:sp>
      <p:sp>
        <p:nvSpPr>
          <p:cNvPr id="4" name="Line 2"/>
          <p:cNvSpPr>
            <a:spLocks noChangeShapeType="1"/>
          </p:cNvSpPr>
          <p:nvPr/>
        </p:nvSpPr>
        <p:spPr bwMode="auto">
          <a:xfrm flipH="1" flipV="1">
            <a:off x="7276911" y="2518969"/>
            <a:ext cx="287337"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4"/>
          <p:cNvSpPr>
            <a:spLocks noChangeArrowheads="1"/>
          </p:cNvSpPr>
          <p:nvPr/>
        </p:nvSpPr>
        <p:spPr bwMode="auto">
          <a:xfrm>
            <a:off x="6845111" y="2015733"/>
            <a:ext cx="503237" cy="503237"/>
          </a:xfrm>
          <a:prstGeom prst="ellipse">
            <a:avLst/>
          </a:prstGeom>
          <a:solidFill>
            <a:schemeClr val="accent1"/>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1</a:t>
            </a:r>
          </a:p>
        </p:txBody>
      </p:sp>
      <p:sp>
        <p:nvSpPr>
          <p:cNvPr id="6" name="Oval 5"/>
          <p:cNvSpPr>
            <a:spLocks noChangeArrowheads="1"/>
          </p:cNvSpPr>
          <p:nvPr/>
        </p:nvSpPr>
        <p:spPr bwMode="auto">
          <a:xfrm>
            <a:off x="9077136" y="2015733"/>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3</a:t>
            </a:r>
          </a:p>
        </p:txBody>
      </p:sp>
      <p:sp>
        <p:nvSpPr>
          <p:cNvPr id="7" name="Oval 6"/>
          <p:cNvSpPr>
            <a:spLocks noChangeArrowheads="1"/>
          </p:cNvSpPr>
          <p:nvPr/>
        </p:nvSpPr>
        <p:spPr bwMode="auto">
          <a:xfrm>
            <a:off x="7996048" y="2015733"/>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a:effectLst>
                  <a:outerShdw blurRad="38100" dist="38100" dir="2700000" algn="tl">
                    <a:srgbClr val="FFFFFF"/>
                  </a:outerShdw>
                </a:effectLst>
                <a:latin typeface="Arial" panose="020B0604020202020204" pitchFamily="34" charset="0"/>
              </a:rPr>
              <a:t>2</a:t>
            </a:r>
          </a:p>
        </p:txBody>
      </p:sp>
      <p:sp>
        <p:nvSpPr>
          <p:cNvPr id="8" name="Line 7"/>
          <p:cNvSpPr>
            <a:spLocks noChangeShapeType="1"/>
          </p:cNvSpPr>
          <p:nvPr/>
        </p:nvSpPr>
        <p:spPr bwMode="auto">
          <a:xfrm flipV="1">
            <a:off x="6700647" y="2518969"/>
            <a:ext cx="21590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8"/>
          <p:cNvSpPr>
            <a:spLocks noChangeArrowheads="1"/>
          </p:cNvSpPr>
          <p:nvPr/>
        </p:nvSpPr>
        <p:spPr bwMode="auto">
          <a:xfrm>
            <a:off x="10156636" y="2015733"/>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4</a:t>
            </a:r>
          </a:p>
        </p:txBody>
      </p:sp>
      <p:sp>
        <p:nvSpPr>
          <p:cNvPr id="10" name="Oval 9"/>
          <p:cNvSpPr>
            <a:spLocks noChangeArrowheads="1"/>
          </p:cNvSpPr>
          <p:nvPr/>
        </p:nvSpPr>
        <p:spPr bwMode="auto">
          <a:xfrm>
            <a:off x="11309161" y="2015733"/>
            <a:ext cx="504825" cy="504825"/>
          </a:xfrm>
          <a:prstGeom prst="ellipse">
            <a:avLst/>
          </a:prstGeom>
          <a:solidFill>
            <a:schemeClr val="hlink"/>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 typeface="Wingdings" panose="05000000000000000000" pitchFamily="2" charset="2"/>
              <a:buNone/>
            </a:pPr>
            <a:r>
              <a:rPr lang="en-US" altLang="zh-CN" sz="3200" dirty="0">
                <a:effectLst>
                  <a:outerShdw blurRad="38100" dist="38100" dir="2700000" algn="tl">
                    <a:srgbClr val="FFFFFF"/>
                  </a:outerShdw>
                </a:effectLst>
                <a:latin typeface="Arial" panose="020B0604020202020204" pitchFamily="34" charset="0"/>
              </a:rPr>
              <a:t>5</a:t>
            </a:r>
          </a:p>
        </p:txBody>
      </p:sp>
      <p:sp>
        <p:nvSpPr>
          <p:cNvPr id="11" name="Line 11"/>
          <p:cNvSpPr>
            <a:spLocks noChangeShapeType="1"/>
          </p:cNvSpPr>
          <p:nvPr/>
        </p:nvSpPr>
        <p:spPr bwMode="auto">
          <a:xfrm flipV="1">
            <a:off x="11596497" y="2591995"/>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2"/>
          <p:cNvSpPr>
            <a:spLocks noChangeShapeType="1"/>
          </p:cNvSpPr>
          <p:nvPr/>
        </p:nvSpPr>
        <p:spPr bwMode="auto">
          <a:xfrm flipH="1" flipV="1">
            <a:off x="7853172" y="3455594"/>
            <a:ext cx="287338"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5"/>
          <p:cNvSpPr>
            <a:spLocks noChangeShapeType="1"/>
          </p:cNvSpPr>
          <p:nvPr/>
        </p:nvSpPr>
        <p:spPr bwMode="auto">
          <a:xfrm flipH="1" flipV="1">
            <a:off x="7492811" y="2447533"/>
            <a:ext cx="720725"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6"/>
          <p:cNvSpPr>
            <a:spLocks noChangeShapeType="1"/>
          </p:cNvSpPr>
          <p:nvPr/>
        </p:nvSpPr>
        <p:spPr bwMode="auto">
          <a:xfrm flipH="1" flipV="1">
            <a:off x="7708711" y="2447533"/>
            <a:ext cx="1296987"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17"/>
          <p:cNvSpPr txBox="1">
            <a:spLocks noChangeArrowheads="1"/>
          </p:cNvSpPr>
          <p:nvPr/>
        </p:nvSpPr>
        <p:spPr bwMode="auto">
          <a:xfrm>
            <a:off x="5930392" y="4811972"/>
            <a:ext cx="60116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sz="2400">
                <a:solidFill>
                  <a:schemeClr val="tx1"/>
                </a:solidFill>
                <a:latin typeface="Times New Roman" panose="02020603050405020304" pitchFamily="18" charset="0"/>
                <a:ea typeface="宋体" panose="02010600030101010101" pitchFamily="2" charset="-122"/>
              </a:defRPr>
            </a:lvl1pPr>
            <a:lvl2pPr>
              <a:spcBef>
                <a:spcPct val="0"/>
              </a:spcBef>
              <a:defRPr sz="2400">
                <a:solidFill>
                  <a:schemeClr val="tx1"/>
                </a:solidFill>
                <a:latin typeface="Times New Roman" panose="02020603050405020304" pitchFamily="18" charset="0"/>
                <a:ea typeface="宋体" panose="02010600030101010101" pitchFamily="2" charset="-122"/>
              </a:defRPr>
            </a:lvl2pPr>
            <a:lvl3pPr>
              <a:spcBef>
                <a:spcPct val="0"/>
              </a:spcBef>
              <a:defRPr sz="2400">
                <a:solidFill>
                  <a:schemeClr val="tx1"/>
                </a:solidFill>
                <a:latin typeface="Times New Roman" panose="02020603050405020304" pitchFamily="18" charset="0"/>
                <a:ea typeface="宋体" panose="02010600030101010101" pitchFamily="2" charset="-122"/>
              </a:defRPr>
            </a:lvl3pPr>
            <a:lvl4pPr>
              <a:spcBef>
                <a:spcPct val="0"/>
              </a:spcBef>
              <a:defRPr sz="2400">
                <a:solidFill>
                  <a:schemeClr val="tx1"/>
                </a:solidFill>
                <a:latin typeface="Times New Roman" panose="02020603050405020304" pitchFamily="18" charset="0"/>
                <a:ea typeface="宋体" panose="02010600030101010101" pitchFamily="2" charset="-122"/>
              </a:defRPr>
            </a:lvl4pPr>
            <a:lvl5pPr>
              <a:spcBef>
                <a:spcPct val="0"/>
              </a:spcBef>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effectLst>
                  <a:outerShdw blurRad="38100" dist="38100" dir="2700000" algn="tl">
                    <a:srgbClr val="C0C0C0"/>
                  </a:outerShdw>
                </a:effectLst>
                <a:latin typeface="Arial" panose="020B0604020202020204" pitchFamily="34" charset="0"/>
              </a:rPr>
              <a:t>由此我们得到了一个复杂度只是</a:t>
            </a:r>
            <a:r>
              <a:rPr lang="en-US" altLang="zh-CN" dirty="0">
                <a:solidFill>
                  <a:srgbClr val="FF0000"/>
                </a:solidFill>
                <a:effectLst>
                  <a:outerShdw blurRad="38100" dist="38100" dir="2700000" algn="tl">
                    <a:srgbClr val="C0C0C0"/>
                  </a:outerShdw>
                </a:effectLst>
                <a:latin typeface="Arial" panose="020B0604020202020204" pitchFamily="34" charset="0"/>
              </a:rPr>
              <a:t>O(1)</a:t>
            </a:r>
            <a:r>
              <a:rPr lang="zh-CN" altLang="en-US" dirty="0">
                <a:effectLst>
                  <a:outerShdw blurRad="38100" dist="38100" dir="2700000" algn="tl">
                    <a:srgbClr val="C0C0C0"/>
                  </a:outerShdw>
                </a:effectLst>
                <a:latin typeface="Arial" panose="020B0604020202020204" pitchFamily="34" charset="0"/>
              </a:rPr>
              <a:t>的算法</a:t>
            </a:r>
          </a:p>
        </p:txBody>
      </p:sp>
    </p:spTree>
    <p:extLst>
      <p:ext uri="{BB962C8B-B14F-4D97-AF65-F5344CB8AC3E}">
        <p14:creationId xmlns:p14="http://schemas.microsoft.com/office/powerpoint/2010/main" val="9931948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5E-6 2.96296E-6 L -0.0694 2.96296E-6 C -0.10065 2.96296E-6 -0.13867 0.03657 -0.13867 0.06643 L -0.13867 0.1331 " pathEditMode="relative" rAng="0" ptsTypes="AAAA">
                                      <p:cBhvr>
                                        <p:cTn id="6" dur="1000" fill="hold"/>
                                        <p:tgtEl>
                                          <p:spTgt spid="7"/>
                                        </p:tgtEl>
                                        <p:attrNameLst>
                                          <p:attrName>ppt_x</p:attrName>
                                          <p:attrName>ppt_y</p:attrName>
                                        </p:attrNameLst>
                                      </p:cBhvr>
                                      <p:rCtr x="-6940" y="6644"/>
                                    </p:animMotion>
                                  </p:childTnLst>
                                </p:cTn>
                              </p:par>
                            </p:childTnLst>
                          </p:cTn>
                        </p:par>
                        <p:par>
                          <p:cTn id="7" fill="hold">
                            <p:stCondLst>
                              <p:cond delay="1000"/>
                            </p:stCondLst>
                            <p:childTnLst>
                              <p:par>
                                <p:cTn id="8" presetID="8" presetClass="entr" presetSubtype="16"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1000"/>
                                        <p:tgtEl>
                                          <p:spTgt spid="8"/>
                                        </p:tgtEl>
                                      </p:cBhvr>
                                    </p:animEffect>
                                  </p:childTnLst>
                                </p:cTn>
                              </p:par>
                            </p:childTnLst>
                          </p:cTn>
                        </p:par>
                        <p:par>
                          <p:cTn id="11" fill="hold">
                            <p:stCondLst>
                              <p:cond delay="2000"/>
                            </p:stCondLst>
                            <p:childTnLst>
                              <p:par>
                                <p:cTn id="12" presetID="50" presetClass="path" presetSubtype="0" accel="50000" decel="50000" fill="hold" grpId="0" nodeType="afterEffect">
                                  <p:stCondLst>
                                    <p:cond delay="0"/>
                                  </p:stCondLst>
                                  <p:childTnLst>
                                    <p:animMotion origin="layout" path="M 0.0375 -0.02361 L -0.05143 -0.02361 C -0.09127 -0.02361 -0.13971 0.02129 -0.13971 0.05879 L -0.13971 0.1412 " pathEditMode="relative" rAng="0" ptsTypes="AAAA">
                                      <p:cBhvr>
                                        <p:cTn id="13" dur="1000" fill="hold"/>
                                        <p:tgtEl>
                                          <p:spTgt spid="6"/>
                                        </p:tgtEl>
                                        <p:attrNameLst>
                                          <p:attrName>ppt_x</p:attrName>
                                          <p:attrName>ppt_y</p:attrName>
                                        </p:attrNameLst>
                                      </p:cBhvr>
                                      <p:rCtr x="-8867" y="8241"/>
                                    </p:animMotion>
                                  </p:childTnLst>
                                </p:cTn>
                              </p:par>
                            </p:childTnLst>
                          </p:cTn>
                        </p:par>
                        <p:par>
                          <p:cTn id="14" fill="hold">
                            <p:stCondLst>
                              <p:cond delay="3000"/>
                            </p:stCondLst>
                            <p:childTnLst>
                              <p:par>
                                <p:cTn id="15" presetID="8"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1000"/>
                                        <p:tgtEl>
                                          <p:spTgt spid="4"/>
                                        </p:tgtEl>
                                      </p:cBhvr>
                                    </p:animEffect>
                                  </p:childTnLst>
                                </p:cTn>
                              </p:par>
                            </p:childTnLst>
                          </p:cTn>
                        </p:par>
                        <p:par>
                          <p:cTn id="18" fill="hold">
                            <p:stCondLst>
                              <p:cond delay="4000"/>
                            </p:stCondLst>
                            <p:childTnLst>
                              <p:par>
                                <p:cTn id="19" presetID="50" presetClass="path" presetSubtype="0" accel="50000" decel="50000" fill="hold" grpId="0" nodeType="afterEffect">
                                  <p:stCondLst>
                                    <p:cond delay="0"/>
                                  </p:stCondLst>
                                  <p:childTnLst>
                                    <p:animMotion origin="layout" path="M 3.95833E-6 2.96296E-6 L 0.04843 2.96296E-6 C 0.07031 2.96296E-6 0.09739 0.03842 0.09739 0.0706 L 0.09739 0.1412 " pathEditMode="relative" rAng="0" ptsTypes="AAAA">
                                      <p:cBhvr>
                                        <p:cTn id="20" dur="1000" fill="hold"/>
                                        <p:tgtEl>
                                          <p:spTgt spid="9"/>
                                        </p:tgtEl>
                                        <p:attrNameLst>
                                          <p:attrName>ppt_x</p:attrName>
                                          <p:attrName>ppt_y</p:attrName>
                                        </p:attrNameLst>
                                      </p:cBhvr>
                                      <p:rCtr x="4870" y="7060"/>
                                    </p:animMotion>
                                  </p:childTnLst>
                                </p:cTn>
                              </p:par>
                            </p:childTnLst>
                          </p:cTn>
                        </p:par>
                        <p:par>
                          <p:cTn id="21" fill="hold">
                            <p:stCondLst>
                              <p:cond delay="5000"/>
                            </p:stCondLst>
                            <p:childTnLst>
                              <p:par>
                                <p:cTn id="22" presetID="8"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amond(in)">
                                      <p:cBhvr>
                                        <p:cTn id="24" dur="1000"/>
                                        <p:tgtEl>
                                          <p:spTgt spid="11"/>
                                        </p:tgtEl>
                                      </p:cBhvr>
                                    </p:animEffect>
                                  </p:childTnLst>
                                </p:cTn>
                              </p:par>
                            </p:childTnLst>
                          </p:cTn>
                        </p:par>
                        <p:par>
                          <p:cTn id="25" fill="hold">
                            <p:stCondLst>
                              <p:cond delay="6000"/>
                            </p:stCondLst>
                            <p:childTnLst>
                              <p:par>
                                <p:cTn id="26" presetID="50" presetClass="path" presetSubtype="0" accel="50000" decel="50000" fill="hold" grpId="0" nodeType="afterEffect">
                                  <p:stCondLst>
                                    <p:cond delay="0"/>
                                  </p:stCondLst>
                                  <p:childTnLst>
                                    <p:animMotion origin="layout" path="M 0.00599 2.96296E-6 L -0.13451 2.96296E-6 C -0.19766 2.96296E-6 -0.27461 0.07546 -0.27461 0.13703 L -0.27461 0.27569 " pathEditMode="relative" rAng="0" ptsTypes="AAAA">
                                      <p:cBhvr>
                                        <p:cTn id="27" dur="1000" fill="hold"/>
                                        <p:tgtEl>
                                          <p:spTgt spid="10"/>
                                        </p:tgtEl>
                                        <p:attrNameLst>
                                          <p:attrName>ppt_x</p:attrName>
                                          <p:attrName>ppt_y</p:attrName>
                                        </p:attrNameLst>
                                      </p:cBhvr>
                                      <p:rCtr x="-14036" y="13773"/>
                                    </p:animMotion>
                                  </p:childTnLst>
                                </p:cTn>
                              </p:par>
                              <p:par>
                                <p:cTn id="28" presetID="43" presetClass="path" presetSubtype="0" accel="50000" decel="50000" fill="hold" grpId="1" nodeType="withEffect">
                                  <p:stCondLst>
                                    <p:cond delay="0"/>
                                  </p:stCondLst>
                                  <p:childTnLst>
                                    <p:animMotion origin="layout" path="M 0.09739 0.14121 L -0.04219 0.14121 C -0.10443 0.14121 -0.18008 0.21343 -0.18008 0.27362 L -0.18008 0.40788 " pathEditMode="relative" rAng="0" ptsTypes="AAAA">
                                      <p:cBhvr>
                                        <p:cTn id="29" dur="1000" fill="hold"/>
                                        <p:tgtEl>
                                          <p:spTgt spid="9"/>
                                        </p:tgtEl>
                                        <p:attrNameLst>
                                          <p:attrName>ppt_x</p:attrName>
                                          <p:attrName>ppt_y</p:attrName>
                                        </p:attrNameLst>
                                      </p:cBhvr>
                                      <p:rCtr x="-13880" y="13333"/>
                                    </p:animMotion>
                                  </p:childTnLst>
                                </p:cTn>
                              </p:par>
                              <p:par>
                                <p:cTn id="30" presetID="0" presetClass="path" presetSubtype="0" accel="50000" decel="50000" fill="hold" nodeType="withEffect">
                                  <p:stCondLst>
                                    <p:cond delay="0"/>
                                  </p:stCondLst>
                                  <p:childTnLst>
                                    <p:animMotion origin="layout" path="M -1.875E-6 3.33333E-6 L -0.1388 3.33333E-6 C -0.20117 3.33333E-6 -0.27747 0.07268 -0.27747 0.13217 L -0.27747 0.26527 " pathEditMode="relative" rAng="0" ptsTypes="AAAA">
                                      <p:cBhvr>
                                        <p:cTn id="31" dur="1000" fill="hold"/>
                                        <p:tgtEl>
                                          <p:spTgt spid="11"/>
                                        </p:tgtEl>
                                        <p:attrNameLst>
                                          <p:attrName>ppt_x</p:attrName>
                                          <p:attrName>ppt_y</p:attrName>
                                        </p:attrNameLst>
                                      </p:cBhvr>
                                      <p:rCtr x="-13880" y="13264"/>
                                    </p:animMotion>
                                  </p:childTnLst>
                                </p:cTn>
                              </p:par>
                            </p:childTnLst>
                          </p:cTn>
                        </p:par>
                        <p:par>
                          <p:cTn id="32" fill="hold">
                            <p:stCondLst>
                              <p:cond delay="7000"/>
                            </p:stCondLst>
                            <p:childTnLst>
                              <p:par>
                                <p:cTn id="33" presetID="8" presetClass="entr" presetSubtype="16"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amond(in)">
                                      <p:cBhvr>
                                        <p:cTn id="35" dur="1000"/>
                                        <p:tgtEl>
                                          <p:spTgt spid="12"/>
                                        </p:tgtEl>
                                      </p:cBhvr>
                                    </p:animEffect>
                                  </p:childTnLst>
                                </p:cTn>
                              </p:par>
                            </p:childTnLst>
                          </p:cTn>
                        </p:par>
                        <p:par>
                          <p:cTn id="36" fill="hold">
                            <p:stCondLst>
                              <p:cond delay="8000"/>
                            </p:stCondLst>
                            <p:childTnLst>
                              <p:par>
                                <p:cTn id="37" presetID="8" presetClass="exit" presetSubtype="16" fill="hold" nodeType="afterEffect">
                                  <p:stCondLst>
                                    <p:cond delay="0"/>
                                  </p:stCondLst>
                                  <p:childTnLst>
                                    <p:animEffect transition="out" filter="diamond(in)">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par>
                                <p:cTn id="40" presetID="8" presetClass="exit" presetSubtype="16" fill="hold" nodeType="withEffect">
                                  <p:stCondLst>
                                    <p:cond delay="0"/>
                                  </p:stCondLst>
                                  <p:childTnLst>
                                    <p:animEffect transition="out" filter="diamond(in)">
                                      <p:cBhvr>
                                        <p:cTn id="41" dur="1000"/>
                                        <p:tgtEl>
                                          <p:spTgt spid="11"/>
                                        </p:tgtEl>
                                      </p:cBhvr>
                                    </p:animEffect>
                                    <p:set>
                                      <p:cBhvr>
                                        <p:cTn id="42" dur="1" fill="hold">
                                          <p:stCondLst>
                                            <p:cond delay="999"/>
                                          </p:stCondLst>
                                        </p:cTn>
                                        <p:tgtEl>
                                          <p:spTgt spid="11"/>
                                        </p:tgtEl>
                                        <p:attrNameLst>
                                          <p:attrName>style.visibility</p:attrName>
                                        </p:attrNameLst>
                                      </p:cBhvr>
                                      <p:to>
                                        <p:strVal val="hidden"/>
                                      </p:to>
                                    </p:set>
                                  </p:childTnLst>
                                </p:cTn>
                              </p:par>
                            </p:childTnLst>
                          </p:cTn>
                        </p:par>
                        <p:par>
                          <p:cTn id="43" fill="hold">
                            <p:stCondLst>
                              <p:cond delay="9000"/>
                            </p:stCondLst>
                            <p:childTnLst>
                              <p:par>
                                <p:cTn id="44" presetID="64" presetClass="path" presetSubtype="0" accel="50000" decel="50000" fill="hold" grpId="1" nodeType="afterEffect">
                                  <p:stCondLst>
                                    <p:cond delay="0"/>
                                  </p:stCondLst>
                                  <p:childTnLst>
                                    <p:animMotion origin="layout" path="M -0.27461 0.27569 L -0.25834 0.12338 " pathEditMode="relative" rAng="0" ptsTypes="AA">
                                      <p:cBhvr>
                                        <p:cTn id="45" dur="1000" fill="hold"/>
                                        <p:tgtEl>
                                          <p:spTgt spid="10"/>
                                        </p:tgtEl>
                                        <p:attrNameLst>
                                          <p:attrName>ppt_x</p:attrName>
                                          <p:attrName>ppt_y</p:attrName>
                                        </p:attrNameLst>
                                      </p:cBhvr>
                                      <p:rCtr x="807" y="-7616"/>
                                    </p:animMotion>
                                  </p:childTnLst>
                                </p:cTn>
                              </p:par>
                            </p:childTnLst>
                          </p:cTn>
                        </p:par>
                        <p:par>
                          <p:cTn id="46" fill="hold">
                            <p:stCondLst>
                              <p:cond delay="10000"/>
                            </p:stCondLst>
                            <p:childTnLst>
                              <p:par>
                                <p:cTn id="47" presetID="8" presetClass="entr" presetSubtype="16"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amond(in)">
                                      <p:cBhvr>
                                        <p:cTn id="49" dur="1000"/>
                                        <p:tgtEl>
                                          <p:spTgt spid="13"/>
                                        </p:tgtEl>
                                      </p:cBhvr>
                                    </p:animEffect>
                                  </p:childTnLst>
                                </p:cTn>
                              </p:par>
                            </p:childTnLst>
                          </p:cTn>
                        </p:par>
                        <p:par>
                          <p:cTn id="50" fill="hold">
                            <p:stCondLst>
                              <p:cond delay="11000"/>
                            </p:stCondLst>
                            <p:childTnLst>
                              <p:par>
                                <p:cTn id="51" presetID="43" presetClass="path" presetSubtype="0" accel="50000" decel="50000" fill="hold" grpId="2" nodeType="afterEffect">
                                  <p:stCondLst>
                                    <p:cond delay="0"/>
                                  </p:stCondLst>
                                  <p:childTnLst>
                                    <p:animMotion origin="layout" path="M -0.18008 0.41065 L -0.1444 0.41065 C -0.12839 0.41065 -0.10599 0.32639 -0.10599 0.26065 L -0.10599 0.11273 " pathEditMode="relative" rAng="0" ptsTypes="AAAA">
                                      <p:cBhvr>
                                        <p:cTn id="52" dur="1000" fill="hold"/>
                                        <p:tgtEl>
                                          <p:spTgt spid="9"/>
                                        </p:tgtEl>
                                        <p:attrNameLst>
                                          <p:attrName>ppt_x</p:attrName>
                                          <p:attrName>ppt_y</p:attrName>
                                        </p:attrNameLst>
                                      </p:cBhvr>
                                      <p:rCtr x="3698" y="-14907"/>
                                    </p:animMotion>
                                  </p:childTnLst>
                                </p:cTn>
                              </p:par>
                            </p:childTnLst>
                          </p:cTn>
                        </p:par>
                        <p:par>
                          <p:cTn id="53" fill="hold">
                            <p:stCondLst>
                              <p:cond delay="12000"/>
                            </p:stCondLst>
                            <p:childTnLst>
                              <p:par>
                                <p:cTn id="54" presetID="8" presetClass="entr" presetSubtype="16"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amond(in)">
                                      <p:cBhvr>
                                        <p:cTn id="56" dur="1000"/>
                                        <p:tgtEl>
                                          <p:spTgt spid="14"/>
                                        </p:tgtEl>
                                      </p:cBhvr>
                                    </p:animEffect>
                                  </p:childTnLst>
                                </p:cTn>
                              </p:par>
                            </p:childTnLst>
                          </p:cTn>
                        </p:par>
                        <p:par>
                          <p:cTn id="57" fill="hold">
                            <p:stCondLst>
                              <p:cond delay="13000"/>
                            </p:stCondLst>
                            <p:childTnLst>
                              <p:par>
                                <p:cTn id="58" presetID="3" presetClass="entr" presetSubtype="10" fill="hold" nodeType="afterEffect">
                                  <p:stCondLst>
                                    <p:cond delay="0"/>
                                  </p:stCondLst>
                                  <p:childTnLst>
                                    <p:set>
                                      <p:cBhvr>
                                        <p:cTn id="59" dur="1" fill="hold">
                                          <p:stCondLst>
                                            <p:cond delay="0"/>
                                          </p:stCondLst>
                                        </p:cTn>
                                        <p:tgtEl>
                                          <p:spTgt spid="15">
                                            <p:txEl>
                                              <p:pRg st="0" end="0"/>
                                            </p:txEl>
                                          </p:spTgt>
                                        </p:tgtEl>
                                        <p:attrNameLst>
                                          <p:attrName>style.visibility</p:attrName>
                                        </p:attrNameLst>
                                      </p:cBhvr>
                                      <p:to>
                                        <p:strVal val="visible"/>
                                      </p:to>
                                    </p:set>
                                    <p:animEffect transition="in" filter="blinds(horizontal)">
                                      <p:cBhvr>
                                        <p:cTn id="60"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9" grpId="1" animBg="1"/>
      <p:bldP spid="9" grpId="2" animBg="1"/>
      <p:bldP spid="10" grpId="0" animBg="1"/>
      <p:bldP spid="1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51579" y="941832"/>
            <a:ext cx="9603275" cy="911922"/>
          </a:xfrm>
        </p:spPr>
        <p:txBody>
          <a:bodyPr/>
          <a:lstStyle/>
          <a:p>
            <a:r>
              <a:rPr lang="zh-CN" altLang="en-US" dirty="0"/>
              <a:t>程序清单</a:t>
            </a:r>
          </a:p>
        </p:txBody>
      </p:sp>
      <p:sp>
        <p:nvSpPr>
          <p:cNvPr id="18435" name="Rectangle 3"/>
          <p:cNvSpPr>
            <a:spLocks noGrp="1" noChangeArrowheads="1"/>
          </p:cNvSpPr>
          <p:nvPr>
            <p:ph type="body" idx="1"/>
          </p:nvPr>
        </p:nvSpPr>
        <p:spPr/>
        <p:txBody>
          <a:bodyPr>
            <a:normAutofit fontScale="85000" lnSpcReduction="20000"/>
          </a:bodyPr>
          <a:lstStyle/>
          <a:p>
            <a:pPr>
              <a:lnSpc>
                <a:spcPct val="80000"/>
              </a:lnSpc>
            </a:pPr>
            <a:r>
              <a:rPr lang="en-US" altLang="zh-CN" sz="2800"/>
              <a:t>function getfather(v:integer):integer;</a:t>
            </a:r>
          </a:p>
          <a:p>
            <a:pPr>
              <a:lnSpc>
                <a:spcPct val="80000"/>
              </a:lnSpc>
            </a:pPr>
            <a:r>
              <a:rPr lang="en-US" altLang="zh-CN" sz="2800"/>
              <a:t>  begin</a:t>
            </a:r>
          </a:p>
          <a:p>
            <a:pPr>
              <a:lnSpc>
                <a:spcPct val="80000"/>
              </a:lnSpc>
            </a:pPr>
            <a:r>
              <a:rPr lang="en-US" altLang="zh-CN" sz="2800"/>
              <a:t>    if (father[v]=0) then</a:t>
            </a:r>
          </a:p>
          <a:p>
            <a:pPr>
              <a:lnSpc>
                <a:spcPct val="80000"/>
              </a:lnSpc>
            </a:pPr>
            <a:r>
              <a:rPr lang="en-US" altLang="zh-CN" sz="2800"/>
              <a:t>      getfather:=v</a:t>
            </a:r>
          </a:p>
          <a:p>
            <a:pPr>
              <a:lnSpc>
                <a:spcPct val="80000"/>
              </a:lnSpc>
            </a:pPr>
            <a:r>
              <a:rPr lang="en-US" altLang="zh-CN" sz="2800"/>
              <a:t>    else</a:t>
            </a:r>
          </a:p>
          <a:p>
            <a:pPr>
              <a:lnSpc>
                <a:spcPct val="80000"/>
              </a:lnSpc>
            </a:pPr>
            <a:r>
              <a:rPr lang="en-US" altLang="zh-CN" sz="2800"/>
              <a:t>      begin</a:t>
            </a:r>
          </a:p>
          <a:p>
            <a:pPr>
              <a:lnSpc>
                <a:spcPct val="80000"/>
              </a:lnSpc>
            </a:pPr>
            <a:r>
              <a:rPr lang="en-US" altLang="zh-CN" sz="2800"/>
              <a:t>        father[v]:=getfather(father[v]);</a:t>
            </a:r>
          </a:p>
          <a:p>
            <a:pPr>
              <a:lnSpc>
                <a:spcPct val="80000"/>
              </a:lnSpc>
            </a:pPr>
            <a:r>
              <a:rPr lang="en-US" altLang="zh-CN" sz="2800"/>
              <a:t>        getfather:=father[v];</a:t>
            </a:r>
          </a:p>
          <a:p>
            <a:pPr>
              <a:lnSpc>
                <a:spcPct val="80000"/>
              </a:lnSpc>
            </a:pPr>
            <a:r>
              <a:rPr lang="en-US" altLang="zh-CN" sz="2800"/>
              <a:t>      end;</a:t>
            </a:r>
          </a:p>
          <a:p>
            <a:pPr>
              <a:lnSpc>
                <a:spcPct val="80000"/>
              </a:lnSpc>
            </a:pPr>
            <a:r>
              <a:rPr lang="en-US" altLang="zh-CN" sz="2800"/>
              <a:t>  end;</a:t>
            </a:r>
            <a:endParaRPr lang="zh-CN" altLang="en-US" sz="2800"/>
          </a:p>
        </p:txBody>
      </p:sp>
    </p:spTree>
    <p:extLst>
      <p:ext uri="{BB962C8B-B14F-4D97-AF65-F5344CB8AC3E}">
        <p14:creationId xmlns:p14="http://schemas.microsoft.com/office/powerpoint/2010/main" val="3553254616"/>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51579" y="1161288"/>
            <a:ext cx="9603275" cy="692466"/>
          </a:xfrm>
        </p:spPr>
        <p:txBody>
          <a:bodyPr/>
          <a:lstStyle/>
          <a:p>
            <a:r>
              <a:rPr lang="zh-CN" altLang="en-US" dirty="0"/>
              <a:t>程序清单</a:t>
            </a:r>
          </a:p>
        </p:txBody>
      </p:sp>
      <p:sp>
        <p:nvSpPr>
          <p:cNvPr id="19459" name="Rectangle 3"/>
          <p:cNvSpPr>
            <a:spLocks noGrp="1" noChangeArrowheads="1"/>
          </p:cNvSpPr>
          <p:nvPr>
            <p:ph type="body" idx="1"/>
          </p:nvPr>
        </p:nvSpPr>
        <p:spPr/>
        <p:txBody>
          <a:bodyPr>
            <a:normAutofit fontScale="85000" lnSpcReduction="20000"/>
          </a:bodyPr>
          <a:lstStyle/>
          <a:p>
            <a:pPr>
              <a:lnSpc>
                <a:spcPct val="90000"/>
              </a:lnSpc>
            </a:pPr>
            <a:r>
              <a:rPr lang="en-US" altLang="zh-CN" sz="2800"/>
              <a:t>function judge(x,y:integer):boolean;</a:t>
            </a:r>
          </a:p>
          <a:p>
            <a:pPr>
              <a:lnSpc>
                <a:spcPct val="90000"/>
              </a:lnSpc>
            </a:pPr>
            <a:r>
              <a:rPr lang="en-US" altLang="zh-CN" sz="2800"/>
              <a:t> var fx,fy : integer;</a:t>
            </a:r>
          </a:p>
          <a:p>
            <a:pPr>
              <a:lnSpc>
                <a:spcPct val="90000"/>
              </a:lnSpc>
            </a:pPr>
            <a:r>
              <a:rPr lang="en-US" altLang="zh-CN" sz="2800"/>
              <a:t>  begin</a:t>
            </a:r>
          </a:p>
          <a:p>
            <a:pPr>
              <a:lnSpc>
                <a:spcPct val="90000"/>
              </a:lnSpc>
            </a:pPr>
            <a:r>
              <a:rPr lang="en-US" altLang="zh-CN" sz="2800"/>
              <a:t>     fx := getfaher(x);</a:t>
            </a:r>
          </a:p>
          <a:p>
            <a:pPr>
              <a:lnSpc>
                <a:spcPct val="90000"/>
              </a:lnSpc>
            </a:pPr>
            <a:r>
              <a:rPr lang="en-US" altLang="zh-CN" sz="2800"/>
              <a:t>     fy := gefather(y);</a:t>
            </a:r>
          </a:p>
          <a:p>
            <a:pPr>
              <a:lnSpc>
                <a:spcPct val="90000"/>
              </a:lnSpc>
            </a:pPr>
            <a:r>
              <a:rPr lang="en-US" altLang="zh-CN" sz="2800"/>
              <a:t>     If fx=fy then judge := exit(true)</a:t>
            </a:r>
          </a:p>
          <a:p>
            <a:pPr>
              <a:lnSpc>
                <a:spcPct val="90000"/>
              </a:lnSpc>
            </a:pPr>
            <a:r>
              <a:rPr lang="en-US" altLang="zh-CN" sz="2800"/>
              <a:t>                 else judge := false;</a:t>
            </a:r>
          </a:p>
          <a:p>
            <a:pPr>
              <a:lnSpc>
                <a:spcPct val="90000"/>
              </a:lnSpc>
            </a:pPr>
            <a:r>
              <a:rPr lang="en-US" altLang="zh-CN" sz="2800"/>
              <a:t>    father[fx] := fy;{</a:t>
            </a:r>
            <a:r>
              <a:rPr lang="zh-CN" altLang="en-US" sz="2800"/>
              <a:t>合并两个集合</a:t>
            </a:r>
            <a:r>
              <a:rPr lang="en-US" altLang="zh-CN" sz="2800"/>
              <a:t>}</a:t>
            </a:r>
          </a:p>
          <a:p>
            <a:pPr>
              <a:lnSpc>
                <a:spcPct val="90000"/>
              </a:lnSpc>
            </a:pPr>
            <a:r>
              <a:rPr lang="en-US" altLang="zh-CN" sz="2800"/>
              <a:t>  end;</a:t>
            </a:r>
          </a:p>
        </p:txBody>
      </p:sp>
    </p:spTree>
    <p:extLst>
      <p:ext uri="{BB962C8B-B14F-4D97-AF65-F5344CB8AC3E}">
        <p14:creationId xmlns:p14="http://schemas.microsoft.com/office/powerpoint/2010/main" val="87323998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smtClean="0"/>
              <a:t>并查集举例：亲戚</a:t>
            </a:r>
            <a:endParaRPr lang="zh-CN" altLang="en-US" dirty="0"/>
          </a:p>
        </p:txBody>
      </p:sp>
      <p:sp>
        <p:nvSpPr>
          <p:cNvPr id="20483" name="Rectangle 3"/>
          <p:cNvSpPr>
            <a:spLocks noGrp="1" noChangeArrowheads="1"/>
          </p:cNvSpPr>
          <p:nvPr>
            <p:ph type="body" idx="1"/>
          </p:nvPr>
        </p:nvSpPr>
        <p:spPr>
          <a:xfrm>
            <a:off x="1378305" y="2079740"/>
            <a:ext cx="9749821" cy="1852180"/>
          </a:xfrm>
        </p:spPr>
        <p:txBody>
          <a:bodyPr>
            <a:noAutofit/>
          </a:bodyPr>
          <a:lstStyle/>
          <a:p>
            <a:pPr>
              <a:lnSpc>
                <a:spcPct val="90000"/>
              </a:lnSpc>
            </a:pPr>
            <a:r>
              <a:rPr lang="zh-CN" altLang="en-US" sz="2400" dirty="0"/>
              <a:t>若某个家族人员过于庞大，要判断两个是否是亲戚，确实还很不容易，现在给出某个亲戚关系图，求任意给出的两个人是否具有亲戚关系。</a:t>
            </a:r>
          </a:p>
          <a:p>
            <a:pPr>
              <a:lnSpc>
                <a:spcPct val="90000"/>
              </a:lnSpc>
            </a:pPr>
            <a:r>
              <a:rPr lang="zh-CN" altLang="en-US" sz="2400" dirty="0"/>
              <a:t>规定：</a:t>
            </a:r>
            <a:r>
              <a:rPr lang="en-US" altLang="zh-CN" sz="2400" dirty="0"/>
              <a:t>x</a:t>
            </a:r>
            <a:r>
              <a:rPr lang="zh-CN" altLang="en-US" sz="2400" dirty="0"/>
              <a:t>和</a:t>
            </a:r>
            <a:r>
              <a:rPr lang="en-US" altLang="zh-CN" sz="2400" dirty="0"/>
              <a:t>y</a:t>
            </a:r>
            <a:r>
              <a:rPr lang="zh-CN" altLang="en-US" sz="2400" dirty="0"/>
              <a:t>是亲戚，</a:t>
            </a:r>
            <a:r>
              <a:rPr lang="en-US" altLang="zh-CN" sz="2400" dirty="0"/>
              <a:t>y</a:t>
            </a:r>
            <a:r>
              <a:rPr lang="zh-CN" altLang="en-US" sz="2400" dirty="0"/>
              <a:t>和</a:t>
            </a:r>
            <a:r>
              <a:rPr lang="en-US" altLang="zh-CN" sz="2400" dirty="0"/>
              <a:t>z</a:t>
            </a:r>
            <a:r>
              <a:rPr lang="zh-CN" altLang="en-US" sz="2400" dirty="0"/>
              <a:t>是亲戚，那么</a:t>
            </a:r>
            <a:r>
              <a:rPr lang="en-US" altLang="zh-CN" sz="2400" dirty="0"/>
              <a:t>x</a:t>
            </a:r>
            <a:r>
              <a:rPr lang="zh-CN" altLang="en-US" sz="2400" dirty="0"/>
              <a:t>和</a:t>
            </a:r>
            <a:r>
              <a:rPr lang="en-US" altLang="zh-CN" sz="2400" dirty="0"/>
              <a:t>z</a:t>
            </a:r>
            <a:r>
              <a:rPr lang="zh-CN" altLang="en-US" sz="2400" dirty="0"/>
              <a:t>也是亲戚。如果</a:t>
            </a:r>
            <a:r>
              <a:rPr lang="en-US" altLang="zh-CN" sz="2400" dirty="0" err="1"/>
              <a:t>x,y</a:t>
            </a:r>
            <a:r>
              <a:rPr lang="zh-CN" altLang="en-US" sz="2400" dirty="0"/>
              <a:t>是亲戚，那么</a:t>
            </a:r>
            <a:r>
              <a:rPr lang="en-US" altLang="zh-CN" sz="2400" dirty="0"/>
              <a:t>x</a:t>
            </a:r>
            <a:r>
              <a:rPr lang="zh-CN" altLang="en-US" sz="2400" dirty="0"/>
              <a:t>的亲戚都是</a:t>
            </a:r>
            <a:r>
              <a:rPr lang="en-US" altLang="zh-CN" sz="2400" dirty="0"/>
              <a:t>y</a:t>
            </a:r>
            <a:r>
              <a:rPr lang="zh-CN" altLang="en-US" sz="2400" dirty="0"/>
              <a:t>的亲戚，</a:t>
            </a:r>
            <a:r>
              <a:rPr lang="en-US" altLang="zh-CN" sz="2400" dirty="0"/>
              <a:t>y</a:t>
            </a:r>
            <a:r>
              <a:rPr lang="zh-CN" altLang="en-US" sz="2400" dirty="0"/>
              <a:t>的亲戚也都是</a:t>
            </a:r>
            <a:r>
              <a:rPr lang="en-US" altLang="zh-CN" sz="2400" dirty="0"/>
              <a:t>x</a:t>
            </a:r>
            <a:r>
              <a:rPr lang="zh-CN" altLang="en-US" sz="2400" dirty="0"/>
              <a:t>的亲戚。</a:t>
            </a:r>
          </a:p>
        </p:txBody>
      </p:sp>
    </p:spTree>
    <p:extLst>
      <p:ext uri="{BB962C8B-B14F-4D97-AF65-F5344CB8AC3E}">
        <p14:creationId xmlns:p14="http://schemas.microsoft.com/office/powerpoint/2010/main" val="418114487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t>并查集</a:t>
            </a:r>
            <a:r>
              <a:rPr lang="zh-CN" altLang="en-US" dirty="0" smtClean="0"/>
              <a:t>举例</a:t>
            </a:r>
            <a:r>
              <a:rPr lang="en-US" altLang="zh-CN" dirty="0" smtClean="0"/>
              <a:t>: </a:t>
            </a:r>
            <a:r>
              <a:rPr lang="zh-CN" altLang="en-US" dirty="0" smtClean="0"/>
              <a:t>亲戚</a:t>
            </a:r>
            <a:endParaRPr lang="zh-CN" altLang="en-US" dirty="0"/>
          </a:p>
        </p:txBody>
      </p:sp>
      <p:sp>
        <p:nvSpPr>
          <p:cNvPr id="22531" name="Rectangle 3"/>
          <p:cNvSpPr>
            <a:spLocks noGrp="1" noChangeArrowheads="1"/>
          </p:cNvSpPr>
          <p:nvPr>
            <p:ph type="body" idx="1"/>
          </p:nvPr>
        </p:nvSpPr>
        <p:spPr>
          <a:xfrm>
            <a:off x="1259797" y="1933859"/>
            <a:ext cx="7114032" cy="3827284"/>
          </a:xfrm>
        </p:spPr>
        <p:txBody>
          <a:bodyPr>
            <a:noAutofit/>
          </a:bodyPr>
          <a:lstStyle/>
          <a:p>
            <a:r>
              <a:rPr lang="zh-CN" altLang="en-US" dirty="0"/>
              <a:t>数据输入：</a:t>
            </a:r>
          </a:p>
          <a:p>
            <a:pPr lvl="1"/>
            <a:r>
              <a:rPr lang="zh-CN" altLang="en-US" dirty="0"/>
              <a:t>第一行：三个整数</a:t>
            </a:r>
            <a:r>
              <a:rPr lang="en-US" altLang="zh-CN" dirty="0" err="1"/>
              <a:t>n,m,p</a:t>
            </a:r>
            <a:r>
              <a:rPr lang="zh-CN" altLang="en-US" dirty="0"/>
              <a:t>，（</a:t>
            </a:r>
            <a:r>
              <a:rPr lang="en-US" altLang="zh-CN" dirty="0"/>
              <a:t>n&lt;=5000,m&lt;=5000,p&lt;=5000</a:t>
            </a:r>
            <a:r>
              <a:rPr lang="zh-CN" altLang="en-US" dirty="0"/>
              <a:t>），分别表示有</a:t>
            </a:r>
            <a:r>
              <a:rPr lang="en-US" altLang="zh-CN" dirty="0"/>
              <a:t>n</a:t>
            </a:r>
            <a:r>
              <a:rPr lang="zh-CN" altLang="en-US" dirty="0"/>
              <a:t>个人，</a:t>
            </a:r>
            <a:r>
              <a:rPr lang="en-US" altLang="zh-CN" dirty="0"/>
              <a:t>m</a:t>
            </a:r>
            <a:r>
              <a:rPr lang="zh-CN" altLang="en-US" dirty="0"/>
              <a:t>个亲戚关系，询问</a:t>
            </a:r>
            <a:r>
              <a:rPr lang="en-US" altLang="zh-CN" dirty="0"/>
              <a:t>p</a:t>
            </a:r>
            <a:r>
              <a:rPr lang="zh-CN" altLang="en-US" dirty="0"/>
              <a:t>对亲戚关系。</a:t>
            </a:r>
          </a:p>
          <a:p>
            <a:pPr lvl="1"/>
            <a:r>
              <a:rPr lang="zh-CN" altLang="en-US" dirty="0"/>
              <a:t>以下</a:t>
            </a:r>
            <a:r>
              <a:rPr lang="en-US" altLang="zh-CN" dirty="0"/>
              <a:t>m</a:t>
            </a:r>
            <a:r>
              <a:rPr lang="zh-CN" altLang="en-US" dirty="0"/>
              <a:t>行：每行两个数</a:t>
            </a:r>
            <a:r>
              <a:rPr lang="en-US" altLang="zh-CN" dirty="0" err="1"/>
              <a:t>Mi</a:t>
            </a:r>
            <a:r>
              <a:rPr lang="zh-CN" altLang="en-US" dirty="0"/>
              <a:t>，</a:t>
            </a:r>
            <a:r>
              <a:rPr lang="en-US" altLang="zh-CN" dirty="0" err="1"/>
              <a:t>Mj</a:t>
            </a:r>
            <a:r>
              <a:rPr lang="zh-CN" altLang="en-US" dirty="0"/>
              <a:t>，</a:t>
            </a:r>
            <a:r>
              <a:rPr lang="en-US" altLang="zh-CN" dirty="0"/>
              <a:t>1&lt;=</a:t>
            </a:r>
            <a:r>
              <a:rPr lang="en-US" altLang="zh-CN" dirty="0" err="1"/>
              <a:t>Mi</a:t>
            </a:r>
            <a:r>
              <a:rPr lang="zh-CN" altLang="en-US" dirty="0"/>
              <a:t>，</a:t>
            </a:r>
            <a:r>
              <a:rPr lang="en-US" altLang="zh-CN" dirty="0" err="1"/>
              <a:t>Mj</a:t>
            </a:r>
            <a:r>
              <a:rPr lang="en-US" altLang="zh-CN" dirty="0"/>
              <a:t>&lt;=N</a:t>
            </a:r>
            <a:r>
              <a:rPr lang="zh-CN" altLang="en-US" dirty="0"/>
              <a:t>，表示</a:t>
            </a:r>
            <a:r>
              <a:rPr lang="en-US" altLang="zh-CN" dirty="0"/>
              <a:t>Ai</a:t>
            </a:r>
            <a:r>
              <a:rPr lang="zh-CN" altLang="en-US" dirty="0"/>
              <a:t>和</a:t>
            </a:r>
            <a:r>
              <a:rPr lang="en-US" altLang="zh-CN" dirty="0"/>
              <a:t>Bi</a:t>
            </a:r>
            <a:r>
              <a:rPr lang="zh-CN" altLang="en-US" dirty="0"/>
              <a:t>具有亲戚关系。</a:t>
            </a:r>
          </a:p>
          <a:p>
            <a:pPr lvl="1"/>
            <a:r>
              <a:rPr lang="zh-CN" altLang="en-US" dirty="0"/>
              <a:t>接下来</a:t>
            </a:r>
            <a:r>
              <a:rPr lang="en-US" altLang="zh-CN" dirty="0"/>
              <a:t>p</a:t>
            </a:r>
            <a:r>
              <a:rPr lang="zh-CN" altLang="en-US" dirty="0"/>
              <a:t>行：每行两个数</a:t>
            </a:r>
            <a:r>
              <a:rPr lang="en-US" altLang="zh-CN" dirty="0"/>
              <a:t>Pi</a:t>
            </a:r>
            <a:r>
              <a:rPr lang="zh-CN" altLang="en-US" dirty="0"/>
              <a:t>，</a:t>
            </a:r>
            <a:r>
              <a:rPr lang="en-US" altLang="zh-CN" dirty="0" err="1"/>
              <a:t>Pj</a:t>
            </a:r>
            <a:r>
              <a:rPr lang="zh-CN" altLang="en-US" dirty="0"/>
              <a:t>，询问</a:t>
            </a:r>
            <a:r>
              <a:rPr lang="en-US" altLang="zh-CN" dirty="0"/>
              <a:t>Pi</a:t>
            </a:r>
            <a:r>
              <a:rPr lang="zh-CN" altLang="en-US" dirty="0"/>
              <a:t>和</a:t>
            </a:r>
            <a:r>
              <a:rPr lang="en-US" altLang="zh-CN" dirty="0" err="1"/>
              <a:t>Pj</a:t>
            </a:r>
            <a:r>
              <a:rPr lang="zh-CN" altLang="en-US" dirty="0"/>
              <a:t>是否具有亲戚关系。</a:t>
            </a:r>
          </a:p>
          <a:p>
            <a:r>
              <a:rPr lang="zh-CN" altLang="en-US" dirty="0"/>
              <a:t>数据输出：</a:t>
            </a:r>
          </a:p>
          <a:p>
            <a:pPr lvl="1"/>
            <a:r>
              <a:rPr lang="en-US" altLang="zh-CN" dirty="0"/>
              <a:t>P</a:t>
            </a:r>
            <a:r>
              <a:rPr lang="zh-CN" altLang="en-US" dirty="0"/>
              <a:t>行，每行一个’</a:t>
            </a:r>
            <a:r>
              <a:rPr lang="en-US" altLang="zh-CN" dirty="0"/>
              <a:t>Yes’</a:t>
            </a:r>
            <a:r>
              <a:rPr lang="zh-CN" altLang="en-US" dirty="0"/>
              <a:t>或’</a:t>
            </a:r>
            <a:r>
              <a:rPr lang="en-US" altLang="zh-CN" dirty="0"/>
              <a:t>No’</a:t>
            </a:r>
            <a:r>
              <a:rPr lang="zh-CN" altLang="en-US" dirty="0"/>
              <a:t>。表示第</a:t>
            </a:r>
            <a:r>
              <a:rPr lang="en-US" altLang="zh-CN" dirty="0" err="1"/>
              <a:t>i</a:t>
            </a:r>
            <a:r>
              <a:rPr lang="zh-CN" altLang="en-US" dirty="0"/>
              <a:t>个询问的答案为“具有”或“不具有”亲戚关系。</a:t>
            </a:r>
          </a:p>
        </p:txBody>
      </p:sp>
      <p:sp>
        <p:nvSpPr>
          <p:cNvPr id="4" name="Rectangle 3"/>
          <p:cNvSpPr txBox="1">
            <a:spLocks noChangeArrowheads="1"/>
          </p:cNvSpPr>
          <p:nvPr/>
        </p:nvSpPr>
        <p:spPr>
          <a:xfrm>
            <a:off x="8657051" y="1853754"/>
            <a:ext cx="1931701" cy="3987495"/>
          </a:xfrm>
          <a:prstGeom prst="rect">
            <a:avLst/>
          </a:prstGeom>
          <a:solidFill>
            <a:srgbClr val="92D050"/>
          </a:solidFill>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80000"/>
              </a:lnSpc>
            </a:pPr>
            <a:r>
              <a:rPr lang="zh-CN" altLang="en-US" sz="1800" dirty="0" smtClean="0">
                <a:solidFill>
                  <a:srgbClr val="0000FF"/>
                </a:solidFill>
              </a:rPr>
              <a:t>样例</a:t>
            </a:r>
            <a:r>
              <a:rPr lang="zh-CN" altLang="en-US" sz="1800" dirty="0" smtClean="0"/>
              <a:t>：</a:t>
            </a:r>
          </a:p>
          <a:p>
            <a:pPr>
              <a:lnSpc>
                <a:spcPct val="80000"/>
              </a:lnSpc>
            </a:pPr>
            <a:r>
              <a:rPr lang="en-US" altLang="zh-CN" sz="1800" dirty="0" smtClean="0"/>
              <a:t>input.txt</a:t>
            </a:r>
          </a:p>
          <a:p>
            <a:pPr>
              <a:lnSpc>
                <a:spcPct val="80000"/>
              </a:lnSpc>
            </a:pPr>
            <a:r>
              <a:rPr lang="en-US" altLang="zh-CN" sz="1800" dirty="0" smtClean="0"/>
              <a:t>6 5 3</a:t>
            </a:r>
          </a:p>
          <a:p>
            <a:pPr>
              <a:lnSpc>
                <a:spcPct val="80000"/>
              </a:lnSpc>
            </a:pPr>
            <a:r>
              <a:rPr lang="en-US" altLang="zh-CN" sz="1800" dirty="0" smtClean="0"/>
              <a:t>1 2</a:t>
            </a:r>
          </a:p>
          <a:p>
            <a:pPr>
              <a:lnSpc>
                <a:spcPct val="80000"/>
              </a:lnSpc>
            </a:pPr>
            <a:r>
              <a:rPr lang="en-US" altLang="zh-CN" sz="1800" dirty="0" smtClean="0"/>
              <a:t>1 5</a:t>
            </a:r>
          </a:p>
          <a:p>
            <a:pPr>
              <a:lnSpc>
                <a:spcPct val="80000"/>
              </a:lnSpc>
            </a:pPr>
            <a:r>
              <a:rPr lang="en-US" altLang="zh-CN" sz="1800" dirty="0" smtClean="0"/>
              <a:t>3 4</a:t>
            </a:r>
          </a:p>
          <a:p>
            <a:pPr>
              <a:lnSpc>
                <a:spcPct val="80000"/>
              </a:lnSpc>
            </a:pPr>
            <a:r>
              <a:rPr lang="en-US" altLang="zh-CN" sz="1800" dirty="0" smtClean="0"/>
              <a:t>5 2</a:t>
            </a:r>
          </a:p>
          <a:p>
            <a:pPr>
              <a:lnSpc>
                <a:spcPct val="80000"/>
              </a:lnSpc>
            </a:pPr>
            <a:r>
              <a:rPr lang="en-US" altLang="zh-CN" sz="1800" dirty="0" smtClean="0"/>
              <a:t>1 3</a:t>
            </a:r>
          </a:p>
          <a:p>
            <a:pPr>
              <a:lnSpc>
                <a:spcPct val="80000"/>
              </a:lnSpc>
            </a:pPr>
            <a:r>
              <a:rPr lang="en-US" altLang="zh-CN" sz="1800" dirty="0" smtClean="0"/>
              <a:t>1 4</a:t>
            </a:r>
          </a:p>
          <a:p>
            <a:pPr>
              <a:lnSpc>
                <a:spcPct val="80000"/>
              </a:lnSpc>
            </a:pPr>
            <a:r>
              <a:rPr lang="en-US" altLang="zh-CN" sz="1800" dirty="0" smtClean="0"/>
              <a:t>2 3</a:t>
            </a:r>
          </a:p>
          <a:p>
            <a:pPr>
              <a:lnSpc>
                <a:spcPct val="80000"/>
              </a:lnSpc>
            </a:pPr>
            <a:r>
              <a:rPr lang="en-US" altLang="zh-CN" sz="1800" dirty="0" smtClean="0"/>
              <a:t>5 6</a:t>
            </a:r>
          </a:p>
          <a:p>
            <a:pPr>
              <a:lnSpc>
                <a:spcPct val="80000"/>
              </a:lnSpc>
            </a:pPr>
            <a:r>
              <a:rPr lang="en-US" altLang="zh-CN" sz="1800" dirty="0" smtClean="0"/>
              <a:t>output.txt</a:t>
            </a:r>
          </a:p>
          <a:p>
            <a:pPr>
              <a:lnSpc>
                <a:spcPct val="80000"/>
              </a:lnSpc>
            </a:pPr>
            <a:r>
              <a:rPr lang="en-US" altLang="zh-CN" sz="1800" dirty="0" smtClean="0"/>
              <a:t>Yes</a:t>
            </a:r>
          </a:p>
          <a:p>
            <a:pPr>
              <a:lnSpc>
                <a:spcPct val="80000"/>
              </a:lnSpc>
            </a:pPr>
            <a:r>
              <a:rPr lang="en-US" altLang="zh-CN" sz="1800" dirty="0" smtClean="0"/>
              <a:t>Yes</a:t>
            </a:r>
          </a:p>
          <a:p>
            <a:pPr>
              <a:lnSpc>
                <a:spcPct val="80000"/>
              </a:lnSpc>
            </a:pPr>
            <a:r>
              <a:rPr lang="en-US" altLang="zh-CN" sz="1800" dirty="0" smtClean="0"/>
              <a:t>No</a:t>
            </a:r>
            <a:endParaRPr lang="zh-CN" altLang="en-US" sz="1800" dirty="0" smtClean="0"/>
          </a:p>
          <a:p>
            <a:pPr>
              <a:lnSpc>
                <a:spcPct val="80000"/>
              </a:lnSpc>
            </a:pPr>
            <a:endParaRPr lang="zh-CN" altLang="en-US" sz="1800" dirty="0"/>
          </a:p>
        </p:txBody>
      </p:sp>
    </p:spTree>
    <p:extLst>
      <p:ext uri="{BB962C8B-B14F-4D97-AF65-F5344CB8AC3E}">
        <p14:creationId xmlns:p14="http://schemas.microsoft.com/office/powerpoint/2010/main" val="186469001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实验题目</a:t>
            </a:r>
            <a:r>
              <a:rPr lang="en-US" altLang="zh-CN" b="1" dirty="0" smtClean="0"/>
              <a:t>-</a:t>
            </a:r>
            <a:r>
              <a:rPr lang="zh-CN" altLang="en-US" b="1" dirty="0">
                <a:solidFill>
                  <a:srgbClr val="FF3300"/>
                </a:solidFill>
              </a:rPr>
              <a:t>迷宫游戏</a:t>
            </a:r>
            <a:endParaRPr lang="zh-CN" altLang="en-US" b="1" dirty="0"/>
          </a:p>
        </p:txBody>
      </p:sp>
      <p:sp>
        <p:nvSpPr>
          <p:cNvPr id="3" name="内容占位符 2"/>
          <p:cNvSpPr>
            <a:spLocks noGrp="1"/>
          </p:cNvSpPr>
          <p:nvPr>
            <p:ph idx="1"/>
          </p:nvPr>
        </p:nvSpPr>
        <p:spPr>
          <a:xfrm>
            <a:off x="1317171" y="1853755"/>
            <a:ext cx="10221686" cy="4024532"/>
          </a:xfrm>
        </p:spPr>
        <p:txBody>
          <a:bodyPr>
            <a:normAutofit fontScale="92500" lnSpcReduction="10000"/>
          </a:bodyPr>
          <a:lstStyle/>
          <a:p>
            <a:r>
              <a:rPr lang="zh-CN" altLang="en-US" b="1" dirty="0" smtClean="0"/>
              <a:t>概述：</a:t>
            </a:r>
            <a:r>
              <a:rPr lang="zh-CN" altLang="zh-CN" b="1" dirty="0"/>
              <a:t>设计并实现一</a:t>
            </a:r>
            <a:r>
              <a:rPr lang="zh-CN" altLang="zh-CN" b="1" dirty="0" smtClean="0"/>
              <a:t>个</a:t>
            </a:r>
            <a:r>
              <a:rPr lang="zh-CN" altLang="en-US" b="1" dirty="0" smtClean="0">
                <a:solidFill>
                  <a:srgbClr val="FF3300"/>
                </a:solidFill>
              </a:rPr>
              <a:t>迷宫游戏</a:t>
            </a:r>
            <a:r>
              <a:rPr lang="zh-CN" altLang="en-US" b="1" dirty="0" smtClean="0"/>
              <a:t>，算法能够自动生成</a:t>
            </a:r>
            <a:r>
              <a:rPr lang="zh-CN" altLang="en-US" b="1" dirty="0"/>
              <a:t>具有通路的迷宫</a:t>
            </a:r>
            <a:r>
              <a:rPr lang="zh-CN" altLang="en-US" b="1" dirty="0" smtClean="0"/>
              <a:t>地图，寻找</a:t>
            </a:r>
            <a:r>
              <a:rPr lang="zh-CN" altLang="en-US" b="1" dirty="0"/>
              <a:t>迷宫路径并显示通路</a:t>
            </a:r>
            <a:r>
              <a:rPr lang="zh-CN" altLang="en-US" b="1" dirty="0" smtClean="0"/>
              <a:t>。</a:t>
            </a:r>
            <a:endParaRPr lang="en-US" altLang="zh-CN" b="1" dirty="0"/>
          </a:p>
          <a:p>
            <a:r>
              <a:rPr lang="zh-CN" altLang="en-US" b="1" dirty="0" smtClean="0"/>
              <a:t>要求：</a:t>
            </a:r>
            <a:endParaRPr lang="en-US" altLang="zh-CN" b="1" dirty="0" smtClean="0"/>
          </a:p>
          <a:p>
            <a:pPr lvl="1"/>
            <a:r>
              <a:rPr lang="zh-CN" altLang="en-US" b="1" dirty="0"/>
              <a:t>可以采用字符显示迷宫地图和路径，比如</a:t>
            </a:r>
            <a:r>
              <a:rPr lang="en-US" altLang="zh-CN" b="1" dirty="0"/>
              <a:t>□</a:t>
            </a:r>
            <a:r>
              <a:rPr lang="zh-CN" altLang="en-US" b="1" dirty="0"/>
              <a:t>表示通路，</a:t>
            </a:r>
            <a:r>
              <a:rPr lang="en-US" altLang="zh-CN" b="1" dirty="0"/>
              <a:t> ▇</a:t>
            </a:r>
            <a:r>
              <a:rPr lang="zh-CN" altLang="en-US" b="1" dirty="0"/>
              <a:t>表示墙壁，</a:t>
            </a:r>
            <a:r>
              <a:rPr lang="en-US" altLang="zh-CN" b="1" dirty="0"/>
              <a:t> ※</a:t>
            </a:r>
            <a:r>
              <a:rPr lang="zh-CN" altLang="en-US" b="1" dirty="0"/>
              <a:t>表示找到的</a:t>
            </a:r>
            <a:r>
              <a:rPr lang="zh-CN" altLang="en-US" b="1" dirty="0" smtClean="0"/>
              <a:t>路径。有条件的话，也可以采用</a:t>
            </a:r>
            <a:r>
              <a:rPr lang="en-US" altLang="zh-CN" b="1" dirty="0" smtClean="0"/>
              <a:t>windows</a:t>
            </a:r>
            <a:r>
              <a:rPr lang="zh-CN" altLang="en-US" b="1" dirty="0" smtClean="0"/>
              <a:t>界面形式的迷宫。</a:t>
            </a:r>
            <a:endParaRPr lang="en-US" altLang="zh-CN" b="1" dirty="0"/>
          </a:p>
          <a:p>
            <a:pPr lvl="1"/>
            <a:r>
              <a:rPr lang="zh-CN" altLang="en-US" b="1" dirty="0" smtClean="0">
                <a:solidFill>
                  <a:srgbClr val="0000FF"/>
                </a:solidFill>
              </a:rPr>
              <a:t>能够利用文件形式保存或导入迷宫。</a:t>
            </a:r>
            <a:r>
              <a:rPr lang="zh-CN" altLang="en-US" b="1" dirty="0"/>
              <a:t>文件中迷宫地图数据格式为：</a:t>
            </a:r>
            <a:endParaRPr lang="en-US" altLang="zh-CN" b="1" dirty="0"/>
          </a:p>
          <a:p>
            <a:pPr lvl="2"/>
            <a:r>
              <a:rPr lang="zh-CN" altLang="en-US" b="1" dirty="0"/>
              <a:t>长 宽  入口 出口 迷宫地图数据</a:t>
            </a:r>
            <a:endParaRPr lang="en-US" altLang="zh-CN" b="1" dirty="0"/>
          </a:p>
          <a:p>
            <a:pPr lvl="2"/>
            <a:r>
              <a:rPr lang="zh-CN" altLang="en-US" b="1" dirty="0"/>
              <a:t>迷宫地图数据由</a:t>
            </a:r>
            <a:r>
              <a:rPr lang="en-US" altLang="zh-CN" b="1" dirty="0"/>
              <a:t>01</a:t>
            </a:r>
            <a:r>
              <a:rPr lang="zh-CN" altLang="en-US" b="1" dirty="0"/>
              <a:t>二进制组成，</a:t>
            </a:r>
            <a:r>
              <a:rPr lang="en-US" altLang="zh-CN" b="1" dirty="0"/>
              <a:t>1</a:t>
            </a:r>
            <a:r>
              <a:rPr lang="zh-CN" altLang="en-US" b="1" dirty="0"/>
              <a:t>表示墙壁，</a:t>
            </a:r>
            <a:r>
              <a:rPr lang="en-US" altLang="zh-CN" b="1" dirty="0"/>
              <a:t>0</a:t>
            </a:r>
            <a:r>
              <a:rPr lang="zh-CN" altLang="en-US" b="1" dirty="0"/>
              <a:t>表示</a:t>
            </a:r>
            <a:r>
              <a:rPr lang="zh-CN" altLang="en-US" b="1" dirty="0" smtClean="0"/>
              <a:t>通路</a:t>
            </a:r>
          </a:p>
          <a:p>
            <a:r>
              <a:rPr lang="zh-CN" altLang="en-US" b="1" dirty="0" smtClean="0"/>
              <a:t>可选高级功能：</a:t>
            </a:r>
            <a:endParaRPr lang="en-US" altLang="zh-CN" b="1" dirty="0" smtClean="0"/>
          </a:p>
          <a:p>
            <a:pPr lvl="1"/>
            <a:r>
              <a:rPr lang="zh-CN" altLang="en-US" b="1" dirty="0" smtClean="0"/>
              <a:t>八个方向的迷宫或三维迷宫</a:t>
            </a:r>
            <a:endParaRPr lang="en-US" altLang="zh-CN" b="1" dirty="0" smtClean="0"/>
          </a:p>
          <a:p>
            <a:pPr lvl="1"/>
            <a:r>
              <a:rPr lang="zh-CN" altLang="en-US" b="1" dirty="0" smtClean="0"/>
              <a:t>多入口多出口迷宫</a:t>
            </a:r>
            <a:endParaRPr lang="en-US" altLang="zh-CN" b="1"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524" y="368907"/>
            <a:ext cx="1828937" cy="121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1351" y="158178"/>
            <a:ext cx="1628191" cy="163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920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DBD5"/>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第二章 </a:t>
            </a:r>
            <a:r>
              <a:rPr lang="zh-CN" altLang="en-US" dirty="0" smtClean="0"/>
              <a:t>迷宫游戏</a:t>
            </a:r>
            <a:endParaRPr lang="zh-CN" altLang="en-US" b="1"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7428" y="2104891"/>
            <a:ext cx="3401188" cy="225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33" y="2062419"/>
            <a:ext cx="2811084" cy="2824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3134" y="2104891"/>
            <a:ext cx="3732470" cy="2488313"/>
          </a:xfrm>
          <a:prstGeom prst="rect">
            <a:avLst/>
          </a:prstGeom>
        </p:spPr>
      </p:pic>
      <p:sp>
        <p:nvSpPr>
          <p:cNvPr id="8" name="矩形 7"/>
          <p:cNvSpPr/>
          <p:nvPr/>
        </p:nvSpPr>
        <p:spPr>
          <a:xfrm>
            <a:off x="1451579" y="4963803"/>
            <a:ext cx="1162412" cy="461665"/>
          </a:xfrm>
          <a:prstGeom prst="rect">
            <a:avLst/>
          </a:prstGeom>
        </p:spPr>
        <p:txBody>
          <a:bodyPr wrap="square">
            <a:spAutoFit/>
          </a:bodyPr>
          <a:lstStyle/>
          <a:p>
            <a:pPr lvl="0"/>
            <a:r>
              <a:rPr lang="zh-CN" altLang="en-US" sz="2400" b="1" dirty="0"/>
              <a:t>极简版</a:t>
            </a:r>
          </a:p>
        </p:txBody>
      </p:sp>
      <p:sp>
        <p:nvSpPr>
          <p:cNvPr id="9" name="矩形 8"/>
          <p:cNvSpPr/>
          <p:nvPr/>
        </p:nvSpPr>
        <p:spPr>
          <a:xfrm>
            <a:off x="5129669" y="5095427"/>
            <a:ext cx="1162412" cy="461665"/>
          </a:xfrm>
          <a:prstGeom prst="rect">
            <a:avLst/>
          </a:prstGeom>
        </p:spPr>
        <p:txBody>
          <a:bodyPr wrap="square">
            <a:spAutoFit/>
          </a:bodyPr>
          <a:lstStyle/>
          <a:p>
            <a:pPr lvl="0"/>
            <a:r>
              <a:rPr lang="zh-CN" altLang="en-US" sz="2400" b="1" dirty="0" smtClean="0"/>
              <a:t>标准版</a:t>
            </a:r>
            <a:endParaRPr lang="zh-CN" altLang="en-US" sz="2400" b="1" dirty="0"/>
          </a:p>
        </p:txBody>
      </p:sp>
      <p:sp>
        <p:nvSpPr>
          <p:cNvPr id="10" name="矩形 9"/>
          <p:cNvSpPr/>
          <p:nvPr/>
        </p:nvSpPr>
        <p:spPr>
          <a:xfrm>
            <a:off x="8978813" y="4963803"/>
            <a:ext cx="1162412" cy="461665"/>
          </a:xfrm>
          <a:prstGeom prst="rect">
            <a:avLst/>
          </a:prstGeom>
        </p:spPr>
        <p:txBody>
          <a:bodyPr wrap="square">
            <a:spAutoFit/>
          </a:bodyPr>
          <a:lstStyle/>
          <a:p>
            <a:pPr lvl="0"/>
            <a:r>
              <a:rPr lang="zh-CN" altLang="en-US" sz="2400" b="1" dirty="0" smtClean="0"/>
              <a:t>豪华版</a:t>
            </a:r>
            <a:endParaRPr lang="zh-CN" altLang="en-US" sz="2400" b="1" dirty="0"/>
          </a:p>
        </p:txBody>
      </p:sp>
    </p:spTree>
    <p:extLst>
      <p:ext uri="{BB962C8B-B14F-4D97-AF65-F5344CB8AC3E}">
        <p14:creationId xmlns:p14="http://schemas.microsoft.com/office/powerpoint/2010/main" val="3515082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066800"/>
            <a:ext cx="9603275" cy="786954"/>
          </a:xfrm>
        </p:spPr>
        <p:txBody>
          <a:bodyPr/>
          <a:lstStyle/>
          <a:p>
            <a:r>
              <a:rPr lang="zh-CN" altLang="en-US" b="1" dirty="0" smtClean="0"/>
              <a:t>打分办法</a:t>
            </a:r>
            <a:endParaRPr lang="zh-CN" altLang="en-US" b="1" dirty="0"/>
          </a:p>
        </p:txBody>
      </p:sp>
      <p:sp>
        <p:nvSpPr>
          <p:cNvPr id="3" name="内容占位符 2"/>
          <p:cNvSpPr>
            <a:spLocks noGrp="1"/>
          </p:cNvSpPr>
          <p:nvPr>
            <p:ph idx="1"/>
          </p:nvPr>
        </p:nvSpPr>
        <p:spPr>
          <a:xfrm>
            <a:off x="1451579" y="2015732"/>
            <a:ext cx="9603275" cy="2574435"/>
          </a:xfrm>
        </p:spPr>
        <p:txBody>
          <a:bodyPr/>
          <a:lstStyle/>
          <a:p>
            <a:r>
              <a:rPr lang="zh-CN" altLang="en-US" b="1" dirty="0" smtClean="0"/>
              <a:t>总分最高</a:t>
            </a:r>
            <a:r>
              <a:rPr lang="en-US" altLang="zh-CN" b="1" dirty="0" smtClean="0"/>
              <a:t>100</a:t>
            </a:r>
            <a:r>
              <a:rPr lang="zh-CN" altLang="en-US" b="1" dirty="0" smtClean="0"/>
              <a:t>分（最后折算成程序演示部分的分数，即*</a:t>
            </a:r>
            <a:r>
              <a:rPr lang="en-US" altLang="zh-CN" b="1" dirty="0" smtClean="0"/>
              <a:t>0.4</a:t>
            </a:r>
            <a:r>
              <a:rPr lang="zh-CN" altLang="en-US" b="1" dirty="0" smtClean="0"/>
              <a:t>）</a:t>
            </a:r>
            <a:endParaRPr lang="en-US" altLang="zh-CN" b="1" dirty="0" smtClean="0"/>
          </a:p>
          <a:p>
            <a:r>
              <a:rPr lang="zh-CN" altLang="en-US" b="1" dirty="0" smtClean="0"/>
              <a:t>基本功能完成，视完成的质量给</a:t>
            </a:r>
            <a:r>
              <a:rPr lang="en-US" altLang="zh-CN" b="1" dirty="0" smtClean="0"/>
              <a:t>60-90</a:t>
            </a:r>
            <a:r>
              <a:rPr lang="zh-CN" altLang="en-US" b="1" dirty="0" smtClean="0"/>
              <a:t>分（主要包括代码质量，时间和空间利用情况等）</a:t>
            </a:r>
            <a:endParaRPr lang="en-US" altLang="zh-CN" b="1" dirty="0" smtClean="0"/>
          </a:p>
          <a:p>
            <a:r>
              <a:rPr lang="zh-CN" altLang="en-US" b="1" dirty="0" smtClean="0"/>
              <a:t>高级功能每完成一个加</a:t>
            </a:r>
            <a:r>
              <a:rPr lang="en-US" altLang="zh-CN" b="1" dirty="0" smtClean="0"/>
              <a:t>10</a:t>
            </a:r>
            <a:r>
              <a:rPr lang="zh-CN" altLang="en-US" b="1" dirty="0" smtClean="0"/>
              <a:t>分</a:t>
            </a:r>
            <a:endParaRPr lang="en-US" altLang="zh-CN" b="1" dirty="0" smtClean="0"/>
          </a:p>
          <a:p>
            <a:r>
              <a:rPr lang="zh-CN" altLang="en-US" b="1" dirty="0" smtClean="0"/>
              <a:t>添加其它合理功能也视情况加</a:t>
            </a:r>
            <a:r>
              <a:rPr lang="zh-CN" altLang="en-US" b="1" dirty="0" smtClean="0"/>
              <a:t>分</a:t>
            </a:r>
            <a:endParaRPr lang="en-US" altLang="zh-CN" b="1" dirty="0" smtClean="0"/>
          </a:p>
        </p:txBody>
      </p:sp>
    </p:spTree>
    <p:extLst>
      <p:ext uri="{BB962C8B-B14F-4D97-AF65-F5344CB8AC3E}">
        <p14:creationId xmlns:p14="http://schemas.microsoft.com/office/powerpoint/2010/main" val="1297986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概要设计</a:t>
            </a:r>
            <a:endParaRPr lang="en-US" dirty="0"/>
          </a:p>
        </p:txBody>
      </p:sp>
      <p:sp>
        <p:nvSpPr>
          <p:cNvPr id="3" name="内容占位符 2"/>
          <p:cNvSpPr>
            <a:spLocks noGrp="1"/>
          </p:cNvSpPr>
          <p:nvPr>
            <p:ph idx="1"/>
          </p:nvPr>
        </p:nvSpPr>
        <p:spPr>
          <a:xfrm>
            <a:off x="811369" y="1988301"/>
            <a:ext cx="2315879" cy="700035"/>
          </a:xfrm>
        </p:spPr>
        <p:txBody>
          <a:bodyPr>
            <a:normAutofit fontScale="92500" lnSpcReduction="20000"/>
          </a:bodyPr>
          <a:lstStyle/>
          <a:p>
            <a:r>
              <a:rPr lang="zh-CN" altLang="en-US" dirty="0"/>
              <a:t>主要</a:t>
            </a:r>
            <a:r>
              <a:rPr lang="zh-CN" altLang="en-US" dirty="0" smtClean="0"/>
              <a:t>系统流程</a:t>
            </a:r>
            <a:r>
              <a:rPr lang="en-US" altLang="zh-CN" dirty="0" smtClean="0"/>
              <a:t>main</a:t>
            </a:r>
            <a:endParaRPr lang="en-US" dirty="0"/>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7992" y="888630"/>
            <a:ext cx="31718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2096" y="458688"/>
            <a:ext cx="351472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6620256" y="3108960"/>
            <a:ext cx="923544" cy="63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06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从地图文件读入地图</a:t>
            </a:r>
            <a:endParaRPr lang="en-US" dirty="0"/>
          </a:p>
        </p:txBody>
      </p:sp>
      <p:sp>
        <p:nvSpPr>
          <p:cNvPr id="3" name="内容占位符 2"/>
          <p:cNvSpPr>
            <a:spLocks noGrp="1"/>
          </p:cNvSpPr>
          <p:nvPr>
            <p:ph idx="1"/>
          </p:nvPr>
        </p:nvSpPr>
        <p:spPr>
          <a:xfrm>
            <a:off x="1451579" y="2015733"/>
            <a:ext cx="2516917" cy="1257820"/>
          </a:xfrm>
        </p:spPr>
        <p:txBody>
          <a:bodyPr/>
          <a:lstStyle/>
          <a:p>
            <a:r>
              <a:rPr lang="en-US" dirty="0" err="1" smtClean="0"/>
              <a:t>R</a:t>
            </a:r>
            <a:r>
              <a:rPr lang="en-US" altLang="zh-CN" dirty="0" err="1" smtClean="0"/>
              <a:t>eadMapsFromFile</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99" y="1723354"/>
            <a:ext cx="1527581" cy="406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0401" y="1"/>
            <a:ext cx="3408126" cy="610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6347939" y="3054097"/>
            <a:ext cx="923544" cy="630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细化</a:t>
            </a:r>
            <a:endParaRPr lang="en-US" sz="1600" dirty="0"/>
          </a:p>
        </p:txBody>
      </p:sp>
    </p:spTree>
    <p:extLst>
      <p:ext uri="{BB962C8B-B14F-4D97-AF65-F5344CB8AC3E}">
        <p14:creationId xmlns:p14="http://schemas.microsoft.com/office/powerpoint/2010/main" val="410485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迷宫寻路算法</a:t>
            </a:r>
            <a:endParaRPr lang="en-US" dirty="0"/>
          </a:p>
        </p:txBody>
      </p:sp>
      <p:sp>
        <p:nvSpPr>
          <p:cNvPr id="4" name="Rectangle 3"/>
          <p:cNvSpPr>
            <a:spLocks noGrp="1" noChangeArrowheads="1"/>
          </p:cNvSpPr>
          <p:nvPr>
            <p:ph idx="1"/>
          </p:nvPr>
        </p:nvSpPr>
        <p:spPr>
          <a:xfrm>
            <a:off x="1108630" y="1853754"/>
            <a:ext cx="9946224" cy="4037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marL="0" indent="0" eaLnBrk="1" hangingPunct="1">
              <a:buFontTx/>
              <a:buNone/>
            </a:pPr>
            <a:r>
              <a:rPr lang="en-US" altLang="zh-CN" sz="2400" b="1" dirty="0" smtClean="0">
                <a:effectLst/>
              </a:rPr>
              <a:t>1. </a:t>
            </a:r>
            <a:r>
              <a:rPr lang="zh-CN" altLang="en-US" sz="2400" b="1" dirty="0" smtClean="0">
                <a:effectLst/>
              </a:rPr>
              <a:t>二维数组</a:t>
            </a:r>
            <a:r>
              <a:rPr lang="en-US" altLang="zh-CN" sz="2400" b="1" dirty="0" smtClean="0">
                <a:effectLst/>
              </a:rPr>
              <a:t>maze[m+2][n+2]</a:t>
            </a:r>
            <a:r>
              <a:rPr lang="zh-CN" altLang="en-US" sz="2400" b="1" dirty="0" smtClean="0">
                <a:effectLst/>
              </a:rPr>
              <a:t>来表示迷宫，解决了迷宫地图的存储；</a:t>
            </a:r>
          </a:p>
          <a:p>
            <a:pPr marL="0" indent="0" eaLnBrk="1" hangingPunct="1">
              <a:buFontTx/>
              <a:buNone/>
            </a:pPr>
            <a:r>
              <a:rPr lang="en-US" altLang="zh-CN" sz="2400" b="1" dirty="0" smtClean="0">
                <a:effectLst/>
              </a:rPr>
              <a:t>2. </a:t>
            </a:r>
            <a:r>
              <a:rPr lang="zh-CN" altLang="en-US" sz="2400" b="1" dirty="0" smtClean="0">
                <a:effectLst/>
              </a:rPr>
              <a:t>一维数组</a:t>
            </a:r>
            <a:r>
              <a:rPr lang="en-US" altLang="zh-CN" sz="2400" b="1" dirty="0" err="1" smtClean="0">
                <a:effectLst/>
              </a:rPr>
              <a:t>DeltaXY</a:t>
            </a:r>
            <a:r>
              <a:rPr lang="en-US" altLang="zh-CN" sz="2400" b="1" dirty="0" smtClean="0">
                <a:effectLst/>
              </a:rPr>
              <a:t>[4]</a:t>
            </a:r>
            <a:r>
              <a:rPr lang="zh-CN" altLang="en-US" sz="2400" b="1" dirty="0" smtClean="0">
                <a:effectLst/>
              </a:rPr>
              <a:t>来记载了</a:t>
            </a:r>
            <a:r>
              <a:rPr lang="en-US" altLang="zh-CN" sz="2400" b="1" dirty="0">
                <a:effectLst/>
              </a:rPr>
              <a:t>4</a:t>
            </a:r>
            <a:r>
              <a:rPr lang="zh-CN" altLang="en-US" sz="2400" b="1" dirty="0" smtClean="0">
                <a:effectLst/>
              </a:rPr>
              <a:t>个探索方向的坐标增量，将</a:t>
            </a:r>
            <a:r>
              <a:rPr lang="en-US" altLang="zh-CN" sz="2400" b="1" dirty="0" smtClean="0">
                <a:effectLst/>
              </a:rPr>
              <a:t>4</a:t>
            </a:r>
            <a:r>
              <a:rPr lang="zh-CN" altLang="en-US" sz="2400" b="1" dirty="0" smtClean="0">
                <a:effectLst/>
              </a:rPr>
              <a:t>个探索方向数字化为</a:t>
            </a:r>
            <a:r>
              <a:rPr lang="en-US" altLang="zh-CN" sz="2400" b="1" dirty="0" smtClean="0">
                <a:effectLst/>
              </a:rPr>
              <a:t>0</a:t>
            </a:r>
            <a:r>
              <a:rPr lang="zh-CN" altLang="en-US" sz="2400" b="1" dirty="0" smtClean="0">
                <a:effectLst/>
              </a:rPr>
              <a:t>到</a:t>
            </a:r>
            <a:r>
              <a:rPr lang="en-US" altLang="zh-CN" sz="2400" b="1" dirty="0" smtClean="0">
                <a:effectLst/>
              </a:rPr>
              <a:t>3</a:t>
            </a:r>
            <a:r>
              <a:rPr lang="zh-CN" altLang="en-US" sz="2400" b="1" dirty="0" smtClean="0">
                <a:effectLst/>
              </a:rPr>
              <a:t>，并将向下一点前进的操作统一为当前点的坐标</a:t>
            </a:r>
            <a:r>
              <a:rPr lang="en-US" altLang="zh-CN" sz="2400" b="1" dirty="0" smtClean="0">
                <a:effectLst/>
              </a:rPr>
              <a:t>+</a:t>
            </a:r>
            <a:r>
              <a:rPr lang="zh-CN" altLang="en-US" sz="2400" b="1" dirty="0" smtClean="0">
                <a:effectLst/>
              </a:rPr>
              <a:t>沿该探索方向的增量，即可得到下一点的坐标；</a:t>
            </a:r>
          </a:p>
          <a:p>
            <a:pPr marL="0" indent="0" eaLnBrk="1" hangingPunct="1">
              <a:buFontTx/>
              <a:buNone/>
            </a:pPr>
            <a:r>
              <a:rPr lang="en-US" altLang="zh-CN" sz="2400" b="1" dirty="0" smtClean="0">
                <a:solidFill>
                  <a:srgbClr val="0000FF"/>
                </a:solidFill>
                <a:effectLst/>
              </a:rPr>
              <a:t>3. </a:t>
            </a:r>
            <a:r>
              <a:rPr lang="zh-CN" altLang="en-US" sz="2400" b="1" dirty="0" smtClean="0">
                <a:solidFill>
                  <a:srgbClr val="0000FF"/>
                </a:solidFill>
                <a:effectLst/>
              </a:rPr>
              <a:t>当某点无路可通行时</a:t>
            </a:r>
            <a:r>
              <a:rPr lang="zh-CN" altLang="en-US" sz="2400" b="1" dirty="0" smtClean="0">
                <a:effectLst/>
              </a:rPr>
              <a:t>，需要从该点返回到前一点，再从前一点选择下一个方向继续进行探索，即需要知道前一点和前一点当前探索的方向。因此，我们需要保留依次到达的各点的坐标和到达该点的方向；</a:t>
            </a:r>
          </a:p>
          <a:p>
            <a:pPr marL="0" indent="0" eaLnBrk="1" hangingPunct="1">
              <a:buFontTx/>
              <a:buNone/>
            </a:pPr>
            <a:r>
              <a:rPr lang="en-US" altLang="zh-CN" sz="2400" b="1" dirty="0" smtClean="0">
                <a:effectLst/>
              </a:rPr>
              <a:t>4. </a:t>
            </a:r>
            <a:r>
              <a:rPr lang="zh-CN" altLang="en-US" sz="2400" b="1" dirty="0" smtClean="0">
                <a:effectLst/>
              </a:rPr>
              <a:t>还需要防止重复到达某点，避免在迷宫中兜死圈子，需要记载已到达过的点。</a:t>
            </a:r>
            <a:r>
              <a:rPr lang="zh-CN" altLang="en-US" sz="1800" b="1" dirty="0" smtClean="0">
                <a:effectLst/>
              </a:rPr>
              <a:t> </a:t>
            </a:r>
            <a:r>
              <a:rPr lang="zh-CN" altLang="en-US" sz="2400" b="1" dirty="0" smtClean="0">
                <a:effectLst/>
              </a:rPr>
              <a:t> </a:t>
            </a:r>
            <a:endParaRPr lang="zh-CN" altLang="zh-CN" sz="2400" b="1" dirty="0" smtClean="0">
              <a:effectLst/>
            </a:endParaRPr>
          </a:p>
        </p:txBody>
      </p:sp>
    </p:spTree>
    <p:extLst>
      <p:ext uri="{BB962C8B-B14F-4D97-AF65-F5344CB8AC3E}">
        <p14:creationId xmlns:p14="http://schemas.microsoft.com/office/powerpoint/2010/main" val="197839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迷宫存储</a:t>
            </a:r>
            <a:endParaRPr lang="zh-CN" altLang="en-US" dirty="0"/>
          </a:p>
        </p:txBody>
      </p:sp>
      <p:sp>
        <p:nvSpPr>
          <p:cNvPr id="3" name="内容占位符 2"/>
          <p:cNvSpPr>
            <a:spLocks noGrp="1"/>
          </p:cNvSpPr>
          <p:nvPr>
            <p:ph idx="1"/>
          </p:nvPr>
        </p:nvSpPr>
        <p:spPr>
          <a:xfrm>
            <a:off x="1451579" y="2015733"/>
            <a:ext cx="2321931" cy="1113834"/>
          </a:xfrm>
        </p:spPr>
        <p:txBody>
          <a:bodyPr/>
          <a:lstStyle/>
          <a:p>
            <a:r>
              <a:rPr lang="zh-CN" altLang="en-US" b="1" dirty="0" smtClean="0"/>
              <a:t>类似坐标轴方式</a:t>
            </a:r>
            <a:endParaRPr lang="en-US" altLang="zh-CN" b="1" dirty="0" smtClean="0"/>
          </a:p>
          <a:p>
            <a:r>
              <a:rPr lang="zh-CN" altLang="en-US" b="1" dirty="0" smtClean="0"/>
              <a:t>不是矩阵行列标</a:t>
            </a:r>
            <a:endParaRPr lang="zh-CN" altLang="en-US" b="1" dirty="0"/>
          </a:p>
        </p:txBody>
      </p:sp>
      <p:graphicFrame>
        <p:nvGraphicFramePr>
          <p:cNvPr id="4" name="Object 9"/>
          <p:cNvGraphicFramePr>
            <a:graphicFrameLocks noChangeAspect="1"/>
          </p:cNvGraphicFramePr>
          <p:nvPr>
            <p:extLst>
              <p:ext uri="{D42A27DB-BD31-4B8C-83A1-F6EECF244321}">
                <p14:modId xmlns:p14="http://schemas.microsoft.com/office/powerpoint/2010/main" val="1304117983"/>
              </p:ext>
            </p:extLst>
          </p:nvPr>
        </p:nvGraphicFramePr>
        <p:xfrm>
          <a:off x="3433740" y="121189"/>
          <a:ext cx="8642350" cy="5113337"/>
        </p:xfrm>
        <a:graphic>
          <a:graphicData uri="http://schemas.openxmlformats.org/presentationml/2006/ole">
            <mc:AlternateContent xmlns:mc="http://schemas.openxmlformats.org/markup-compatibility/2006">
              <mc:Choice xmlns:v="urn:schemas-microsoft-com:vml" Requires="v">
                <p:oleObj spid="_x0000_s2065" r:id="rId3" imgW="4700016" imgH="2542032" progId="SmartDraw.2">
                  <p:embed/>
                </p:oleObj>
              </mc:Choice>
              <mc:Fallback>
                <p:oleObj r:id="rId3" imgW="4700016" imgH="2542032"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740" y="121189"/>
                        <a:ext cx="8642350" cy="5113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6817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增量</a:t>
            </a:r>
            <a:r>
              <a:rPr lang="zh-CN" altLang="en-US" dirty="0"/>
              <a:t>数组</a:t>
            </a:r>
          </a:p>
        </p:txBody>
      </p:sp>
      <p:sp>
        <p:nvSpPr>
          <p:cNvPr id="3" name="内容占位符 2"/>
          <p:cNvSpPr>
            <a:spLocks noGrp="1"/>
          </p:cNvSpPr>
          <p:nvPr>
            <p:ph idx="1"/>
          </p:nvPr>
        </p:nvSpPr>
        <p:spPr>
          <a:xfrm>
            <a:off x="1451580" y="2015732"/>
            <a:ext cx="5760590" cy="2569147"/>
          </a:xfrm>
        </p:spPr>
        <p:txBody>
          <a:bodyPr>
            <a:normAutofit/>
          </a:bodyPr>
          <a:lstStyle/>
          <a:p>
            <a:r>
              <a:rPr lang="zh-CN" altLang="en-US" sz="2400" b="1" dirty="0">
                <a:latin typeface="+mn-ea"/>
              </a:rPr>
              <a:t>在某一点（</a:t>
            </a:r>
            <a:r>
              <a:rPr lang="en-US" altLang="zh-CN" sz="2400" b="1" dirty="0">
                <a:latin typeface="+mn-ea"/>
              </a:rPr>
              <a:t>x</a:t>
            </a:r>
            <a:r>
              <a:rPr lang="zh-CN" altLang="en-US" sz="2400" b="1" dirty="0">
                <a:latin typeface="+mn-ea"/>
              </a:rPr>
              <a:t>，</a:t>
            </a:r>
            <a:r>
              <a:rPr lang="en-US" altLang="zh-CN" sz="2400" b="1" dirty="0">
                <a:latin typeface="+mn-ea"/>
              </a:rPr>
              <a:t>y</a:t>
            </a:r>
            <a:r>
              <a:rPr lang="zh-CN" altLang="en-US" sz="2400" b="1" dirty="0">
                <a:latin typeface="+mn-ea"/>
              </a:rPr>
              <a:t>），有</a:t>
            </a:r>
            <a:r>
              <a:rPr lang="en-US" altLang="zh-CN" sz="2400" b="1" dirty="0">
                <a:latin typeface="+mn-ea"/>
              </a:rPr>
              <a:t>4</a:t>
            </a:r>
            <a:r>
              <a:rPr lang="zh-CN" altLang="en-US" sz="2400" b="1" dirty="0">
                <a:latin typeface="+mn-ea"/>
              </a:rPr>
              <a:t>个可以探索的方向： 上、下、左、</a:t>
            </a:r>
            <a:r>
              <a:rPr lang="zh-CN" altLang="en-US" sz="2400" b="1" dirty="0" smtClean="0">
                <a:latin typeface="+mn-ea"/>
              </a:rPr>
              <a:t>右。</a:t>
            </a:r>
            <a:endParaRPr lang="en-US" altLang="zh-CN" sz="2400" b="1" dirty="0">
              <a:latin typeface="+mn-ea"/>
            </a:endParaRPr>
          </a:p>
          <a:p>
            <a:r>
              <a:rPr lang="zh-CN" altLang="en-US" sz="2400" b="1" dirty="0">
                <a:latin typeface="+mn-ea"/>
              </a:rPr>
              <a:t>假设：从正东方向开始，沿顺时针方向依次进行探索，则增量数组</a:t>
            </a:r>
            <a:r>
              <a:rPr lang="en-US" altLang="zh-CN" sz="2400" b="1" dirty="0" err="1">
                <a:latin typeface="+mn-ea"/>
              </a:rPr>
              <a:t>DeltaXY</a:t>
            </a:r>
            <a:r>
              <a:rPr lang="zh-CN" altLang="en-US" sz="2400" b="1" dirty="0">
                <a:latin typeface="+mn-ea"/>
              </a:rPr>
              <a:t> 为：</a:t>
            </a:r>
          </a:p>
          <a:p>
            <a:endParaRPr lang="zh-CN" altLang="en-US" sz="2400" dirty="0">
              <a:latin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2574098891"/>
              </p:ext>
            </p:extLst>
          </p:nvPr>
        </p:nvGraphicFramePr>
        <p:xfrm>
          <a:off x="7647188" y="1601130"/>
          <a:ext cx="3755534" cy="3865215"/>
        </p:xfrm>
        <a:graphic>
          <a:graphicData uri="http://schemas.openxmlformats.org/drawingml/2006/table">
            <a:tbl>
              <a:tblPr firstRow="1" bandRow="1">
                <a:tableStyleId>{5C22544A-7EE6-4342-B048-85BDC9FD1C3A}</a:tableStyleId>
              </a:tblPr>
              <a:tblGrid>
                <a:gridCol w="1877767">
                  <a:extLst>
                    <a:ext uri="{9D8B030D-6E8A-4147-A177-3AD203B41FA5}">
                      <a16:colId xmlns:a16="http://schemas.microsoft.com/office/drawing/2014/main" val="20000"/>
                    </a:ext>
                  </a:extLst>
                </a:gridCol>
                <a:gridCol w="1877767">
                  <a:extLst>
                    <a:ext uri="{9D8B030D-6E8A-4147-A177-3AD203B41FA5}">
                      <a16:colId xmlns:a16="http://schemas.microsoft.com/office/drawing/2014/main" val="20001"/>
                    </a:ext>
                  </a:extLst>
                </a:gridCol>
              </a:tblGrid>
              <a:tr h="773043">
                <a:tc>
                  <a:txBody>
                    <a:bodyPr/>
                    <a:lstStyle/>
                    <a:p>
                      <a:pPr algn="ctr"/>
                      <a:r>
                        <a:rPr lang="en-US" altLang="zh-CN" sz="2400" dirty="0" smtClean="0"/>
                        <a:t>x</a:t>
                      </a:r>
                      <a:endParaRPr lang="zh-CN" altLang="en-US" sz="2400" dirty="0"/>
                    </a:p>
                  </a:txBody>
                  <a:tcPr/>
                </a:tc>
                <a:tc>
                  <a:txBody>
                    <a:bodyPr/>
                    <a:lstStyle/>
                    <a:p>
                      <a:pPr algn="ctr"/>
                      <a:r>
                        <a:rPr lang="en-US" altLang="zh-CN" sz="2400" dirty="0" smtClean="0"/>
                        <a:t>y</a:t>
                      </a:r>
                      <a:endParaRPr lang="zh-CN" altLang="en-US" sz="2400" dirty="0"/>
                    </a:p>
                  </a:txBody>
                  <a:tcPr/>
                </a:tc>
                <a:extLst>
                  <a:ext uri="{0D108BD9-81ED-4DB2-BD59-A6C34878D82A}">
                    <a16:rowId xmlns:a16="http://schemas.microsoft.com/office/drawing/2014/main" val="10000"/>
                  </a:ext>
                </a:extLst>
              </a:tr>
              <a:tr h="773043">
                <a:tc>
                  <a:txBody>
                    <a:bodyPr/>
                    <a:lstStyle/>
                    <a:p>
                      <a:pPr algn="ctr"/>
                      <a:r>
                        <a:rPr lang="en-US" altLang="zh-CN" sz="2400" dirty="0" smtClean="0"/>
                        <a:t>1</a:t>
                      </a:r>
                      <a:endParaRPr lang="zh-CN" altLang="en-US" sz="2400" dirty="0"/>
                    </a:p>
                  </a:txBody>
                  <a:tcPr/>
                </a:tc>
                <a:tc>
                  <a:txBody>
                    <a:bodyPr/>
                    <a:lstStyle/>
                    <a:p>
                      <a:pPr algn="ctr"/>
                      <a:r>
                        <a:rPr lang="en-US" altLang="zh-CN" sz="2400" dirty="0" smtClean="0"/>
                        <a:t>0</a:t>
                      </a:r>
                      <a:endParaRPr lang="zh-CN" altLang="en-US" sz="2400" dirty="0"/>
                    </a:p>
                  </a:txBody>
                  <a:tcPr/>
                </a:tc>
                <a:extLst>
                  <a:ext uri="{0D108BD9-81ED-4DB2-BD59-A6C34878D82A}">
                    <a16:rowId xmlns:a16="http://schemas.microsoft.com/office/drawing/2014/main" val="10001"/>
                  </a:ext>
                </a:extLst>
              </a:tr>
              <a:tr h="773043">
                <a:tc>
                  <a:txBody>
                    <a:bodyPr/>
                    <a:lstStyle/>
                    <a:p>
                      <a:pPr algn="ctr"/>
                      <a:r>
                        <a:rPr lang="en-US" altLang="zh-CN" sz="2400" dirty="0" smtClean="0"/>
                        <a:t>0</a:t>
                      </a:r>
                      <a:endParaRPr lang="zh-CN" altLang="en-US" sz="2400" dirty="0"/>
                    </a:p>
                  </a:txBody>
                  <a:tcPr/>
                </a:tc>
                <a:tc>
                  <a:txBody>
                    <a:bodyPr/>
                    <a:lstStyle/>
                    <a:p>
                      <a:pPr algn="ctr"/>
                      <a:r>
                        <a:rPr lang="en-US" altLang="zh-CN" sz="2400" dirty="0" smtClean="0"/>
                        <a:t>1</a:t>
                      </a:r>
                      <a:endParaRPr lang="zh-CN" altLang="en-US" sz="2400" dirty="0"/>
                    </a:p>
                  </a:txBody>
                  <a:tcPr/>
                </a:tc>
                <a:extLst>
                  <a:ext uri="{0D108BD9-81ED-4DB2-BD59-A6C34878D82A}">
                    <a16:rowId xmlns:a16="http://schemas.microsoft.com/office/drawing/2014/main" val="10002"/>
                  </a:ext>
                </a:extLst>
              </a:tr>
              <a:tr h="773043">
                <a:tc>
                  <a:txBody>
                    <a:bodyPr/>
                    <a:lstStyle/>
                    <a:p>
                      <a:pPr algn="ctr"/>
                      <a:r>
                        <a:rPr lang="en-US" altLang="zh-CN" sz="2400" dirty="0" smtClean="0"/>
                        <a:t>-1</a:t>
                      </a:r>
                      <a:endParaRPr lang="zh-CN" altLang="en-US" sz="2400" dirty="0"/>
                    </a:p>
                  </a:txBody>
                  <a:tcPr/>
                </a:tc>
                <a:tc>
                  <a:txBody>
                    <a:bodyPr/>
                    <a:lstStyle/>
                    <a:p>
                      <a:pPr algn="ctr"/>
                      <a:r>
                        <a:rPr lang="en-US" altLang="zh-CN" sz="2400" dirty="0" smtClean="0"/>
                        <a:t>0</a:t>
                      </a:r>
                      <a:endParaRPr lang="zh-CN" altLang="en-US" sz="2400" dirty="0"/>
                    </a:p>
                  </a:txBody>
                  <a:tcPr/>
                </a:tc>
                <a:extLst>
                  <a:ext uri="{0D108BD9-81ED-4DB2-BD59-A6C34878D82A}">
                    <a16:rowId xmlns:a16="http://schemas.microsoft.com/office/drawing/2014/main" val="10003"/>
                  </a:ext>
                </a:extLst>
              </a:tr>
              <a:tr h="773043">
                <a:tc>
                  <a:txBody>
                    <a:bodyPr/>
                    <a:lstStyle/>
                    <a:p>
                      <a:pPr algn="ctr"/>
                      <a:r>
                        <a:rPr lang="en-US" altLang="zh-CN" sz="2400" dirty="0" smtClean="0"/>
                        <a:t>0</a:t>
                      </a:r>
                      <a:endParaRPr lang="zh-CN" altLang="en-US" sz="2400" dirty="0"/>
                    </a:p>
                  </a:txBody>
                  <a:tcPr/>
                </a:tc>
                <a:tc>
                  <a:txBody>
                    <a:bodyPr/>
                    <a:lstStyle/>
                    <a:p>
                      <a:pPr algn="ctr"/>
                      <a:r>
                        <a:rPr lang="en-US" altLang="zh-CN" sz="2400" dirty="0" smtClean="0"/>
                        <a:t>-1</a:t>
                      </a:r>
                      <a:endParaRPr lang="zh-CN" altLang="en-US" sz="2400" dirty="0"/>
                    </a:p>
                  </a:txBody>
                  <a:tcPr/>
                </a:tc>
                <a:extLst>
                  <a:ext uri="{0D108BD9-81ED-4DB2-BD59-A6C34878D82A}">
                    <a16:rowId xmlns:a16="http://schemas.microsoft.com/office/drawing/2014/main" val="10004"/>
                  </a:ext>
                </a:extLst>
              </a:tr>
            </a:tbl>
          </a:graphicData>
        </a:graphic>
      </p:graphicFrame>
      <p:grpSp>
        <p:nvGrpSpPr>
          <p:cNvPr id="5" name="组合 4"/>
          <p:cNvGrpSpPr/>
          <p:nvPr/>
        </p:nvGrpSpPr>
        <p:grpSpPr>
          <a:xfrm>
            <a:off x="2190836" y="4134118"/>
            <a:ext cx="3347079" cy="1738648"/>
            <a:chOff x="2190836" y="4134118"/>
            <a:chExt cx="2951769" cy="1332227"/>
          </a:xfrm>
        </p:grpSpPr>
        <p:sp>
          <p:nvSpPr>
            <p:cNvPr id="4" name="矩形 3"/>
            <p:cNvSpPr/>
            <p:nvPr/>
          </p:nvSpPr>
          <p:spPr>
            <a:xfrm>
              <a:off x="3155324" y="4134118"/>
              <a:ext cx="991673"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(x,y-1)</a:t>
              </a:r>
              <a:endParaRPr lang="zh-CN" altLang="en-US" dirty="0"/>
            </a:p>
          </p:txBody>
        </p:sp>
        <p:sp>
          <p:nvSpPr>
            <p:cNvPr id="7" name="矩形 6"/>
            <p:cNvSpPr/>
            <p:nvPr/>
          </p:nvSpPr>
          <p:spPr>
            <a:xfrm>
              <a:off x="2190836" y="4584879"/>
              <a:ext cx="991673"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(x-1,y)</a:t>
              </a:r>
              <a:endParaRPr lang="zh-CN" altLang="en-US" dirty="0"/>
            </a:p>
          </p:txBody>
        </p:sp>
        <p:sp>
          <p:nvSpPr>
            <p:cNvPr id="8" name="矩形 7"/>
            <p:cNvSpPr/>
            <p:nvPr/>
          </p:nvSpPr>
          <p:spPr>
            <a:xfrm>
              <a:off x="4150932" y="4584879"/>
              <a:ext cx="991673"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(x+1,y)</a:t>
              </a:r>
              <a:endParaRPr lang="zh-CN" altLang="en-US" dirty="0"/>
            </a:p>
          </p:txBody>
        </p:sp>
        <p:sp>
          <p:nvSpPr>
            <p:cNvPr id="9" name="矩形 8"/>
            <p:cNvSpPr/>
            <p:nvPr/>
          </p:nvSpPr>
          <p:spPr>
            <a:xfrm>
              <a:off x="3161044" y="5015584"/>
              <a:ext cx="991673"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(x,y+1)</a:t>
              </a:r>
              <a:endParaRPr lang="zh-CN" altLang="en-US" dirty="0"/>
            </a:p>
          </p:txBody>
        </p:sp>
        <p:sp>
          <p:nvSpPr>
            <p:cNvPr id="10" name="矩形 9"/>
            <p:cNvSpPr/>
            <p:nvPr/>
          </p:nvSpPr>
          <p:spPr>
            <a:xfrm>
              <a:off x="3155323" y="4584879"/>
              <a:ext cx="991673" cy="450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r>
                <a:rPr lang="en-US" altLang="zh-CN" dirty="0" err="1" smtClean="0"/>
                <a:t>x,y</a:t>
              </a:r>
              <a:r>
                <a:rPr lang="en-US" altLang="zh-CN" dirty="0" smtClean="0"/>
                <a:t>)</a:t>
              </a:r>
              <a:endParaRPr lang="zh-CN" altLang="en-US" dirty="0"/>
            </a:p>
          </p:txBody>
        </p:sp>
      </p:grpSp>
    </p:spTree>
    <p:extLst>
      <p:ext uri="{BB962C8B-B14F-4D97-AF65-F5344CB8AC3E}">
        <p14:creationId xmlns:p14="http://schemas.microsoft.com/office/powerpoint/2010/main" val="2920889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栈的应用</a:t>
            </a:r>
            <a:endParaRPr lang="zh-CN" altLang="en-US" dirty="0"/>
          </a:p>
        </p:txBody>
      </p:sp>
      <p:sp>
        <p:nvSpPr>
          <p:cNvPr id="3" name="内容占位符 2"/>
          <p:cNvSpPr>
            <a:spLocks noGrp="1"/>
          </p:cNvSpPr>
          <p:nvPr>
            <p:ph idx="1"/>
          </p:nvPr>
        </p:nvSpPr>
        <p:spPr>
          <a:xfrm>
            <a:off x="1451579" y="2015732"/>
            <a:ext cx="9603275" cy="3560819"/>
          </a:xfrm>
        </p:spPr>
        <p:txBody>
          <a:bodyPr>
            <a:noAutofit/>
          </a:bodyPr>
          <a:lstStyle/>
          <a:p>
            <a:r>
              <a:rPr lang="zh-CN" altLang="en-US" sz="2400" b="1" dirty="0"/>
              <a:t>用栈保留到达各点的</a:t>
            </a:r>
            <a:r>
              <a:rPr lang="zh-CN" altLang="en-US" sz="2400" b="1" dirty="0">
                <a:solidFill>
                  <a:srgbClr val="FF0000"/>
                </a:solidFill>
              </a:rPr>
              <a:t>坐标</a:t>
            </a:r>
            <a:r>
              <a:rPr lang="zh-CN" altLang="en-US" sz="2400" b="1" dirty="0"/>
              <a:t>和到达时的探索</a:t>
            </a:r>
            <a:r>
              <a:rPr lang="zh-CN" altLang="en-US" sz="2400" b="1" dirty="0" smtClean="0">
                <a:solidFill>
                  <a:srgbClr val="FF0000"/>
                </a:solidFill>
              </a:rPr>
              <a:t>方向。</a:t>
            </a:r>
            <a:endParaRPr lang="en-US" altLang="zh-CN" sz="2400" b="1" dirty="0" smtClean="0">
              <a:solidFill>
                <a:srgbClr val="FF0000"/>
              </a:solidFill>
            </a:endParaRPr>
          </a:p>
          <a:p>
            <a:pPr>
              <a:lnSpc>
                <a:spcPct val="90000"/>
              </a:lnSpc>
            </a:pPr>
            <a:r>
              <a:rPr lang="zh-CN" altLang="en-US" sz="2400" b="1" dirty="0"/>
              <a:t>该栈中元素是由行号</a:t>
            </a:r>
            <a:r>
              <a:rPr lang="en-US" altLang="zh-CN" sz="2400" b="1" dirty="0"/>
              <a:t>x</a:t>
            </a:r>
            <a:r>
              <a:rPr lang="zh-CN" altLang="en-US" sz="2400" b="1" dirty="0"/>
              <a:t>、列号</a:t>
            </a:r>
            <a:r>
              <a:rPr lang="en-US" altLang="zh-CN" sz="2400" b="1" dirty="0"/>
              <a:t>y</a:t>
            </a:r>
            <a:r>
              <a:rPr lang="zh-CN" altLang="en-US" sz="2400" b="1" dirty="0"/>
              <a:t>和到达该点的探索方向</a:t>
            </a:r>
            <a:r>
              <a:rPr lang="en-US" altLang="zh-CN" sz="2400" b="1" dirty="0"/>
              <a:t>d</a:t>
            </a:r>
            <a:r>
              <a:rPr lang="zh-CN" altLang="en-US" sz="2400" b="1" dirty="0"/>
              <a:t>组成的三元组（</a:t>
            </a:r>
            <a:r>
              <a:rPr lang="en-US" altLang="zh-CN" sz="2400" b="1" dirty="0"/>
              <a:t>x</a:t>
            </a:r>
            <a:r>
              <a:rPr lang="zh-CN" altLang="en-US" sz="2400" b="1" dirty="0"/>
              <a:t>，</a:t>
            </a:r>
            <a:r>
              <a:rPr lang="en-US" altLang="zh-CN" sz="2400" b="1" dirty="0"/>
              <a:t>y</a:t>
            </a:r>
            <a:r>
              <a:rPr lang="zh-CN" altLang="en-US" sz="2400" b="1" dirty="0"/>
              <a:t>，</a:t>
            </a:r>
            <a:r>
              <a:rPr lang="en-US" altLang="zh-CN" sz="2400" b="1" dirty="0"/>
              <a:t>d</a:t>
            </a:r>
            <a:r>
              <a:rPr lang="zh-CN" altLang="en-US" sz="2400" b="1" dirty="0" smtClean="0"/>
              <a:t>）。</a:t>
            </a:r>
            <a:endParaRPr lang="zh-CN" altLang="en-US" sz="2400" b="1" dirty="0"/>
          </a:p>
          <a:p>
            <a:pPr lvl="1">
              <a:lnSpc>
                <a:spcPct val="90000"/>
              </a:lnSpc>
            </a:pPr>
            <a:r>
              <a:rPr lang="en-US" altLang="zh-CN" sz="2200" b="1" dirty="0" smtClean="0"/>
              <a:t>x</a:t>
            </a:r>
            <a:r>
              <a:rPr lang="zh-CN" altLang="en-US" sz="2200" b="1" dirty="0"/>
              <a:t>为到达点的横坐标或行号</a:t>
            </a:r>
            <a:r>
              <a:rPr lang="zh-CN" altLang="en-US" sz="2200" b="1" dirty="0" smtClean="0"/>
              <a:t>，</a:t>
            </a:r>
            <a:endParaRPr lang="en-US" altLang="zh-CN" sz="2200" b="1" dirty="0" smtClean="0"/>
          </a:p>
          <a:p>
            <a:pPr lvl="1">
              <a:lnSpc>
                <a:spcPct val="90000"/>
              </a:lnSpc>
            </a:pPr>
            <a:r>
              <a:rPr lang="en-US" altLang="zh-CN" sz="2200" b="1" dirty="0" smtClean="0"/>
              <a:t>y</a:t>
            </a:r>
            <a:r>
              <a:rPr lang="zh-CN" altLang="en-US" sz="2200" b="1" dirty="0"/>
              <a:t>为到达点的纵坐标或列号</a:t>
            </a:r>
            <a:r>
              <a:rPr lang="zh-CN" altLang="en-US" sz="2200" b="1" dirty="0" smtClean="0"/>
              <a:t>，</a:t>
            </a:r>
            <a:endParaRPr lang="en-US" altLang="zh-CN" sz="2200" b="1" dirty="0" smtClean="0"/>
          </a:p>
          <a:p>
            <a:pPr lvl="1">
              <a:lnSpc>
                <a:spcPct val="90000"/>
              </a:lnSpc>
            </a:pPr>
            <a:r>
              <a:rPr lang="en-US" altLang="zh-CN" sz="2200" b="1" dirty="0" smtClean="0"/>
              <a:t>d</a:t>
            </a:r>
            <a:r>
              <a:rPr lang="zh-CN" altLang="en-US" sz="2200" b="1" dirty="0"/>
              <a:t>为</a:t>
            </a:r>
            <a:r>
              <a:rPr lang="en-US" altLang="zh-CN" sz="2200" b="1" dirty="0" smtClean="0"/>
              <a:t>0—3</a:t>
            </a:r>
            <a:r>
              <a:rPr lang="zh-CN" altLang="en-US" sz="2200" b="1" dirty="0" smtClean="0"/>
              <a:t>中</a:t>
            </a:r>
            <a:r>
              <a:rPr lang="zh-CN" altLang="en-US" sz="2200" b="1" dirty="0"/>
              <a:t>的一个数字，表示到达坐标为（</a:t>
            </a:r>
            <a:r>
              <a:rPr lang="en-US" altLang="zh-CN" sz="2200" b="1" dirty="0"/>
              <a:t>x</a:t>
            </a:r>
            <a:r>
              <a:rPr lang="zh-CN" altLang="en-US" sz="2200" b="1" dirty="0"/>
              <a:t>，</a:t>
            </a:r>
            <a:r>
              <a:rPr lang="en-US" altLang="zh-CN" sz="2200" b="1" dirty="0"/>
              <a:t>y</a:t>
            </a:r>
            <a:r>
              <a:rPr lang="zh-CN" altLang="en-US" sz="2200" b="1" dirty="0"/>
              <a:t>）的点的方向。</a:t>
            </a:r>
          </a:p>
          <a:p>
            <a:pPr>
              <a:lnSpc>
                <a:spcPct val="90000"/>
              </a:lnSpc>
            </a:pPr>
            <a:r>
              <a:rPr lang="zh-CN" altLang="en-US" sz="2400" b="1" dirty="0"/>
              <a:t>例如从（</a:t>
            </a:r>
            <a:r>
              <a:rPr lang="en-US" altLang="zh-CN" sz="2400" b="1" dirty="0"/>
              <a:t>2</a:t>
            </a:r>
            <a:r>
              <a:rPr lang="zh-CN" altLang="en-US" sz="2400" b="1" dirty="0"/>
              <a:t>，</a:t>
            </a:r>
            <a:r>
              <a:rPr lang="en-US" altLang="zh-CN" sz="2400" b="1" dirty="0"/>
              <a:t>2</a:t>
            </a:r>
            <a:r>
              <a:rPr lang="zh-CN" altLang="en-US" sz="2400" b="1" dirty="0"/>
              <a:t>）</a:t>
            </a:r>
            <a:r>
              <a:rPr lang="zh-CN" altLang="en-US" sz="2400" b="1" dirty="0" smtClean="0"/>
              <a:t>点向下到达（</a:t>
            </a:r>
            <a:r>
              <a:rPr lang="en-US" altLang="zh-CN" sz="2400" b="1" dirty="0" smtClean="0"/>
              <a:t>2</a:t>
            </a:r>
            <a:r>
              <a:rPr lang="zh-CN" altLang="en-US" sz="2400" b="1" dirty="0" smtClean="0"/>
              <a:t>，</a:t>
            </a:r>
            <a:r>
              <a:rPr lang="en-US" altLang="zh-CN" sz="2400" b="1" dirty="0" smtClean="0"/>
              <a:t>3</a:t>
            </a:r>
            <a:r>
              <a:rPr lang="zh-CN" altLang="en-US" sz="2400" b="1" dirty="0" smtClean="0"/>
              <a:t>）</a:t>
            </a:r>
            <a:r>
              <a:rPr lang="zh-CN" altLang="en-US" sz="2400" b="1" dirty="0"/>
              <a:t>点时，在栈中要记录一个三元组</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a:t>
            </a:r>
            <a:r>
              <a:rPr lang="en-US" altLang="zh-CN" sz="2400" b="1" dirty="0"/>
              <a:t>1</a:t>
            </a:r>
            <a:r>
              <a:rPr lang="zh-CN" altLang="en-US" sz="2400" b="1" dirty="0"/>
              <a:t>）。 </a:t>
            </a:r>
            <a:endParaRPr lang="en-US" altLang="zh-CN" sz="2400" b="1" dirty="0" smtClean="0">
              <a:solidFill>
                <a:srgbClr val="FF0000"/>
              </a:solidFill>
            </a:endParaRPr>
          </a:p>
          <a:p>
            <a:endParaRPr lang="zh-CN" altLang="en-US" sz="2400" b="1" dirty="0"/>
          </a:p>
        </p:txBody>
      </p:sp>
    </p:spTree>
    <p:extLst>
      <p:ext uri="{BB962C8B-B14F-4D97-AF65-F5344CB8AC3E}">
        <p14:creationId xmlns:p14="http://schemas.microsoft.com/office/powerpoint/2010/main" val="2189013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迷宫寻路流程</a:t>
            </a:r>
            <a:endParaRPr lang="zh-CN" altLang="en-US" dirty="0"/>
          </a:p>
        </p:txBody>
      </p:sp>
      <p:sp>
        <p:nvSpPr>
          <p:cNvPr id="3" name="内容占位符 2"/>
          <p:cNvSpPr>
            <a:spLocks noGrp="1"/>
          </p:cNvSpPr>
          <p:nvPr>
            <p:ph idx="1"/>
          </p:nvPr>
        </p:nvSpPr>
        <p:spPr>
          <a:xfrm>
            <a:off x="962183" y="1989975"/>
            <a:ext cx="3790122" cy="2028234"/>
          </a:xfrm>
        </p:spPr>
        <p:txBody>
          <a:bodyPr>
            <a:normAutofit/>
          </a:bodyPr>
          <a:lstStyle/>
          <a:p>
            <a:r>
              <a:rPr lang="zh-CN" altLang="en-US" sz="2400" b="1" dirty="0"/>
              <a:t>出栈处理后，可能新的位置是出口，所以栈空为</a:t>
            </a:r>
            <a:r>
              <a:rPr lang="en-US" altLang="zh-CN" sz="2400" b="1" dirty="0"/>
              <a:t>Y</a:t>
            </a:r>
            <a:r>
              <a:rPr lang="zh-CN" altLang="en-US" sz="2400" b="1" dirty="0"/>
              <a:t>之后判断是否找到</a:t>
            </a:r>
            <a:r>
              <a:rPr lang="zh-CN" altLang="en-US" sz="2400" b="1" dirty="0" smtClean="0"/>
              <a:t>出口。</a:t>
            </a:r>
            <a:endParaRPr lang="zh-CN" altLang="en-US" sz="2400" b="1" dirty="0"/>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5843" y="0"/>
            <a:ext cx="6963178" cy="679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834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迷宫寻路流程</a:t>
            </a:r>
            <a:endParaRPr lang="zh-CN" altLang="en-US" dirty="0"/>
          </a:p>
        </p:txBody>
      </p:sp>
      <p:sp>
        <p:nvSpPr>
          <p:cNvPr id="3" name="内容占位符 2"/>
          <p:cNvSpPr>
            <a:spLocks noGrp="1"/>
          </p:cNvSpPr>
          <p:nvPr>
            <p:ph idx="1"/>
          </p:nvPr>
        </p:nvSpPr>
        <p:spPr>
          <a:xfrm>
            <a:off x="1451580" y="2015733"/>
            <a:ext cx="2424962" cy="2195660"/>
          </a:xfrm>
        </p:spPr>
        <p:txBody>
          <a:bodyPr>
            <a:normAutofit/>
          </a:bodyPr>
          <a:lstStyle/>
          <a:p>
            <a:r>
              <a:rPr lang="zh-CN" altLang="en-US" sz="2400" b="1" dirty="0"/>
              <a:t>死路回退，栈</a:t>
            </a:r>
            <a:r>
              <a:rPr lang="en-US" altLang="zh-CN" sz="2400" b="1" dirty="0"/>
              <a:t>s</a:t>
            </a:r>
            <a:r>
              <a:rPr lang="zh-CN" altLang="en-US" sz="2400" b="1" dirty="0"/>
              <a:t>出栈，但</a:t>
            </a:r>
            <a:r>
              <a:rPr lang="en-US" altLang="zh-CN" sz="2400" b="1" dirty="0"/>
              <a:t>S2</a:t>
            </a:r>
            <a:r>
              <a:rPr lang="zh-CN" altLang="en-US" sz="2400" b="1" dirty="0"/>
              <a:t>的暂存路径数据也应该</a:t>
            </a:r>
            <a:r>
              <a:rPr lang="zh-CN" altLang="en-US" sz="2400" b="1" dirty="0" smtClean="0"/>
              <a:t>处理。</a:t>
            </a:r>
            <a:endParaRPr lang="zh-CN" altLang="en-US" sz="2400"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3839" y="0"/>
            <a:ext cx="8018161" cy="662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7003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2031" y="443911"/>
            <a:ext cx="2077232" cy="947008"/>
          </a:xfrm>
        </p:spPr>
        <p:txBody>
          <a:bodyPr>
            <a:normAutofit fontScale="90000"/>
          </a:bodyPr>
          <a:lstStyle/>
          <a:p>
            <a:r>
              <a:rPr lang="zh-CN" altLang="en-US" dirty="0" smtClean="0"/>
              <a:t>迷宫寻路最终流程图</a:t>
            </a:r>
            <a:endParaRPr lang="zh-CN" altLang="en-US" dirty="0"/>
          </a:p>
        </p:txBody>
      </p:sp>
      <p:sp>
        <p:nvSpPr>
          <p:cNvPr id="3" name="内容占位符 2"/>
          <p:cNvSpPr>
            <a:spLocks noGrp="1"/>
          </p:cNvSpPr>
          <p:nvPr>
            <p:ph idx="1"/>
          </p:nvPr>
        </p:nvSpPr>
        <p:spPr>
          <a:xfrm>
            <a:off x="1451580" y="2015732"/>
            <a:ext cx="1690866" cy="1538837"/>
          </a:xfrm>
        </p:spPr>
        <p:txBody>
          <a:bodyPr/>
          <a:lstStyle/>
          <a:p>
            <a:r>
              <a:rPr lang="en-US" altLang="zh-CN" dirty="0" err="1" smtClean="0"/>
              <a:t>FindPath</a:t>
            </a: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5851" y="1"/>
            <a:ext cx="836614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290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实验内容</a:t>
            </a:r>
            <a:endParaRPr lang="en-US" dirty="0"/>
          </a:p>
        </p:txBody>
      </p:sp>
      <p:sp>
        <p:nvSpPr>
          <p:cNvPr id="3" name="内容占位符 2"/>
          <p:cNvSpPr>
            <a:spLocks noGrp="1"/>
          </p:cNvSpPr>
          <p:nvPr>
            <p:ph idx="1"/>
          </p:nvPr>
        </p:nvSpPr>
        <p:spPr/>
        <p:txBody>
          <a:bodyPr/>
          <a:lstStyle/>
          <a:p>
            <a:r>
              <a:rPr lang="zh-CN" altLang="en-US" dirty="0">
                <a:solidFill>
                  <a:srgbClr val="0000FF"/>
                </a:solidFill>
              </a:rPr>
              <a:t>主要内容</a:t>
            </a:r>
            <a:r>
              <a:rPr lang="zh-CN" altLang="en-US" dirty="0" smtClean="0"/>
              <a:t>：</a:t>
            </a:r>
            <a:r>
              <a:rPr lang="zh-CN" altLang="en-US" dirty="0"/>
              <a:t>采用算法生成具有通路的迷宫地图；寻找迷宫路径并显示</a:t>
            </a:r>
            <a:r>
              <a:rPr lang="zh-CN" altLang="en-US" dirty="0" smtClean="0"/>
              <a:t>通路。</a:t>
            </a:r>
            <a:endParaRPr lang="en-US" altLang="zh-CN" dirty="0" smtClean="0"/>
          </a:p>
          <a:p>
            <a:r>
              <a:rPr lang="zh-CN" altLang="en-US" dirty="0">
                <a:solidFill>
                  <a:srgbClr val="0000FF"/>
                </a:solidFill>
              </a:rPr>
              <a:t>了解</a:t>
            </a:r>
            <a:r>
              <a:rPr lang="zh-CN" altLang="en-US" dirty="0"/>
              <a:t>：图形界面开发技术</a:t>
            </a:r>
            <a:endParaRPr lang="en-US" dirty="0"/>
          </a:p>
          <a:p>
            <a:r>
              <a:rPr lang="zh-CN" altLang="en-US" dirty="0">
                <a:solidFill>
                  <a:srgbClr val="0000FF"/>
                </a:solidFill>
              </a:rPr>
              <a:t>理解</a:t>
            </a:r>
            <a:r>
              <a:rPr lang="zh-CN" altLang="en-US" dirty="0"/>
              <a:t>：离散集合的定义、表示方法；并查集的基本操作、路径压缩。</a:t>
            </a:r>
            <a:endParaRPr lang="en-US" dirty="0"/>
          </a:p>
          <a:p>
            <a:r>
              <a:rPr lang="zh-CN" altLang="en-US" dirty="0">
                <a:solidFill>
                  <a:srgbClr val="0000FF"/>
                </a:solidFill>
              </a:rPr>
              <a:t>掌握</a:t>
            </a:r>
            <a:r>
              <a:rPr lang="zh-CN" altLang="en-US" dirty="0"/>
              <a:t>： 栈的定义与基本操作</a:t>
            </a:r>
            <a:endParaRPr lang="en-US" dirty="0"/>
          </a:p>
          <a:p>
            <a:r>
              <a:rPr lang="zh-CN" altLang="en-US" dirty="0" smtClean="0">
                <a:solidFill>
                  <a:srgbClr val="0000FF"/>
                </a:solidFill>
              </a:rPr>
              <a:t>成绩</a:t>
            </a:r>
            <a:r>
              <a:rPr lang="zh-CN" altLang="en-US" dirty="0">
                <a:solidFill>
                  <a:srgbClr val="0000FF"/>
                </a:solidFill>
              </a:rPr>
              <a:t>构成</a:t>
            </a:r>
            <a:r>
              <a:rPr lang="zh-CN" altLang="en-US" dirty="0"/>
              <a:t>：实验报告</a:t>
            </a:r>
            <a:r>
              <a:rPr lang="en-US" dirty="0"/>
              <a:t>60%+</a:t>
            </a:r>
            <a:r>
              <a:rPr lang="zh-CN" altLang="en-US" dirty="0"/>
              <a:t>程序演示</a:t>
            </a:r>
            <a:r>
              <a:rPr lang="en-US" dirty="0"/>
              <a:t>40</a:t>
            </a:r>
            <a:r>
              <a:rPr lang="en-US" dirty="0" smtClean="0"/>
              <a:t>%</a:t>
            </a:r>
            <a:endParaRPr lang="en-US" dirty="0"/>
          </a:p>
        </p:txBody>
      </p:sp>
    </p:spTree>
    <p:extLst>
      <p:ext uri="{BB962C8B-B14F-4D97-AF65-F5344CB8AC3E}">
        <p14:creationId xmlns:p14="http://schemas.microsoft.com/office/powerpoint/2010/main" val="2682561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迷宫的自动生成</a:t>
            </a:r>
            <a:endParaRPr lang="zh-CN" altLang="en-US" dirty="0"/>
          </a:p>
        </p:txBody>
      </p:sp>
      <p:sp>
        <p:nvSpPr>
          <p:cNvPr id="3" name="内容占位符 2"/>
          <p:cNvSpPr>
            <a:spLocks noGrp="1"/>
          </p:cNvSpPr>
          <p:nvPr>
            <p:ph idx="1"/>
          </p:nvPr>
        </p:nvSpPr>
        <p:spPr>
          <a:xfrm>
            <a:off x="927279" y="2015733"/>
            <a:ext cx="5808373" cy="1203986"/>
          </a:xfrm>
        </p:spPr>
        <p:txBody>
          <a:bodyPr>
            <a:noAutofit/>
          </a:bodyPr>
          <a:lstStyle/>
          <a:p>
            <a:pPr marL="342900" indent="-342900">
              <a:buAutoNum type="arabicPeriod"/>
            </a:pPr>
            <a:r>
              <a:rPr lang="zh-CN" altLang="en-US" sz="2400" b="1" dirty="0"/>
              <a:t>如何判断两个位置是否属于同一个集合？</a:t>
            </a:r>
            <a:endParaRPr lang="en-US" altLang="zh-CN" sz="2400" b="1" dirty="0"/>
          </a:p>
          <a:p>
            <a:pPr marL="342900" indent="-342900">
              <a:buAutoNum type="arabicPeriod"/>
            </a:pPr>
            <a:r>
              <a:rPr lang="zh-CN" altLang="en-US" sz="2400" b="1" dirty="0"/>
              <a:t>如何打通相邻位置的墙壁？</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3929" y="0"/>
            <a:ext cx="38409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3999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122" y="799589"/>
            <a:ext cx="9603275" cy="1049235"/>
          </a:xfrm>
        </p:spPr>
        <p:txBody>
          <a:bodyPr/>
          <a:lstStyle/>
          <a:p>
            <a:r>
              <a:rPr lang="zh-CN" altLang="en-US" dirty="0" smtClean="0"/>
              <a:t>并查集的使用</a:t>
            </a:r>
            <a:endParaRPr lang="zh-CN" altLang="en-US" dirty="0"/>
          </a:p>
        </p:txBody>
      </p:sp>
      <p:sp>
        <p:nvSpPr>
          <p:cNvPr id="3" name="内容占位符 2"/>
          <p:cNvSpPr>
            <a:spLocks noGrp="1"/>
          </p:cNvSpPr>
          <p:nvPr>
            <p:ph idx="1"/>
          </p:nvPr>
        </p:nvSpPr>
        <p:spPr>
          <a:xfrm>
            <a:off x="846271" y="1991826"/>
            <a:ext cx="4665885" cy="3792639"/>
          </a:xfrm>
        </p:spPr>
        <p:txBody>
          <a:bodyPr>
            <a:normAutofit lnSpcReduction="10000"/>
          </a:bodyPr>
          <a:lstStyle/>
          <a:p>
            <a:r>
              <a:rPr lang="zh-CN" altLang="en-US" sz="2800" b="1" dirty="0">
                <a:solidFill>
                  <a:srgbClr val="0000FF"/>
                </a:solidFill>
              </a:rPr>
              <a:t>数据结构与算法思想</a:t>
            </a:r>
            <a:endParaRPr lang="en-US" altLang="zh-CN" sz="2800" b="1" dirty="0">
              <a:solidFill>
                <a:srgbClr val="0000FF"/>
              </a:solidFill>
            </a:endParaRPr>
          </a:p>
          <a:p>
            <a:pPr lvl="1"/>
            <a:r>
              <a:rPr lang="zh-CN" altLang="en-US" sz="2400" b="1" dirty="0"/>
              <a:t>数据结构：一维数组</a:t>
            </a:r>
            <a:r>
              <a:rPr lang="en-US" altLang="zh-CN" sz="2400" b="1" dirty="0"/>
              <a:t>root</a:t>
            </a:r>
            <a:r>
              <a:rPr lang="zh-CN" altLang="en-US" sz="2400" b="1" dirty="0"/>
              <a:t>，初始化每一个数据值为</a:t>
            </a:r>
            <a:r>
              <a:rPr lang="en-US" altLang="zh-CN" sz="2400" b="1" dirty="0"/>
              <a:t>-1</a:t>
            </a:r>
            <a:r>
              <a:rPr lang="zh-CN" altLang="en-US" sz="2400" b="1" dirty="0"/>
              <a:t>表示</a:t>
            </a:r>
            <a:r>
              <a:rPr lang="en-US" altLang="zh-CN" sz="2400" b="1" dirty="0"/>
              <a:t>n</a:t>
            </a:r>
            <a:r>
              <a:rPr lang="zh-CN" altLang="en-US" sz="2400" b="1" dirty="0"/>
              <a:t>个独立</a:t>
            </a:r>
            <a:r>
              <a:rPr lang="zh-CN" altLang="en-US" sz="2400" b="1" dirty="0" smtClean="0"/>
              <a:t>集合。</a:t>
            </a:r>
            <a:endParaRPr lang="en-US" altLang="zh-CN" sz="2400" b="1" dirty="0"/>
          </a:p>
          <a:p>
            <a:pPr lvl="1"/>
            <a:r>
              <a:rPr lang="zh-CN" altLang="en-US" sz="2400" b="1" dirty="0"/>
              <a:t>算法思想：集合</a:t>
            </a:r>
            <a:r>
              <a:rPr lang="en-US" altLang="zh-CN" sz="2400" b="1" dirty="0" err="1"/>
              <a:t>i</a:t>
            </a:r>
            <a:r>
              <a:rPr lang="zh-CN" altLang="en-US" sz="2400" b="1" dirty="0"/>
              <a:t>与集合</a:t>
            </a:r>
            <a:r>
              <a:rPr lang="en-US" altLang="zh-CN" sz="2400" b="1" dirty="0"/>
              <a:t>j</a:t>
            </a:r>
            <a:r>
              <a:rPr lang="zh-CN" altLang="en-US" sz="2400" b="1" dirty="0"/>
              <a:t>合并，则寻找两个集合的根节点，并让</a:t>
            </a:r>
            <a:r>
              <a:rPr lang="en-US" altLang="zh-CN" sz="2400" b="1" dirty="0"/>
              <a:t>j</a:t>
            </a:r>
            <a:r>
              <a:rPr lang="zh-CN" altLang="en-US" sz="2400" b="1" dirty="0"/>
              <a:t>集合的根节点指向</a:t>
            </a:r>
            <a:r>
              <a:rPr lang="en-US" altLang="zh-CN" sz="2400" b="1" dirty="0" err="1"/>
              <a:t>i</a:t>
            </a:r>
            <a:r>
              <a:rPr lang="zh-CN" altLang="en-US" sz="2400" b="1" dirty="0"/>
              <a:t>的根</a:t>
            </a:r>
            <a:r>
              <a:rPr lang="zh-CN" altLang="en-US" sz="2400" b="1" dirty="0" smtClean="0"/>
              <a:t>节点。</a:t>
            </a:r>
            <a:endParaRPr lang="en-US" altLang="zh-CN" sz="2400" b="1" dirty="0"/>
          </a:p>
          <a:p>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1290" y="1581097"/>
            <a:ext cx="25622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1290" y="3149932"/>
            <a:ext cx="288607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表格 5"/>
          <p:cNvGraphicFramePr>
            <a:graphicFrameLocks noGrp="1"/>
          </p:cNvGraphicFramePr>
          <p:nvPr>
            <p:extLst>
              <p:ext uri="{D42A27DB-BD31-4B8C-83A1-F6EECF244321}">
                <p14:modId xmlns:p14="http://schemas.microsoft.com/office/powerpoint/2010/main" val="3604046995"/>
              </p:ext>
            </p:extLst>
          </p:nvPr>
        </p:nvGraphicFramePr>
        <p:xfrm>
          <a:off x="5847008" y="2163223"/>
          <a:ext cx="6095999" cy="741680"/>
        </p:xfrm>
        <a:graphic>
          <a:graphicData uri="http://schemas.openxmlformats.org/drawingml/2006/table">
            <a:tbl>
              <a:tblPr firstRow="1" bandRow="1">
                <a:tableStyleId>{93296810-A885-4BE3-A3E7-6D5BEEA58F35}</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US" altLang="zh-CN" dirty="0" smtClean="0"/>
                        <a:t>1</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altLang="zh-CN" dirty="0" smtClean="0"/>
                        <a:t>2</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altLang="zh-CN" dirty="0" smtClean="0"/>
                        <a:t>3</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altLang="zh-CN" dirty="0" smtClean="0"/>
                        <a:t>n</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370840">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35413691"/>
              </p:ext>
            </p:extLst>
          </p:nvPr>
        </p:nvGraphicFramePr>
        <p:xfrm>
          <a:off x="5847007" y="4416810"/>
          <a:ext cx="6095999" cy="741680"/>
        </p:xfrm>
        <a:graphic>
          <a:graphicData uri="http://schemas.openxmlformats.org/drawingml/2006/table">
            <a:tbl>
              <a:tblPr firstRow="1" bandRow="1">
                <a:tableStyleId>{93296810-A885-4BE3-A3E7-6D5BEEA58F35}</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r>
                        <a:rPr lang="en-US" altLang="zh-CN" dirty="0" smtClean="0"/>
                        <a:t>1</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altLang="zh-CN" dirty="0" smtClean="0"/>
                        <a:t>2</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altLang="zh-CN" dirty="0" smtClean="0"/>
                        <a:t>3</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tc>
                  <a:txBody>
                    <a:bodyPr/>
                    <a:lstStyle/>
                    <a:p>
                      <a:r>
                        <a:rPr lang="en-US" altLang="zh-CN" dirty="0" smtClean="0"/>
                        <a:t>n</a:t>
                      </a:r>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370840">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b="1" dirty="0" smtClean="0">
                          <a:solidFill>
                            <a:srgbClr val="0000FF"/>
                          </a:solidFill>
                        </a:rPr>
                        <a:t>-1</a:t>
                      </a:r>
                      <a:endParaRPr lang="zh-CN" altLang="en-US" b="1" dirty="0">
                        <a:solidFill>
                          <a:srgbClr val="0000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672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966497"/>
            <a:ext cx="4707218" cy="1049235"/>
          </a:xfrm>
        </p:spPr>
        <p:txBody>
          <a:bodyPr/>
          <a:lstStyle/>
          <a:p>
            <a:r>
              <a:rPr lang="zh-CN" altLang="en-US" dirty="0" smtClean="0"/>
              <a:t>查找根节点流程</a:t>
            </a:r>
            <a:endParaRPr lang="zh-CN" altLang="en-US" dirty="0"/>
          </a:p>
        </p:txBody>
      </p:sp>
      <p:sp>
        <p:nvSpPr>
          <p:cNvPr id="3" name="内容占位符 2"/>
          <p:cNvSpPr>
            <a:spLocks noGrp="1"/>
          </p:cNvSpPr>
          <p:nvPr>
            <p:ph idx="1"/>
          </p:nvPr>
        </p:nvSpPr>
        <p:spPr>
          <a:xfrm>
            <a:off x="1451579" y="1925581"/>
            <a:ext cx="4485582" cy="2208538"/>
          </a:xfrm>
        </p:spPr>
        <p:txBody>
          <a:bodyPr>
            <a:normAutofit/>
          </a:bodyPr>
          <a:lstStyle/>
          <a:p>
            <a:r>
              <a:rPr lang="zh-CN" altLang="en-US" sz="2400" dirty="0" smtClean="0"/>
              <a:t>问题：哪里体现了路径压缩？</a:t>
            </a:r>
            <a:endParaRPr lang="en-US" altLang="zh-CN" sz="2400" dirty="0" smtClean="0"/>
          </a:p>
          <a:p>
            <a:r>
              <a:rPr lang="zh-CN" altLang="en-US" sz="2400" b="1" dirty="0">
                <a:solidFill>
                  <a:srgbClr val="0000FF"/>
                </a:solidFill>
              </a:rPr>
              <a:t>查询的时候就修改根节点，让其直接指向根</a:t>
            </a:r>
            <a:r>
              <a:rPr lang="zh-CN" altLang="en-US" sz="2400" b="1" dirty="0" smtClean="0">
                <a:solidFill>
                  <a:srgbClr val="0000FF"/>
                </a:solidFill>
              </a:rPr>
              <a:t>节点</a:t>
            </a:r>
            <a:r>
              <a:rPr lang="zh-CN" altLang="en-US" sz="2400" dirty="0" smtClean="0">
                <a:solidFill>
                  <a:srgbClr val="0000FF"/>
                </a:solidFill>
              </a:rPr>
              <a:t>。</a:t>
            </a:r>
            <a:endParaRPr lang="zh-CN" altLang="en-US" sz="2400" b="1" dirty="0">
              <a:solidFill>
                <a:srgbClr val="0000FF"/>
              </a:solidFill>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3042" y="216746"/>
            <a:ext cx="4141812" cy="618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5904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集合合并流程</a:t>
            </a:r>
            <a:endParaRPr lang="zh-CN" altLang="en-US" dirty="0"/>
          </a:p>
        </p:txBody>
      </p:sp>
      <p:sp>
        <p:nvSpPr>
          <p:cNvPr id="3" name="内容占位符 2"/>
          <p:cNvSpPr>
            <a:spLocks noGrp="1"/>
          </p:cNvSpPr>
          <p:nvPr>
            <p:ph idx="1"/>
          </p:nvPr>
        </p:nvSpPr>
        <p:spPr>
          <a:xfrm>
            <a:off x="1451579" y="2015732"/>
            <a:ext cx="6121198" cy="2298691"/>
          </a:xfrm>
        </p:spPr>
        <p:txBody>
          <a:bodyPr>
            <a:normAutofit/>
          </a:bodyPr>
          <a:lstStyle/>
          <a:p>
            <a:r>
              <a:rPr lang="zh-CN" altLang="en-US" sz="2400" dirty="0" smtClean="0"/>
              <a:t>问题：此流程图哪里体现了路径压缩思想？</a:t>
            </a:r>
            <a:endParaRPr lang="en-US" altLang="zh-CN" sz="2400" dirty="0" smtClean="0"/>
          </a:p>
          <a:p>
            <a:r>
              <a:rPr lang="zh-CN" altLang="en-US" sz="2400" b="1" dirty="0">
                <a:solidFill>
                  <a:srgbClr val="0000FF"/>
                </a:solidFill>
              </a:rPr>
              <a:t>将节点数少的树附加到节点数多的树</a:t>
            </a:r>
            <a:r>
              <a:rPr lang="zh-CN" altLang="en-US" sz="2400" b="1" dirty="0" smtClean="0">
                <a:solidFill>
                  <a:srgbClr val="0000FF"/>
                </a:solidFill>
              </a:rPr>
              <a:t>中</a:t>
            </a:r>
            <a:r>
              <a:rPr lang="zh-CN" altLang="en-US" sz="2400" dirty="0" smtClean="0"/>
              <a:t>。</a:t>
            </a:r>
            <a:endParaRPr lang="en-US" altLang="zh-CN" sz="2400" b="1"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2023" y="354068"/>
            <a:ext cx="3511385" cy="552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145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1. </a:t>
            </a:r>
            <a:r>
              <a:rPr lang="zh-CN" altLang="en-US" b="1" dirty="0" smtClean="0"/>
              <a:t>构造软件主界面或</a:t>
            </a:r>
            <a:r>
              <a:rPr lang="en-US" altLang="zh-CN" b="1" dirty="0" smtClean="0"/>
              <a:t>API</a:t>
            </a:r>
            <a:endParaRPr lang="zh-CN" altLang="en-US" b="1" dirty="0"/>
          </a:p>
        </p:txBody>
      </p:sp>
      <p:sp>
        <p:nvSpPr>
          <p:cNvPr id="3" name="内容占位符 2"/>
          <p:cNvSpPr>
            <a:spLocks noGrp="1"/>
          </p:cNvSpPr>
          <p:nvPr>
            <p:ph idx="1"/>
          </p:nvPr>
        </p:nvSpPr>
        <p:spPr>
          <a:xfrm>
            <a:off x="525967" y="2069813"/>
            <a:ext cx="5494015" cy="3377949"/>
          </a:xfrm>
          <a:ln w="12700">
            <a:solidFill>
              <a:schemeClr val="accent1">
                <a:shade val="50000"/>
              </a:schemeClr>
            </a:solidFill>
          </a:ln>
        </p:spPr>
        <p:txBody>
          <a:bodyPr>
            <a:normAutofit/>
          </a:bodyPr>
          <a:lstStyle/>
          <a:p>
            <a:r>
              <a:rPr lang="en-US" altLang="zh-CN" b="1" dirty="0" smtClean="0"/>
              <a:t>main(): </a:t>
            </a:r>
            <a:r>
              <a:rPr lang="zh-CN" altLang="en-US" b="1" dirty="0" smtClean="0"/>
              <a:t>主程序。命令行或图形界面方式。</a:t>
            </a:r>
            <a:endParaRPr lang="en-US" altLang="zh-CN" b="1" dirty="0" smtClean="0"/>
          </a:p>
          <a:p>
            <a:r>
              <a:rPr lang="en-US" altLang="zh-CN" b="1" dirty="0" err="1" smtClean="0"/>
              <a:t>ReadMapsFromFile</a:t>
            </a:r>
            <a:r>
              <a:rPr lang="en-US" altLang="zh-CN" b="1" dirty="0" smtClean="0"/>
              <a:t>():</a:t>
            </a:r>
            <a:r>
              <a:rPr lang="zh-CN" altLang="en-US" b="1" dirty="0"/>
              <a:t> </a:t>
            </a:r>
            <a:r>
              <a:rPr lang="zh-CN" altLang="en-US" b="1" dirty="0" smtClean="0"/>
              <a:t>从地图文件中读入迷宫地图。</a:t>
            </a:r>
            <a:endParaRPr lang="en-US" altLang="zh-CN" b="1" dirty="0" smtClean="0"/>
          </a:p>
          <a:p>
            <a:r>
              <a:rPr lang="en-US" altLang="zh-CN" b="1" dirty="0" err="1" smtClean="0"/>
              <a:t>CreateMapsAuto</a:t>
            </a:r>
            <a:r>
              <a:rPr lang="en-US" altLang="zh-CN" b="1" dirty="0" smtClean="0"/>
              <a:t>():</a:t>
            </a:r>
            <a:r>
              <a:rPr lang="zh-CN" altLang="en-US" b="1" dirty="0" smtClean="0"/>
              <a:t>自动生成地图。</a:t>
            </a:r>
            <a:endParaRPr lang="en-US" altLang="zh-CN" b="1" dirty="0" smtClean="0"/>
          </a:p>
          <a:p>
            <a:r>
              <a:rPr lang="en-US" altLang="zh-CN" b="1" dirty="0" err="1" smtClean="0"/>
              <a:t>FindPath</a:t>
            </a:r>
            <a:r>
              <a:rPr lang="en-US" altLang="zh-CN" b="1" dirty="0" smtClean="0"/>
              <a:t>(): </a:t>
            </a:r>
            <a:r>
              <a:rPr lang="zh-CN" altLang="en-US" b="1" dirty="0" smtClean="0"/>
              <a:t>给出迷宫从入口到出口的路径。</a:t>
            </a:r>
            <a:endParaRPr lang="en-US" altLang="zh-CN" b="1" dirty="0" smtClean="0"/>
          </a:p>
          <a:p>
            <a:r>
              <a:rPr lang="en-US" altLang="zh-CN" b="1" dirty="0" err="1" smtClean="0"/>
              <a:t>ShowStepTag</a:t>
            </a:r>
            <a:r>
              <a:rPr lang="en-US" altLang="zh-CN" b="1" dirty="0" smtClean="0"/>
              <a:t>(): </a:t>
            </a:r>
            <a:r>
              <a:rPr lang="zh-CN" altLang="en-US" b="1" dirty="0" smtClean="0"/>
              <a:t>在某一点显示寻路标记</a:t>
            </a:r>
            <a:endParaRPr lang="en-US" altLang="zh-CN" b="1" dirty="0" smtClean="0"/>
          </a:p>
          <a:p>
            <a:r>
              <a:rPr lang="en-US" altLang="zh-CN" b="1" dirty="0" err="1" smtClean="0"/>
              <a:t>ClearStepTag</a:t>
            </a:r>
            <a:r>
              <a:rPr lang="en-US" altLang="zh-CN" b="1" dirty="0" smtClean="0"/>
              <a:t>(): </a:t>
            </a:r>
            <a:r>
              <a:rPr lang="zh-CN" altLang="en-US" b="1" dirty="0" smtClean="0"/>
              <a:t>清除某一点的寻路标记</a:t>
            </a:r>
            <a:endParaRPr lang="en-US" altLang="zh-CN" b="1" dirty="0" smtClean="0"/>
          </a:p>
        </p:txBody>
      </p:sp>
      <p:grpSp>
        <p:nvGrpSpPr>
          <p:cNvPr id="19" name="组合 18"/>
          <p:cNvGrpSpPr/>
          <p:nvPr/>
        </p:nvGrpSpPr>
        <p:grpSpPr>
          <a:xfrm>
            <a:off x="6296759" y="2301907"/>
            <a:ext cx="816427" cy="1496023"/>
            <a:chOff x="5094516" y="2020063"/>
            <a:chExt cx="816427" cy="1496023"/>
          </a:xfrm>
        </p:grpSpPr>
        <p:sp>
          <p:nvSpPr>
            <p:cNvPr id="10" name="笑脸 9"/>
            <p:cNvSpPr/>
            <p:nvPr/>
          </p:nvSpPr>
          <p:spPr>
            <a:xfrm>
              <a:off x="5094516" y="2020063"/>
              <a:ext cx="685800" cy="636051"/>
            </a:xfrm>
            <a:prstGeom prst="smileyFac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直接连接符 11"/>
            <p:cNvCxnSpPr/>
            <p:nvPr/>
          </p:nvCxnSpPr>
          <p:spPr>
            <a:xfrm>
              <a:off x="5094516" y="2853396"/>
              <a:ext cx="6858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4"/>
            </p:cNvCxnSpPr>
            <p:nvPr/>
          </p:nvCxnSpPr>
          <p:spPr>
            <a:xfrm>
              <a:off x="5437416" y="2656114"/>
              <a:ext cx="0" cy="54428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094516" y="3200400"/>
              <a:ext cx="342900" cy="315686"/>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437416" y="3200400"/>
              <a:ext cx="473527" cy="315686"/>
            </a:xfrm>
            <a:prstGeom prst="line">
              <a:avLst/>
            </a:prstGeom>
            <a:ln w="22225"/>
          </p:spPr>
          <p:style>
            <a:lnRef idx="1">
              <a:schemeClr val="accent1"/>
            </a:lnRef>
            <a:fillRef idx="0">
              <a:schemeClr val="accent1"/>
            </a:fillRef>
            <a:effectRef idx="0">
              <a:schemeClr val="accent1"/>
            </a:effectRef>
            <a:fontRef idx="minor">
              <a:schemeClr val="tx1"/>
            </a:fontRef>
          </p:style>
        </p:cxnSp>
      </p:grpSp>
      <p:cxnSp>
        <p:nvCxnSpPr>
          <p:cNvPr id="22" name="直接箭头连接符 21"/>
          <p:cNvCxnSpPr/>
          <p:nvPr/>
        </p:nvCxnSpPr>
        <p:spPr>
          <a:xfrm flipV="1">
            <a:off x="7434943" y="2426330"/>
            <a:ext cx="1447800" cy="664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29" idx="2"/>
          </p:cNvCxnSpPr>
          <p:nvPr/>
        </p:nvCxnSpPr>
        <p:spPr>
          <a:xfrm flipV="1">
            <a:off x="7389962" y="2756800"/>
            <a:ext cx="2854388" cy="467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30" idx="2"/>
          </p:cNvCxnSpPr>
          <p:nvPr/>
        </p:nvCxnSpPr>
        <p:spPr>
          <a:xfrm>
            <a:off x="7434941" y="3320042"/>
            <a:ext cx="14927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882743" y="1968348"/>
            <a:ext cx="1490717" cy="667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导入地图文件</a:t>
            </a:r>
            <a:endParaRPr lang="en-US" dirty="0"/>
          </a:p>
        </p:txBody>
      </p:sp>
      <p:sp>
        <p:nvSpPr>
          <p:cNvPr id="29" name="椭圆 28"/>
          <p:cNvSpPr/>
          <p:nvPr/>
        </p:nvSpPr>
        <p:spPr>
          <a:xfrm>
            <a:off x="10244350" y="2365982"/>
            <a:ext cx="1833976" cy="7816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保存当前地图到文件</a:t>
            </a:r>
            <a:endParaRPr lang="en-US" dirty="0"/>
          </a:p>
        </p:txBody>
      </p:sp>
      <p:sp>
        <p:nvSpPr>
          <p:cNvPr id="30" name="椭圆 29"/>
          <p:cNvSpPr/>
          <p:nvPr/>
        </p:nvSpPr>
        <p:spPr>
          <a:xfrm>
            <a:off x="8927722" y="2986484"/>
            <a:ext cx="1490717" cy="667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自动生成地图</a:t>
            </a:r>
            <a:endParaRPr lang="en-US" dirty="0"/>
          </a:p>
        </p:txBody>
      </p:sp>
      <p:sp>
        <p:nvSpPr>
          <p:cNvPr id="31" name="椭圆 30"/>
          <p:cNvSpPr/>
          <p:nvPr/>
        </p:nvSpPr>
        <p:spPr>
          <a:xfrm>
            <a:off x="10330543" y="3482244"/>
            <a:ext cx="1807653" cy="667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找出迷宫路径</a:t>
            </a:r>
            <a:endParaRPr lang="en-US" dirty="0"/>
          </a:p>
        </p:txBody>
      </p:sp>
      <p:cxnSp>
        <p:nvCxnSpPr>
          <p:cNvPr id="34" name="直接箭头连接符 33"/>
          <p:cNvCxnSpPr>
            <a:endCxn id="31" idx="2"/>
          </p:cNvCxnSpPr>
          <p:nvPr/>
        </p:nvCxnSpPr>
        <p:spPr>
          <a:xfrm>
            <a:off x="7389962" y="3538511"/>
            <a:ext cx="2940581" cy="27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8630410" y="3967832"/>
            <a:ext cx="1891629" cy="667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在某一点显示寻路标记</a:t>
            </a:r>
            <a:endParaRPr lang="en-US" dirty="0"/>
          </a:p>
        </p:txBody>
      </p:sp>
      <p:cxnSp>
        <p:nvCxnSpPr>
          <p:cNvPr id="33" name="直接箭头连接符 32"/>
          <p:cNvCxnSpPr>
            <a:endCxn id="32" idx="2"/>
          </p:cNvCxnSpPr>
          <p:nvPr/>
        </p:nvCxnSpPr>
        <p:spPr>
          <a:xfrm>
            <a:off x="7523365" y="3677157"/>
            <a:ext cx="1107045" cy="624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7434941" y="4634949"/>
            <a:ext cx="1915121" cy="6671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清除某一点的寻路标记</a:t>
            </a:r>
            <a:endParaRPr lang="en-US" dirty="0"/>
          </a:p>
        </p:txBody>
      </p:sp>
      <p:cxnSp>
        <p:nvCxnSpPr>
          <p:cNvPr id="36" name="直接箭头连接符 35"/>
          <p:cNvCxnSpPr/>
          <p:nvPr/>
        </p:nvCxnSpPr>
        <p:spPr>
          <a:xfrm>
            <a:off x="7302066" y="3872070"/>
            <a:ext cx="636434" cy="711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470811"/>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round1.wav"/>
          </p:stSnd>
        </p:sndAc>
      </p:transition>
    </mc:Choice>
    <mc:Fallback xmlns="">
      <p:transition spd="slow">
        <p:sndAc>
          <p:stSnd>
            <p:snd r:embed="rId6" name="round1.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2. </a:t>
            </a:r>
            <a:r>
              <a:rPr lang="zh-CN" altLang="en-US" b="1" dirty="0" smtClean="0"/>
              <a:t>地图的导入和迷宫显示</a:t>
            </a:r>
            <a:endParaRPr lang="zh-CN" altLang="en-US" b="1" dirty="0"/>
          </a:p>
        </p:txBody>
      </p:sp>
      <p:sp>
        <p:nvSpPr>
          <p:cNvPr id="7" name="内容占位符 2"/>
          <p:cNvSpPr txBox="1">
            <a:spLocks/>
          </p:cNvSpPr>
          <p:nvPr/>
        </p:nvSpPr>
        <p:spPr>
          <a:xfrm>
            <a:off x="1349315" y="4234050"/>
            <a:ext cx="9603275" cy="1509927"/>
          </a:xfrm>
          <a:prstGeom prst="rect">
            <a:avLst/>
          </a:prstGeom>
          <a:ln w="12700">
            <a:solidFill>
              <a:schemeClr val="accent1">
                <a:shade val="50000"/>
              </a:schemeClr>
            </a:solidFill>
          </a:ln>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b="1" dirty="0"/>
              <a:t>main(): </a:t>
            </a:r>
            <a:r>
              <a:rPr lang="zh-CN" altLang="en-US" b="1" dirty="0"/>
              <a:t>主程序。命令行或图形界面</a:t>
            </a:r>
            <a:r>
              <a:rPr lang="zh-CN" altLang="en-US" b="1" dirty="0" smtClean="0"/>
              <a:t>方式，有按钮或命令代码可让用户使用导入功能。</a:t>
            </a:r>
            <a:endParaRPr lang="en-US" altLang="zh-CN" b="1" dirty="0"/>
          </a:p>
          <a:p>
            <a:r>
              <a:rPr lang="en-US" altLang="zh-CN" b="1" dirty="0" err="1"/>
              <a:t>ReadMapsFromFile</a:t>
            </a:r>
            <a:r>
              <a:rPr lang="en-US" altLang="zh-CN" b="1" dirty="0"/>
              <a:t>():</a:t>
            </a:r>
            <a:r>
              <a:rPr lang="zh-CN" altLang="en-US" b="1" dirty="0"/>
              <a:t> 从地图文件中读入迷宫地图。</a:t>
            </a:r>
            <a:endParaRPr lang="en-US" altLang="zh-CN" b="1" dirty="0"/>
          </a:p>
          <a:p>
            <a:r>
              <a:rPr lang="en-US" altLang="zh-CN" b="1" dirty="0" err="1" smtClean="0"/>
              <a:t>ShowMaze</a:t>
            </a:r>
            <a:r>
              <a:rPr lang="en-US" altLang="zh-CN" b="1" dirty="0" smtClean="0"/>
              <a:t>(): </a:t>
            </a:r>
            <a:r>
              <a:rPr lang="zh-CN" altLang="en-US" b="1" dirty="0" smtClean="0"/>
              <a:t>显示迷宫</a:t>
            </a:r>
            <a:r>
              <a:rPr lang="zh-CN" altLang="en-US" b="1" dirty="0"/>
              <a:t>。（入口和出口最好用特殊符号</a:t>
            </a:r>
            <a:r>
              <a:rPr lang="zh-CN" altLang="en-US" b="1" dirty="0" smtClean="0"/>
              <a:t>展示）</a:t>
            </a:r>
            <a:endParaRPr lang="en-US" altLang="zh-CN" b="1" dirty="0" smtClean="0"/>
          </a:p>
        </p:txBody>
      </p:sp>
      <p:sp>
        <p:nvSpPr>
          <p:cNvPr id="8" name="内容占位符 7"/>
          <p:cNvSpPr>
            <a:spLocks noGrp="1"/>
          </p:cNvSpPr>
          <p:nvPr>
            <p:ph idx="1"/>
          </p:nvPr>
        </p:nvSpPr>
        <p:spPr>
          <a:xfrm>
            <a:off x="1649083" y="1853635"/>
            <a:ext cx="9303507" cy="1090424"/>
          </a:xfrm>
        </p:spPr>
        <p:txBody>
          <a:bodyPr/>
          <a:lstStyle/>
          <a:p>
            <a:r>
              <a:rPr lang="zh-CN" altLang="en-US" b="1" dirty="0" smtClean="0"/>
              <a:t>能够从指定的文件中导入地图并进行迷宫的显示。</a:t>
            </a:r>
            <a:endParaRPr lang="en-US" b="1" dirty="0"/>
          </a:p>
        </p:txBody>
      </p:sp>
      <p:pic>
        <p:nvPicPr>
          <p:cNvPr id="3" name="图片 2"/>
          <p:cNvPicPr>
            <a:picLocks noChangeAspect="1"/>
          </p:cNvPicPr>
          <p:nvPr/>
        </p:nvPicPr>
        <p:blipFill>
          <a:blip r:embed="rId4"/>
          <a:stretch>
            <a:fillRect/>
          </a:stretch>
        </p:blipFill>
        <p:spPr>
          <a:xfrm>
            <a:off x="2453090" y="2495472"/>
            <a:ext cx="1526482" cy="1545327"/>
          </a:xfrm>
          <a:prstGeom prst="rect">
            <a:avLst/>
          </a:prstGeom>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0952" y="2536538"/>
            <a:ext cx="1828937" cy="121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4556546" y="2782161"/>
            <a:ext cx="1017431" cy="644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2639933"/>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round2.wav"/>
          </p:stSnd>
        </p:sndAc>
      </p:transition>
    </mc:Choice>
    <mc:Fallback xmlns="">
      <p:transition spd="slow">
        <p:sndAc>
          <p:stSnd>
            <p:snd r:embed="rId6" name="round2.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3. </a:t>
            </a:r>
            <a:r>
              <a:rPr lang="zh-CN" altLang="en-US" b="1" dirty="0" smtClean="0"/>
              <a:t>迷宫寻路</a:t>
            </a:r>
            <a:endParaRPr lang="zh-CN" altLang="en-US" b="1" dirty="0"/>
          </a:p>
        </p:txBody>
      </p:sp>
      <p:sp>
        <p:nvSpPr>
          <p:cNvPr id="6" name="内容占位符 2"/>
          <p:cNvSpPr txBox="1">
            <a:spLocks/>
          </p:cNvSpPr>
          <p:nvPr/>
        </p:nvSpPr>
        <p:spPr>
          <a:xfrm>
            <a:off x="883275" y="2150772"/>
            <a:ext cx="7191778" cy="2021983"/>
          </a:xfrm>
          <a:prstGeom prst="rect">
            <a:avLst/>
          </a:prstGeom>
          <a:ln w="12700">
            <a:solidFill>
              <a:schemeClr val="accent1">
                <a:shade val="50000"/>
              </a:schemeClr>
            </a:solidFill>
          </a:ln>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b="1" dirty="0"/>
              <a:t>main(): </a:t>
            </a:r>
            <a:r>
              <a:rPr lang="zh-CN" altLang="en-US" b="1" dirty="0"/>
              <a:t>主程序。命令行或图形界面方式，有按钮或命令代码可让用户</a:t>
            </a:r>
            <a:r>
              <a:rPr lang="zh-CN" altLang="en-US" b="1" dirty="0" smtClean="0"/>
              <a:t>使用寻路功能</a:t>
            </a:r>
            <a:r>
              <a:rPr lang="zh-CN" altLang="en-US" b="1" dirty="0"/>
              <a:t>。</a:t>
            </a:r>
            <a:endParaRPr lang="en-US" altLang="zh-CN" b="1" dirty="0"/>
          </a:p>
          <a:p>
            <a:r>
              <a:rPr lang="en-US" altLang="zh-CN" b="1" dirty="0" err="1"/>
              <a:t>FindPath</a:t>
            </a:r>
            <a:r>
              <a:rPr lang="en-US" altLang="zh-CN" b="1" dirty="0"/>
              <a:t>(): </a:t>
            </a:r>
            <a:r>
              <a:rPr lang="zh-CN" altLang="en-US" b="1" dirty="0"/>
              <a:t>给出迷宫从入口到出口的路径。</a:t>
            </a:r>
            <a:endParaRPr lang="en-US" altLang="zh-CN" b="1" dirty="0"/>
          </a:p>
          <a:p>
            <a:r>
              <a:rPr lang="en-US" altLang="zh-CN" b="1" dirty="0" err="1"/>
              <a:t>ShowMaze</a:t>
            </a:r>
            <a:r>
              <a:rPr lang="en-US" altLang="zh-CN" b="1" dirty="0"/>
              <a:t>(): </a:t>
            </a:r>
            <a:r>
              <a:rPr lang="zh-CN" altLang="en-US" b="1" dirty="0"/>
              <a:t>显示迷宫。</a:t>
            </a:r>
            <a:r>
              <a:rPr lang="zh-CN" altLang="en-US" b="1" dirty="0" smtClean="0"/>
              <a:t>（路径用</a:t>
            </a:r>
            <a:r>
              <a:rPr lang="zh-CN" altLang="en-US" b="1" dirty="0" smtClean="0">
                <a:solidFill>
                  <a:srgbClr val="0000FF"/>
                </a:solidFill>
              </a:rPr>
              <a:t>特定的寻路标记</a:t>
            </a:r>
            <a:r>
              <a:rPr lang="zh-CN" altLang="en-US" b="1" dirty="0" smtClean="0"/>
              <a:t>进行标识）</a:t>
            </a:r>
            <a:endParaRPr lang="en-US" altLang="zh-CN" b="1" dirty="0"/>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5345" y="2060620"/>
            <a:ext cx="302433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23149"/>
      </p:ext>
    </p:extLst>
  </p:cSld>
  <p:clrMapOvr>
    <a:masterClrMapping/>
  </p:clrMapOvr>
  <mc:AlternateContent xmlns:mc="http://schemas.openxmlformats.org/markup-compatibility/2006" xmlns:p14="http://schemas.microsoft.com/office/powerpoint/2010/main">
    <mc:Choice Requires="p14">
      <p:transition spd="slow" p14:dur="2000">
        <p:sndAc>
          <p:stSnd>
            <p:snd r:embed="rId3" name="round3.wav"/>
          </p:stSnd>
        </p:sndAc>
      </p:transition>
    </mc:Choice>
    <mc:Fallback xmlns="">
      <p:transition spd="slow">
        <p:sndAc>
          <p:stSnd>
            <p:snd r:embed="rId5" name="round3.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4. </a:t>
            </a:r>
            <a:r>
              <a:rPr lang="zh-CN" altLang="en-US" b="1" dirty="0" smtClean="0"/>
              <a:t>让游戏能够玩儿</a:t>
            </a:r>
            <a:endParaRPr lang="zh-CN" altLang="en-US" b="1" dirty="0"/>
          </a:p>
        </p:txBody>
      </p:sp>
      <p:sp>
        <p:nvSpPr>
          <p:cNvPr id="11" name="内容占位符 2"/>
          <p:cNvSpPr txBox="1">
            <a:spLocks/>
          </p:cNvSpPr>
          <p:nvPr/>
        </p:nvSpPr>
        <p:spPr>
          <a:xfrm>
            <a:off x="1555223" y="2952559"/>
            <a:ext cx="9096218" cy="1761109"/>
          </a:xfrm>
          <a:prstGeom prst="rect">
            <a:avLst/>
          </a:prstGeom>
          <a:ln w="12700">
            <a:solidFill>
              <a:schemeClr val="accent1">
                <a:shade val="50000"/>
              </a:schemeClr>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b="1" dirty="0" err="1"/>
              <a:t>ShowStepTag</a:t>
            </a:r>
            <a:r>
              <a:rPr lang="en-US" altLang="zh-CN" b="1" dirty="0"/>
              <a:t>(): </a:t>
            </a:r>
            <a:r>
              <a:rPr lang="zh-CN" altLang="en-US" b="1" dirty="0" smtClean="0"/>
              <a:t>在迷宫的某</a:t>
            </a:r>
            <a:r>
              <a:rPr lang="zh-CN" altLang="en-US" b="1" dirty="0"/>
              <a:t>一点显示寻路标记</a:t>
            </a:r>
            <a:endParaRPr lang="en-US" altLang="zh-CN" b="1" dirty="0"/>
          </a:p>
          <a:p>
            <a:r>
              <a:rPr lang="en-US" altLang="zh-CN" b="1" dirty="0" err="1"/>
              <a:t>ClearStepTag</a:t>
            </a:r>
            <a:r>
              <a:rPr lang="en-US" altLang="zh-CN" b="1" dirty="0"/>
              <a:t>(): </a:t>
            </a:r>
            <a:r>
              <a:rPr lang="zh-CN" altLang="en-US" b="1" dirty="0" smtClean="0"/>
              <a:t>清除迷宫某</a:t>
            </a:r>
            <a:r>
              <a:rPr lang="zh-CN" altLang="en-US" b="1" dirty="0"/>
              <a:t>一点的寻路</a:t>
            </a:r>
            <a:r>
              <a:rPr lang="zh-CN" altLang="en-US" b="1" dirty="0" smtClean="0"/>
              <a:t>标记</a:t>
            </a:r>
            <a:endParaRPr lang="en-US" altLang="zh-CN" b="1" dirty="0" smtClean="0"/>
          </a:p>
          <a:p>
            <a:r>
              <a:rPr lang="en-US" altLang="zh-CN" b="1" dirty="0" err="1" smtClean="0"/>
              <a:t>ShowMaze</a:t>
            </a:r>
            <a:r>
              <a:rPr lang="en-US" altLang="zh-CN" b="1" dirty="0" smtClean="0"/>
              <a:t>(): </a:t>
            </a:r>
            <a:r>
              <a:rPr lang="zh-CN" altLang="en-US" b="1" dirty="0" smtClean="0"/>
              <a:t>显示迷宫。（</a:t>
            </a:r>
            <a:r>
              <a:rPr lang="zh-CN" altLang="en-US" b="1" dirty="0" smtClean="0">
                <a:solidFill>
                  <a:srgbClr val="0000FF"/>
                </a:solidFill>
              </a:rPr>
              <a:t>玩家操作之后重新显示迷宫</a:t>
            </a:r>
            <a:r>
              <a:rPr lang="zh-CN" altLang="en-US" b="1" dirty="0" smtClean="0"/>
              <a:t>）</a:t>
            </a:r>
            <a:endParaRPr lang="en-US" altLang="zh-CN" b="1" dirty="0"/>
          </a:p>
        </p:txBody>
      </p:sp>
      <p:sp>
        <p:nvSpPr>
          <p:cNvPr id="5" name="内容占位符 7"/>
          <p:cNvSpPr>
            <a:spLocks noGrp="1"/>
          </p:cNvSpPr>
          <p:nvPr>
            <p:ph idx="1"/>
          </p:nvPr>
        </p:nvSpPr>
        <p:spPr>
          <a:xfrm>
            <a:off x="1451579" y="2046818"/>
            <a:ext cx="9303507" cy="606230"/>
          </a:xfrm>
        </p:spPr>
        <p:txBody>
          <a:bodyPr/>
          <a:lstStyle/>
          <a:p>
            <a:r>
              <a:rPr lang="zh-CN" altLang="en-US" b="1" dirty="0" smtClean="0"/>
              <a:t>玩家在当前的迷宫上操作鼠标或者使用命令行的命令进行人工寻路操作。</a:t>
            </a:r>
            <a:endParaRPr lang="en-US" b="1" dirty="0"/>
          </a:p>
        </p:txBody>
      </p:sp>
    </p:spTree>
    <p:extLst>
      <p:ext uri="{BB962C8B-B14F-4D97-AF65-F5344CB8AC3E}">
        <p14:creationId xmlns:p14="http://schemas.microsoft.com/office/powerpoint/2010/main" val="1618148909"/>
      </p:ext>
    </p:extLst>
  </p:cSld>
  <p:clrMapOvr>
    <a:masterClrMapping/>
  </p:clrMapOvr>
  <mc:AlternateContent xmlns:mc="http://schemas.openxmlformats.org/markup-compatibility/2006" xmlns:p14="http://schemas.microsoft.com/office/powerpoint/2010/main">
    <mc:Choice Requires="p14">
      <p:transition spd="slow" p14:dur="2000">
        <p:sndAc>
          <p:stSnd>
            <p:snd r:embed="rId2" name="round4.wav"/>
          </p:stSnd>
        </p:sndAc>
      </p:transition>
    </mc:Choice>
    <mc:Fallback xmlns="">
      <p:transition spd="slow">
        <p:sndAc>
          <p:stSnd>
            <p:snd r:embed="rId6" name="round4.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Round 5.  </a:t>
            </a:r>
            <a:r>
              <a:rPr lang="zh-CN" altLang="en-US" b="1" dirty="0" smtClean="0"/>
              <a:t>迷宫自动生成</a:t>
            </a:r>
            <a:endParaRPr lang="zh-CN" altLang="en-US" b="1" dirty="0"/>
          </a:p>
        </p:txBody>
      </p:sp>
      <p:sp>
        <p:nvSpPr>
          <p:cNvPr id="8" name="内容占位符 2"/>
          <p:cNvSpPr txBox="1">
            <a:spLocks/>
          </p:cNvSpPr>
          <p:nvPr/>
        </p:nvSpPr>
        <p:spPr>
          <a:xfrm>
            <a:off x="1348699" y="2111828"/>
            <a:ext cx="9603275" cy="2111829"/>
          </a:xfrm>
          <a:prstGeom prst="rect">
            <a:avLst/>
          </a:prstGeom>
          <a:ln w="12700">
            <a:solidFill>
              <a:schemeClr val="accent1">
                <a:shade val="50000"/>
              </a:schemeClr>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ltLang="zh-CN" b="1" dirty="0"/>
              <a:t>main(): </a:t>
            </a:r>
            <a:r>
              <a:rPr lang="zh-CN" altLang="en-US" b="1" dirty="0"/>
              <a:t>主程序。命令行或图形界面方式，有按钮或命令代码可让用户</a:t>
            </a:r>
            <a:r>
              <a:rPr lang="zh-CN" altLang="en-US" b="1" dirty="0" smtClean="0"/>
              <a:t>使用自动迷宫生成的功能</a:t>
            </a:r>
            <a:r>
              <a:rPr lang="zh-CN" altLang="en-US" b="1" dirty="0"/>
              <a:t>。</a:t>
            </a:r>
            <a:endParaRPr lang="en-US" altLang="zh-CN" b="1" dirty="0"/>
          </a:p>
          <a:p>
            <a:r>
              <a:rPr lang="en-US" altLang="zh-CN" b="1" dirty="0" err="1"/>
              <a:t>CreateMapsAuto</a:t>
            </a:r>
            <a:r>
              <a:rPr lang="en-US" altLang="zh-CN" b="1" dirty="0"/>
              <a:t>():</a:t>
            </a:r>
            <a:r>
              <a:rPr lang="zh-CN" altLang="en-US" b="1" dirty="0"/>
              <a:t>自动生成地图。</a:t>
            </a:r>
            <a:endParaRPr lang="en-US" altLang="zh-CN" b="1" dirty="0"/>
          </a:p>
          <a:p>
            <a:r>
              <a:rPr lang="en-US" altLang="zh-CN" b="1" dirty="0" err="1" smtClean="0"/>
              <a:t>ShowMaze</a:t>
            </a:r>
            <a:r>
              <a:rPr lang="en-US" altLang="zh-CN" b="1" dirty="0"/>
              <a:t>(): </a:t>
            </a:r>
            <a:r>
              <a:rPr lang="zh-CN" altLang="en-US" b="1" dirty="0"/>
              <a:t>显示迷宫。</a:t>
            </a:r>
            <a:r>
              <a:rPr lang="zh-CN" altLang="en-US" b="1" dirty="0" smtClean="0"/>
              <a:t>（将新生成的迷宫显示出来）</a:t>
            </a:r>
            <a:endParaRPr lang="en-US" altLang="zh-CN" b="1" dirty="0"/>
          </a:p>
        </p:txBody>
      </p:sp>
    </p:spTree>
    <p:extLst>
      <p:ext uri="{BB962C8B-B14F-4D97-AF65-F5344CB8AC3E}">
        <p14:creationId xmlns:p14="http://schemas.microsoft.com/office/powerpoint/2010/main" val="1851725846"/>
      </p:ext>
    </p:extLst>
  </p:cSld>
  <p:clrMapOvr>
    <a:masterClrMapping/>
  </p:clrMapOvr>
  <p:transition spd="slow">
    <p:wipe dir="r"/>
    <p:sndAc>
      <p:stSnd>
        <p:snd r:embed="rId3" name="round5.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endParaRPr lang="en-US" dirty="0"/>
          </a:p>
        </p:txBody>
      </p:sp>
      <p:sp>
        <p:nvSpPr>
          <p:cNvPr id="3" name="内容占位符 2"/>
          <p:cNvSpPr>
            <a:spLocks noGrp="1"/>
          </p:cNvSpPr>
          <p:nvPr>
            <p:ph idx="1"/>
          </p:nvPr>
        </p:nvSpPr>
        <p:spPr>
          <a:xfrm>
            <a:off x="1202635" y="2015733"/>
            <a:ext cx="5661619" cy="3172494"/>
          </a:xfrm>
        </p:spPr>
        <p:txBody>
          <a:bodyPr>
            <a:normAutofit/>
          </a:bodyPr>
          <a:lstStyle/>
          <a:p>
            <a:r>
              <a:rPr kumimoji="1" lang="zh-CN" altLang="en-US" b="1" dirty="0">
                <a:solidFill>
                  <a:srgbClr val="800000"/>
                </a:solidFill>
                <a:latin typeface="Times New Roman" panose="02020603050405020304" pitchFamily="18" charset="0"/>
                <a:ea typeface="楷体_GB2312"/>
                <a:cs typeface="楷体_GB2312"/>
              </a:rPr>
              <a:t>栈和</a:t>
            </a:r>
            <a:r>
              <a:rPr kumimoji="1" lang="zh-CN" altLang="en-US" b="1" dirty="0" smtClean="0">
                <a:solidFill>
                  <a:srgbClr val="800000"/>
                </a:solidFill>
                <a:latin typeface="Times New Roman" panose="02020603050405020304" pitchFamily="18" charset="0"/>
                <a:ea typeface="楷体_GB2312"/>
                <a:cs typeface="楷体_GB2312"/>
              </a:rPr>
              <a:t>队列类似，是</a:t>
            </a:r>
            <a:r>
              <a:rPr kumimoji="1" lang="zh-CN" altLang="en-US" b="1" dirty="0">
                <a:solidFill>
                  <a:srgbClr val="800000"/>
                </a:solidFill>
                <a:latin typeface="Times New Roman" panose="02020603050405020304" pitchFamily="18" charset="0"/>
                <a:ea typeface="楷体_GB2312"/>
                <a:cs typeface="楷体_GB2312"/>
              </a:rPr>
              <a:t>限定插入和删除只能在表的“端点”进行的线性表</a:t>
            </a:r>
            <a:r>
              <a:rPr kumimoji="1" lang="zh-CN" altLang="en-US" b="1" dirty="0" smtClean="0">
                <a:solidFill>
                  <a:srgbClr val="800000"/>
                </a:solidFill>
                <a:latin typeface="Times New Roman" panose="02020603050405020304" pitchFamily="18" charset="0"/>
                <a:ea typeface="楷体_GB2312"/>
                <a:cs typeface="楷体_GB2312"/>
              </a:rPr>
              <a:t>。</a:t>
            </a:r>
            <a:endParaRPr kumimoji="1" lang="en-US" altLang="zh-CN" b="1" dirty="0" smtClean="0">
              <a:solidFill>
                <a:srgbClr val="800000"/>
              </a:solidFill>
              <a:latin typeface="Times New Roman" panose="02020603050405020304" pitchFamily="18" charset="0"/>
              <a:ea typeface="楷体_GB2312"/>
              <a:cs typeface="楷体_GB2312"/>
            </a:endParaRPr>
          </a:p>
          <a:p>
            <a:r>
              <a:rPr kumimoji="1" lang="zh-CN" altLang="en-US" b="1" dirty="0">
                <a:latin typeface="Times New Roman" panose="02020603050405020304" pitchFamily="18" charset="0"/>
                <a:ea typeface="楷体_GB2312"/>
                <a:cs typeface="楷体_GB2312"/>
              </a:rPr>
              <a:t>进行插入或删除操作的一端称为</a:t>
            </a:r>
            <a:r>
              <a:rPr kumimoji="1" lang="zh-CN" altLang="en-US" b="1" dirty="0">
                <a:solidFill>
                  <a:srgbClr val="FF0000"/>
                </a:solidFill>
                <a:latin typeface="Times New Roman" panose="02020603050405020304" pitchFamily="18" charset="0"/>
                <a:ea typeface="楷体_GB2312"/>
                <a:cs typeface="楷体_GB2312"/>
              </a:rPr>
              <a:t>栈顶</a:t>
            </a:r>
            <a:r>
              <a:rPr kumimoji="1" lang="zh-CN" altLang="en-US" b="1" dirty="0">
                <a:latin typeface="Times New Roman" panose="02020603050405020304" pitchFamily="18" charset="0"/>
                <a:ea typeface="楷体_GB2312"/>
                <a:cs typeface="楷体_GB2312"/>
              </a:rPr>
              <a:t>，另</a:t>
            </a:r>
            <a:r>
              <a:rPr kumimoji="1" lang="zh-CN" altLang="en-US" b="1" dirty="0" smtClean="0">
                <a:latin typeface="Times New Roman" panose="02020603050405020304" pitchFamily="18" charset="0"/>
                <a:ea typeface="楷体_GB2312"/>
                <a:cs typeface="楷体_GB2312"/>
              </a:rPr>
              <a:t>一端</a:t>
            </a:r>
            <a:r>
              <a:rPr kumimoji="1" lang="zh-CN" altLang="en-US" b="1" dirty="0">
                <a:latin typeface="Times New Roman" panose="02020603050405020304" pitchFamily="18" charset="0"/>
                <a:ea typeface="楷体_GB2312"/>
                <a:cs typeface="楷体_GB2312"/>
              </a:rPr>
              <a:t>称为</a:t>
            </a:r>
            <a:r>
              <a:rPr kumimoji="1" lang="zh-CN" altLang="en-US" b="1" dirty="0">
                <a:solidFill>
                  <a:srgbClr val="FF0000"/>
                </a:solidFill>
                <a:latin typeface="Times New Roman" panose="02020603050405020304" pitchFamily="18" charset="0"/>
                <a:ea typeface="楷体_GB2312"/>
                <a:cs typeface="楷体_GB2312"/>
              </a:rPr>
              <a:t>栈底</a:t>
            </a:r>
            <a:r>
              <a:rPr kumimoji="1" lang="zh-CN" altLang="en-US" b="1" dirty="0">
                <a:latin typeface="Times New Roman" panose="02020603050405020304" pitchFamily="18" charset="0"/>
                <a:ea typeface="楷体_GB2312"/>
                <a:cs typeface="楷体_GB2312"/>
              </a:rPr>
              <a:t>。没有数据元素的栈称为空栈。插入数据元素的</a:t>
            </a:r>
            <a:r>
              <a:rPr kumimoji="1" lang="zh-CN" altLang="en-US" b="1" dirty="0" smtClean="0">
                <a:latin typeface="Times New Roman" panose="02020603050405020304" pitchFamily="18" charset="0"/>
                <a:ea typeface="楷体_GB2312"/>
                <a:cs typeface="楷体_GB2312"/>
              </a:rPr>
              <a:t>操作称为</a:t>
            </a:r>
            <a:r>
              <a:rPr kumimoji="1" lang="zh-CN" altLang="en-US" b="1" dirty="0">
                <a:solidFill>
                  <a:srgbClr val="FF0000"/>
                </a:solidFill>
                <a:latin typeface="Times New Roman" panose="02020603050405020304" pitchFamily="18" charset="0"/>
                <a:ea typeface="楷体_GB2312"/>
                <a:cs typeface="楷体_GB2312"/>
              </a:rPr>
              <a:t>入栈</a:t>
            </a:r>
            <a:r>
              <a:rPr kumimoji="1" lang="zh-CN" altLang="en-US" b="1" dirty="0">
                <a:latin typeface="Times New Roman" panose="02020603050405020304" pitchFamily="18" charset="0"/>
                <a:ea typeface="楷体_GB2312"/>
                <a:cs typeface="楷体_GB2312"/>
              </a:rPr>
              <a:t>，删除数据元素的</a:t>
            </a:r>
            <a:r>
              <a:rPr kumimoji="1" lang="zh-CN" altLang="en-US" b="1" dirty="0" smtClean="0">
                <a:latin typeface="Times New Roman" panose="02020603050405020304" pitchFamily="18" charset="0"/>
                <a:ea typeface="楷体_GB2312"/>
                <a:cs typeface="楷体_GB2312"/>
              </a:rPr>
              <a:t>操作称为</a:t>
            </a:r>
            <a:r>
              <a:rPr kumimoji="1" lang="zh-CN" altLang="en-US" b="1" dirty="0">
                <a:solidFill>
                  <a:srgbClr val="FF0000"/>
                </a:solidFill>
                <a:latin typeface="Times New Roman" panose="02020603050405020304" pitchFamily="18" charset="0"/>
                <a:ea typeface="楷体_GB2312"/>
                <a:cs typeface="楷体_GB2312"/>
              </a:rPr>
              <a:t>出栈</a:t>
            </a:r>
            <a:r>
              <a:rPr kumimoji="1" lang="zh-CN" altLang="en-US" b="1" dirty="0">
                <a:latin typeface="Times New Roman" panose="02020603050405020304" pitchFamily="18" charset="0"/>
                <a:ea typeface="楷体_GB2312"/>
                <a:cs typeface="楷体_GB2312"/>
              </a:rPr>
              <a:t>。</a:t>
            </a:r>
            <a:r>
              <a:rPr kumimoji="1" lang="zh-CN" altLang="en-US" dirty="0"/>
              <a:t> </a:t>
            </a:r>
            <a:endParaRPr kumimoji="1" lang="en-US" altLang="zh-CN" dirty="0" smtClean="0"/>
          </a:p>
          <a:p>
            <a:r>
              <a:rPr kumimoji="1" lang="zh-CN" altLang="en-US" b="1" dirty="0">
                <a:latin typeface="宋体" panose="02010600030101010101" pitchFamily="2" charset="-122"/>
              </a:rPr>
              <a:t>栈的运算特性</a:t>
            </a:r>
            <a:r>
              <a:rPr kumimoji="1" lang="zh-CN" altLang="en-US" b="1" dirty="0" smtClean="0">
                <a:latin typeface="宋体" panose="02010600030101010101" pitchFamily="2" charset="-122"/>
              </a:rPr>
              <a:t>：后进先出</a:t>
            </a:r>
            <a:endParaRPr kumimoji="1" lang="zh-CN" altLang="en-US" dirty="0"/>
          </a:p>
          <a:p>
            <a:endParaRPr kumimoji="1" lang="zh-CN" altLang="en-US" b="1" dirty="0">
              <a:latin typeface="Times New Roman" panose="02020603050405020304" pitchFamily="18" charset="0"/>
              <a:ea typeface="楷体_GB2312"/>
              <a:cs typeface="楷体_GB2312"/>
            </a:endParaRPr>
          </a:p>
          <a:p>
            <a:endParaRPr lang="en-US" dirty="0"/>
          </a:p>
        </p:txBody>
      </p:sp>
      <p:grpSp>
        <p:nvGrpSpPr>
          <p:cNvPr id="4" name="Group 6"/>
          <p:cNvGrpSpPr>
            <a:grpSpLocks/>
          </p:cNvGrpSpPr>
          <p:nvPr/>
        </p:nvGrpSpPr>
        <p:grpSpPr bwMode="auto">
          <a:xfrm>
            <a:off x="7096539" y="1853754"/>
            <a:ext cx="4394061" cy="4023555"/>
            <a:chOff x="2508" y="1392"/>
            <a:chExt cx="2724" cy="2692"/>
          </a:xfrm>
        </p:grpSpPr>
        <p:sp>
          <p:nvSpPr>
            <p:cNvPr id="5" name="Text Box 7"/>
            <p:cNvSpPr txBox="1">
              <a:spLocks noChangeArrowheads="1"/>
            </p:cNvSpPr>
            <p:nvPr/>
          </p:nvSpPr>
          <p:spPr bwMode="auto">
            <a:xfrm>
              <a:off x="3744" y="3360"/>
              <a:ext cx="1488" cy="33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a:latin typeface="Times New Roman" panose="02020603050405020304" pitchFamily="18" charset="0"/>
                  <a:ea typeface="楷体_GB2312"/>
                  <a:cs typeface="楷体_GB2312"/>
                </a:rPr>
                <a:t>a</a:t>
              </a:r>
              <a:r>
                <a:rPr kumimoji="1" lang="en-US" altLang="zh-CN" sz="2800" baseline="-25000">
                  <a:latin typeface="Times New Roman" panose="02020603050405020304" pitchFamily="18" charset="0"/>
                  <a:ea typeface="楷体_GB2312"/>
                  <a:cs typeface="楷体_GB2312"/>
                </a:rPr>
                <a:t>1</a:t>
              </a:r>
              <a:endParaRPr kumimoji="1" lang="en-US" altLang="zh-CN" sz="2800">
                <a:latin typeface="Times New Roman" panose="02020603050405020304" pitchFamily="18" charset="0"/>
                <a:ea typeface="楷体_GB2312"/>
                <a:cs typeface="楷体_GB2312"/>
              </a:endParaRPr>
            </a:p>
          </p:txBody>
        </p:sp>
        <p:sp>
          <p:nvSpPr>
            <p:cNvPr id="6" name="Text Box 8"/>
            <p:cNvSpPr txBox="1">
              <a:spLocks noChangeArrowheads="1"/>
            </p:cNvSpPr>
            <p:nvPr/>
          </p:nvSpPr>
          <p:spPr bwMode="auto">
            <a:xfrm>
              <a:off x="3744" y="3027"/>
              <a:ext cx="1488" cy="33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a:latin typeface="Times New Roman" panose="02020603050405020304" pitchFamily="18" charset="0"/>
                  <a:ea typeface="楷体_GB2312"/>
                  <a:cs typeface="楷体_GB2312"/>
                </a:rPr>
                <a:t>a</a:t>
              </a:r>
              <a:r>
                <a:rPr kumimoji="1" lang="en-US" altLang="zh-CN" sz="2800" baseline="-25000">
                  <a:latin typeface="Times New Roman" panose="02020603050405020304" pitchFamily="18" charset="0"/>
                  <a:ea typeface="楷体_GB2312"/>
                  <a:cs typeface="楷体_GB2312"/>
                </a:rPr>
                <a:t>2</a:t>
              </a:r>
              <a:endParaRPr kumimoji="1" lang="en-US" altLang="zh-CN" sz="2800">
                <a:latin typeface="Times New Roman" panose="02020603050405020304" pitchFamily="18" charset="0"/>
                <a:ea typeface="楷体_GB2312"/>
                <a:cs typeface="楷体_GB2312"/>
              </a:endParaRPr>
            </a:p>
          </p:txBody>
        </p:sp>
        <p:sp>
          <p:nvSpPr>
            <p:cNvPr id="7" name="Text Box 9"/>
            <p:cNvSpPr txBox="1">
              <a:spLocks noChangeArrowheads="1"/>
            </p:cNvSpPr>
            <p:nvPr/>
          </p:nvSpPr>
          <p:spPr bwMode="auto">
            <a:xfrm>
              <a:off x="3744" y="2538"/>
              <a:ext cx="1488" cy="4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a:latin typeface="Times New Roman" panose="02020603050405020304" pitchFamily="18" charset="0"/>
                  <a:ea typeface="楷体_GB2312"/>
                  <a:cs typeface="楷体_GB2312"/>
                </a:rPr>
                <a:t>...</a:t>
              </a:r>
            </a:p>
          </p:txBody>
        </p:sp>
        <p:sp>
          <p:nvSpPr>
            <p:cNvPr id="8" name="Text Box 10"/>
            <p:cNvSpPr txBox="1">
              <a:spLocks noChangeArrowheads="1"/>
            </p:cNvSpPr>
            <p:nvPr/>
          </p:nvSpPr>
          <p:spPr bwMode="auto">
            <a:xfrm>
              <a:off x="3744" y="2208"/>
              <a:ext cx="1488" cy="33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800">
                  <a:latin typeface="Times New Roman" panose="02020603050405020304" pitchFamily="18" charset="0"/>
                  <a:ea typeface="楷体_GB2312"/>
                  <a:cs typeface="楷体_GB2312"/>
                </a:rPr>
                <a:t>a</a:t>
              </a:r>
              <a:r>
                <a:rPr kumimoji="1" lang="en-US" altLang="zh-CN" sz="2800" baseline="-25000">
                  <a:latin typeface="Times New Roman" panose="02020603050405020304" pitchFamily="18" charset="0"/>
                  <a:ea typeface="楷体_GB2312"/>
                  <a:cs typeface="楷体_GB2312"/>
                </a:rPr>
                <a:t>n</a:t>
              </a:r>
              <a:endParaRPr kumimoji="1" lang="en-US" altLang="zh-CN" sz="2800">
                <a:latin typeface="Times New Roman" panose="02020603050405020304" pitchFamily="18" charset="0"/>
                <a:ea typeface="楷体_GB2312"/>
                <a:cs typeface="楷体_GB2312"/>
              </a:endParaRPr>
            </a:p>
          </p:txBody>
        </p:sp>
        <p:sp>
          <p:nvSpPr>
            <p:cNvPr id="9" name="Rectangle 11"/>
            <p:cNvSpPr>
              <a:spLocks noChangeArrowheads="1"/>
            </p:cNvSpPr>
            <p:nvPr/>
          </p:nvSpPr>
          <p:spPr bwMode="auto">
            <a:xfrm>
              <a:off x="2508" y="220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anose="02020603050405020304" pitchFamily="18" charset="0"/>
                  <a:ea typeface="楷体_GB2312"/>
                  <a:cs typeface="楷体_GB2312"/>
                </a:rPr>
                <a:t>栈顶</a:t>
              </a:r>
            </a:p>
          </p:txBody>
        </p:sp>
        <p:sp>
          <p:nvSpPr>
            <p:cNvPr id="10" name="Line 12"/>
            <p:cNvSpPr>
              <a:spLocks noChangeShapeType="1"/>
            </p:cNvSpPr>
            <p:nvPr/>
          </p:nvSpPr>
          <p:spPr bwMode="auto">
            <a:xfrm>
              <a:off x="3120" y="2400"/>
              <a:ext cx="4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13"/>
            <p:cNvSpPr>
              <a:spLocks noChangeArrowheads="1"/>
            </p:cNvSpPr>
            <p:nvPr/>
          </p:nvSpPr>
          <p:spPr bwMode="auto">
            <a:xfrm>
              <a:off x="2508" y="3369"/>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anose="02020603050405020304" pitchFamily="18" charset="0"/>
                  <a:ea typeface="楷体_GB2312"/>
                  <a:cs typeface="楷体_GB2312"/>
                </a:rPr>
                <a:t>栈底</a:t>
              </a:r>
            </a:p>
          </p:txBody>
        </p:sp>
        <p:sp>
          <p:nvSpPr>
            <p:cNvPr id="12" name="Line 14"/>
            <p:cNvSpPr>
              <a:spLocks noChangeShapeType="1"/>
            </p:cNvSpPr>
            <p:nvPr/>
          </p:nvSpPr>
          <p:spPr bwMode="auto">
            <a:xfrm>
              <a:off x="3168" y="3552"/>
              <a:ext cx="43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rc 15"/>
            <p:cNvSpPr>
              <a:spLocks/>
            </p:cNvSpPr>
            <p:nvPr/>
          </p:nvSpPr>
          <p:spPr bwMode="auto">
            <a:xfrm>
              <a:off x="3936" y="1776"/>
              <a:ext cx="336" cy="3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rc 16"/>
            <p:cNvSpPr>
              <a:spLocks/>
            </p:cNvSpPr>
            <p:nvPr/>
          </p:nvSpPr>
          <p:spPr bwMode="auto">
            <a:xfrm rot="16200000">
              <a:off x="4512" y="1776"/>
              <a:ext cx="336" cy="33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7"/>
            <p:cNvSpPr txBox="1">
              <a:spLocks noChangeArrowheads="1"/>
            </p:cNvSpPr>
            <p:nvPr/>
          </p:nvSpPr>
          <p:spPr bwMode="auto">
            <a:xfrm>
              <a:off x="3456" y="139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楷体_GB2312"/>
                  <a:cs typeface="楷体_GB2312"/>
                </a:rPr>
                <a:t>入栈</a:t>
              </a:r>
            </a:p>
          </p:txBody>
        </p:sp>
        <p:sp>
          <p:nvSpPr>
            <p:cNvPr id="16" name="Text Box 18"/>
            <p:cNvSpPr txBox="1">
              <a:spLocks noChangeArrowheads="1"/>
            </p:cNvSpPr>
            <p:nvPr/>
          </p:nvSpPr>
          <p:spPr bwMode="auto">
            <a:xfrm>
              <a:off x="4560" y="139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zh-CN" sz="2800" b="1">
                  <a:latin typeface="Times New Roman" panose="02020603050405020304" pitchFamily="18" charset="0"/>
                  <a:ea typeface="楷体_GB2312"/>
                  <a:cs typeface="楷体_GB2312"/>
                </a:rPr>
                <a:t>出</a:t>
              </a:r>
              <a:r>
                <a:rPr kumimoji="1" lang="zh-CN" altLang="en-US" sz="2800" b="1">
                  <a:latin typeface="Times New Roman" panose="02020603050405020304" pitchFamily="18" charset="0"/>
                  <a:ea typeface="楷体_GB2312"/>
                  <a:cs typeface="楷体_GB2312"/>
                </a:rPr>
                <a:t>栈</a:t>
              </a:r>
            </a:p>
          </p:txBody>
        </p:sp>
        <p:sp>
          <p:nvSpPr>
            <p:cNvPr id="17" name="Rectangle 19"/>
            <p:cNvSpPr>
              <a:spLocks noChangeArrowheads="1"/>
            </p:cNvSpPr>
            <p:nvPr/>
          </p:nvSpPr>
          <p:spPr bwMode="auto">
            <a:xfrm>
              <a:off x="3984" y="3754"/>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anose="02020603050405020304" pitchFamily="18" charset="0"/>
                  <a:ea typeface="楷体_GB2312"/>
                  <a:cs typeface="楷体_GB2312"/>
                </a:rPr>
                <a:t>栈</a:t>
              </a:r>
            </a:p>
          </p:txBody>
        </p:sp>
      </p:grpSp>
    </p:spTree>
    <p:extLst>
      <p:ext uri="{BB962C8B-B14F-4D97-AF65-F5344CB8AC3E}">
        <p14:creationId xmlns:p14="http://schemas.microsoft.com/office/powerpoint/2010/main" val="9536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zh-CN" altLang="en-US" dirty="0" smtClean="0"/>
              <a:t>的主要操作</a:t>
            </a:r>
            <a:endParaRPr lang="en-US" dirty="0"/>
          </a:p>
        </p:txBody>
      </p:sp>
      <p:sp>
        <p:nvSpPr>
          <p:cNvPr id="3" name="内容占位符 2"/>
          <p:cNvSpPr>
            <a:spLocks noGrp="1"/>
          </p:cNvSpPr>
          <p:nvPr>
            <p:ph idx="1"/>
          </p:nvPr>
        </p:nvSpPr>
        <p:spPr>
          <a:xfrm>
            <a:off x="1451578" y="1853754"/>
            <a:ext cx="9603275" cy="3907990"/>
          </a:xfrm>
        </p:spPr>
        <p:txBody>
          <a:bodyPr>
            <a:normAutofit/>
          </a:bodyPr>
          <a:lstStyle/>
          <a:p>
            <a:r>
              <a:rPr kumimoji="1" lang="en-US" altLang="zh-CN" b="1" dirty="0" err="1">
                <a:solidFill>
                  <a:srgbClr val="A50021"/>
                </a:solidFill>
                <a:latin typeface="Times New Roman" panose="02020603050405020304" pitchFamily="18" charset="0"/>
              </a:rPr>
              <a:t>Stack_</a:t>
            </a:r>
            <a:r>
              <a:rPr kumimoji="1" lang="en-US" altLang="zh-CN" b="1" dirty="0" err="1">
                <a:solidFill>
                  <a:srgbClr val="A50021"/>
                </a:solidFill>
              </a:rPr>
              <a:t>Init</a:t>
            </a:r>
            <a:r>
              <a:rPr kumimoji="1" lang="en-US" altLang="zh-CN" b="1" dirty="0"/>
              <a:t> </a:t>
            </a:r>
            <a:r>
              <a:rPr kumimoji="1" lang="en-US" altLang="zh-CN" b="1" dirty="0">
                <a:solidFill>
                  <a:srgbClr val="A50021"/>
                </a:solidFill>
                <a:latin typeface="Times New Roman" panose="02020603050405020304" pitchFamily="18" charset="0"/>
              </a:rPr>
              <a:t>(</a:t>
            </a:r>
            <a:r>
              <a:rPr lang="en-US" altLang="zh-CN" b="1" dirty="0" err="1">
                <a:solidFill>
                  <a:srgbClr val="FF0000"/>
                </a:solidFill>
              </a:rPr>
              <a:t>StackPtr</a:t>
            </a:r>
            <a:r>
              <a:rPr lang="en-US" altLang="zh-CN" b="1" dirty="0">
                <a:solidFill>
                  <a:srgbClr val="FF0000"/>
                </a:solidFill>
              </a:rPr>
              <a:t> s</a:t>
            </a:r>
            <a:r>
              <a:rPr kumimoji="1" lang="en-US" altLang="zh-CN" b="1" dirty="0">
                <a:solidFill>
                  <a:srgbClr val="A50021"/>
                </a:solidFill>
                <a:latin typeface="Times New Roman" panose="02020603050405020304" pitchFamily="18" charset="0"/>
              </a:rPr>
              <a:t>)</a:t>
            </a:r>
          </a:p>
          <a:p>
            <a:r>
              <a:rPr kumimoji="1" lang="en-US" altLang="zh-CN" b="1" dirty="0" err="1">
                <a:solidFill>
                  <a:srgbClr val="A50021"/>
                </a:solidFill>
                <a:latin typeface="Times New Roman" panose="02020603050405020304" pitchFamily="18" charset="0"/>
              </a:rPr>
              <a:t>Stack_Push</a:t>
            </a:r>
            <a:r>
              <a:rPr kumimoji="1" lang="en-US" altLang="zh-CN" b="1" dirty="0"/>
              <a:t>(</a:t>
            </a:r>
            <a:r>
              <a:rPr lang="en-US" altLang="zh-CN" b="1" dirty="0" err="1"/>
              <a:t>StackPtr</a:t>
            </a:r>
            <a:r>
              <a:rPr lang="en-US" altLang="zh-CN" b="1" dirty="0"/>
              <a:t> s, </a:t>
            </a:r>
            <a:r>
              <a:rPr lang="en-US" altLang="zh-CN" b="1" dirty="0" err="1"/>
              <a:t>StackEntry</a:t>
            </a:r>
            <a:r>
              <a:rPr kumimoji="1" lang="en-US" altLang="zh-CN" b="1" dirty="0"/>
              <a:t>  item)</a:t>
            </a:r>
            <a:endParaRPr kumimoji="1" lang="en-US" altLang="zh-CN" b="1" dirty="0">
              <a:solidFill>
                <a:srgbClr val="A50021"/>
              </a:solidFill>
              <a:latin typeface="Times New Roman" panose="02020603050405020304" pitchFamily="18" charset="0"/>
            </a:endParaRPr>
          </a:p>
          <a:p>
            <a:r>
              <a:rPr kumimoji="1" lang="en-US" altLang="zh-CN" b="1" dirty="0" err="1">
                <a:solidFill>
                  <a:srgbClr val="C00000"/>
                </a:solidFill>
              </a:rPr>
              <a:t>Stack_Pop</a:t>
            </a:r>
            <a:r>
              <a:rPr kumimoji="1" lang="en-US" altLang="zh-CN" b="1" dirty="0"/>
              <a:t>(</a:t>
            </a:r>
            <a:r>
              <a:rPr lang="en-US" altLang="zh-CN" b="1" dirty="0" err="1"/>
              <a:t>StackPtr</a:t>
            </a:r>
            <a:r>
              <a:rPr lang="en-US" altLang="zh-CN" b="1" dirty="0"/>
              <a:t> s, </a:t>
            </a:r>
            <a:r>
              <a:rPr lang="en-US" altLang="zh-CN" b="1" dirty="0" err="1"/>
              <a:t>StackEntry</a:t>
            </a:r>
            <a:r>
              <a:rPr kumimoji="1" lang="en-US" altLang="zh-CN" b="1" dirty="0"/>
              <a:t> *item)</a:t>
            </a:r>
          </a:p>
          <a:p>
            <a:r>
              <a:rPr kumimoji="1" lang="en-US" altLang="zh-CN" b="1" dirty="0" err="1" smtClean="0">
                <a:latin typeface="Times New Roman" panose="02020603050405020304" pitchFamily="18" charset="0"/>
              </a:rPr>
              <a:t>Stack_</a:t>
            </a:r>
            <a:r>
              <a:rPr kumimoji="1" lang="en-US" altLang="zh-CN" b="1" dirty="0" err="1" smtClean="0"/>
              <a:t>Destroy</a:t>
            </a:r>
            <a:r>
              <a:rPr kumimoji="1" lang="en-US" altLang="zh-CN" b="1" dirty="0" smtClean="0"/>
              <a:t> </a:t>
            </a:r>
            <a:r>
              <a:rPr kumimoji="1" lang="en-US" altLang="zh-CN" b="1" dirty="0">
                <a:latin typeface="Times New Roman" panose="02020603050405020304" pitchFamily="18" charset="0"/>
              </a:rPr>
              <a:t>(</a:t>
            </a:r>
            <a:r>
              <a:rPr lang="en-US" altLang="zh-CN" b="1" dirty="0" err="1"/>
              <a:t>StackPtr</a:t>
            </a:r>
            <a:r>
              <a:rPr lang="en-US" altLang="zh-CN" b="1" dirty="0"/>
              <a:t> s</a:t>
            </a:r>
            <a:r>
              <a:rPr kumimoji="1" lang="en-US" altLang="zh-CN" b="1" dirty="0">
                <a:latin typeface="Times New Roman" panose="02020603050405020304" pitchFamily="18" charset="0"/>
              </a:rPr>
              <a:t>)</a:t>
            </a:r>
          </a:p>
          <a:p>
            <a:r>
              <a:rPr kumimoji="1" lang="en-US" altLang="zh-CN" b="1" dirty="0" err="1">
                <a:latin typeface="Times New Roman" panose="02020603050405020304" pitchFamily="18" charset="0"/>
              </a:rPr>
              <a:t>Length_</a:t>
            </a:r>
            <a:r>
              <a:rPr kumimoji="1" lang="en-US" altLang="zh-CN" b="1" dirty="0" err="1"/>
              <a:t>Stack</a:t>
            </a:r>
            <a:r>
              <a:rPr kumimoji="1" lang="en-US" altLang="zh-CN" b="1" dirty="0"/>
              <a:t> </a:t>
            </a:r>
            <a:r>
              <a:rPr kumimoji="1" lang="en-US" altLang="zh-CN" b="1" dirty="0">
                <a:latin typeface="Times New Roman" panose="02020603050405020304" pitchFamily="18" charset="0"/>
              </a:rPr>
              <a:t>(</a:t>
            </a:r>
            <a:r>
              <a:rPr lang="en-US" altLang="zh-CN" b="1" dirty="0" err="1"/>
              <a:t>StackPtr</a:t>
            </a:r>
            <a:r>
              <a:rPr lang="en-US" altLang="zh-CN" b="1" dirty="0"/>
              <a:t> s</a:t>
            </a:r>
            <a:r>
              <a:rPr kumimoji="1" lang="en-US" altLang="zh-CN" b="1" dirty="0">
                <a:latin typeface="Times New Roman" panose="02020603050405020304" pitchFamily="18" charset="0"/>
              </a:rPr>
              <a:t>)</a:t>
            </a:r>
          </a:p>
          <a:p>
            <a:r>
              <a:rPr kumimoji="1" lang="en-US" altLang="zh-CN" b="1" dirty="0" err="1">
                <a:solidFill>
                  <a:schemeClr val="tx1">
                    <a:lumMod val="95000"/>
                    <a:lumOff val="5000"/>
                  </a:schemeClr>
                </a:solidFill>
                <a:latin typeface="Times New Roman" panose="02020603050405020304" pitchFamily="18" charset="0"/>
              </a:rPr>
              <a:t>Stack_Empty</a:t>
            </a:r>
            <a:r>
              <a:rPr kumimoji="1" lang="en-US" altLang="zh-CN" b="1" dirty="0">
                <a:solidFill>
                  <a:schemeClr val="tx1">
                    <a:lumMod val="95000"/>
                    <a:lumOff val="5000"/>
                  </a:schemeClr>
                </a:solidFill>
                <a:latin typeface="Times New Roman" panose="02020603050405020304" pitchFamily="18" charset="0"/>
              </a:rPr>
              <a:t>(</a:t>
            </a:r>
            <a:r>
              <a:rPr lang="en-US" altLang="zh-CN" b="1" dirty="0" err="1">
                <a:solidFill>
                  <a:schemeClr val="tx1">
                    <a:lumMod val="95000"/>
                    <a:lumOff val="5000"/>
                  </a:schemeClr>
                </a:solidFill>
              </a:rPr>
              <a:t>StackPtr</a:t>
            </a:r>
            <a:r>
              <a:rPr lang="en-US" altLang="zh-CN" b="1" dirty="0">
                <a:solidFill>
                  <a:schemeClr val="tx1">
                    <a:lumMod val="95000"/>
                    <a:lumOff val="5000"/>
                  </a:schemeClr>
                </a:solidFill>
              </a:rPr>
              <a:t> s</a:t>
            </a:r>
            <a:r>
              <a:rPr kumimoji="1" lang="en-US" altLang="zh-CN" b="1" dirty="0">
                <a:solidFill>
                  <a:schemeClr val="tx1">
                    <a:lumMod val="95000"/>
                    <a:lumOff val="5000"/>
                  </a:schemeClr>
                </a:solidFill>
                <a:latin typeface="Times New Roman" panose="02020603050405020304" pitchFamily="18" charset="0"/>
              </a:rPr>
              <a:t>)</a:t>
            </a:r>
          </a:p>
          <a:p>
            <a:r>
              <a:rPr kumimoji="1" lang="en-US" altLang="zh-CN" b="1" dirty="0" err="1">
                <a:solidFill>
                  <a:schemeClr val="tx1">
                    <a:lumMod val="95000"/>
                    <a:lumOff val="5000"/>
                  </a:schemeClr>
                </a:solidFill>
                <a:latin typeface="Times New Roman" panose="02020603050405020304" pitchFamily="18" charset="0"/>
              </a:rPr>
              <a:t>Stack_Clear</a:t>
            </a:r>
            <a:r>
              <a:rPr kumimoji="1" lang="en-US" altLang="zh-CN" b="1" dirty="0">
                <a:solidFill>
                  <a:schemeClr val="tx1">
                    <a:lumMod val="95000"/>
                    <a:lumOff val="5000"/>
                  </a:schemeClr>
                </a:solidFill>
                <a:latin typeface="Times New Roman" panose="02020603050405020304" pitchFamily="18" charset="0"/>
              </a:rPr>
              <a:t> (</a:t>
            </a:r>
            <a:r>
              <a:rPr kumimoji="1" lang="en-US" altLang="zh-CN" b="1" dirty="0" err="1">
                <a:solidFill>
                  <a:schemeClr val="tx1">
                    <a:lumMod val="95000"/>
                    <a:lumOff val="5000"/>
                  </a:schemeClr>
                </a:solidFill>
                <a:latin typeface="Times New Roman" panose="02020603050405020304" pitchFamily="18" charset="0"/>
              </a:rPr>
              <a:t>StackPtr</a:t>
            </a:r>
            <a:r>
              <a:rPr kumimoji="1" lang="en-US" altLang="zh-CN" b="1" dirty="0">
                <a:solidFill>
                  <a:schemeClr val="tx1">
                    <a:lumMod val="95000"/>
                    <a:lumOff val="5000"/>
                  </a:schemeClr>
                </a:solidFill>
                <a:latin typeface="Times New Roman" panose="02020603050405020304" pitchFamily="18" charset="0"/>
              </a:rPr>
              <a:t> s)</a:t>
            </a:r>
          </a:p>
          <a:p>
            <a:r>
              <a:rPr kumimoji="1" lang="en-US" altLang="zh-CN" b="1" dirty="0" err="1">
                <a:solidFill>
                  <a:schemeClr val="tx1">
                    <a:lumMod val="95000"/>
                    <a:lumOff val="5000"/>
                  </a:schemeClr>
                </a:solidFill>
                <a:latin typeface="Times New Roman" panose="02020603050405020304" pitchFamily="18" charset="0"/>
              </a:rPr>
              <a:t>Stack_Top</a:t>
            </a:r>
            <a:r>
              <a:rPr kumimoji="1" lang="en-US" altLang="zh-CN" b="1" dirty="0">
                <a:latin typeface="Times New Roman" panose="02020603050405020304" pitchFamily="18" charset="0"/>
              </a:rPr>
              <a:t>(</a:t>
            </a:r>
            <a:r>
              <a:rPr lang="en-US" altLang="zh-CN" b="1" dirty="0" err="1"/>
              <a:t>StackPtr</a:t>
            </a:r>
            <a:r>
              <a:rPr lang="en-US" altLang="zh-CN" b="1" dirty="0"/>
              <a:t> s, </a:t>
            </a:r>
            <a:r>
              <a:rPr lang="en-US" altLang="zh-CN" b="1" dirty="0" err="1"/>
              <a:t>StackEntry</a:t>
            </a:r>
            <a:r>
              <a:rPr kumimoji="1" lang="en-US" altLang="zh-CN" b="1" dirty="0">
                <a:latin typeface="Times New Roman" panose="02020603050405020304" pitchFamily="18" charset="0"/>
              </a:rPr>
              <a:t> *item</a:t>
            </a:r>
            <a:r>
              <a:rPr kumimoji="1" lang="en-US" altLang="zh-CN" b="1" dirty="0" smtClean="0">
                <a:latin typeface="Times New Roman" panose="02020603050405020304" pitchFamily="18" charset="0"/>
              </a:rPr>
              <a:t>)</a:t>
            </a:r>
            <a:endParaRPr kumimoji="1" lang="en-US" altLang="zh-CN" b="1" dirty="0">
              <a:latin typeface="Times New Roman" panose="02020603050405020304" pitchFamily="18" charset="0"/>
            </a:endParaRPr>
          </a:p>
        </p:txBody>
      </p:sp>
    </p:spTree>
    <p:extLst>
      <p:ext uri="{BB962C8B-B14F-4D97-AF65-F5344CB8AC3E}">
        <p14:creationId xmlns:p14="http://schemas.microsoft.com/office/powerpoint/2010/main" val="1169568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zh-CN" altLang="en-US" dirty="0" smtClean="0"/>
              <a:t>栈的顺序存储 </a:t>
            </a:r>
          </a:p>
        </p:txBody>
      </p:sp>
      <p:sp>
        <p:nvSpPr>
          <p:cNvPr id="222211" name="Rectangle 3"/>
          <p:cNvSpPr>
            <a:spLocks noGrp="1" noChangeArrowheads="1"/>
          </p:cNvSpPr>
          <p:nvPr>
            <p:ph type="body" idx="1"/>
          </p:nvPr>
        </p:nvSpPr>
        <p:spPr/>
        <p:txBody>
          <a:bodyPr>
            <a:normAutofit fontScale="92500" lnSpcReduction="20000"/>
          </a:bodyPr>
          <a:lstStyle/>
          <a:p>
            <a:pPr>
              <a:buFont typeface="Wingdings" panose="05000000000000000000" pitchFamily="2" charset="2"/>
              <a:buNone/>
            </a:pPr>
            <a:r>
              <a:rPr lang="zh-CN" altLang="en-US" b="1" dirty="0" smtClean="0"/>
              <a:t>类型定义</a:t>
            </a:r>
          </a:p>
          <a:p>
            <a:pPr lvl="1">
              <a:buFont typeface="Wingdings" panose="05000000000000000000" pitchFamily="2" charset="2"/>
              <a:buNone/>
            </a:pPr>
            <a:r>
              <a:rPr lang="en-US" altLang="zh-CN" b="1" dirty="0" smtClean="0"/>
              <a:t>#define MAXSTACK    100</a:t>
            </a:r>
          </a:p>
          <a:p>
            <a:pPr lvl="1">
              <a:buFont typeface="Wingdings" panose="05000000000000000000" pitchFamily="2" charset="2"/>
              <a:buNone/>
            </a:pPr>
            <a:r>
              <a:rPr lang="en-US" altLang="zh-CN" b="1" dirty="0" err="1" smtClean="0"/>
              <a:t>typedef</a:t>
            </a:r>
            <a:r>
              <a:rPr lang="en-US" altLang="zh-CN" b="1" dirty="0" smtClean="0"/>
              <a:t> </a:t>
            </a:r>
            <a:r>
              <a:rPr lang="en-US" altLang="zh-CN" b="1" dirty="0" err="1" smtClean="0"/>
              <a:t>struct</a:t>
            </a:r>
            <a:r>
              <a:rPr lang="en-US" altLang="zh-CN" b="1" dirty="0" smtClean="0"/>
              <a:t> stack {</a:t>
            </a:r>
          </a:p>
          <a:p>
            <a:pPr lvl="1">
              <a:buFont typeface="Wingdings" panose="05000000000000000000" pitchFamily="2" charset="2"/>
              <a:buNone/>
            </a:pPr>
            <a:r>
              <a:rPr lang="en-US" altLang="zh-CN" b="1" dirty="0" smtClean="0"/>
              <a:t>    </a:t>
            </a:r>
            <a:r>
              <a:rPr lang="en-US" altLang="zh-CN" b="1" dirty="0" err="1" smtClean="0"/>
              <a:t>int</a:t>
            </a:r>
            <a:r>
              <a:rPr lang="en-US" altLang="zh-CN" b="1" dirty="0" smtClean="0"/>
              <a:t> top;</a:t>
            </a:r>
          </a:p>
          <a:p>
            <a:pPr lvl="1">
              <a:buFont typeface="Wingdings" panose="05000000000000000000" pitchFamily="2" charset="2"/>
              <a:buNone/>
            </a:pPr>
            <a:r>
              <a:rPr lang="en-US" altLang="zh-CN" b="1" dirty="0" smtClean="0"/>
              <a:t>    </a:t>
            </a:r>
            <a:r>
              <a:rPr lang="en-US" altLang="zh-CN" b="1" dirty="0" err="1" smtClean="0"/>
              <a:t>StackEntry</a:t>
            </a:r>
            <a:r>
              <a:rPr lang="en-US" altLang="zh-CN" b="1" dirty="0" smtClean="0"/>
              <a:t> entry [MAXSTACK];</a:t>
            </a:r>
          </a:p>
          <a:p>
            <a:pPr lvl="1">
              <a:buFont typeface="Wingdings" panose="05000000000000000000" pitchFamily="2" charset="2"/>
              <a:buNone/>
            </a:pPr>
            <a:r>
              <a:rPr lang="en-US" altLang="zh-CN" b="1" dirty="0" smtClean="0"/>
              <a:t>} Stack,*</a:t>
            </a:r>
            <a:r>
              <a:rPr lang="en-US" altLang="zh-CN" b="1" dirty="0" err="1" smtClean="0"/>
              <a:t>StackPtr</a:t>
            </a:r>
            <a:r>
              <a:rPr lang="en-US" altLang="zh-CN" b="1" dirty="0" smtClean="0"/>
              <a:t>;</a:t>
            </a:r>
          </a:p>
          <a:p>
            <a:pPr lvl="1">
              <a:buFont typeface="Wingdings" panose="05000000000000000000" pitchFamily="2" charset="2"/>
              <a:buNone/>
            </a:pPr>
            <a:r>
              <a:rPr lang="zh-CN" altLang="en-US" b="1" dirty="0" smtClean="0"/>
              <a:t>域</a:t>
            </a:r>
            <a:r>
              <a:rPr lang="en-US" altLang="zh-CN" b="1" dirty="0" smtClean="0"/>
              <a:t>entry</a:t>
            </a:r>
            <a:r>
              <a:rPr lang="zh-CN" altLang="en-US" b="1" dirty="0" smtClean="0"/>
              <a:t> </a:t>
            </a:r>
            <a:r>
              <a:rPr lang="en-US" altLang="zh-CN" b="1" dirty="0" smtClean="0"/>
              <a:t>[0.. MAXSTACK-1]</a:t>
            </a:r>
            <a:r>
              <a:rPr lang="zh-CN" altLang="en-US" b="1" dirty="0" smtClean="0"/>
              <a:t>用于存放数据元素</a:t>
            </a:r>
            <a:r>
              <a:rPr lang="en-US" altLang="zh-CN" b="1" dirty="0" smtClean="0"/>
              <a:t>; </a:t>
            </a:r>
          </a:p>
          <a:p>
            <a:pPr lvl="1">
              <a:buFont typeface="Wingdings" panose="05000000000000000000" pitchFamily="2" charset="2"/>
              <a:buNone/>
            </a:pPr>
            <a:r>
              <a:rPr lang="zh-CN" altLang="en-US" b="1" dirty="0" smtClean="0">
                <a:solidFill>
                  <a:srgbClr val="FF0000"/>
                </a:solidFill>
              </a:rPr>
              <a:t>约定</a:t>
            </a:r>
            <a:r>
              <a:rPr lang="en-US" altLang="zh-CN" b="1" dirty="0" smtClean="0"/>
              <a:t>top</a:t>
            </a:r>
            <a:r>
              <a:rPr lang="zh-CN" altLang="en-US" b="1" dirty="0" smtClean="0"/>
              <a:t>用于存放栈顶元素的位置，</a:t>
            </a:r>
          </a:p>
          <a:p>
            <a:pPr lvl="1">
              <a:buFont typeface="Wingdings" panose="05000000000000000000" pitchFamily="2" charset="2"/>
              <a:buNone/>
            </a:pPr>
            <a:r>
              <a:rPr lang="en-US" altLang="zh-CN" b="1" dirty="0" smtClean="0"/>
              <a:t>top = -1</a:t>
            </a:r>
            <a:r>
              <a:rPr lang="zh-CN" altLang="en-US" b="1" dirty="0" smtClean="0"/>
              <a:t>表示空栈，</a:t>
            </a:r>
          </a:p>
          <a:p>
            <a:pPr lvl="1">
              <a:buFont typeface="Wingdings" panose="05000000000000000000" pitchFamily="2" charset="2"/>
              <a:buNone/>
            </a:pPr>
            <a:r>
              <a:rPr lang="en-US" altLang="zh-CN" b="1" dirty="0" smtClean="0"/>
              <a:t>top</a:t>
            </a:r>
            <a:r>
              <a:rPr lang="en-US" altLang="zh-CN" b="1" i="1" dirty="0" smtClean="0"/>
              <a:t>=</a:t>
            </a:r>
            <a:r>
              <a:rPr lang="en-US" altLang="zh-CN" b="1" dirty="0" smtClean="0"/>
              <a:t>MAXSTACK</a:t>
            </a:r>
            <a:r>
              <a:rPr lang="en-US" altLang="zh-CN" b="1" i="1" dirty="0" smtClean="0"/>
              <a:t>-</a:t>
            </a:r>
            <a:r>
              <a:rPr lang="en-US" altLang="zh-CN" b="1" dirty="0" smtClean="0"/>
              <a:t>1</a:t>
            </a:r>
            <a:r>
              <a:rPr lang="zh-CN" altLang="en-US" b="1" dirty="0" smtClean="0"/>
              <a:t>表示栈满 </a:t>
            </a:r>
          </a:p>
        </p:txBody>
      </p:sp>
    </p:spTree>
    <p:extLst>
      <p:ext uri="{BB962C8B-B14F-4D97-AF65-F5344CB8AC3E}">
        <p14:creationId xmlns:p14="http://schemas.microsoft.com/office/powerpoint/2010/main" val="19956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smtClean="0"/>
              <a:t>顺序栈</a:t>
            </a:r>
          </a:p>
        </p:txBody>
      </p:sp>
      <p:sp>
        <p:nvSpPr>
          <p:cNvPr id="223235" name="Rectangle 3"/>
          <p:cNvSpPr>
            <a:spLocks noGrp="1" noChangeArrowheads="1"/>
          </p:cNvSpPr>
          <p:nvPr>
            <p:ph type="body" idx="1"/>
          </p:nvPr>
        </p:nvSpPr>
        <p:spPr>
          <a:xfrm>
            <a:off x="368214" y="1995854"/>
            <a:ext cx="3527925" cy="3450613"/>
          </a:xfrm>
        </p:spPr>
        <p:txBody>
          <a:bodyPr vert="horz" lIns="91440" tIns="45720" rIns="91440" bIns="45720" rtlCol="0" anchor="t">
            <a:normAutofit fontScale="92500" lnSpcReduction="20000"/>
          </a:bodyPr>
          <a:lstStyle/>
          <a:p>
            <a:r>
              <a:rPr kumimoji="1" lang="zh-CN" altLang="en-US" b="1" dirty="0">
                <a:solidFill>
                  <a:srgbClr val="800000"/>
                </a:solidFill>
                <a:latin typeface="Times New Roman" panose="02020603050405020304" pitchFamily="18" charset="0"/>
                <a:ea typeface="楷体_GB2312"/>
                <a:cs typeface="楷体_GB2312"/>
              </a:rPr>
              <a:t>入栈时</a:t>
            </a:r>
            <a:r>
              <a:rPr kumimoji="1" lang="en-US" altLang="zh-CN" b="1" dirty="0">
                <a:solidFill>
                  <a:srgbClr val="800000"/>
                </a:solidFill>
                <a:latin typeface="Times New Roman" panose="02020603050405020304" pitchFamily="18" charset="0"/>
                <a:ea typeface="楷体_GB2312"/>
                <a:cs typeface="楷体_GB2312"/>
              </a:rPr>
              <a:t>top</a:t>
            </a:r>
            <a:r>
              <a:rPr kumimoji="1" lang="zh-CN" altLang="en-US" b="1" dirty="0">
                <a:solidFill>
                  <a:srgbClr val="800000"/>
                </a:solidFill>
                <a:latin typeface="Times New Roman" panose="02020603050405020304" pitchFamily="18" charset="0"/>
                <a:ea typeface="楷体_GB2312"/>
                <a:cs typeface="楷体_GB2312"/>
              </a:rPr>
              <a:t>指针加</a:t>
            </a:r>
            <a:r>
              <a:rPr kumimoji="1" lang="en-US" altLang="zh-CN" b="1" dirty="0">
                <a:solidFill>
                  <a:srgbClr val="800000"/>
                </a:solidFill>
                <a:latin typeface="Times New Roman" panose="02020603050405020304" pitchFamily="18" charset="0"/>
                <a:ea typeface="楷体_GB2312"/>
                <a:cs typeface="楷体_GB2312"/>
              </a:rPr>
              <a:t>1</a:t>
            </a:r>
            <a:r>
              <a:rPr kumimoji="1" lang="zh-CN" altLang="en-US" b="1" dirty="0">
                <a:solidFill>
                  <a:srgbClr val="800000"/>
                </a:solidFill>
                <a:latin typeface="Times New Roman" panose="02020603050405020304" pitchFamily="18" charset="0"/>
                <a:ea typeface="楷体_GB2312"/>
                <a:cs typeface="楷体_GB2312"/>
              </a:rPr>
              <a:t>；出栈时</a:t>
            </a:r>
            <a:r>
              <a:rPr kumimoji="1" lang="en-US" altLang="zh-CN" b="1" dirty="0">
                <a:solidFill>
                  <a:srgbClr val="800000"/>
                </a:solidFill>
                <a:latin typeface="Times New Roman" panose="02020603050405020304" pitchFamily="18" charset="0"/>
                <a:ea typeface="楷体_GB2312"/>
                <a:cs typeface="楷体_GB2312"/>
              </a:rPr>
              <a:t>top</a:t>
            </a:r>
            <a:r>
              <a:rPr kumimoji="1" lang="zh-CN" altLang="en-US" b="1" dirty="0">
                <a:solidFill>
                  <a:srgbClr val="800000"/>
                </a:solidFill>
                <a:latin typeface="Times New Roman" panose="02020603050405020304" pitchFamily="18" charset="0"/>
                <a:ea typeface="楷体_GB2312"/>
                <a:cs typeface="楷体_GB2312"/>
              </a:rPr>
              <a:t>指针减</a:t>
            </a:r>
            <a:r>
              <a:rPr kumimoji="1" lang="en-US" altLang="zh-CN" b="1" dirty="0">
                <a:solidFill>
                  <a:srgbClr val="800000"/>
                </a:solidFill>
                <a:latin typeface="Times New Roman" panose="02020603050405020304" pitchFamily="18" charset="0"/>
                <a:ea typeface="楷体_GB2312"/>
                <a:cs typeface="楷体_GB2312"/>
              </a:rPr>
              <a:t>1 </a:t>
            </a:r>
            <a:endParaRPr kumimoji="1" lang="zh-CN" altLang="en-US" b="1" dirty="0">
              <a:solidFill>
                <a:srgbClr val="800000"/>
              </a:solidFill>
              <a:latin typeface="Times New Roman" panose="02020603050405020304" pitchFamily="18" charset="0"/>
              <a:ea typeface="楷体_GB2312"/>
              <a:cs typeface="楷体_GB2312"/>
            </a:endParaRPr>
          </a:p>
          <a:p>
            <a:endParaRPr kumimoji="1" lang="zh-CN" altLang="en-US" b="1" dirty="0">
              <a:solidFill>
                <a:srgbClr val="800000"/>
              </a:solidFill>
              <a:latin typeface="Times New Roman" panose="02020603050405020304" pitchFamily="18" charset="0"/>
              <a:ea typeface="楷体_GB2312"/>
              <a:cs typeface="楷体_GB2312"/>
            </a:endParaRPr>
          </a:p>
          <a:p>
            <a:r>
              <a:rPr kumimoji="1" lang="zh-CN" altLang="en-US" b="1" dirty="0">
                <a:solidFill>
                  <a:srgbClr val="800000"/>
                </a:solidFill>
                <a:latin typeface="Times New Roman" panose="02020603050405020304" pitchFamily="18" charset="0"/>
                <a:ea typeface="楷体_GB2312"/>
                <a:cs typeface="楷体_GB2312"/>
              </a:rPr>
              <a:t>溢出</a:t>
            </a:r>
          </a:p>
          <a:p>
            <a:pPr lvl="1"/>
            <a:r>
              <a:rPr lang="zh-CN" altLang="en-US" dirty="0"/>
              <a:t>顺序栈的数据元素空间大小是预先分配</a:t>
            </a:r>
          </a:p>
          <a:p>
            <a:pPr lvl="1"/>
            <a:r>
              <a:rPr lang="zh-CN" altLang="en-US" dirty="0"/>
              <a:t>当空间全部占满后再入栈产生的溢出称为“上溢”；</a:t>
            </a:r>
          </a:p>
          <a:p>
            <a:pPr lvl="1"/>
            <a:r>
              <a:rPr lang="zh-CN" altLang="en-US" dirty="0"/>
              <a:t>当栈为空时再出栈也将产生的溢出称为“下溢” </a:t>
            </a:r>
          </a:p>
        </p:txBody>
      </p:sp>
      <p:pic>
        <p:nvPicPr>
          <p:cNvPr id="223236"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286" y="1995854"/>
            <a:ext cx="79565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8933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1192697" y="954157"/>
            <a:ext cx="6337300" cy="692150"/>
          </a:xfrm>
        </p:spPr>
        <p:txBody>
          <a:bodyPr/>
          <a:lstStyle/>
          <a:p>
            <a:r>
              <a:rPr lang="zh-CN" altLang="en-US" dirty="0" smtClean="0"/>
              <a:t>顺序栈</a:t>
            </a:r>
            <a:r>
              <a:rPr lang="zh-CN" altLang="en-US" dirty="0" smtClean="0">
                <a:solidFill>
                  <a:srgbClr val="FF0000"/>
                </a:solidFill>
                <a:latin typeface="Times New Roman" panose="02020603050405020304" pitchFamily="18" charset="0"/>
              </a:rPr>
              <a:t>入栈</a:t>
            </a:r>
            <a:r>
              <a:rPr lang="zh-CN" altLang="en-US" dirty="0" smtClean="0">
                <a:latin typeface="Times New Roman" panose="02020603050405020304" pitchFamily="18" charset="0"/>
              </a:rPr>
              <a:t>操作的实现</a:t>
            </a:r>
            <a:endParaRPr lang="en-US" altLang="zh-CN" dirty="0" smtClean="0">
              <a:latin typeface="Times New Roman" panose="02020603050405020304" pitchFamily="18" charset="0"/>
            </a:endParaRPr>
          </a:p>
        </p:txBody>
      </p:sp>
      <p:sp>
        <p:nvSpPr>
          <p:cNvPr id="224259" name="Rectangle 3"/>
          <p:cNvSpPr>
            <a:spLocks noGrp="1" noChangeArrowheads="1"/>
          </p:cNvSpPr>
          <p:nvPr>
            <p:ph type="body" idx="1"/>
          </p:nvPr>
        </p:nvSpPr>
        <p:spPr>
          <a:xfrm>
            <a:off x="1192697" y="1828800"/>
            <a:ext cx="9862158" cy="3637545"/>
          </a:xfrm>
        </p:spPr>
        <p:txBody>
          <a:bodyPr>
            <a:normAutofit fontScale="77500" lnSpcReduction="20000"/>
          </a:bodyPr>
          <a:lstStyle/>
          <a:p>
            <a:pPr>
              <a:lnSpc>
                <a:spcPct val="80000"/>
              </a:lnSpc>
              <a:buFont typeface="Wingdings" panose="05000000000000000000" pitchFamily="2" charset="2"/>
              <a:buNone/>
            </a:pPr>
            <a:endParaRPr lang="zh-CN" altLang="en-US" sz="2800" b="1" dirty="0">
              <a:latin typeface="Times New Roman" panose="02020603050405020304" pitchFamily="18" charset="0"/>
            </a:endParaRPr>
          </a:p>
          <a:p>
            <a:pPr>
              <a:lnSpc>
                <a:spcPct val="80000"/>
              </a:lnSpc>
              <a:buFont typeface="Wingdings" panose="05000000000000000000" pitchFamily="2" charset="2"/>
              <a:buNone/>
            </a:pPr>
            <a:r>
              <a:rPr lang="en-US" altLang="zh-CN" sz="2800" b="1" dirty="0">
                <a:latin typeface="Times New Roman" panose="02020603050405020304" pitchFamily="18" charset="0"/>
              </a:rPr>
              <a:t>Status   </a:t>
            </a:r>
            <a:r>
              <a:rPr lang="en-US" altLang="zh-CN" sz="2800" b="1" dirty="0" err="1">
                <a:latin typeface="Times New Roman" panose="02020603050405020304" pitchFamily="18" charset="0"/>
              </a:rPr>
              <a:t>Stack_Push</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StackPtr</a:t>
            </a:r>
            <a:r>
              <a:rPr lang="en-US" altLang="zh-CN" sz="2800" b="1" dirty="0">
                <a:latin typeface="Times New Roman" panose="02020603050405020304" pitchFamily="18" charset="0"/>
              </a:rPr>
              <a:t> s, </a:t>
            </a:r>
            <a:r>
              <a:rPr lang="en-US" altLang="zh-CN" sz="2800" b="1" dirty="0" err="1">
                <a:latin typeface="Times New Roman" panose="02020603050405020304" pitchFamily="18" charset="0"/>
              </a:rPr>
              <a:t>StackEntry</a:t>
            </a:r>
            <a:r>
              <a:rPr lang="en-US" altLang="zh-CN" sz="2800" b="1" dirty="0">
                <a:latin typeface="Times New Roman" panose="02020603050405020304" pitchFamily="18" charset="0"/>
              </a:rPr>
              <a:t> item){</a:t>
            </a:r>
          </a:p>
          <a:p>
            <a:pPr>
              <a:lnSpc>
                <a:spcPct val="80000"/>
              </a:lnSpc>
              <a:buFont typeface="Wingdings" panose="05000000000000000000" pitchFamily="2" charset="2"/>
              <a:buNone/>
            </a:pPr>
            <a:r>
              <a:rPr lang="en-US" altLang="zh-CN" sz="2800" b="1" dirty="0">
                <a:latin typeface="Times New Roman" panose="02020603050405020304" pitchFamily="18" charset="0"/>
              </a:rPr>
              <a:t>	Status  outcome = success;</a:t>
            </a:r>
          </a:p>
          <a:p>
            <a:pPr>
              <a:lnSpc>
                <a:spcPct val="80000"/>
              </a:lnSpc>
              <a:buFont typeface="Wingdings" panose="05000000000000000000" pitchFamily="2" charset="2"/>
              <a:buNone/>
            </a:pPr>
            <a:r>
              <a:rPr lang="en-US" altLang="zh-CN" sz="2800" b="1" dirty="0">
                <a:latin typeface="Times New Roman" panose="02020603050405020304" pitchFamily="18" charset="0"/>
              </a:rPr>
              <a:t>    if (</a:t>
            </a:r>
            <a:r>
              <a:rPr lang="en-US" altLang="zh-CN" sz="2800" b="1" dirty="0" err="1">
                <a:latin typeface="Times New Roman" panose="02020603050405020304" pitchFamily="18" charset="0"/>
              </a:rPr>
              <a:t>Stack_Full</a:t>
            </a:r>
            <a:r>
              <a:rPr lang="en-US" altLang="zh-CN" sz="2800" b="1" dirty="0">
                <a:latin typeface="Times New Roman" panose="02020603050405020304" pitchFamily="18" charset="0"/>
              </a:rPr>
              <a:t>(s))</a:t>
            </a:r>
            <a:endParaRPr lang="en-US" altLang="zh-CN" sz="2400" b="1" dirty="0">
              <a:latin typeface="Times New Roman" panose="02020603050405020304" pitchFamily="18" charset="0"/>
            </a:endParaRPr>
          </a:p>
          <a:p>
            <a:pPr>
              <a:lnSpc>
                <a:spcPct val="80000"/>
              </a:lnSpc>
              <a:buFont typeface="Wingdings" panose="05000000000000000000" pitchFamily="2" charset="2"/>
              <a:buNone/>
            </a:pPr>
            <a:r>
              <a:rPr lang="en-US" altLang="zh-CN" sz="2800" b="1" dirty="0">
                <a:latin typeface="Times New Roman" panose="02020603050405020304" pitchFamily="18" charset="0"/>
              </a:rPr>
              <a:t>        outcome = overflow;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栈满则上溢 *</a:t>
            </a:r>
            <a:r>
              <a:rPr lang="en-US" altLang="zh-CN" sz="2400" b="1" dirty="0">
                <a:latin typeface="Times New Roman" panose="02020603050405020304" pitchFamily="18" charset="0"/>
              </a:rPr>
              <a:t>/</a:t>
            </a:r>
            <a:endParaRPr lang="en-US" altLang="zh-CN" sz="2800" b="1" dirty="0">
              <a:latin typeface="Times New Roman" panose="02020603050405020304" pitchFamily="18" charset="0"/>
            </a:endParaRPr>
          </a:p>
          <a:p>
            <a:pPr>
              <a:lnSpc>
                <a:spcPct val="80000"/>
              </a:lnSpc>
              <a:buFont typeface="Wingdings" panose="05000000000000000000" pitchFamily="2" charset="2"/>
              <a:buNone/>
            </a:pPr>
            <a:r>
              <a:rPr lang="en-US" altLang="zh-CN" sz="2800" b="1" dirty="0">
                <a:latin typeface="Times New Roman" panose="02020603050405020304" pitchFamily="18" charset="0"/>
              </a:rPr>
              <a:t>    else</a:t>
            </a:r>
            <a:r>
              <a:rPr lang="en-US" altLang="zh-CN" sz="2800" b="1" dirty="0">
                <a:solidFill>
                  <a:srgbClr val="FF0000"/>
                </a:solidFill>
                <a:latin typeface="Times New Roman" panose="02020603050405020304" pitchFamily="18" charset="0"/>
              </a:rPr>
              <a:t>{</a:t>
            </a:r>
          </a:p>
          <a:p>
            <a:pPr>
              <a:lnSpc>
                <a:spcPct val="80000"/>
              </a:lnSpc>
              <a:buFont typeface="Wingdings" panose="05000000000000000000" pitchFamily="2" charset="2"/>
              <a:buNone/>
            </a:pPr>
            <a:r>
              <a:rPr lang="en-US" altLang="zh-CN" sz="2800" b="1" dirty="0">
                <a:latin typeface="Times New Roman" panose="02020603050405020304" pitchFamily="18" charset="0"/>
              </a:rPr>
              <a:t>        s-&gt;top++;</a:t>
            </a:r>
          </a:p>
          <a:p>
            <a:pPr>
              <a:lnSpc>
                <a:spcPct val="80000"/>
              </a:lnSpc>
              <a:buFont typeface="Wingdings" panose="05000000000000000000" pitchFamily="2" charset="2"/>
              <a:buNone/>
            </a:pPr>
            <a:r>
              <a:rPr lang="en-US" altLang="zh-CN" sz="2800" b="1" dirty="0">
                <a:latin typeface="Times New Roman" panose="02020603050405020304" pitchFamily="18" charset="0"/>
              </a:rPr>
              <a:t>        s-&gt;entry[s-&gt;top] = item;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数据元素放入</a:t>
            </a:r>
            <a:r>
              <a:rPr lang="en-US" altLang="zh-CN" sz="2400" b="1" dirty="0">
                <a:latin typeface="Times New Roman" panose="02020603050405020304" pitchFamily="18" charset="0"/>
              </a:rPr>
              <a:t>top</a:t>
            </a:r>
            <a:r>
              <a:rPr lang="zh-CN" altLang="en-US" sz="2400" b="1" dirty="0">
                <a:latin typeface="Times New Roman" panose="02020603050405020304" pitchFamily="18" charset="0"/>
              </a:rPr>
              <a:t>位置 *</a:t>
            </a:r>
            <a:r>
              <a:rPr lang="en-US" altLang="zh-CN" sz="2400" b="1" dirty="0">
                <a:latin typeface="Times New Roman" panose="02020603050405020304" pitchFamily="18" charset="0"/>
              </a:rPr>
              <a:t>/</a:t>
            </a:r>
          </a:p>
          <a:p>
            <a:pPr>
              <a:lnSpc>
                <a:spcPct val="80000"/>
              </a:lnSpc>
              <a:buFont typeface="Wingdings" panose="05000000000000000000" pitchFamily="2" charset="2"/>
              <a:buNone/>
            </a:pP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a:t>
            </a:r>
          </a:p>
          <a:p>
            <a:pPr>
              <a:lnSpc>
                <a:spcPct val="80000"/>
              </a:lnSpc>
              <a:buFont typeface="Wingdings" panose="05000000000000000000" pitchFamily="2" charset="2"/>
              <a:buNone/>
            </a:pPr>
            <a:r>
              <a:rPr lang="en-US" altLang="zh-CN" sz="2800" b="1" dirty="0">
                <a:latin typeface="Times New Roman" panose="02020603050405020304" pitchFamily="18" charset="0"/>
              </a:rPr>
              <a:t>	return outcome;</a:t>
            </a:r>
          </a:p>
          <a:p>
            <a:pPr>
              <a:lnSpc>
                <a:spcPct val="80000"/>
              </a:lnSpc>
              <a:buFont typeface="Wingdings" panose="05000000000000000000" pitchFamily="2" charset="2"/>
              <a:buNone/>
            </a:pP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224260" name="Text Box 4"/>
          <p:cNvSpPr txBox="1">
            <a:spLocks noChangeArrowheads="1"/>
          </p:cNvSpPr>
          <p:nvPr/>
        </p:nvSpPr>
        <p:spPr bwMode="auto">
          <a:xfrm>
            <a:off x="6210812" y="2736436"/>
            <a:ext cx="4294849"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a:latin typeface="Times New Roman" panose="02020603050405020304" pitchFamily="18" charset="0"/>
              </a:rPr>
              <a:t>if</a:t>
            </a:r>
            <a:r>
              <a:rPr lang="zh-CN" altLang="en-US" sz="2400" b="1">
                <a:latin typeface="Times New Roman" panose="02020603050405020304" pitchFamily="18" charset="0"/>
              </a:rPr>
              <a:t>（ </a:t>
            </a:r>
            <a:r>
              <a:rPr lang="en-US" altLang="zh-CN" sz="2400" b="1">
                <a:latin typeface="Times New Roman" panose="02020603050405020304" pitchFamily="18" charset="0"/>
              </a:rPr>
              <a:t>s-&gt;</a:t>
            </a:r>
            <a:r>
              <a:rPr lang="zh-CN" altLang="en-US" sz="2400" b="1">
                <a:latin typeface="Times New Roman" panose="02020603050405020304" pitchFamily="18" charset="0"/>
              </a:rPr>
              <a:t> </a:t>
            </a:r>
            <a:r>
              <a:rPr lang="en-US" altLang="zh-CN" sz="2400" b="1">
                <a:latin typeface="Times New Roman" panose="02020603050405020304" pitchFamily="18" charset="0"/>
              </a:rPr>
              <a:t>top==MAXSTACK-1</a:t>
            </a:r>
            <a:r>
              <a:rPr lang="zh-CN" altLang="en-US" sz="2400" b="1">
                <a:latin typeface="Times New Roman" panose="02020603050405020304" pitchFamily="18" charset="0"/>
              </a:rPr>
              <a:t>）</a:t>
            </a:r>
          </a:p>
        </p:txBody>
      </p:sp>
    </p:spTree>
    <p:extLst>
      <p:ext uri="{BB962C8B-B14F-4D97-AF65-F5344CB8AC3E}">
        <p14:creationId xmlns:p14="http://schemas.microsoft.com/office/powerpoint/2010/main" val="2805338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 calcmode="lin" valueType="num">
                                      <p:cBhvr additive="base">
                                        <p:cTn id="7" dur="500" fill="hold"/>
                                        <p:tgtEl>
                                          <p:spTgt spid="224260"/>
                                        </p:tgtEl>
                                        <p:attrNameLst>
                                          <p:attrName>ppt_x</p:attrName>
                                        </p:attrNameLst>
                                      </p:cBhvr>
                                      <p:tavLst>
                                        <p:tav tm="0">
                                          <p:val>
                                            <p:strVal val="#ppt_x"/>
                                          </p:val>
                                        </p:tav>
                                        <p:tav tm="100000">
                                          <p:val>
                                            <p:strVal val="#ppt_x"/>
                                          </p:val>
                                        </p:tav>
                                      </p:tavLst>
                                    </p:anim>
                                    <p:anim calcmode="lin" valueType="num">
                                      <p:cBhvr additive="base">
                                        <p:cTn id="8" dur="500" fill="hold"/>
                                        <p:tgtEl>
                                          <p:spTgt spid="224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1242391" y="964096"/>
            <a:ext cx="6337300" cy="692150"/>
          </a:xfrm>
        </p:spPr>
        <p:txBody>
          <a:bodyPr/>
          <a:lstStyle/>
          <a:p>
            <a:r>
              <a:rPr lang="zh-CN" altLang="en-US" dirty="0" smtClean="0"/>
              <a:t>顺序栈</a:t>
            </a:r>
            <a:r>
              <a:rPr lang="zh-CN" altLang="en-US" dirty="0" smtClean="0">
                <a:solidFill>
                  <a:srgbClr val="FF0000"/>
                </a:solidFill>
                <a:latin typeface="Times New Roman" panose="02020603050405020304" pitchFamily="18" charset="0"/>
              </a:rPr>
              <a:t>出栈</a:t>
            </a:r>
            <a:r>
              <a:rPr lang="zh-CN" altLang="en-US" dirty="0" smtClean="0">
                <a:latin typeface="Times New Roman" panose="02020603050405020304" pitchFamily="18" charset="0"/>
              </a:rPr>
              <a:t>操作的实现</a:t>
            </a:r>
            <a:endParaRPr lang="en-US" altLang="zh-CN" dirty="0" smtClean="0">
              <a:latin typeface="Times New Roman" panose="02020603050405020304" pitchFamily="18" charset="0"/>
            </a:endParaRPr>
          </a:p>
        </p:txBody>
      </p:sp>
      <p:sp>
        <p:nvSpPr>
          <p:cNvPr id="225283" name="Rectangle 3"/>
          <p:cNvSpPr>
            <a:spLocks noGrp="1" noChangeArrowheads="1"/>
          </p:cNvSpPr>
          <p:nvPr>
            <p:ph type="body" idx="1"/>
          </p:nvPr>
        </p:nvSpPr>
        <p:spPr>
          <a:xfrm>
            <a:off x="1242391" y="1958009"/>
            <a:ext cx="8640417" cy="3707296"/>
          </a:xfrm>
        </p:spPr>
        <p:txBody>
          <a:bodyPr/>
          <a:lstStyle/>
          <a:p>
            <a:pPr>
              <a:lnSpc>
                <a:spcPct val="80000"/>
              </a:lnSpc>
              <a:buFont typeface="Wingdings" panose="05000000000000000000" pitchFamily="2" charset="2"/>
              <a:buNone/>
            </a:pPr>
            <a:r>
              <a:rPr lang="en-US" altLang="zh-CN" sz="2400" b="1" dirty="0" smtClean="0">
                <a:latin typeface="Times New Roman" panose="02020603050405020304" pitchFamily="18" charset="0"/>
              </a:rPr>
              <a:t>Status  </a:t>
            </a:r>
            <a:r>
              <a:rPr lang="en-US" altLang="zh-CN" sz="2400" b="1" dirty="0" err="1">
                <a:latin typeface="Times New Roman" panose="02020603050405020304" pitchFamily="18" charset="0"/>
              </a:rPr>
              <a:t>Stack_Pop</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StackPtr</a:t>
            </a:r>
            <a:r>
              <a:rPr lang="en-US" altLang="zh-CN" sz="2400" b="1" dirty="0">
                <a:latin typeface="Times New Roman" panose="02020603050405020304" pitchFamily="18" charset="0"/>
              </a:rPr>
              <a:t> s, </a:t>
            </a:r>
            <a:r>
              <a:rPr lang="en-US" altLang="zh-CN" sz="2400" b="1" dirty="0" err="1">
                <a:latin typeface="Times New Roman" panose="02020603050405020304" pitchFamily="18" charset="0"/>
              </a:rPr>
              <a:t>StackEntry</a:t>
            </a:r>
            <a:r>
              <a:rPr lang="en-US" altLang="zh-CN" sz="2400" b="1" dirty="0">
                <a:latin typeface="Times New Roman" panose="02020603050405020304" pitchFamily="18" charset="0"/>
              </a:rPr>
              <a:t> *item){</a:t>
            </a:r>
          </a:p>
          <a:p>
            <a:pPr>
              <a:lnSpc>
                <a:spcPct val="80000"/>
              </a:lnSpc>
              <a:buFont typeface="Wingdings" panose="05000000000000000000" pitchFamily="2" charset="2"/>
              <a:buNone/>
            </a:pPr>
            <a:r>
              <a:rPr lang="en-US" altLang="zh-CN" sz="2400" b="1" dirty="0">
                <a:latin typeface="Times New Roman" panose="02020603050405020304" pitchFamily="18" charset="0"/>
              </a:rPr>
              <a:t>	Status  outcome = success;</a:t>
            </a:r>
          </a:p>
          <a:p>
            <a:pPr>
              <a:lnSpc>
                <a:spcPct val="80000"/>
              </a:lnSpc>
              <a:buFont typeface="Wingdings" panose="05000000000000000000" pitchFamily="2" charset="2"/>
              <a:buNone/>
            </a:pPr>
            <a:r>
              <a:rPr lang="en-US" altLang="zh-CN" sz="2400" b="1" dirty="0">
                <a:latin typeface="Times New Roman" panose="02020603050405020304" pitchFamily="18" charset="0"/>
              </a:rPr>
              <a:t>   	if (</a:t>
            </a:r>
            <a:r>
              <a:rPr lang="en-US" altLang="zh-CN" sz="2400" b="1" dirty="0" err="1">
                <a:latin typeface="Times New Roman" panose="02020603050405020304" pitchFamily="18" charset="0"/>
              </a:rPr>
              <a:t>Stack_Empty</a:t>
            </a:r>
            <a:r>
              <a:rPr lang="en-US" altLang="zh-CN" sz="2400" b="1" dirty="0">
                <a:latin typeface="Times New Roman" panose="02020603050405020304" pitchFamily="18" charset="0"/>
              </a:rPr>
              <a:t>(s))</a:t>
            </a:r>
          </a:p>
          <a:p>
            <a:pPr>
              <a:lnSpc>
                <a:spcPct val="80000"/>
              </a:lnSpc>
              <a:buFont typeface="Wingdings" panose="05000000000000000000" pitchFamily="2" charset="2"/>
              <a:buNone/>
            </a:pPr>
            <a:r>
              <a:rPr lang="en-US" altLang="zh-CN" sz="2400" b="1" dirty="0">
                <a:latin typeface="Times New Roman" panose="02020603050405020304" pitchFamily="18" charset="0"/>
              </a:rPr>
              <a:t>        outcome = underflow;     </a:t>
            </a:r>
            <a:r>
              <a:rPr lang="en-US" altLang="zh-CN" b="1" dirty="0">
                <a:latin typeface="Times New Roman" panose="02020603050405020304" pitchFamily="18" charset="0"/>
              </a:rPr>
              <a:t>/* </a:t>
            </a:r>
            <a:r>
              <a:rPr lang="zh-CN" altLang="en-US" b="1" dirty="0">
                <a:latin typeface="Times New Roman" panose="02020603050405020304" pitchFamily="18" charset="0"/>
              </a:rPr>
              <a:t>栈空则下溢 *</a:t>
            </a:r>
            <a:r>
              <a:rPr lang="en-US" altLang="zh-CN" b="1" dirty="0">
                <a:latin typeface="Times New Roman" panose="02020603050405020304" pitchFamily="18" charset="0"/>
              </a:rPr>
              <a:t>/</a:t>
            </a:r>
          </a:p>
          <a:p>
            <a:pPr>
              <a:lnSpc>
                <a:spcPct val="80000"/>
              </a:lnSpc>
              <a:buFont typeface="Wingdings" panose="05000000000000000000" pitchFamily="2" charset="2"/>
              <a:buNone/>
            </a:pPr>
            <a:r>
              <a:rPr lang="en-US" altLang="zh-CN" sz="2400" b="1" dirty="0">
                <a:latin typeface="Times New Roman" panose="02020603050405020304" pitchFamily="18" charset="0"/>
              </a:rPr>
              <a:t>    	else</a:t>
            </a:r>
          </a:p>
          <a:p>
            <a:pPr>
              <a:lnSpc>
                <a:spcPct val="80000"/>
              </a:lnSpc>
              <a:buFont typeface="Wingdings" panose="05000000000000000000" pitchFamily="2" charset="2"/>
              <a:buNone/>
            </a:pPr>
            <a:r>
              <a:rPr lang="en-US" altLang="zh-CN" sz="2400" b="1" dirty="0">
                <a:latin typeface="Times New Roman" panose="02020603050405020304" pitchFamily="18" charset="0"/>
              </a:rPr>
              <a:t>        *item = s-&gt;entry[s-&gt;top--]; </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将</a:t>
            </a:r>
            <a:r>
              <a:rPr lang="en-US" altLang="zh-CN" sz="1800" b="1" dirty="0">
                <a:latin typeface="Times New Roman" panose="02020603050405020304" pitchFamily="18" charset="0"/>
              </a:rPr>
              <a:t>top</a:t>
            </a:r>
            <a:r>
              <a:rPr lang="zh-CN" altLang="en-US" sz="1800" b="1" dirty="0">
                <a:latin typeface="Times New Roman" panose="02020603050405020304" pitchFamily="18" charset="0"/>
              </a:rPr>
              <a:t>所指数据元素放入</a:t>
            </a:r>
            <a:r>
              <a:rPr lang="en-US" altLang="zh-CN" sz="1800" b="1" dirty="0">
                <a:latin typeface="Times New Roman" panose="02020603050405020304" pitchFamily="18" charset="0"/>
              </a:rPr>
              <a:t>item</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top</a:t>
            </a:r>
            <a:r>
              <a:rPr lang="zh-CN" altLang="en-US" sz="1800" b="1" dirty="0">
                <a:latin typeface="Times New Roman" panose="02020603050405020304" pitchFamily="18" charset="0"/>
              </a:rPr>
              <a:t>再减</a:t>
            </a:r>
            <a:r>
              <a:rPr lang="en-US" altLang="zh-CN" sz="1800" b="1" dirty="0">
                <a:latin typeface="Times New Roman" panose="02020603050405020304" pitchFamily="18" charset="0"/>
              </a:rPr>
              <a:t>1</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a:t>
            </a:r>
          </a:p>
          <a:p>
            <a:pPr>
              <a:lnSpc>
                <a:spcPct val="80000"/>
              </a:lnSpc>
              <a:buFont typeface="Wingdings" panose="05000000000000000000" pitchFamily="2" charset="2"/>
              <a:buNone/>
            </a:pPr>
            <a:r>
              <a:rPr lang="en-US" altLang="zh-CN" sz="2400" b="1" dirty="0">
                <a:latin typeface="Times New Roman" panose="02020603050405020304" pitchFamily="18" charset="0"/>
              </a:rPr>
              <a:t>	return outcome;</a:t>
            </a:r>
          </a:p>
          <a:p>
            <a:pPr>
              <a:lnSpc>
                <a:spcPct val="80000"/>
              </a:lnSpc>
              <a:buFont typeface="Wingdings" panose="05000000000000000000" pitchFamily="2" charset="2"/>
              <a:buNone/>
            </a:pPr>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225284" name="Text Box 4"/>
          <p:cNvSpPr txBox="1">
            <a:spLocks noChangeArrowheads="1"/>
          </p:cNvSpPr>
          <p:nvPr/>
        </p:nvSpPr>
        <p:spPr bwMode="auto">
          <a:xfrm>
            <a:off x="4955762" y="2767151"/>
            <a:ext cx="4175125"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Times New Roman" panose="02020603050405020304" pitchFamily="18" charset="0"/>
              </a:rPr>
              <a:t>if</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s-&gt;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top</a:t>
            </a:r>
            <a:r>
              <a:rPr lang="en-US" altLang="zh-CN" sz="2800" b="1" i="1" dirty="0">
                <a:latin typeface="Times New Roman" panose="02020603050405020304" pitchFamily="18" charset="0"/>
              </a:rPr>
              <a:t>== -</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a:t>
            </a:r>
          </a:p>
        </p:txBody>
      </p:sp>
    </p:spTree>
    <p:extLst>
      <p:ext uri="{BB962C8B-B14F-4D97-AF65-F5344CB8AC3E}">
        <p14:creationId xmlns:p14="http://schemas.microsoft.com/office/powerpoint/2010/main" val="1930841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 calcmode="lin" valueType="num">
                                      <p:cBhvr additive="base">
                                        <p:cTn id="7" dur="500" fill="hold"/>
                                        <p:tgtEl>
                                          <p:spTgt spid="225284"/>
                                        </p:tgtEl>
                                        <p:attrNameLst>
                                          <p:attrName>ppt_x</p:attrName>
                                        </p:attrNameLst>
                                      </p:cBhvr>
                                      <p:tavLst>
                                        <p:tav tm="0">
                                          <p:val>
                                            <p:strVal val="#ppt_x"/>
                                          </p:val>
                                        </p:tav>
                                        <p:tav tm="100000">
                                          <p:val>
                                            <p:strVal val="#ppt_x"/>
                                          </p:val>
                                        </p:tav>
                                      </p:tavLst>
                                    </p:anim>
                                    <p:anim calcmode="lin" valueType="num">
                                      <p:cBhvr additive="base">
                                        <p:cTn id="8" dur="500" fill="hold"/>
                                        <p:tgtEl>
                                          <p:spTgt spid="225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TM10001114[[fn=库]]</Template>
  <TotalTime>8661</TotalTime>
  <Words>2267</Words>
  <Application>Microsoft Office PowerPoint</Application>
  <PresentationFormat>宽屏</PresentationFormat>
  <Paragraphs>305</Paragraphs>
  <Slides>38</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8" baseType="lpstr">
      <vt:lpstr>宋体</vt:lpstr>
      <vt:lpstr>等线 Light</vt:lpstr>
      <vt:lpstr>Wingdings</vt:lpstr>
      <vt:lpstr>Gill Sans MT</vt:lpstr>
      <vt:lpstr>等线</vt:lpstr>
      <vt:lpstr>Arial</vt:lpstr>
      <vt:lpstr>楷体_GB2312</vt:lpstr>
      <vt:lpstr>Times New Roman</vt:lpstr>
      <vt:lpstr>Gallery</vt:lpstr>
      <vt:lpstr>SmartDraw.2</vt:lpstr>
      <vt:lpstr>软件开发综合实验</vt:lpstr>
      <vt:lpstr>第二章 迷宫游戏</vt:lpstr>
      <vt:lpstr>实验内容</vt:lpstr>
      <vt:lpstr>栈</vt:lpstr>
      <vt:lpstr>栈的主要操作</vt:lpstr>
      <vt:lpstr>栈的顺序存储 </vt:lpstr>
      <vt:lpstr>顺序栈</vt:lpstr>
      <vt:lpstr>顺序栈入栈操作的实现</vt:lpstr>
      <vt:lpstr>顺序栈出栈操作的实现</vt:lpstr>
      <vt:lpstr>顺序栈取栈顶元素操作的实现</vt:lpstr>
      <vt:lpstr>并查集(Disjoint Sets)</vt:lpstr>
      <vt:lpstr>元素的合并图示</vt:lpstr>
      <vt:lpstr>判断元素是否属于同一集合</vt:lpstr>
      <vt:lpstr>路径压缩</vt:lpstr>
      <vt:lpstr>程序清单</vt:lpstr>
      <vt:lpstr>程序清单</vt:lpstr>
      <vt:lpstr>并查集举例：亲戚</vt:lpstr>
      <vt:lpstr>并查集举例: 亲戚</vt:lpstr>
      <vt:lpstr>实验题目-迷宫游戏</vt:lpstr>
      <vt:lpstr>打分办法</vt:lpstr>
      <vt:lpstr>概要设计</vt:lpstr>
      <vt:lpstr>从地图文件读入地图</vt:lpstr>
      <vt:lpstr>迷宫寻路算法</vt:lpstr>
      <vt:lpstr>迷宫存储</vt:lpstr>
      <vt:lpstr>增量数组</vt:lpstr>
      <vt:lpstr>栈的应用</vt:lpstr>
      <vt:lpstr>迷宫寻路流程</vt:lpstr>
      <vt:lpstr>迷宫寻路流程</vt:lpstr>
      <vt:lpstr>迷宫寻路最终流程图</vt:lpstr>
      <vt:lpstr>迷宫的自动生成</vt:lpstr>
      <vt:lpstr>并查集的使用</vt:lpstr>
      <vt:lpstr>查找根节点流程</vt:lpstr>
      <vt:lpstr>集合合并流程</vt:lpstr>
      <vt:lpstr>ROUND 1. 构造软件主界面或API</vt:lpstr>
      <vt:lpstr>Round 2. 地图的导入和迷宫显示</vt:lpstr>
      <vt:lpstr>Round 3. 迷宫寻路</vt:lpstr>
      <vt:lpstr>Round 4. 让游戏能够玩儿</vt:lpstr>
      <vt:lpstr>Round 5.  迷宫自动生成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软件开发综合实验</dc:title>
  <dc:creator>王小花</dc:creator>
  <cp:lastModifiedBy>王小花</cp:lastModifiedBy>
  <cp:revision>181</cp:revision>
  <dcterms:created xsi:type="dcterms:W3CDTF">2016-06-02T14:25:54Z</dcterms:created>
  <dcterms:modified xsi:type="dcterms:W3CDTF">2017-11-01T12:40:35Z</dcterms:modified>
</cp:coreProperties>
</file>