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wav" ContentType="audio/x-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64" r:id="rId1"/>
  </p:sldMasterIdLst>
  <p:notesMasterIdLst>
    <p:notesMasterId r:id="rId28"/>
  </p:notesMasterIdLst>
  <p:handoutMasterIdLst>
    <p:handoutMasterId r:id="rId29"/>
  </p:handoutMasterIdLst>
  <p:sldIdLst>
    <p:sldId id="256" r:id="rId2"/>
    <p:sldId id="257" r:id="rId3"/>
    <p:sldId id="259" r:id="rId4"/>
    <p:sldId id="260" r:id="rId5"/>
    <p:sldId id="261" r:id="rId6"/>
    <p:sldId id="297" r:id="rId7"/>
    <p:sldId id="286" r:id="rId8"/>
    <p:sldId id="273" r:id="rId9"/>
    <p:sldId id="287" r:id="rId10"/>
    <p:sldId id="288" r:id="rId11"/>
    <p:sldId id="289" r:id="rId12"/>
    <p:sldId id="290" r:id="rId13"/>
    <p:sldId id="291" r:id="rId14"/>
    <p:sldId id="292" r:id="rId15"/>
    <p:sldId id="293" r:id="rId16"/>
    <p:sldId id="294" r:id="rId17"/>
    <p:sldId id="295" r:id="rId18"/>
    <p:sldId id="263" r:id="rId19"/>
    <p:sldId id="296" r:id="rId20"/>
    <p:sldId id="258" r:id="rId21"/>
    <p:sldId id="270" r:id="rId22"/>
    <p:sldId id="264" r:id="rId23"/>
    <p:sldId id="265" r:id="rId24"/>
    <p:sldId id="266" r:id="rId25"/>
    <p:sldId id="267" r:id="rId26"/>
    <p:sldId id="268" r:id="rId27"/>
  </p:sldIdLst>
  <p:sldSz cx="12192000" cy="6858000"/>
  <p:notesSz cx="6858000" cy="9144000"/>
  <p:embeddedFontLst>
    <p:embeddedFont>
      <p:font typeface="等线 Light" panose="02010600030101010101" pitchFamily="2" charset="-122"/>
      <p:regular r:id="rId30"/>
    </p:embeddedFont>
    <p:embeddedFont>
      <p:font typeface="Gill Sans MT" panose="020B0502020104020203" pitchFamily="34" charset="0"/>
      <p:regular r:id="rId31"/>
      <p:bold r:id="rId32"/>
      <p:italic r:id="rId33"/>
      <p:boldItalic r:id="rId34"/>
    </p:embeddedFont>
    <p:embeddedFont>
      <p:font typeface="华文楷体" panose="02010600040101010101" pitchFamily="2" charset="-122"/>
      <p:regular r:id="rId35"/>
    </p:embeddedFont>
    <p:embeddedFont>
      <p:font typeface="等线" panose="02010600030101010101" pitchFamily="2" charset="-122"/>
      <p:regular r:id="rId36"/>
      <p:bold r:id="rId37"/>
    </p:embeddedFont>
    <p:embeddedFont>
      <p:font typeface="Cambria Math" panose="02040503050406030204" pitchFamily="18" charset="0"/>
      <p:regular r:id="rId3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3784" autoAdjust="0"/>
  </p:normalViewPr>
  <p:slideViewPr>
    <p:cSldViewPr snapToGrid="0">
      <p:cViewPr varScale="1">
        <p:scale>
          <a:sx n="106" d="100"/>
          <a:sy n="106" d="100"/>
        </p:scale>
        <p:origin x="1061"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19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A3AA56-6551-43D6-9763-DB72FA880B29}" type="datetimeFigureOut">
              <a:rPr lang="zh-CN" altLang="en-US" smtClean="0"/>
              <a:t>2017/11/1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211CD1-FEC0-4249-83BB-62AF56919731}" type="slidenum">
              <a:rPr lang="zh-CN" altLang="en-US" smtClean="0"/>
              <a:t>‹#›</a:t>
            </a:fld>
            <a:endParaRPr lang="zh-CN" altLang="en-US"/>
          </a:p>
        </p:txBody>
      </p:sp>
    </p:spTree>
    <p:extLst>
      <p:ext uri="{BB962C8B-B14F-4D97-AF65-F5344CB8AC3E}">
        <p14:creationId xmlns:p14="http://schemas.microsoft.com/office/powerpoint/2010/main" val="40120380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F81F8-9D8F-4270-BA0B-1B8017E4021A}" type="datetimeFigureOut">
              <a:rPr lang="zh-CN" altLang="en-US" smtClean="0"/>
              <a:t>2017/11/1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6C28E3-95F0-4A6B-B5E1-966A0583445F}" type="slidenum">
              <a:rPr lang="zh-CN" altLang="en-US" smtClean="0"/>
              <a:t>‹#›</a:t>
            </a:fld>
            <a:endParaRPr lang="zh-CN" altLang="en-US"/>
          </a:p>
        </p:txBody>
      </p:sp>
    </p:spTree>
    <p:extLst>
      <p:ext uri="{BB962C8B-B14F-4D97-AF65-F5344CB8AC3E}">
        <p14:creationId xmlns:p14="http://schemas.microsoft.com/office/powerpoint/2010/main" val="2215183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压缩编码： 分可逆与不可逆两种，可逆的包括哈夫曼编码和算术编码等</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B6C28E3-95F0-4A6B-B5E1-966A0583445F}" type="slidenum">
              <a:rPr lang="zh-CN" altLang="en-US" smtClean="0"/>
              <a:t>2</a:t>
            </a:fld>
            <a:endParaRPr lang="zh-CN" altLang="en-US"/>
          </a:p>
        </p:txBody>
      </p:sp>
    </p:spTree>
    <p:extLst>
      <p:ext uri="{BB962C8B-B14F-4D97-AF65-F5344CB8AC3E}">
        <p14:creationId xmlns:p14="http://schemas.microsoft.com/office/powerpoint/2010/main" val="3703041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6C28E3-95F0-4A6B-B5E1-966A0583445F}" type="slidenum">
              <a:rPr lang="zh-CN" altLang="en-US" smtClean="0"/>
              <a:t>6</a:t>
            </a:fld>
            <a:endParaRPr lang="zh-CN" altLang="en-US"/>
          </a:p>
        </p:txBody>
      </p:sp>
    </p:spTree>
    <p:extLst>
      <p:ext uri="{BB962C8B-B14F-4D97-AF65-F5344CB8AC3E}">
        <p14:creationId xmlns:p14="http://schemas.microsoft.com/office/powerpoint/2010/main" val="1277188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6C28E3-95F0-4A6B-B5E1-966A0583445F}" type="slidenum">
              <a:rPr lang="zh-CN" altLang="en-US" smtClean="0"/>
              <a:t>18</a:t>
            </a:fld>
            <a:endParaRPr lang="zh-CN" altLang="en-US"/>
          </a:p>
        </p:txBody>
      </p:sp>
    </p:spTree>
    <p:extLst>
      <p:ext uri="{BB962C8B-B14F-4D97-AF65-F5344CB8AC3E}">
        <p14:creationId xmlns:p14="http://schemas.microsoft.com/office/powerpoint/2010/main" val="2876924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6C28E3-95F0-4A6B-B5E1-966A0583445F}" type="slidenum">
              <a:rPr lang="zh-CN" altLang="en-US" smtClean="0"/>
              <a:t>20</a:t>
            </a:fld>
            <a:endParaRPr lang="zh-CN" altLang="en-US"/>
          </a:p>
        </p:txBody>
      </p:sp>
    </p:spTree>
    <p:extLst>
      <p:ext uri="{BB962C8B-B14F-4D97-AF65-F5344CB8AC3E}">
        <p14:creationId xmlns:p14="http://schemas.microsoft.com/office/powerpoint/2010/main" val="3420887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此处可添加类似游戏音效 </a:t>
            </a:r>
            <a:r>
              <a:rPr lang="en-US" altLang="zh-CN" dirty="0" smtClean="0"/>
              <a:t>round 1</a:t>
            </a:r>
          </a:p>
          <a:p>
            <a:pPr eaLnBrk="1" hangingPunct="1"/>
            <a:r>
              <a:rPr lang="en-US" altLang="zh-CN" dirty="0" smtClean="0"/>
              <a:t>FILE* </a:t>
            </a:r>
            <a:r>
              <a:rPr lang="en-US" altLang="zh-CN" dirty="0" err="1" smtClean="0"/>
              <a:t>fp</a:t>
            </a:r>
            <a:endParaRPr lang="en-US" altLang="zh-CN" dirty="0" smtClean="0"/>
          </a:p>
          <a:p>
            <a:pPr eaLnBrk="1" hangingPunct="1"/>
            <a:r>
              <a:rPr lang="en-US" altLang="zh-CN" dirty="0" err="1" smtClean="0"/>
              <a:t>fp</a:t>
            </a:r>
            <a:r>
              <a:rPr lang="en-US" altLang="zh-CN" dirty="0" smtClean="0"/>
              <a:t>=</a:t>
            </a:r>
            <a:r>
              <a:rPr lang="en-US" altLang="zh-CN" dirty="0" err="1" smtClean="0"/>
              <a:t>fopen</a:t>
            </a:r>
            <a:r>
              <a:rPr lang="en-US" altLang="zh-CN" dirty="0" smtClean="0"/>
              <a:t>(filename,”</a:t>
            </a:r>
            <a:r>
              <a:rPr lang="en-US" altLang="zh-CN" dirty="0" err="1" smtClean="0"/>
              <a:t>rt</a:t>
            </a:r>
            <a:r>
              <a:rPr lang="en-US" altLang="zh-CN" dirty="0" smtClean="0"/>
              <a:t>”);//</a:t>
            </a:r>
            <a:r>
              <a:rPr lang="en-US" altLang="zh-CN" dirty="0" err="1" smtClean="0"/>
              <a:t>wt</a:t>
            </a:r>
            <a:r>
              <a:rPr lang="en-US" altLang="zh-CN" dirty="0" smtClean="0"/>
              <a:t>   </a:t>
            </a:r>
            <a:r>
              <a:rPr lang="en-US" altLang="zh-CN" dirty="0" err="1" smtClean="0"/>
              <a:t>wb</a:t>
            </a:r>
            <a:endParaRPr lang="en-US" altLang="zh-CN" dirty="0" smtClean="0"/>
          </a:p>
          <a:p>
            <a:pPr eaLnBrk="1" hangingPunct="1"/>
            <a:r>
              <a:rPr lang="en-US" altLang="zh-CN" dirty="0" smtClean="0"/>
              <a:t>(</a:t>
            </a:r>
            <a:r>
              <a:rPr lang="en-US" altLang="zh-CN" dirty="0" err="1" smtClean="0"/>
              <a:t>ch</a:t>
            </a:r>
            <a:r>
              <a:rPr lang="en-US" altLang="zh-CN" dirty="0" smtClean="0"/>
              <a:t>=</a:t>
            </a:r>
            <a:r>
              <a:rPr lang="en-US" altLang="zh-CN" dirty="0" err="1" smtClean="0"/>
              <a:t>fgetc</a:t>
            </a:r>
            <a:r>
              <a:rPr lang="en-US" altLang="zh-CN" dirty="0" smtClean="0"/>
              <a:t>(</a:t>
            </a:r>
            <a:r>
              <a:rPr lang="en-US" altLang="zh-CN" dirty="0" err="1" smtClean="0"/>
              <a:t>fp</a:t>
            </a:r>
            <a:r>
              <a:rPr lang="en-US" altLang="zh-CN" dirty="0" smtClean="0"/>
              <a:t>))!=EOF</a:t>
            </a:r>
          </a:p>
          <a:p>
            <a:pPr eaLnBrk="1" hangingPunct="1"/>
            <a:r>
              <a:rPr lang="en-US" altLang="zh-CN" dirty="0" err="1" smtClean="0"/>
              <a:t>fputc</a:t>
            </a:r>
            <a:r>
              <a:rPr lang="en-US" altLang="zh-CN" dirty="0" smtClean="0"/>
              <a:t>(</a:t>
            </a:r>
            <a:r>
              <a:rPr lang="en-US" altLang="zh-CN" dirty="0" err="1" smtClean="0"/>
              <a:t>ch,fp</a:t>
            </a:r>
            <a:r>
              <a:rPr lang="en-US" altLang="zh-CN" dirty="0" smtClean="0"/>
              <a:t>);</a:t>
            </a:r>
          </a:p>
          <a:p>
            <a:pPr eaLnBrk="1" hangingPunct="1"/>
            <a:r>
              <a:rPr lang="en-US" altLang="zh-CN" dirty="0" err="1" smtClean="0"/>
              <a:t>fclose</a:t>
            </a:r>
            <a:r>
              <a:rPr lang="en-US" altLang="zh-CN" dirty="0" smtClean="0"/>
              <a:t>(</a:t>
            </a:r>
            <a:r>
              <a:rPr lang="en-US" altLang="zh-CN" dirty="0" err="1" smtClean="0"/>
              <a:t>fp</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0B6C28E3-95F0-4A6B-B5E1-966A0583445F}" type="slidenum">
              <a:rPr lang="zh-CN" altLang="en-US" smtClean="0"/>
              <a:t>22</a:t>
            </a:fld>
            <a:endParaRPr lang="zh-CN" altLang="en-US"/>
          </a:p>
        </p:txBody>
      </p:sp>
    </p:spTree>
    <p:extLst>
      <p:ext uri="{BB962C8B-B14F-4D97-AF65-F5344CB8AC3E}">
        <p14:creationId xmlns:p14="http://schemas.microsoft.com/office/powerpoint/2010/main" val="326509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字符会包括字母和标点符号，空格</a:t>
            </a:r>
            <a:endParaRPr lang="en-US" altLang="zh-CN" dirty="0" smtClean="0"/>
          </a:p>
          <a:p>
            <a:endParaRPr lang="en-US" altLang="zh-CN" dirty="0" smtClean="0"/>
          </a:p>
          <a:p>
            <a:r>
              <a:rPr lang="zh-CN" altLang="en-US" dirty="0" smtClean="0"/>
              <a:t>注意： 学会适当使用函数，使得整个代码更清晰</a:t>
            </a:r>
            <a:endParaRPr lang="zh-CN" altLang="en-US" dirty="0"/>
          </a:p>
        </p:txBody>
      </p:sp>
      <p:sp>
        <p:nvSpPr>
          <p:cNvPr id="4" name="灯片编号占位符 3"/>
          <p:cNvSpPr>
            <a:spLocks noGrp="1"/>
          </p:cNvSpPr>
          <p:nvPr>
            <p:ph type="sldNum" sz="quarter" idx="10"/>
          </p:nvPr>
        </p:nvSpPr>
        <p:spPr/>
        <p:txBody>
          <a:bodyPr/>
          <a:lstStyle/>
          <a:p>
            <a:fld id="{0B6C28E3-95F0-4A6B-B5E1-966A0583445F}" type="slidenum">
              <a:rPr lang="zh-CN" altLang="en-US" smtClean="0"/>
              <a:t>23</a:t>
            </a:fld>
            <a:endParaRPr lang="zh-CN" altLang="en-US"/>
          </a:p>
        </p:txBody>
      </p:sp>
    </p:spTree>
    <p:extLst>
      <p:ext uri="{BB962C8B-B14F-4D97-AF65-F5344CB8AC3E}">
        <p14:creationId xmlns:p14="http://schemas.microsoft.com/office/powerpoint/2010/main" val="3983320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这里存在稍多的细节问题： 如二叉树的操作，如何存储这些编码来保证压缩效率</a:t>
            </a:r>
            <a:endParaRPr lang="zh-CN" altLang="en-US" dirty="0"/>
          </a:p>
        </p:txBody>
      </p:sp>
      <p:sp>
        <p:nvSpPr>
          <p:cNvPr id="4" name="灯片编号占位符 3"/>
          <p:cNvSpPr>
            <a:spLocks noGrp="1"/>
          </p:cNvSpPr>
          <p:nvPr>
            <p:ph type="sldNum" sz="quarter" idx="10"/>
          </p:nvPr>
        </p:nvSpPr>
        <p:spPr/>
        <p:txBody>
          <a:bodyPr/>
          <a:lstStyle/>
          <a:p>
            <a:fld id="{0B6C28E3-95F0-4A6B-B5E1-966A0583445F}" type="slidenum">
              <a:rPr lang="zh-CN" altLang="en-US" smtClean="0"/>
              <a:t>24</a:t>
            </a:fld>
            <a:endParaRPr lang="zh-CN" altLang="en-US"/>
          </a:p>
        </p:txBody>
      </p:sp>
    </p:spTree>
    <p:extLst>
      <p:ext uri="{BB962C8B-B14F-4D97-AF65-F5344CB8AC3E}">
        <p14:creationId xmlns:p14="http://schemas.microsoft.com/office/powerpoint/2010/main" val="3939252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Huffman</a:t>
            </a:r>
            <a:r>
              <a:rPr lang="zh-CN" altLang="en-US" dirty="0" smtClean="0"/>
              <a:t>树的存储方法和恢复方法是重点</a:t>
            </a:r>
            <a:endParaRPr lang="zh-CN" altLang="en-US" dirty="0"/>
          </a:p>
        </p:txBody>
      </p:sp>
      <p:sp>
        <p:nvSpPr>
          <p:cNvPr id="4" name="灯片编号占位符 3"/>
          <p:cNvSpPr>
            <a:spLocks noGrp="1"/>
          </p:cNvSpPr>
          <p:nvPr>
            <p:ph type="sldNum" sz="quarter" idx="10"/>
          </p:nvPr>
        </p:nvSpPr>
        <p:spPr/>
        <p:txBody>
          <a:bodyPr/>
          <a:lstStyle/>
          <a:p>
            <a:fld id="{0B6C28E3-95F0-4A6B-B5E1-966A0583445F}" type="slidenum">
              <a:rPr lang="zh-CN" altLang="en-US" smtClean="0"/>
              <a:t>26</a:t>
            </a:fld>
            <a:endParaRPr lang="zh-CN" altLang="en-US"/>
          </a:p>
        </p:txBody>
      </p:sp>
    </p:spTree>
    <p:extLst>
      <p:ext uri="{BB962C8B-B14F-4D97-AF65-F5344CB8AC3E}">
        <p14:creationId xmlns:p14="http://schemas.microsoft.com/office/powerpoint/2010/main" val="1543968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9EAC42BB-7DF4-4954-A6FC-4F87D4DB7080}" type="datetimeFigureOut">
              <a:rPr lang="zh-CN" altLang="en-US" smtClean="0"/>
              <a:t>2017/11/1</a:t>
            </a:fld>
            <a:endParaRPr lang="zh-CN" altLang="en-US" dirty="0"/>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8F12A1AA-AA3E-4EF3-8C8C-3687908702D6}"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567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EAC42BB-7DF4-4954-A6FC-4F87D4DB7080}" type="datetimeFigureOut">
              <a:rPr lang="zh-CN" altLang="en-US" smtClean="0"/>
              <a:t>2017/11/1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12A1AA-AA3E-4EF3-8C8C-3687908702D6}"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7552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EAC42BB-7DF4-4954-A6FC-4F87D4DB7080}" type="datetimeFigureOut">
              <a:rPr lang="zh-CN" altLang="en-US" smtClean="0"/>
              <a:t>2017/11/1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12A1AA-AA3E-4EF3-8C8C-3687908702D6}"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176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9EAC42BB-7DF4-4954-A6FC-4F87D4DB7080}" type="datetimeFigureOut">
              <a:rPr lang="zh-CN" altLang="en-US" smtClean="0"/>
              <a:t>2017/11/1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12A1AA-AA3E-4EF3-8C8C-3687908702D6}"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194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9EAC42BB-7DF4-4954-A6FC-4F87D4DB7080}" type="datetimeFigureOut">
              <a:rPr lang="zh-CN" altLang="en-US" smtClean="0"/>
              <a:t>2017/11/1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12A1AA-AA3E-4EF3-8C8C-3687908702D6}"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53945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EAC42BB-7DF4-4954-A6FC-4F87D4DB7080}" type="datetimeFigureOut">
              <a:rPr lang="zh-CN" altLang="en-US" smtClean="0"/>
              <a:t>2017/11/1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F12A1AA-AA3E-4EF3-8C8C-3687908702D6}"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19979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EAC42BB-7DF4-4954-A6FC-4F87D4DB7080}" type="datetimeFigureOut">
              <a:rPr lang="zh-CN" altLang="en-US" smtClean="0"/>
              <a:t>2017/11/1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F12A1AA-AA3E-4EF3-8C8C-3687908702D6}"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914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EAC42BB-7DF4-4954-A6FC-4F87D4DB7080}" type="datetimeFigureOut">
              <a:rPr lang="zh-CN" altLang="en-US" smtClean="0"/>
              <a:t>2017/11/1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F12A1AA-AA3E-4EF3-8C8C-3687908702D6}"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5423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C42BB-7DF4-4954-A6FC-4F87D4DB7080}" type="datetimeFigureOut">
              <a:rPr lang="zh-CN" altLang="en-US" smtClean="0"/>
              <a:t>2017/11/1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F12A1AA-AA3E-4EF3-8C8C-3687908702D6}" type="slidenum">
              <a:rPr lang="zh-CN" altLang="en-US" smtClean="0"/>
              <a:t>‹#›</a:t>
            </a:fld>
            <a:endParaRPr lang="zh-CN" altLang="en-US"/>
          </a:p>
        </p:txBody>
      </p:sp>
    </p:spTree>
    <p:extLst>
      <p:ext uri="{BB962C8B-B14F-4D97-AF65-F5344CB8AC3E}">
        <p14:creationId xmlns:p14="http://schemas.microsoft.com/office/powerpoint/2010/main" val="2210192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9EAC42BB-7DF4-4954-A6FC-4F87D4DB7080}" type="datetimeFigureOut">
              <a:rPr lang="zh-CN" altLang="en-US" smtClean="0"/>
              <a:t>2017/11/1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F12A1AA-AA3E-4EF3-8C8C-3687908702D6}"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5811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AC42BB-7DF4-4954-A6FC-4F87D4DB7080}" type="datetimeFigureOut">
              <a:rPr lang="zh-CN" altLang="en-US" smtClean="0"/>
              <a:t>2017/11/1</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8F12A1AA-AA3E-4EF3-8C8C-3687908702D6}"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15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EAC42BB-7DF4-4954-A6FC-4F87D4DB7080}" type="datetimeFigureOut">
              <a:rPr lang="zh-CN" altLang="en-US" smtClean="0"/>
              <a:t>2017/11/1</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F12A1AA-AA3E-4EF3-8C8C-3687908702D6}"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447067"/>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audio" Target="../media/audio2.wav"/><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audio" Target="../media/audio3.wav"/><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4.wav"/><Relationship Id="rId1" Type="http://schemas.openxmlformats.org/officeDocument/2006/relationships/slideLayout" Target="../slideLayouts/slideLayout2.xml"/><Relationship Id="rId6" Type="http://schemas.openxmlformats.org/officeDocument/2006/relationships/audio" Target="../media/audio4.wav"/><Relationship Id="rId5" Type="http://schemas.openxmlformats.org/officeDocument/2006/relationships/image" Target="../media/image3.jpe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17779" y="2111829"/>
            <a:ext cx="8637073" cy="1231900"/>
          </a:xfrm>
        </p:spPr>
        <p:txBody>
          <a:bodyPr/>
          <a:lstStyle/>
          <a:p>
            <a:r>
              <a:rPr lang="zh-CN" altLang="en-US" b="1" dirty="0" smtClean="0"/>
              <a:t>软件开发综合实验</a:t>
            </a:r>
            <a:endParaRPr lang="zh-CN" altLang="en-US" b="1" dirty="0"/>
          </a:p>
        </p:txBody>
      </p:sp>
      <p:sp>
        <p:nvSpPr>
          <p:cNvPr id="3" name="副标题 2"/>
          <p:cNvSpPr>
            <a:spLocks noGrp="1"/>
          </p:cNvSpPr>
          <p:nvPr>
            <p:ph type="subTitle" idx="1"/>
          </p:nvPr>
        </p:nvSpPr>
        <p:spPr>
          <a:xfrm>
            <a:off x="3690257" y="3886464"/>
            <a:ext cx="4766792" cy="488811"/>
          </a:xfrm>
        </p:spPr>
        <p:txBody>
          <a:bodyPr>
            <a:normAutofit lnSpcReduction="10000"/>
          </a:bodyPr>
          <a:lstStyle/>
          <a:p>
            <a:r>
              <a:rPr lang="zh-CN" altLang="en-US" b="1" dirty="0" smtClean="0"/>
              <a:t>            计算机学院 王丽杰</a:t>
            </a:r>
            <a:endParaRPr lang="zh-CN" altLang="en-US" b="1" dirty="0"/>
          </a:p>
        </p:txBody>
      </p:sp>
      <p:pic>
        <p:nvPicPr>
          <p:cNvPr id="4" name="图片 3"/>
          <p:cNvPicPr>
            <a:picLocks noChangeAspect="1"/>
          </p:cNvPicPr>
          <p:nvPr/>
        </p:nvPicPr>
        <p:blipFill>
          <a:blip r:embed="rId2"/>
          <a:stretch>
            <a:fillRect/>
          </a:stretch>
        </p:blipFill>
        <p:spPr>
          <a:xfrm>
            <a:off x="3690257" y="489857"/>
            <a:ext cx="4046257" cy="954574"/>
          </a:xfrm>
          <a:prstGeom prst="rect">
            <a:avLst/>
          </a:prstGeom>
        </p:spPr>
      </p:pic>
    </p:spTree>
    <p:extLst>
      <p:ext uri="{BB962C8B-B14F-4D97-AF65-F5344CB8AC3E}">
        <p14:creationId xmlns:p14="http://schemas.microsoft.com/office/powerpoint/2010/main" val="1340871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最优树的应用</a:t>
            </a:r>
          </a:p>
        </p:txBody>
      </p:sp>
      <p:sp>
        <p:nvSpPr>
          <p:cNvPr id="3" name="内容占位符 2"/>
          <p:cNvSpPr>
            <a:spLocks noGrp="1"/>
          </p:cNvSpPr>
          <p:nvPr>
            <p:ph idx="1"/>
          </p:nvPr>
        </p:nvSpPr>
        <p:spPr>
          <a:xfrm>
            <a:off x="1241717" y="3587587"/>
            <a:ext cx="9603275" cy="2334911"/>
          </a:xfrm>
        </p:spPr>
        <p:txBody>
          <a:bodyPr>
            <a:normAutofit/>
          </a:bodyPr>
          <a:lstStyle/>
          <a:p>
            <a:r>
              <a:rPr lang="zh-CN" altLang="en-US" sz="2400" b="1" dirty="0" smtClean="0">
                <a:latin typeface="+mn-ea"/>
              </a:rPr>
              <a:t>通常来讲，分数的分布并不均匀，例如：</a:t>
            </a:r>
            <a:endParaRPr lang="en-US" altLang="zh-CN" sz="2400" b="1" dirty="0" smtClean="0">
              <a:latin typeface="+mn-ea"/>
            </a:endParaRPr>
          </a:p>
          <a:p>
            <a:pPr lvl="2" algn="just"/>
            <a:r>
              <a:rPr kumimoji="1" lang="zh-CN" altLang="en-US" sz="2400" b="1" dirty="0">
                <a:solidFill>
                  <a:srgbClr val="000000"/>
                </a:solidFill>
                <a:latin typeface="+mn-ea"/>
              </a:rPr>
              <a:t>分数      </a:t>
            </a:r>
            <a:r>
              <a:rPr kumimoji="1" lang="en-US" altLang="zh-CN" sz="2400" b="1" dirty="0">
                <a:solidFill>
                  <a:srgbClr val="000000"/>
                </a:solidFill>
                <a:latin typeface="+mn-ea"/>
              </a:rPr>
              <a:t>0</a:t>
            </a:r>
            <a:r>
              <a:rPr kumimoji="1" lang="zh-CN" altLang="en-US" sz="2400" b="1" dirty="0">
                <a:solidFill>
                  <a:srgbClr val="000000"/>
                </a:solidFill>
                <a:latin typeface="+mn-ea"/>
              </a:rPr>
              <a:t>－</a:t>
            </a:r>
            <a:r>
              <a:rPr kumimoji="1" lang="en-US" altLang="zh-CN" sz="2400" b="1" dirty="0">
                <a:solidFill>
                  <a:srgbClr val="000000"/>
                </a:solidFill>
                <a:latin typeface="+mn-ea"/>
              </a:rPr>
              <a:t>59    60</a:t>
            </a:r>
            <a:r>
              <a:rPr kumimoji="1" lang="zh-CN" altLang="en-US" sz="2400" b="1" dirty="0">
                <a:solidFill>
                  <a:srgbClr val="000000"/>
                </a:solidFill>
                <a:latin typeface="+mn-ea"/>
              </a:rPr>
              <a:t>－</a:t>
            </a:r>
            <a:r>
              <a:rPr kumimoji="1" lang="en-US" altLang="zh-CN" sz="2400" b="1" dirty="0">
                <a:solidFill>
                  <a:srgbClr val="000000"/>
                </a:solidFill>
                <a:latin typeface="+mn-ea"/>
              </a:rPr>
              <a:t>69    70</a:t>
            </a:r>
            <a:r>
              <a:rPr kumimoji="1" lang="zh-CN" altLang="en-US" sz="2400" b="1" dirty="0">
                <a:solidFill>
                  <a:srgbClr val="000000"/>
                </a:solidFill>
                <a:latin typeface="+mn-ea"/>
              </a:rPr>
              <a:t>－</a:t>
            </a:r>
            <a:r>
              <a:rPr kumimoji="1" lang="en-US" altLang="zh-CN" sz="2400" b="1" dirty="0">
                <a:solidFill>
                  <a:srgbClr val="000000"/>
                </a:solidFill>
                <a:latin typeface="+mn-ea"/>
              </a:rPr>
              <a:t>79    80</a:t>
            </a:r>
            <a:r>
              <a:rPr kumimoji="1" lang="zh-CN" altLang="en-US" sz="2400" b="1" dirty="0">
                <a:solidFill>
                  <a:srgbClr val="000000"/>
                </a:solidFill>
                <a:latin typeface="+mn-ea"/>
              </a:rPr>
              <a:t>－</a:t>
            </a:r>
            <a:r>
              <a:rPr kumimoji="1" lang="en-US" altLang="zh-CN" sz="2400" b="1" dirty="0">
                <a:solidFill>
                  <a:srgbClr val="000000"/>
                </a:solidFill>
                <a:latin typeface="+mn-ea"/>
              </a:rPr>
              <a:t>89    90</a:t>
            </a:r>
            <a:r>
              <a:rPr kumimoji="1" lang="zh-CN" altLang="en-US" sz="2400" b="1" dirty="0">
                <a:solidFill>
                  <a:srgbClr val="000000"/>
                </a:solidFill>
                <a:latin typeface="+mn-ea"/>
              </a:rPr>
              <a:t>－</a:t>
            </a:r>
            <a:r>
              <a:rPr kumimoji="1" lang="en-US" altLang="zh-CN" sz="2400" b="1" dirty="0">
                <a:solidFill>
                  <a:srgbClr val="000000"/>
                </a:solidFill>
                <a:latin typeface="+mn-ea"/>
              </a:rPr>
              <a:t>100</a:t>
            </a:r>
          </a:p>
          <a:p>
            <a:pPr lvl="2" algn="just"/>
            <a:r>
              <a:rPr kumimoji="1" lang="zh-CN" altLang="en-US" sz="2400" b="1" dirty="0">
                <a:solidFill>
                  <a:srgbClr val="000000"/>
                </a:solidFill>
                <a:latin typeface="+mn-ea"/>
              </a:rPr>
              <a:t>比例数   </a:t>
            </a:r>
            <a:r>
              <a:rPr kumimoji="1" lang="en-US" altLang="zh-CN" sz="2400" b="1" dirty="0">
                <a:solidFill>
                  <a:srgbClr val="000000"/>
                </a:solidFill>
                <a:latin typeface="+mn-ea"/>
              </a:rPr>
              <a:t>0.05         0.15         0.40         0.30          0.10</a:t>
            </a:r>
          </a:p>
          <a:p>
            <a:r>
              <a:rPr lang="zh-CN" altLang="en-US" sz="2400" b="1" dirty="0" smtClean="0">
                <a:latin typeface="+mn-ea"/>
              </a:rPr>
              <a:t>采用这个分支算法会更有效率。</a:t>
            </a:r>
            <a:endParaRPr lang="zh-CN" altLang="en-US" sz="2400" b="1" dirty="0">
              <a:latin typeface="+mn-ea"/>
            </a:endParaRPr>
          </a:p>
        </p:txBody>
      </p:sp>
      <p:pic>
        <p:nvPicPr>
          <p:cNvPr id="4" name="图片 3"/>
          <p:cNvPicPr>
            <a:picLocks noChangeAspect="1"/>
          </p:cNvPicPr>
          <p:nvPr/>
        </p:nvPicPr>
        <p:blipFill>
          <a:blip r:embed="rId2"/>
          <a:stretch>
            <a:fillRect/>
          </a:stretch>
        </p:blipFill>
        <p:spPr>
          <a:xfrm>
            <a:off x="4366353" y="315466"/>
            <a:ext cx="7705725" cy="3076575"/>
          </a:xfrm>
          <a:prstGeom prst="rect">
            <a:avLst/>
          </a:prstGeom>
        </p:spPr>
      </p:pic>
    </p:spTree>
    <p:extLst>
      <p:ext uri="{BB962C8B-B14F-4D97-AF65-F5344CB8AC3E}">
        <p14:creationId xmlns:p14="http://schemas.microsoft.com/office/powerpoint/2010/main" val="17863632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FF"/>
                </a:solidFill>
              </a:rPr>
              <a:t>如何构造最优树</a:t>
            </a:r>
            <a:r>
              <a:rPr lang="en-US" altLang="zh-CN" b="1" dirty="0" smtClean="0"/>
              <a:t>-Huffman</a:t>
            </a:r>
            <a:r>
              <a:rPr lang="zh-CN" altLang="en-US" b="1" dirty="0" smtClean="0"/>
              <a:t>算法</a:t>
            </a:r>
            <a:endParaRPr lang="zh-CN" altLang="en-US" b="1" dirty="0"/>
          </a:p>
        </p:txBody>
      </p:sp>
      <p:sp>
        <p:nvSpPr>
          <p:cNvPr id="3" name="内容占位符 2"/>
          <p:cNvSpPr>
            <a:spLocks noGrp="1"/>
          </p:cNvSpPr>
          <p:nvPr>
            <p:ph idx="1"/>
          </p:nvPr>
        </p:nvSpPr>
        <p:spPr>
          <a:xfrm>
            <a:off x="1322363" y="1983546"/>
            <a:ext cx="10072468" cy="3376245"/>
          </a:xfrm>
        </p:spPr>
        <p:txBody>
          <a:bodyPr>
            <a:normAutofit/>
          </a:bodyPr>
          <a:lstStyle/>
          <a:p>
            <a:r>
              <a:rPr lang="zh-CN" altLang="en-US" sz="2400" b="1" dirty="0" smtClean="0">
                <a:latin typeface="+mn-ea"/>
              </a:rPr>
              <a:t>第</a:t>
            </a:r>
            <a:r>
              <a:rPr lang="en-US" altLang="zh-CN" sz="2400" b="1" dirty="0" smtClean="0">
                <a:latin typeface="+mn-ea"/>
              </a:rPr>
              <a:t>1</a:t>
            </a:r>
            <a:r>
              <a:rPr lang="zh-CN" altLang="en-US" sz="2400" b="1" dirty="0" smtClean="0">
                <a:latin typeface="+mn-ea"/>
              </a:rPr>
              <a:t>步：根据</a:t>
            </a:r>
            <a:r>
              <a:rPr lang="zh-CN" altLang="en-US" sz="2400" b="1" dirty="0">
                <a:latin typeface="+mn-ea"/>
              </a:rPr>
              <a:t>给定的</a:t>
            </a:r>
            <a:r>
              <a:rPr lang="en-US" altLang="zh-CN" sz="2400" b="1" dirty="0">
                <a:latin typeface="+mn-ea"/>
              </a:rPr>
              <a:t>n</a:t>
            </a:r>
            <a:r>
              <a:rPr lang="zh-CN" altLang="zh-CN" sz="2400" b="1" dirty="0">
                <a:latin typeface="+mn-ea"/>
              </a:rPr>
              <a:t>个权值{</a:t>
            </a:r>
            <a:r>
              <a:rPr lang="en-US" altLang="zh-CN" sz="2400" b="1" dirty="0">
                <a:latin typeface="+mn-ea"/>
              </a:rPr>
              <a:t>w</a:t>
            </a:r>
            <a:r>
              <a:rPr lang="en-US" altLang="zh-CN" sz="2400" b="1" baseline="-25000" dirty="0">
                <a:latin typeface="+mn-ea"/>
              </a:rPr>
              <a:t>1</a:t>
            </a:r>
            <a:r>
              <a:rPr lang="en-US" altLang="zh-CN" sz="2400" b="1" dirty="0">
                <a:latin typeface="+mn-ea"/>
              </a:rPr>
              <a:t>,w</a:t>
            </a:r>
            <a:r>
              <a:rPr lang="en-US" altLang="zh-CN" sz="2400" b="1" baseline="-25000" dirty="0">
                <a:latin typeface="+mn-ea"/>
              </a:rPr>
              <a:t>2</a:t>
            </a:r>
            <a:r>
              <a:rPr lang="en-US" altLang="zh-CN" sz="2400" b="1" dirty="0">
                <a:latin typeface="+mn-ea"/>
              </a:rPr>
              <a:t>,……</a:t>
            </a:r>
            <a:r>
              <a:rPr lang="en-US" altLang="zh-CN" sz="2400" b="1" dirty="0" err="1">
                <a:latin typeface="+mn-ea"/>
              </a:rPr>
              <a:t>w</a:t>
            </a:r>
            <a:r>
              <a:rPr lang="en-US" altLang="zh-CN" sz="2400" b="1" baseline="-25000" dirty="0" err="1">
                <a:latin typeface="+mn-ea"/>
              </a:rPr>
              <a:t>n</a:t>
            </a:r>
            <a:r>
              <a:rPr lang="en-US" altLang="zh-CN" sz="2400" b="1" dirty="0">
                <a:latin typeface="+mn-ea"/>
              </a:rPr>
              <a:t>}</a:t>
            </a:r>
            <a:r>
              <a:rPr lang="zh-CN" altLang="en-US" sz="2400" b="1" dirty="0">
                <a:latin typeface="+mn-ea"/>
              </a:rPr>
              <a:t>，</a:t>
            </a:r>
            <a:r>
              <a:rPr lang="zh-CN" altLang="zh-CN" sz="2400" b="1" dirty="0">
                <a:latin typeface="+mn-ea"/>
              </a:rPr>
              <a:t>构造</a:t>
            </a:r>
            <a:r>
              <a:rPr lang="en-US" altLang="zh-CN" sz="2400" b="1" dirty="0">
                <a:latin typeface="+mn-ea"/>
              </a:rPr>
              <a:t>n</a:t>
            </a:r>
            <a:r>
              <a:rPr lang="zh-CN" altLang="zh-CN" sz="2400" b="1" dirty="0">
                <a:latin typeface="+mn-ea"/>
              </a:rPr>
              <a:t>棵只有根结点的二叉树，令</a:t>
            </a:r>
            <a:r>
              <a:rPr lang="zh-CN" altLang="en-US" sz="2400" b="1" dirty="0">
                <a:latin typeface="+mn-ea"/>
              </a:rPr>
              <a:t>其</a:t>
            </a:r>
            <a:r>
              <a:rPr lang="zh-CN" altLang="zh-CN" sz="2400" b="1" dirty="0">
                <a:latin typeface="+mn-ea"/>
              </a:rPr>
              <a:t>权值为</a:t>
            </a:r>
            <a:r>
              <a:rPr lang="en-US" altLang="zh-CN" sz="2400" b="1" dirty="0" err="1" smtClean="0">
                <a:latin typeface="+mn-ea"/>
              </a:rPr>
              <a:t>w</a:t>
            </a:r>
            <a:r>
              <a:rPr lang="en-US" altLang="zh-CN" sz="2400" b="1" baseline="-25000" dirty="0" err="1" smtClean="0">
                <a:latin typeface="+mn-ea"/>
              </a:rPr>
              <a:t>j</a:t>
            </a:r>
            <a:r>
              <a:rPr lang="zh-CN" altLang="en-US" sz="2400" b="1" baseline="-25000" dirty="0" smtClean="0">
                <a:latin typeface="+mn-ea"/>
              </a:rPr>
              <a:t>；</a:t>
            </a:r>
            <a:endParaRPr lang="en-US" altLang="zh-CN" sz="2400" b="1" baseline="-25000" dirty="0">
              <a:latin typeface="+mn-ea"/>
            </a:endParaRPr>
          </a:p>
          <a:p>
            <a:r>
              <a:rPr lang="zh-CN" altLang="en-US" sz="2400" b="1" dirty="0" smtClean="0">
                <a:latin typeface="+mn-ea"/>
              </a:rPr>
              <a:t>第</a:t>
            </a:r>
            <a:r>
              <a:rPr lang="en-US" altLang="zh-CN" sz="2400" b="1" dirty="0" smtClean="0">
                <a:latin typeface="+mn-ea"/>
              </a:rPr>
              <a:t>2</a:t>
            </a:r>
            <a:r>
              <a:rPr lang="zh-CN" altLang="en-US" sz="2400" b="1" dirty="0" smtClean="0">
                <a:latin typeface="+mn-ea"/>
              </a:rPr>
              <a:t>步：</a:t>
            </a:r>
            <a:r>
              <a:rPr lang="zh-CN" altLang="zh-CN" sz="2400" b="1" dirty="0" smtClean="0">
                <a:latin typeface="+mn-ea"/>
              </a:rPr>
              <a:t>在</a:t>
            </a:r>
            <a:r>
              <a:rPr lang="zh-CN" altLang="zh-CN" sz="2400" b="1" dirty="0">
                <a:latin typeface="+mn-ea"/>
              </a:rPr>
              <a:t>森林中选取两棵根结点权值最小的树作左右子树，构造一棵新的二叉树，置新二叉树根结点权值为其左右子树根结点权值之和</a:t>
            </a:r>
          </a:p>
          <a:p>
            <a:r>
              <a:rPr lang="zh-CN" altLang="en-US" sz="2400" b="1" dirty="0" smtClean="0">
                <a:latin typeface="+mn-ea"/>
              </a:rPr>
              <a:t>第</a:t>
            </a:r>
            <a:r>
              <a:rPr lang="en-US" altLang="zh-CN" sz="2400" b="1" dirty="0" smtClean="0">
                <a:latin typeface="+mn-ea"/>
              </a:rPr>
              <a:t>3</a:t>
            </a:r>
            <a:r>
              <a:rPr lang="zh-CN" altLang="en-US" sz="2400" b="1" dirty="0" smtClean="0">
                <a:latin typeface="+mn-ea"/>
              </a:rPr>
              <a:t>步：</a:t>
            </a:r>
            <a:r>
              <a:rPr lang="zh-CN" altLang="zh-CN" sz="2400" b="1" dirty="0" smtClean="0">
                <a:latin typeface="+mn-ea"/>
              </a:rPr>
              <a:t>在</a:t>
            </a:r>
            <a:r>
              <a:rPr lang="zh-CN" altLang="zh-CN" sz="2400" b="1" dirty="0">
                <a:latin typeface="+mn-ea"/>
              </a:rPr>
              <a:t>森林中删除这两棵树，同时将新得到的二叉树加入森林中</a:t>
            </a:r>
          </a:p>
          <a:p>
            <a:r>
              <a:rPr lang="zh-CN" altLang="en-US" sz="2400" b="1" dirty="0" smtClean="0">
                <a:latin typeface="+mn-ea"/>
              </a:rPr>
              <a:t>第</a:t>
            </a:r>
            <a:r>
              <a:rPr lang="en-US" altLang="zh-CN" sz="2400" b="1" dirty="0" smtClean="0">
                <a:latin typeface="+mn-ea"/>
              </a:rPr>
              <a:t>4</a:t>
            </a:r>
            <a:r>
              <a:rPr lang="zh-CN" altLang="en-US" sz="2400" b="1" dirty="0" smtClean="0">
                <a:latin typeface="+mn-ea"/>
              </a:rPr>
              <a:t>步：</a:t>
            </a:r>
            <a:r>
              <a:rPr lang="zh-CN" altLang="zh-CN" sz="2400" b="1" dirty="0" smtClean="0">
                <a:latin typeface="+mn-ea"/>
              </a:rPr>
              <a:t>重复</a:t>
            </a:r>
            <a:r>
              <a:rPr lang="en-US" altLang="zh-CN" sz="2400" b="1" dirty="0" smtClean="0">
                <a:latin typeface="+mn-ea"/>
              </a:rPr>
              <a:t>2-3</a:t>
            </a:r>
            <a:r>
              <a:rPr lang="zh-CN" altLang="zh-CN" sz="2400" b="1" dirty="0" smtClean="0">
                <a:latin typeface="+mn-ea"/>
              </a:rPr>
              <a:t>两</a:t>
            </a:r>
            <a:r>
              <a:rPr lang="zh-CN" altLang="zh-CN" sz="2400" b="1" dirty="0">
                <a:latin typeface="+mn-ea"/>
              </a:rPr>
              <a:t>步，直到只含一棵树为止，这棵树即哈夫曼树</a:t>
            </a:r>
            <a:endParaRPr lang="zh-CN" altLang="en-US" sz="2400" b="1" dirty="0">
              <a:latin typeface="+mn-ea"/>
            </a:endParaRPr>
          </a:p>
          <a:p>
            <a:endParaRPr lang="zh-CN" altLang="en-US" sz="2400" b="1" dirty="0">
              <a:latin typeface="+mn-ea"/>
            </a:endParaRPr>
          </a:p>
        </p:txBody>
      </p:sp>
    </p:spTree>
    <p:extLst>
      <p:ext uri="{BB962C8B-B14F-4D97-AF65-F5344CB8AC3E}">
        <p14:creationId xmlns:p14="http://schemas.microsoft.com/office/powerpoint/2010/main" val="655289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圆角矩形 129"/>
          <p:cNvSpPr/>
          <p:nvPr/>
        </p:nvSpPr>
        <p:spPr>
          <a:xfrm>
            <a:off x="4768948" y="1057884"/>
            <a:ext cx="3553254" cy="324678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20000"/>
                  <a:lumOff val="80000"/>
                </a:schemeClr>
              </a:solidFill>
            </a:endParaRPr>
          </a:p>
        </p:txBody>
      </p:sp>
      <p:sp>
        <p:nvSpPr>
          <p:cNvPr id="2" name="标题 1"/>
          <p:cNvSpPr>
            <a:spLocks noGrp="1"/>
          </p:cNvSpPr>
          <p:nvPr>
            <p:ph type="title"/>
          </p:nvPr>
        </p:nvSpPr>
        <p:spPr>
          <a:xfrm>
            <a:off x="1327965" y="917249"/>
            <a:ext cx="9603275" cy="1049235"/>
          </a:xfrm>
        </p:spPr>
        <p:txBody>
          <a:bodyPr/>
          <a:lstStyle/>
          <a:p>
            <a:r>
              <a:rPr lang="zh-CN" altLang="en-US" dirty="0" smtClean="0"/>
              <a:t>哈夫曼算法举例</a:t>
            </a:r>
            <a:endParaRPr lang="zh-CN" altLang="en-US" dirty="0"/>
          </a:p>
        </p:txBody>
      </p:sp>
      <p:sp>
        <p:nvSpPr>
          <p:cNvPr id="3" name="内容占位符 2"/>
          <p:cNvSpPr>
            <a:spLocks noGrp="1"/>
          </p:cNvSpPr>
          <p:nvPr>
            <p:ph idx="1"/>
          </p:nvPr>
        </p:nvSpPr>
        <p:spPr>
          <a:xfrm>
            <a:off x="2121750" y="6208914"/>
            <a:ext cx="4833918" cy="570788"/>
          </a:xfrm>
          <a:solidFill>
            <a:schemeClr val="accent4">
              <a:lumMod val="20000"/>
              <a:lumOff val="80000"/>
            </a:schemeClr>
          </a:solidFill>
        </p:spPr>
        <p:txBody>
          <a:bodyPr>
            <a:noAutofit/>
          </a:bodyPr>
          <a:lstStyle/>
          <a:p>
            <a:r>
              <a:rPr kumimoji="1" lang="zh-CN" altLang="en-US" sz="2400" b="1" dirty="0">
                <a:solidFill>
                  <a:srgbClr val="FF0000"/>
                </a:solidFill>
                <a:latin typeface="Times New Roman" panose="02020603050405020304" pitchFamily="18" charset="0"/>
                <a:ea typeface="楷体_GB2312" pitchFamily="49" charset="-122"/>
              </a:rPr>
              <a:t>如此建立的哈夫曼树是否唯一</a:t>
            </a:r>
            <a:r>
              <a:rPr kumimoji="1" lang="zh-CN" altLang="en-US" sz="2400" b="1" dirty="0" smtClean="0">
                <a:solidFill>
                  <a:srgbClr val="FF0000"/>
                </a:solidFill>
                <a:latin typeface="Times New Roman" panose="02020603050405020304" pitchFamily="18" charset="0"/>
                <a:ea typeface="楷体_GB2312" pitchFamily="49" charset="-122"/>
              </a:rPr>
              <a:t>？</a:t>
            </a:r>
            <a:endParaRPr kumimoji="1" lang="zh-CN" altLang="en-US" sz="2400" b="1" dirty="0">
              <a:solidFill>
                <a:srgbClr val="FF0000"/>
              </a:solidFill>
              <a:latin typeface="Times New Roman" panose="02020603050405020304" pitchFamily="18" charset="0"/>
              <a:ea typeface="楷体_GB2312" pitchFamily="49" charset="-122"/>
            </a:endParaRPr>
          </a:p>
        </p:txBody>
      </p:sp>
      <p:sp>
        <p:nvSpPr>
          <p:cNvPr id="4" name="Text Box 3"/>
          <p:cNvSpPr txBox="1">
            <a:spLocks noChangeArrowheads="1"/>
          </p:cNvSpPr>
          <p:nvPr/>
        </p:nvSpPr>
        <p:spPr bwMode="auto">
          <a:xfrm>
            <a:off x="5044243" y="355908"/>
            <a:ext cx="4578016" cy="519113"/>
          </a:xfrm>
          <a:prstGeom prst="rect">
            <a:avLst/>
          </a:prstGeom>
          <a:solidFill>
            <a:schemeClr val="accent2">
              <a:lumMod val="60000"/>
              <a:lumOff val="40000"/>
            </a:schemeClr>
          </a:solidFill>
          <a:ln>
            <a:noFill/>
          </a:ln>
          <a:effectLst/>
        </p:spPr>
        <p:txBody>
          <a:bodyPr wrap="square">
            <a:spAutoFit/>
          </a:bodyPr>
          <a:lstStyle/>
          <a:p>
            <a:r>
              <a:rPr kumimoji="1" lang="zh-CN" altLang="en-US" sz="2800" b="1" dirty="0" smtClean="0">
                <a:solidFill>
                  <a:srgbClr val="000000"/>
                </a:solidFill>
                <a:latin typeface="楷体_GB2312" pitchFamily="49" charset="-122"/>
                <a:ea typeface="楷体_GB2312" pitchFamily="49" charset="-122"/>
              </a:rPr>
              <a:t>已知</a:t>
            </a:r>
            <a:r>
              <a:rPr kumimoji="1" lang="zh-CN" altLang="en-US" sz="2800" b="1" dirty="0">
                <a:solidFill>
                  <a:srgbClr val="000000"/>
                </a:solidFill>
                <a:latin typeface="楷体_GB2312" pitchFamily="49" charset="-122"/>
                <a:ea typeface="楷体_GB2312" pitchFamily="49" charset="-122"/>
              </a:rPr>
              <a:t>权值 </a:t>
            </a:r>
            <a:r>
              <a:rPr kumimoji="1" lang="en-US" altLang="zh-CN" sz="2800" b="1" dirty="0">
                <a:solidFill>
                  <a:srgbClr val="000000"/>
                </a:solidFill>
                <a:latin typeface="Times New Roman" panose="02020603050405020304" pitchFamily="18" charset="0"/>
                <a:ea typeface="楷体_GB2312" pitchFamily="49" charset="-122"/>
              </a:rPr>
              <a:t>W={ 5, 6, 2, 9, 7 }</a:t>
            </a:r>
            <a:endParaRPr kumimoji="1" lang="en-US" altLang="zh-CN" sz="2800" b="1" dirty="0">
              <a:solidFill>
                <a:srgbClr val="000000"/>
              </a:solidFill>
              <a:latin typeface="Times New Roman" panose="02020603050405020304" pitchFamily="18" charset="0"/>
            </a:endParaRPr>
          </a:p>
        </p:txBody>
      </p:sp>
      <p:sp>
        <p:nvSpPr>
          <p:cNvPr id="101" name="圆角矩形 100"/>
          <p:cNvSpPr/>
          <p:nvPr/>
        </p:nvSpPr>
        <p:spPr>
          <a:xfrm>
            <a:off x="274324" y="2080067"/>
            <a:ext cx="3682439" cy="817878"/>
          </a:xfrm>
          <a:prstGeom prst="roundRect">
            <a:avLst>
              <a:gd name="adj" fmla="val 10000"/>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2" name="圆角矩形 101"/>
          <p:cNvSpPr/>
          <p:nvPr/>
        </p:nvSpPr>
        <p:spPr>
          <a:xfrm>
            <a:off x="261175" y="3605537"/>
            <a:ext cx="3594603" cy="1695156"/>
          </a:xfrm>
          <a:prstGeom prst="roundRect">
            <a:avLst>
              <a:gd name="adj" fmla="val 10000"/>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3" name="圆角矩形 102"/>
          <p:cNvSpPr/>
          <p:nvPr/>
        </p:nvSpPr>
        <p:spPr>
          <a:xfrm>
            <a:off x="4538709" y="4403839"/>
            <a:ext cx="3753548" cy="1598437"/>
          </a:xfrm>
          <a:prstGeom prst="roundRect">
            <a:avLst>
              <a:gd name="adj" fmla="val 10000"/>
            </a:avLst>
          </a:prstGeom>
          <a:blipFill rotWithShape="1">
            <a:blip r:embed="rId4"/>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4" name="圆角矩形 103"/>
          <p:cNvSpPr/>
          <p:nvPr/>
        </p:nvSpPr>
        <p:spPr>
          <a:xfrm>
            <a:off x="4873808" y="1057884"/>
            <a:ext cx="3418449" cy="2993569"/>
          </a:xfrm>
          <a:prstGeom prst="roundRect">
            <a:avLst>
              <a:gd name="adj" fmla="val 10000"/>
            </a:avLst>
          </a:prstGeom>
          <a:blipFill rotWithShape="1">
            <a:blip r:embed="rId5"/>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23" name="圆角矩形 122"/>
          <p:cNvSpPr/>
          <p:nvPr/>
        </p:nvSpPr>
        <p:spPr>
          <a:xfrm>
            <a:off x="8975188" y="2554669"/>
            <a:ext cx="3080824" cy="2101737"/>
          </a:xfrm>
          <a:prstGeom prst="roundRect">
            <a:avLst>
              <a:gd name="adj" fmla="val 10000"/>
            </a:avLst>
          </a:prstGeom>
          <a:blipFill rotWithShape="1">
            <a:blip r:embed="rId6"/>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24" name="下箭头 123"/>
          <p:cNvSpPr/>
          <p:nvPr/>
        </p:nvSpPr>
        <p:spPr>
          <a:xfrm>
            <a:off x="1327965" y="3024554"/>
            <a:ext cx="725918" cy="436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下弧形箭头 125"/>
          <p:cNvSpPr/>
          <p:nvPr/>
        </p:nvSpPr>
        <p:spPr>
          <a:xfrm>
            <a:off x="3249637" y="5300693"/>
            <a:ext cx="1289072" cy="47315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7" name="下弧形箭头 126"/>
          <p:cNvSpPr/>
          <p:nvPr/>
        </p:nvSpPr>
        <p:spPr>
          <a:xfrm rot="19204351">
            <a:off x="8301630" y="4823861"/>
            <a:ext cx="1100284" cy="547989"/>
          </a:xfrm>
          <a:prstGeom prst="curvedUpArrow">
            <a:avLst>
              <a:gd name="adj1" fmla="val 25928"/>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9" name="下弧形箭头 128"/>
          <p:cNvSpPr/>
          <p:nvPr/>
        </p:nvSpPr>
        <p:spPr>
          <a:xfrm rot="12954517">
            <a:off x="8360883" y="1654934"/>
            <a:ext cx="1178293" cy="51371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62652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为何需要哈夫曼编码</a:t>
            </a:r>
            <a:r>
              <a:rPr lang="zh-CN" altLang="en-US" b="1" dirty="0"/>
              <a:t/>
            </a:r>
            <a:br>
              <a:rPr lang="zh-CN" altLang="en-US" b="1" dirty="0"/>
            </a:br>
            <a:endParaRPr lang="zh-CN" altLang="en-US" dirty="0"/>
          </a:p>
        </p:txBody>
      </p:sp>
      <p:sp>
        <p:nvSpPr>
          <p:cNvPr id="3" name="内容占位符 2"/>
          <p:cNvSpPr>
            <a:spLocks noGrp="1"/>
          </p:cNvSpPr>
          <p:nvPr>
            <p:ph idx="1"/>
          </p:nvPr>
        </p:nvSpPr>
        <p:spPr>
          <a:xfrm>
            <a:off x="1136877" y="2025279"/>
            <a:ext cx="9464950" cy="3450613"/>
          </a:xfrm>
        </p:spPr>
        <p:txBody>
          <a:bodyPr>
            <a:normAutofit/>
          </a:bodyPr>
          <a:lstStyle/>
          <a:p>
            <a:pPr eaLnBrk="0" hangingPunct="0">
              <a:spcBef>
                <a:spcPct val="50000"/>
              </a:spcBef>
            </a:pPr>
            <a:r>
              <a:rPr kumimoji="1" lang="zh-CN" altLang="en-US" sz="2400" b="1" dirty="0">
                <a:solidFill>
                  <a:srgbClr val="000000"/>
                </a:solidFill>
                <a:latin typeface="+mn-ea"/>
              </a:rPr>
              <a:t>例如：需将文字“</a:t>
            </a:r>
            <a:r>
              <a:rPr kumimoji="1" lang="en-US" altLang="zh-CN" sz="2400" b="1" dirty="0">
                <a:solidFill>
                  <a:srgbClr val="000000"/>
                </a:solidFill>
                <a:latin typeface="+mn-ea"/>
              </a:rPr>
              <a:t>ABACCDA”</a:t>
            </a:r>
            <a:r>
              <a:rPr kumimoji="1" lang="zh-CN" altLang="en-US" sz="2400" b="1" dirty="0">
                <a:solidFill>
                  <a:srgbClr val="000000"/>
                </a:solidFill>
                <a:latin typeface="+mn-ea"/>
              </a:rPr>
              <a:t>转换成电文。</a:t>
            </a:r>
          </a:p>
          <a:p>
            <a:pPr eaLnBrk="0" hangingPunct="0">
              <a:spcBef>
                <a:spcPct val="50000"/>
              </a:spcBef>
            </a:pPr>
            <a:r>
              <a:rPr kumimoji="1" lang="zh-CN" altLang="en-US" sz="2400" b="1" dirty="0">
                <a:solidFill>
                  <a:srgbClr val="000000"/>
                </a:solidFill>
                <a:latin typeface="+mn-ea"/>
              </a:rPr>
              <a:t>文字中有四种字符，用</a:t>
            </a:r>
            <a:r>
              <a:rPr kumimoji="1" lang="en-US" altLang="zh-CN" sz="2400" b="1" dirty="0">
                <a:solidFill>
                  <a:srgbClr val="000000"/>
                </a:solidFill>
                <a:latin typeface="+mn-ea"/>
              </a:rPr>
              <a:t>2</a:t>
            </a:r>
            <a:r>
              <a:rPr kumimoji="1" lang="zh-CN" altLang="en-US" sz="2400" b="1" dirty="0">
                <a:solidFill>
                  <a:srgbClr val="000000"/>
                </a:solidFill>
                <a:latin typeface="+mn-ea"/>
              </a:rPr>
              <a:t>位二进制便可分辨</a:t>
            </a:r>
            <a:r>
              <a:rPr kumimoji="1" lang="zh-CN" altLang="en-US" sz="2400" b="1" dirty="0" smtClean="0">
                <a:solidFill>
                  <a:srgbClr val="000000"/>
                </a:solidFill>
                <a:latin typeface="+mn-ea"/>
              </a:rPr>
              <a:t>。</a:t>
            </a:r>
            <a:endParaRPr kumimoji="1" lang="en-US" altLang="zh-CN" sz="2400" b="1" dirty="0" smtClean="0">
              <a:solidFill>
                <a:srgbClr val="000000"/>
              </a:solidFill>
              <a:latin typeface="+mn-ea"/>
            </a:endParaRPr>
          </a:p>
          <a:p>
            <a:pPr eaLnBrk="0" hangingPunct="0">
              <a:spcBef>
                <a:spcPct val="50000"/>
              </a:spcBef>
            </a:pPr>
            <a:r>
              <a:rPr kumimoji="1" lang="zh-CN" altLang="en-US" sz="2400" b="1" dirty="0">
                <a:solidFill>
                  <a:srgbClr val="000000"/>
                </a:solidFill>
                <a:latin typeface="+mn-ea"/>
              </a:rPr>
              <a:t>则上述文字的电文为：</a:t>
            </a:r>
            <a:r>
              <a:rPr kumimoji="1" lang="en-US" altLang="zh-CN" sz="2400" b="1" dirty="0">
                <a:solidFill>
                  <a:srgbClr val="000000"/>
                </a:solidFill>
                <a:latin typeface="+mn-ea"/>
              </a:rPr>
              <a:t>00010010101100     </a:t>
            </a:r>
            <a:r>
              <a:rPr kumimoji="1" lang="zh-CN" altLang="en-US" sz="2400" b="1" dirty="0">
                <a:solidFill>
                  <a:srgbClr val="000000"/>
                </a:solidFill>
                <a:latin typeface="+mn-ea"/>
              </a:rPr>
              <a:t>共</a:t>
            </a:r>
            <a:r>
              <a:rPr kumimoji="1" lang="en-US" altLang="zh-CN" sz="2400" b="1" dirty="0">
                <a:solidFill>
                  <a:srgbClr val="000000"/>
                </a:solidFill>
                <a:latin typeface="+mn-ea"/>
              </a:rPr>
              <a:t>14</a:t>
            </a:r>
            <a:r>
              <a:rPr kumimoji="1" lang="zh-CN" altLang="en-US" sz="2400" b="1" dirty="0">
                <a:solidFill>
                  <a:srgbClr val="000000"/>
                </a:solidFill>
                <a:latin typeface="+mn-ea"/>
              </a:rPr>
              <a:t>位。</a:t>
            </a:r>
          </a:p>
          <a:p>
            <a:pPr eaLnBrk="0" hangingPunct="0">
              <a:spcBef>
                <a:spcPct val="50000"/>
              </a:spcBef>
            </a:pPr>
            <a:r>
              <a:rPr kumimoji="1" lang="zh-CN" altLang="en-US" sz="2400" b="1" dirty="0">
                <a:solidFill>
                  <a:srgbClr val="000000"/>
                </a:solidFill>
                <a:latin typeface="+mn-ea"/>
              </a:rPr>
              <a:t>译码时，只需每</a:t>
            </a:r>
            <a:r>
              <a:rPr kumimoji="1" lang="en-US" altLang="zh-CN" sz="2400" b="1" dirty="0">
                <a:solidFill>
                  <a:srgbClr val="000000"/>
                </a:solidFill>
                <a:latin typeface="+mn-ea"/>
              </a:rPr>
              <a:t>2</a:t>
            </a:r>
            <a:r>
              <a:rPr kumimoji="1" lang="zh-CN" altLang="en-US" sz="2400" b="1" dirty="0">
                <a:solidFill>
                  <a:srgbClr val="000000"/>
                </a:solidFill>
                <a:latin typeface="+mn-ea"/>
              </a:rPr>
              <a:t>位一译即可。</a:t>
            </a:r>
          </a:p>
          <a:p>
            <a:pPr eaLnBrk="0" hangingPunct="0">
              <a:spcBef>
                <a:spcPct val="50000"/>
              </a:spcBef>
            </a:pPr>
            <a:r>
              <a:rPr kumimoji="1" lang="zh-CN" altLang="en-US" sz="2400" b="1" dirty="0">
                <a:solidFill>
                  <a:srgbClr val="000000"/>
                </a:solidFill>
                <a:latin typeface="+mn-ea"/>
              </a:rPr>
              <a:t>特点：等长等频率编码，译码容易，但电文不一定最短</a:t>
            </a:r>
            <a:r>
              <a:rPr kumimoji="1" lang="en-US" altLang="zh-CN" sz="2400" b="1" dirty="0">
                <a:solidFill>
                  <a:srgbClr val="000000"/>
                </a:solidFill>
                <a:latin typeface="+mn-ea"/>
              </a:rPr>
              <a:t>.</a:t>
            </a:r>
          </a:p>
          <a:p>
            <a:pPr eaLnBrk="0" hangingPunct="0">
              <a:spcBef>
                <a:spcPct val="50000"/>
              </a:spcBef>
            </a:pPr>
            <a:endParaRPr kumimoji="1" lang="zh-CN" altLang="en-US" sz="2400" b="1" dirty="0">
              <a:solidFill>
                <a:srgbClr val="000000"/>
              </a:solidFill>
              <a:latin typeface="+mn-ea"/>
            </a:endParaRPr>
          </a:p>
          <a:p>
            <a:endParaRPr lang="zh-CN" altLang="en-US" sz="2400" dirty="0">
              <a:latin typeface="+mn-ea"/>
            </a:endParaRPr>
          </a:p>
        </p:txBody>
      </p:sp>
      <p:grpSp>
        <p:nvGrpSpPr>
          <p:cNvPr id="26" name="组合 25"/>
          <p:cNvGrpSpPr/>
          <p:nvPr/>
        </p:nvGrpSpPr>
        <p:grpSpPr>
          <a:xfrm>
            <a:off x="7531742" y="1733387"/>
            <a:ext cx="1752757" cy="1411960"/>
            <a:chOff x="3461657" y="2259708"/>
            <a:chExt cx="1752757" cy="1411960"/>
          </a:xfrm>
        </p:grpSpPr>
        <p:sp>
          <p:nvSpPr>
            <p:cNvPr id="27" name="椭圆 26"/>
            <p:cNvSpPr/>
            <p:nvPr/>
          </p:nvSpPr>
          <p:spPr>
            <a:xfrm>
              <a:off x="3461657" y="2259708"/>
              <a:ext cx="1632857" cy="14119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831928" y="2429107"/>
              <a:ext cx="1382486" cy="9579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华文楷体" panose="02010600040101010101" pitchFamily="2" charset="-122"/>
                  <a:ea typeface="华文楷体" panose="02010600040101010101" pitchFamily="2" charset="-122"/>
                </a:rPr>
                <a:t>方法一</a:t>
              </a:r>
              <a:endParaRPr lang="zh-CN" altLang="en-US" dirty="0">
                <a:solidFill>
                  <a:schemeClr val="tx1"/>
                </a:solidFill>
                <a:latin typeface="华文楷体" panose="02010600040101010101" pitchFamily="2" charset="-122"/>
                <a:ea typeface="华文楷体" panose="02010600040101010101" pitchFamily="2" charset="-122"/>
              </a:endParaRPr>
            </a:p>
          </p:txBody>
        </p:sp>
      </p:grpSp>
      <p:grpSp>
        <p:nvGrpSpPr>
          <p:cNvPr id="29" name="组合 28"/>
          <p:cNvGrpSpPr/>
          <p:nvPr/>
        </p:nvGrpSpPr>
        <p:grpSpPr>
          <a:xfrm>
            <a:off x="9075105" y="1350000"/>
            <a:ext cx="3012622" cy="2273521"/>
            <a:chOff x="5053692" y="1819507"/>
            <a:chExt cx="3012622" cy="2273521"/>
          </a:xfrm>
        </p:grpSpPr>
        <p:sp>
          <p:nvSpPr>
            <p:cNvPr id="30" name="椭圆 29"/>
            <p:cNvSpPr/>
            <p:nvPr/>
          </p:nvSpPr>
          <p:spPr>
            <a:xfrm>
              <a:off x="5094514" y="1819507"/>
              <a:ext cx="2971800" cy="227352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053692" y="2075829"/>
              <a:ext cx="2580228" cy="16376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grpSp>
      <p:graphicFrame>
        <p:nvGraphicFramePr>
          <p:cNvPr id="32" name="表格 31"/>
          <p:cNvGraphicFramePr>
            <a:graphicFrameLocks noGrp="1"/>
          </p:cNvGraphicFramePr>
          <p:nvPr>
            <p:extLst>
              <p:ext uri="{D42A27DB-BD31-4B8C-83A1-F6EECF244321}">
                <p14:modId xmlns:p14="http://schemas.microsoft.com/office/powerpoint/2010/main" val="1538131188"/>
              </p:ext>
            </p:extLst>
          </p:nvPr>
        </p:nvGraphicFramePr>
        <p:xfrm>
          <a:off x="9260913" y="2055403"/>
          <a:ext cx="2311400" cy="767927"/>
        </p:xfrm>
        <a:graphic>
          <a:graphicData uri="http://schemas.openxmlformats.org/drawingml/2006/table">
            <a:tbl>
              <a:tblPr firstRow="1" bandRow="1">
                <a:tableStyleId>{5C22544A-7EE6-4342-B048-85BDC9FD1C3A}</a:tableStyleId>
              </a:tblPr>
              <a:tblGrid>
                <a:gridCol w="577850">
                  <a:extLst>
                    <a:ext uri="{9D8B030D-6E8A-4147-A177-3AD203B41FA5}">
                      <a16:colId xmlns:a16="http://schemas.microsoft.com/office/drawing/2014/main" val="720112950"/>
                    </a:ext>
                  </a:extLst>
                </a:gridCol>
                <a:gridCol w="577850">
                  <a:extLst>
                    <a:ext uri="{9D8B030D-6E8A-4147-A177-3AD203B41FA5}">
                      <a16:colId xmlns:a16="http://schemas.microsoft.com/office/drawing/2014/main" val="1378062424"/>
                    </a:ext>
                  </a:extLst>
                </a:gridCol>
                <a:gridCol w="577850">
                  <a:extLst>
                    <a:ext uri="{9D8B030D-6E8A-4147-A177-3AD203B41FA5}">
                      <a16:colId xmlns:a16="http://schemas.microsoft.com/office/drawing/2014/main" val="3128887840"/>
                    </a:ext>
                  </a:extLst>
                </a:gridCol>
                <a:gridCol w="577850">
                  <a:extLst>
                    <a:ext uri="{9D8B030D-6E8A-4147-A177-3AD203B41FA5}">
                      <a16:colId xmlns:a16="http://schemas.microsoft.com/office/drawing/2014/main" val="1955239947"/>
                    </a:ext>
                  </a:extLst>
                </a:gridCol>
              </a:tblGrid>
              <a:tr h="306392">
                <a:tc>
                  <a:txBody>
                    <a:bodyPr/>
                    <a:lstStyle/>
                    <a:p>
                      <a:pPr algn="ctr"/>
                      <a:r>
                        <a:rPr lang="en-US" altLang="zh-CN" dirty="0" smtClean="0"/>
                        <a:t>A</a:t>
                      </a:r>
                      <a:endParaRPr lang="zh-CN" altLang="en-US" dirty="0"/>
                    </a:p>
                  </a:txBody>
                  <a:tcPr/>
                </a:tc>
                <a:tc>
                  <a:txBody>
                    <a:bodyPr/>
                    <a:lstStyle/>
                    <a:p>
                      <a:pPr algn="ctr"/>
                      <a:r>
                        <a:rPr lang="en-US" altLang="zh-CN" dirty="0" smtClean="0"/>
                        <a:t>B</a:t>
                      </a:r>
                      <a:endParaRPr lang="zh-CN" altLang="en-US" dirty="0"/>
                    </a:p>
                  </a:txBody>
                  <a:tcPr/>
                </a:tc>
                <a:tc>
                  <a:txBody>
                    <a:bodyPr/>
                    <a:lstStyle/>
                    <a:p>
                      <a:pPr algn="ctr"/>
                      <a:r>
                        <a:rPr lang="en-US" altLang="zh-CN" dirty="0" smtClean="0"/>
                        <a:t>C</a:t>
                      </a:r>
                      <a:endParaRPr lang="zh-CN" altLang="en-US" dirty="0"/>
                    </a:p>
                  </a:txBody>
                  <a:tcPr/>
                </a:tc>
                <a:tc>
                  <a:txBody>
                    <a:bodyPr/>
                    <a:lstStyle/>
                    <a:p>
                      <a:pPr algn="ctr"/>
                      <a:r>
                        <a:rPr lang="en-US" altLang="zh-CN" dirty="0" smtClean="0"/>
                        <a:t>D</a:t>
                      </a:r>
                      <a:endParaRPr lang="zh-CN" altLang="en-US" dirty="0"/>
                    </a:p>
                  </a:txBody>
                  <a:tcPr/>
                </a:tc>
                <a:extLst>
                  <a:ext uri="{0D108BD9-81ED-4DB2-BD59-A6C34878D82A}">
                    <a16:rowId xmlns:a16="http://schemas.microsoft.com/office/drawing/2014/main" val="3724633007"/>
                  </a:ext>
                </a:extLst>
              </a:tr>
              <a:tr h="402167">
                <a:tc>
                  <a:txBody>
                    <a:bodyPr/>
                    <a:lstStyle/>
                    <a:p>
                      <a:pPr algn="ctr"/>
                      <a:r>
                        <a:rPr lang="en-US" altLang="zh-CN" dirty="0" smtClean="0"/>
                        <a:t>00</a:t>
                      </a:r>
                      <a:endParaRPr lang="zh-CN" altLang="en-US" dirty="0"/>
                    </a:p>
                  </a:txBody>
                  <a:tcPr/>
                </a:tc>
                <a:tc>
                  <a:txBody>
                    <a:bodyPr/>
                    <a:lstStyle/>
                    <a:p>
                      <a:pPr algn="ctr"/>
                      <a:r>
                        <a:rPr lang="en-US" altLang="zh-CN" dirty="0" smtClean="0"/>
                        <a:t>01</a:t>
                      </a:r>
                      <a:endParaRPr lang="zh-CN" altLang="en-US" dirty="0"/>
                    </a:p>
                  </a:txBody>
                  <a:tcPr/>
                </a:tc>
                <a:tc>
                  <a:txBody>
                    <a:bodyPr/>
                    <a:lstStyle/>
                    <a:p>
                      <a:pPr algn="ctr"/>
                      <a:r>
                        <a:rPr lang="en-US" altLang="zh-CN" dirty="0" smtClean="0"/>
                        <a:t>10 </a:t>
                      </a:r>
                      <a:endParaRPr lang="zh-CN" altLang="en-US" dirty="0"/>
                    </a:p>
                  </a:txBody>
                  <a:tcPr/>
                </a:tc>
                <a:tc>
                  <a:txBody>
                    <a:bodyPr/>
                    <a:lstStyle/>
                    <a:p>
                      <a:pPr algn="ctr"/>
                      <a:r>
                        <a:rPr lang="en-US" altLang="zh-CN" dirty="0" smtClean="0"/>
                        <a:t>11</a:t>
                      </a:r>
                      <a:endParaRPr lang="zh-CN" altLang="en-US" dirty="0"/>
                    </a:p>
                  </a:txBody>
                  <a:tcPr/>
                </a:tc>
                <a:extLst>
                  <a:ext uri="{0D108BD9-81ED-4DB2-BD59-A6C34878D82A}">
                    <a16:rowId xmlns:a16="http://schemas.microsoft.com/office/drawing/2014/main" val="936628080"/>
                  </a:ext>
                </a:extLst>
              </a:tr>
            </a:tbl>
          </a:graphicData>
        </a:graphic>
      </p:graphicFrame>
    </p:spTree>
    <p:extLst>
      <p:ext uri="{BB962C8B-B14F-4D97-AF65-F5344CB8AC3E}">
        <p14:creationId xmlns:p14="http://schemas.microsoft.com/office/powerpoint/2010/main" val="360974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par>
                                <p:cTn id="8" presetID="16" presetClass="entr" presetSubtype="21"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arn(inVertic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heel(1)">
                                      <p:cBhvr>
                                        <p:cTn id="15"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为何需要哈夫曼编码</a:t>
            </a:r>
            <a:endParaRPr lang="zh-CN" altLang="en-US" dirty="0"/>
          </a:p>
        </p:txBody>
      </p:sp>
      <p:sp>
        <p:nvSpPr>
          <p:cNvPr id="3" name="内容占位符 2"/>
          <p:cNvSpPr>
            <a:spLocks noGrp="1"/>
          </p:cNvSpPr>
          <p:nvPr>
            <p:ph idx="1"/>
          </p:nvPr>
        </p:nvSpPr>
        <p:spPr>
          <a:xfrm>
            <a:off x="1451580" y="2015732"/>
            <a:ext cx="5624470" cy="3450613"/>
          </a:xfrm>
        </p:spPr>
        <p:txBody>
          <a:bodyPr>
            <a:normAutofit/>
          </a:bodyPr>
          <a:lstStyle/>
          <a:p>
            <a:pPr eaLnBrk="0" hangingPunct="0">
              <a:spcBef>
                <a:spcPct val="50000"/>
              </a:spcBef>
            </a:pPr>
            <a:r>
              <a:rPr kumimoji="1" lang="zh-CN" altLang="en-US" sz="2400" b="1" dirty="0">
                <a:solidFill>
                  <a:srgbClr val="000000"/>
                </a:solidFill>
                <a:latin typeface="+mn-ea"/>
              </a:rPr>
              <a:t>采用不等长编码，让出现次数多的字符用短码</a:t>
            </a:r>
            <a:r>
              <a:rPr kumimoji="1" lang="zh-CN" altLang="en-US" sz="2400" b="1" dirty="0" smtClean="0">
                <a:solidFill>
                  <a:srgbClr val="000000"/>
                </a:solidFill>
                <a:latin typeface="+mn-ea"/>
              </a:rPr>
              <a:t>。如</a:t>
            </a:r>
            <a:endParaRPr kumimoji="1" lang="zh-CN" altLang="en-US" sz="2400" b="1" dirty="0">
              <a:solidFill>
                <a:srgbClr val="000000"/>
              </a:solidFill>
              <a:latin typeface="+mn-ea"/>
            </a:endParaRPr>
          </a:p>
          <a:p>
            <a:pPr eaLnBrk="0" hangingPunct="0">
              <a:spcBef>
                <a:spcPct val="50000"/>
              </a:spcBef>
            </a:pPr>
            <a:r>
              <a:rPr kumimoji="1" lang="zh-CN" altLang="en-US" sz="2400" b="1" dirty="0">
                <a:solidFill>
                  <a:srgbClr val="000000"/>
                </a:solidFill>
                <a:latin typeface="+mn-ea"/>
              </a:rPr>
              <a:t>则</a:t>
            </a:r>
            <a:r>
              <a:rPr kumimoji="1" lang="en-US" altLang="zh-CN" sz="2400" b="1" dirty="0">
                <a:solidFill>
                  <a:srgbClr val="000000"/>
                </a:solidFill>
                <a:latin typeface="+mn-ea"/>
              </a:rPr>
              <a:t>ABACCDA</a:t>
            </a:r>
            <a:r>
              <a:rPr kumimoji="1" lang="zh-CN" altLang="en-US" sz="2400" b="1" dirty="0">
                <a:solidFill>
                  <a:srgbClr val="000000"/>
                </a:solidFill>
                <a:latin typeface="+mn-ea"/>
              </a:rPr>
              <a:t>文字的电文为：</a:t>
            </a:r>
            <a:r>
              <a:rPr kumimoji="1" lang="en-US" altLang="zh-CN" sz="2400" b="1" dirty="0">
                <a:solidFill>
                  <a:srgbClr val="000000"/>
                </a:solidFill>
                <a:latin typeface="+mn-ea"/>
              </a:rPr>
              <a:t>000011010     </a:t>
            </a:r>
            <a:r>
              <a:rPr kumimoji="1" lang="zh-CN" altLang="en-US" sz="2400" b="1" dirty="0">
                <a:solidFill>
                  <a:srgbClr val="000000"/>
                </a:solidFill>
                <a:latin typeface="+mn-ea"/>
              </a:rPr>
              <a:t>共</a:t>
            </a:r>
            <a:r>
              <a:rPr kumimoji="1" lang="en-US" altLang="zh-CN" sz="2400" b="1" dirty="0">
                <a:solidFill>
                  <a:srgbClr val="000000"/>
                </a:solidFill>
                <a:latin typeface="+mn-ea"/>
              </a:rPr>
              <a:t>9</a:t>
            </a:r>
            <a:r>
              <a:rPr kumimoji="1" lang="zh-CN" altLang="en-US" sz="2400" b="1" dirty="0">
                <a:solidFill>
                  <a:srgbClr val="000000"/>
                </a:solidFill>
                <a:latin typeface="+mn-ea"/>
              </a:rPr>
              <a:t>位</a:t>
            </a:r>
          </a:p>
          <a:p>
            <a:pPr eaLnBrk="0" hangingPunct="0">
              <a:spcBef>
                <a:spcPct val="50000"/>
              </a:spcBef>
            </a:pPr>
            <a:r>
              <a:rPr kumimoji="1" lang="zh-CN" altLang="en-US" sz="2400" b="1" dirty="0">
                <a:solidFill>
                  <a:srgbClr val="000000"/>
                </a:solidFill>
                <a:latin typeface="+mn-ea"/>
              </a:rPr>
              <a:t>但无法译码，它即可译为</a:t>
            </a:r>
            <a:r>
              <a:rPr kumimoji="1" lang="en-US" altLang="zh-CN" sz="2400" b="1" dirty="0">
                <a:solidFill>
                  <a:srgbClr val="000000"/>
                </a:solidFill>
                <a:latin typeface="+mn-ea"/>
              </a:rPr>
              <a:t>BBCCACA</a:t>
            </a:r>
            <a:r>
              <a:rPr kumimoji="1" lang="zh-CN" altLang="en-US" sz="2400" b="1" dirty="0">
                <a:solidFill>
                  <a:srgbClr val="000000"/>
                </a:solidFill>
                <a:latin typeface="+mn-ea"/>
              </a:rPr>
              <a:t>，也可译为</a:t>
            </a:r>
            <a:r>
              <a:rPr kumimoji="1" lang="en-US" altLang="zh-CN" sz="2400" b="1" dirty="0">
                <a:solidFill>
                  <a:srgbClr val="000000"/>
                </a:solidFill>
                <a:latin typeface="+mn-ea"/>
              </a:rPr>
              <a:t>AAAACCDA</a:t>
            </a:r>
            <a:r>
              <a:rPr kumimoji="1" lang="zh-CN" altLang="en-US" sz="2400" b="1" dirty="0">
                <a:solidFill>
                  <a:srgbClr val="000000"/>
                </a:solidFill>
                <a:latin typeface="+mn-ea"/>
              </a:rPr>
              <a:t>等。</a:t>
            </a:r>
          </a:p>
          <a:p>
            <a:endParaRPr lang="zh-CN" altLang="en-US" sz="2400" dirty="0">
              <a:latin typeface="+mn-ea"/>
            </a:endParaRPr>
          </a:p>
        </p:txBody>
      </p:sp>
      <p:grpSp>
        <p:nvGrpSpPr>
          <p:cNvPr id="18" name="组合 17"/>
          <p:cNvGrpSpPr/>
          <p:nvPr/>
        </p:nvGrpSpPr>
        <p:grpSpPr>
          <a:xfrm>
            <a:off x="7348862" y="1452032"/>
            <a:ext cx="1752757" cy="1411960"/>
            <a:chOff x="3461657" y="2259708"/>
            <a:chExt cx="1752757" cy="1411960"/>
          </a:xfrm>
        </p:grpSpPr>
        <p:sp>
          <p:nvSpPr>
            <p:cNvPr id="19" name="椭圆 18"/>
            <p:cNvSpPr/>
            <p:nvPr/>
          </p:nvSpPr>
          <p:spPr>
            <a:xfrm>
              <a:off x="3461657" y="2259708"/>
              <a:ext cx="1632857" cy="14119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831928" y="2429107"/>
              <a:ext cx="1382486" cy="9579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华文楷体" panose="02010600040101010101" pitchFamily="2" charset="-122"/>
                  <a:ea typeface="华文楷体" panose="02010600040101010101" pitchFamily="2" charset="-122"/>
                </a:rPr>
                <a:t>方法二</a:t>
              </a:r>
              <a:endParaRPr lang="zh-CN" altLang="en-US" dirty="0">
                <a:solidFill>
                  <a:schemeClr val="tx1"/>
                </a:solidFill>
                <a:latin typeface="华文楷体" panose="02010600040101010101" pitchFamily="2" charset="-122"/>
                <a:ea typeface="华文楷体" panose="02010600040101010101" pitchFamily="2" charset="-122"/>
              </a:endParaRPr>
            </a:p>
          </p:txBody>
        </p:sp>
      </p:grpSp>
      <p:grpSp>
        <p:nvGrpSpPr>
          <p:cNvPr id="21" name="组合 20"/>
          <p:cNvGrpSpPr/>
          <p:nvPr/>
        </p:nvGrpSpPr>
        <p:grpSpPr>
          <a:xfrm>
            <a:off x="8892225" y="1068645"/>
            <a:ext cx="3012622" cy="2273521"/>
            <a:chOff x="5053692" y="1819507"/>
            <a:chExt cx="3012622" cy="2273521"/>
          </a:xfrm>
        </p:grpSpPr>
        <p:sp>
          <p:nvSpPr>
            <p:cNvPr id="22" name="椭圆 21"/>
            <p:cNvSpPr/>
            <p:nvPr/>
          </p:nvSpPr>
          <p:spPr>
            <a:xfrm>
              <a:off x="5094514" y="1819507"/>
              <a:ext cx="2971800" cy="227352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5053692" y="2075829"/>
              <a:ext cx="2580228" cy="16376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grpSp>
      <p:graphicFrame>
        <p:nvGraphicFramePr>
          <p:cNvPr id="24" name="表格 23"/>
          <p:cNvGraphicFramePr>
            <a:graphicFrameLocks noGrp="1"/>
          </p:cNvGraphicFramePr>
          <p:nvPr>
            <p:extLst>
              <p:ext uri="{D42A27DB-BD31-4B8C-83A1-F6EECF244321}">
                <p14:modId xmlns:p14="http://schemas.microsoft.com/office/powerpoint/2010/main" val="2381032287"/>
              </p:ext>
            </p:extLst>
          </p:nvPr>
        </p:nvGraphicFramePr>
        <p:xfrm>
          <a:off x="9078033" y="1774048"/>
          <a:ext cx="2311400" cy="767927"/>
        </p:xfrm>
        <a:graphic>
          <a:graphicData uri="http://schemas.openxmlformats.org/drawingml/2006/table">
            <a:tbl>
              <a:tblPr firstRow="1" bandRow="1">
                <a:tableStyleId>{5C22544A-7EE6-4342-B048-85BDC9FD1C3A}</a:tableStyleId>
              </a:tblPr>
              <a:tblGrid>
                <a:gridCol w="577850">
                  <a:extLst>
                    <a:ext uri="{9D8B030D-6E8A-4147-A177-3AD203B41FA5}">
                      <a16:colId xmlns:a16="http://schemas.microsoft.com/office/drawing/2014/main" val="720112950"/>
                    </a:ext>
                  </a:extLst>
                </a:gridCol>
                <a:gridCol w="577850">
                  <a:extLst>
                    <a:ext uri="{9D8B030D-6E8A-4147-A177-3AD203B41FA5}">
                      <a16:colId xmlns:a16="http://schemas.microsoft.com/office/drawing/2014/main" val="1378062424"/>
                    </a:ext>
                  </a:extLst>
                </a:gridCol>
                <a:gridCol w="577850">
                  <a:extLst>
                    <a:ext uri="{9D8B030D-6E8A-4147-A177-3AD203B41FA5}">
                      <a16:colId xmlns:a16="http://schemas.microsoft.com/office/drawing/2014/main" val="3128887840"/>
                    </a:ext>
                  </a:extLst>
                </a:gridCol>
                <a:gridCol w="577850">
                  <a:extLst>
                    <a:ext uri="{9D8B030D-6E8A-4147-A177-3AD203B41FA5}">
                      <a16:colId xmlns:a16="http://schemas.microsoft.com/office/drawing/2014/main" val="1955239947"/>
                    </a:ext>
                  </a:extLst>
                </a:gridCol>
              </a:tblGrid>
              <a:tr h="306392">
                <a:tc>
                  <a:txBody>
                    <a:bodyPr/>
                    <a:lstStyle/>
                    <a:p>
                      <a:pPr algn="ctr"/>
                      <a:r>
                        <a:rPr lang="en-US" altLang="zh-CN" dirty="0" smtClean="0"/>
                        <a:t>A</a:t>
                      </a:r>
                      <a:endParaRPr lang="zh-CN" altLang="en-US" dirty="0"/>
                    </a:p>
                  </a:txBody>
                  <a:tcPr/>
                </a:tc>
                <a:tc>
                  <a:txBody>
                    <a:bodyPr/>
                    <a:lstStyle/>
                    <a:p>
                      <a:pPr algn="ctr"/>
                      <a:r>
                        <a:rPr lang="en-US" altLang="zh-CN" dirty="0" smtClean="0"/>
                        <a:t>B</a:t>
                      </a:r>
                      <a:endParaRPr lang="zh-CN" altLang="en-US" dirty="0"/>
                    </a:p>
                  </a:txBody>
                  <a:tcPr/>
                </a:tc>
                <a:tc>
                  <a:txBody>
                    <a:bodyPr/>
                    <a:lstStyle/>
                    <a:p>
                      <a:pPr algn="ctr"/>
                      <a:r>
                        <a:rPr lang="en-US" altLang="zh-CN" dirty="0" smtClean="0"/>
                        <a:t>C</a:t>
                      </a:r>
                      <a:endParaRPr lang="zh-CN" altLang="en-US" dirty="0"/>
                    </a:p>
                  </a:txBody>
                  <a:tcPr/>
                </a:tc>
                <a:tc>
                  <a:txBody>
                    <a:bodyPr/>
                    <a:lstStyle/>
                    <a:p>
                      <a:pPr algn="ctr"/>
                      <a:r>
                        <a:rPr lang="en-US" altLang="zh-CN" dirty="0" smtClean="0"/>
                        <a:t>D</a:t>
                      </a:r>
                      <a:endParaRPr lang="zh-CN" altLang="en-US" dirty="0"/>
                    </a:p>
                  </a:txBody>
                  <a:tcPr/>
                </a:tc>
                <a:extLst>
                  <a:ext uri="{0D108BD9-81ED-4DB2-BD59-A6C34878D82A}">
                    <a16:rowId xmlns:a16="http://schemas.microsoft.com/office/drawing/2014/main" val="3724633007"/>
                  </a:ext>
                </a:extLst>
              </a:tr>
              <a:tr h="402167">
                <a:tc>
                  <a:txBody>
                    <a:bodyPr/>
                    <a:lstStyle/>
                    <a:p>
                      <a:pPr algn="ctr"/>
                      <a:r>
                        <a:rPr lang="en-US" altLang="zh-CN" dirty="0" smtClean="0"/>
                        <a:t>0</a:t>
                      </a:r>
                      <a:endParaRPr lang="zh-CN" altLang="en-US" dirty="0"/>
                    </a:p>
                  </a:txBody>
                  <a:tcPr/>
                </a:tc>
                <a:tc>
                  <a:txBody>
                    <a:bodyPr/>
                    <a:lstStyle/>
                    <a:p>
                      <a:pPr algn="ctr"/>
                      <a:r>
                        <a:rPr lang="en-US" altLang="zh-CN" dirty="0" smtClean="0"/>
                        <a:t>00</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01</a:t>
                      </a:r>
                      <a:endParaRPr lang="zh-CN" altLang="en-US" dirty="0"/>
                    </a:p>
                  </a:txBody>
                  <a:tcPr/>
                </a:tc>
                <a:extLst>
                  <a:ext uri="{0D108BD9-81ED-4DB2-BD59-A6C34878D82A}">
                    <a16:rowId xmlns:a16="http://schemas.microsoft.com/office/drawing/2014/main" val="936628080"/>
                  </a:ext>
                </a:extLst>
              </a:tr>
            </a:tbl>
          </a:graphicData>
        </a:graphic>
      </p:graphicFrame>
    </p:spTree>
    <p:extLst>
      <p:ext uri="{BB962C8B-B14F-4D97-AF65-F5344CB8AC3E}">
        <p14:creationId xmlns:p14="http://schemas.microsoft.com/office/powerpoint/2010/main" val="58974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par>
                                <p:cTn id="8" presetID="16" presetClass="entr" presetSubtype="21"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arn(inVertical)">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heel(1)">
                                      <p:cBhvr>
                                        <p:cTn id="15"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为何需要哈夫曼编码</a:t>
            </a:r>
            <a:endParaRPr lang="zh-CN" altLang="en-US" dirty="0"/>
          </a:p>
        </p:txBody>
      </p:sp>
      <p:sp>
        <p:nvSpPr>
          <p:cNvPr id="3" name="内容占位符 2"/>
          <p:cNvSpPr>
            <a:spLocks noGrp="1"/>
          </p:cNvSpPr>
          <p:nvPr>
            <p:ph idx="1"/>
          </p:nvPr>
        </p:nvSpPr>
        <p:spPr>
          <a:xfrm>
            <a:off x="1451579" y="2015732"/>
            <a:ext cx="7440646" cy="3920834"/>
          </a:xfrm>
        </p:spPr>
        <p:txBody>
          <a:bodyPr>
            <a:normAutofit/>
          </a:bodyPr>
          <a:lstStyle/>
          <a:p>
            <a:pPr eaLnBrk="0" hangingPunct="0">
              <a:lnSpc>
                <a:spcPct val="110000"/>
              </a:lnSpc>
              <a:spcBef>
                <a:spcPct val="50000"/>
              </a:spcBef>
            </a:pPr>
            <a:r>
              <a:rPr kumimoji="1" lang="zh-CN" altLang="en-US" sz="2400" b="1" dirty="0">
                <a:solidFill>
                  <a:srgbClr val="000000"/>
                </a:solidFill>
                <a:latin typeface="+mn-ea"/>
              </a:rPr>
              <a:t>采用不等长编码，让出现次数多的字符用短码，</a:t>
            </a:r>
          </a:p>
          <a:p>
            <a:pPr eaLnBrk="0" hangingPunct="0">
              <a:lnSpc>
                <a:spcPct val="110000"/>
              </a:lnSpc>
              <a:spcBef>
                <a:spcPct val="50000"/>
              </a:spcBef>
            </a:pPr>
            <a:r>
              <a:rPr kumimoji="1" lang="zh-CN" altLang="en-US" sz="2400" b="1" dirty="0">
                <a:solidFill>
                  <a:srgbClr val="000000"/>
                </a:solidFill>
                <a:latin typeface="+mn-ea"/>
              </a:rPr>
              <a:t>且任一编码不能是另一编码的前缀。</a:t>
            </a:r>
          </a:p>
          <a:p>
            <a:pPr eaLnBrk="0" hangingPunct="0">
              <a:lnSpc>
                <a:spcPct val="110000"/>
              </a:lnSpc>
              <a:spcBef>
                <a:spcPct val="50000"/>
              </a:spcBef>
            </a:pPr>
            <a:r>
              <a:rPr kumimoji="1" lang="zh-CN" altLang="en-US" sz="2400" b="1" dirty="0">
                <a:solidFill>
                  <a:srgbClr val="000000"/>
                </a:solidFill>
                <a:latin typeface="+mn-ea"/>
              </a:rPr>
              <a:t>则</a:t>
            </a:r>
            <a:r>
              <a:rPr kumimoji="1" lang="en-US" altLang="zh-CN" sz="2400" b="1" dirty="0">
                <a:solidFill>
                  <a:srgbClr val="000000"/>
                </a:solidFill>
                <a:latin typeface="+mn-ea"/>
              </a:rPr>
              <a:t>ABACCDA</a:t>
            </a:r>
            <a:r>
              <a:rPr kumimoji="1" lang="zh-CN" altLang="en-US" sz="2400" b="1" dirty="0">
                <a:solidFill>
                  <a:srgbClr val="000000"/>
                </a:solidFill>
                <a:latin typeface="+mn-ea"/>
              </a:rPr>
              <a:t>文字的电文为：</a:t>
            </a:r>
            <a:r>
              <a:rPr kumimoji="1" lang="en-US" altLang="zh-CN" sz="2400" b="1" dirty="0">
                <a:solidFill>
                  <a:srgbClr val="000000"/>
                </a:solidFill>
                <a:latin typeface="+mn-ea"/>
              </a:rPr>
              <a:t>0110010101110     </a:t>
            </a:r>
            <a:r>
              <a:rPr kumimoji="1" lang="zh-CN" altLang="en-US" sz="2400" b="1" dirty="0">
                <a:solidFill>
                  <a:srgbClr val="000000"/>
                </a:solidFill>
                <a:latin typeface="+mn-ea"/>
              </a:rPr>
              <a:t>共</a:t>
            </a:r>
            <a:r>
              <a:rPr kumimoji="1" lang="en-US" altLang="zh-CN" sz="2400" b="1" dirty="0">
                <a:solidFill>
                  <a:srgbClr val="000000"/>
                </a:solidFill>
                <a:latin typeface="+mn-ea"/>
              </a:rPr>
              <a:t>13</a:t>
            </a:r>
            <a:r>
              <a:rPr kumimoji="1" lang="zh-CN" altLang="en-US" sz="2400" b="1" dirty="0" smtClean="0">
                <a:solidFill>
                  <a:srgbClr val="000000"/>
                </a:solidFill>
                <a:latin typeface="+mn-ea"/>
              </a:rPr>
              <a:t>位</a:t>
            </a:r>
            <a:endParaRPr kumimoji="1" lang="en-US" altLang="zh-CN" sz="2400" b="1" dirty="0" smtClean="0">
              <a:solidFill>
                <a:srgbClr val="000000"/>
              </a:solidFill>
              <a:latin typeface="+mn-ea"/>
            </a:endParaRPr>
          </a:p>
          <a:p>
            <a:pPr eaLnBrk="0" hangingPunct="0">
              <a:lnSpc>
                <a:spcPct val="110000"/>
              </a:lnSpc>
              <a:spcBef>
                <a:spcPct val="50000"/>
              </a:spcBef>
            </a:pPr>
            <a:r>
              <a:rPr kumimoji="1" lang="zh-CN" altLang="en-US" sz="2400" b="1" dirty="0">
                <a:solidFill>
                  <a:srgbClr val="006666"/>
                </a:solidFill>
                <a:latin typeface="Times New Roman" panose="02020603050405020304" pitchFamily="18" charset="0"/>
                <a:ea typeface="楷体_GB2312" pitchFamily="49" charset="-122"/>
              </a:rPr>
              <a:t>利用哈夫曼树可以构造一种不等长的二进制编码</a:t>
            </a:r>
            <a:r>
              <a:rPr kumimoji="1" lang="en-US" altLang="zh-CN" sz="2400" b="1" dirty="0">
                <a:solidFill>
                  <a:srgbClr val="006666"/>
                </a:solidFill>
                <a:latin typeface="Times New Roman" panose="02020603050405020304" pitchFamily="18" charset="0"/>
                <a:ea typeface="楷体_GB2312" pitchFamily="49" charset="-122"/>
              </a:rPr>
              <a:t>——</a:t>
            </a:r>
            <a:r>
              <a:rPr kumimoji="1" lang="zh-CN" altLang="en-US" sz="2400" b="1" dirty="0">
                <a:solidFill>
                  <a:srgbClr val="006666"/>
                </a:solidFill>
                <a:latin typeface="Times New Roman" panose="02020603050405020304" pitchFamily="18" charset="0"/>
                <a:ea typeface="楷体_GB2312" pitchFamily="49" charset="-122"/>
              </a:rPr>
              <a:t>哈夫曼编码，并且构造所得的</a:t>
            </a:r>
            <a:r>
              <a:rPr kumimoji="1" lang="zh-CN" altLang="en-US" sz="2400" b="1" dirty="0">
                <a:solidFill>
                  <a:srgbClr val="990000"/>
                </a:solidFill>
                <a:latin typeface="+mn-ea"/>
              </a:rPr>
              <a:t>哈夫曼</a:t>
            </a:r>
            <a:r>
              <a:rPr kumimoji="1" lang="zh-CN" altLang="en-US" sz="2400" b="1" dirty="0">
                <a:solidFill>
                  <a:srgbClr val="990000"/>
                </a:solidFill>
                <a:latin typeface="Times New Roman" panose="02020603050405020304" pitchFamily="18" charset="0"/>
                <a:ea typeface="楷体_GB2312" pitchFamily="49" charset="-122"/>
              </a:rPr>
              <a:t>编码</a:t>
            </a:r>
            <a:r>
              <a:rPr kumimoji="1" lang="zh-CN" altLang="en-US" sz="2400" b="1" dirty="0">
                <a:solidFill>
                  <a:srgbClr val="006666"/>
                </a:solidFill>
                <a:latin typeface="Times New Roman" panose="02020603050405020304" pitchFamily="18" charset="0"/>
                <a:ea typeface="楷体_GB2312" pitchFamily="49" charset="-122"/>
              </a:rPr>
              <a:t>是一种</a:t>
            </a:r>
            <a:r>
              <a:rPr kumimoji="1" lang="zh-CN" altLang="en-US" sz="2400" b="1" dirty="0">
                <a:solidFill>
                  <a:srgbClr val="FF3300"/>
                </a:solidFill>
                <a:latin typeface="Times New Roman" panose="02020603050405020304" pitchFamily="18" charset="0"/>
                <a:ea typeface="楷体_GB2312" pitchFamily="49" charset="-122"/>
              </a:rPr>
              <a:t>最优前缀编码</a:t>
            </a:r>
            <a:r>
              <a:rPr kumimoji="1" lang="zh-CN" altLang="en-US" sz="2400" b="1" dirty="0">
                <a:solidFill>
                  <a:srgbClr val="006666"/>
                </a:solidFill>
                <a:latin typeface="Times New Roman" panose="02020603050405020304" pitchFamily="18" charset="0"/>
                <a:ea typeface="楷体_GB2312" pitchFamily="49" charset="-122"/>
              </a:rPr>
              <a:t>，即使所传</a:t>
            </a:r>
            <a:r>
              <a:rPr kumimoji="1" lang="zh-CN" altLang="en-US" sz="2400" b="1" dirty="0">
                <a:solidFill>
                  <a:srgbClr val="FF3300"/>
                </a:solidFill>
                <a:latin typeface="Times New Roman" panose="02020603050405020304" pitchFamily="18" charset="0"/>
                <a:ea typeface="楷体_GB2312" pitchFamily="49" charset="-122"/>
              </a:rPr>
              <a:t>电文的总长度最短</a:t>
            </a:r>
            <a:r>
              <a:rPr kumimoji="1" lang="zh-CN" altLang="en-US" sz="2400" b="1" dirty="0">
                <a:solidFill>
                  <a:srgbClr val="006666"/>
                </a:solidFill>
                <a:latin typeface="Times New Roman" panose="02020603050405020304" pitchFamily="18" charset="0"/>
                <a:ea typeface="楷体_GB2312" pitchFamily="49" charset="-122"/>
              </a:rPr>
              <a:t>。</a:t>
            </a:r>
            <a:endParaRPr kumimoji="1" lang="zh-CN" altLang="en-US" sz="2400" b="1" dirty="0">
              <a:latin typeface="Times New Roman" panose="02020603050405020304" pitchFamily="18" charset="0"/>
              <a:ea typeface="楷体_GB2312" pitchFamily="49" charset="-122"/>
            </a:endParaRPr>
          </a:p>
          <a:p>
            <a:pPr eaLnBrk="0" hangingPunct="0">
              <a:lnSpc>
                <a:spcPct val="110000"/>
              </a:lnSpc>
              <a:spcBef>
                <a:spcPct val="50000"/>
              </a:spcBef>
            </a:pPr>
            <a:endParaRPr kumimoji="1" lang="zh-CN" altLang="en-US" sz="2400" b="1" dirty="0">
              <a:solidFill>
                <a:srgbClr val="000000"/>
              </a:solidFill>
              <a:latin typeface="+mn-ea"/>
            </a:endParaRPr>
          </a:p>
          <a:p>
            <a:endParaRPr lang="zh-CN" altLang="en-US" sz="2400" dirty="0">
              <a:latin typeface="+mn-ea"/>
            </a:endParaRPr>
          </a:p>
        </p:txBody>
      </p:sp>
      <p:grpSp>
        <p:nvGrpSpPr>
          <p:cNvPr id="5" name="组合 4"/>
          <p:cNvGrpSpPr/>
          <p:nvPr/>
        </p:nvGrpSpPr>
        <p:grpSpPr>
          <a:xfrm>
            <a:off x="7348862" y="1452032"/>
            <a:ext cx="1752757" cy="1411960"/>
            <a:chOff x="3461657" y="2259708"/>
            <a:chExt cx="1752757" cy="1411960"/>
          </a:xfrm>
        </p:grpSpPr>
        <p:sp>
          <p:nvSpPr>
            <p:cNvPr id="6" name="椭圆 5"/>
            <p:cNvSpPr/>
            <p:nvPr/>
          </p:nvSpPr>
          <p:spPr>
            <a:xfrm>
              <a:off x="3461657" y="2259708"/>
              <a:ext cx="1632857" cy="14119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831928" y="2429107"/>
              <a:ext cx="1382486" cy="9579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华文楷体" panose="02010600040101010101" pitchFamily="2" charset="-122"/>
                  <a:ea typeface="华文楷体" panose="02010600040101010101" pitchFamily="2" charset="-122"/>
                </a:rPr>
                <a:t>方法三</a:t>
              </a:r>
              <a:endParaRPr lang="zh-CN" altLang="en-US" dirty="0">
                <a:solidFill>
                  <a:schemeClr val="tx1"/>
                </a:solidFill>
                <a:latin typeface="华文楷体" panose="02010600040101010101" pitchFamily="2" charset="-122"/>
                <a:ea typeface="华文楷体" panose="02010600040101010101" pitchFamily="2" charset="-122"/>
              </a:endParaRPr>
            </a:p>
          </p:txBody>
        </p:sp>
      </p:grpSp>
      <p:grpSp>
        <p:nvGrpSpPr>
          <p:cNvPr id="8" name="组合 7"/>
          <p:cNvGrpSpPr/>
          <p:nvPr/>
        </p:nvGrpSpPr>
        <p:grpSpPr>
          <a:xfrm>
            <a:off x="8892225" y="1068645"/>
            <a:ext cx="3012622" cy="2273521"/>
            <a:chOff x="5053692" y="1819507"/>
            <a:chExt cx="3012622" cy="2273521"/>
          </a:xfrm>
        </p:grpSpPr>
        <p:sp>
          <p:nvSpPr>
            <p:cNvPr id="9" name="椭圆 8"/>
            <p:cNvSpPr/>
            <p:nvPr/>
          </p:nvSpPr>
          <p:spPr>
            <a:xfrm>
              <a:off x="5094514" y="1819507"/>
              <a:ext cx="2971800" cy="227352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053692" y="2075829"/>
              <a:ext cx="2580228" cy="16376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grpSp>
      <p:graphicFrame>
        <p:nvGraphicFramePr>
          <p:cNvPr id="11" name="表格 10"/>
          <p:cNvGraphicFramePr>
            <a:graphicFrameLocks noGrp="1"/>
          </p:cNvGraphicFramePr>
          <p:nvPr>
            <p:extLst>
              <p:ext uri="{D42A27DB-BD31-4B8C-83A1-F6EECF244321}">
                <p14:modId xmlns:p14="http://schemas.microsoft.com/office/powerpoint/2010/main" val="2291989370"/>
              </p:ext>
            </p:extLst>
          </p:nvPr>
        </p:nvGraphicFramePr>
        <p:xfrm>
          <a:off x="9078033" y="1774048"/>
          <a:ext cx="2311400" cy="767927"/>
        </p:xfrm>
        <a:graphic>
          <a:graphicData uri="http://schemas.openxmlformats.org/drawingml/2006/table">
            <a:tbl>
              <a:tblPr firstRow="1" bandRow="1">
                <a:tableStyleId>{5C22544A-7EE6-4342-B048-85BDC9FD1C3A}</a:tableStyleId>
              </a:tblPr>
              <a:tblGrid>
                <a:gridCol w="577850">
                  <a:extLst>
                    <a:ext uri="{9D8B030D-6E8A-4147-A177-3AD203B41FA5}">
                      <a16:colId xmlns:a16="http://schemas.microsoft.com/office/drawing/2014/main" val="720112950"/>
                    </a:ext>
                  </a:extLst>
                </a:gridCol>
                <a:gridCol w="577850">
                  <a:extLst>
                    <a:ext uri="{9D8B030D-6E8A-4147-A177-3AD203B41FA5}">
                      <a16:colId xmlns:a16="http://schemas.microsoft.com/office/drawing/2014/main" val="1378062424"/>
                    </a:ext>
                  </a:extLst>
                </a:gridCol>
                <a:gridCol w="577850">
                  <a:extLst>
                    <a:ext uri="{9D8B030D-6E8A-4147-A177-3AD203B41FA5}">
                      <a16:colId xmlns:a16="http://schemas.microsoft.com/office/drawing/2014/main" val="3128887840"/>
                    </a:ext>
                  </a:extLst>
                </a:gridCol>
                <a:gridCol w="577850">
                  <a:extLst>
                    <a:ext uri="{9D8B030D-6E8A-4147-A177-3AD203B41FA5}">
                      <a16:colId xmlns:a16="http://schemas.microsoft.com/office/drawing/2014/main" val="1955239947"/>
                    </a:ext>
                  </a:extLst>
                </a:gridCol>
              </a:tblGrid>
              <a:tr h="306392">
                <a:tc>
                  <a:txBody>
                    <a:bodyPr/>
                    <a:lstStyle/>
                    <a:p>
                      <a:pPr algn="ctr"/>
                      <a:r>
                        <a:rPr lang="en-US" altLang="zh-CN" dirty="0" smtClean="0"/>
                        <a:t>A</a:t>
                      </a:r>
                      <a:endParaRPr lang="zh-CN" altLang="en-US" dirty="0"/>
                    </a:p>
                  </a:txBody>
                  <a:tcPr/>
                </a:tc>
                <a:tc>
                  <a:txBody>
                    <a:bodyPr/>
                    <a:lstStyle/>
                    <a:p>
                      <a:pPr algn="ctr"/>
                      <a:r>
                        <a:rPr lang="en-US" altLang="zh-CN" dirty="0" smtClean="0"/>
                        <a:t>B</a:t>
                      </a:r>
                      <a:endParaRPr lang="zh-CN" altLang="en-US" dirty="0"/>
                    </a:p>
                  </a:txBody>
                  <a:tcPr/>
                </a:tc>
                <a:tc>
                  <a:txBody>
                    <a:bodyPr/>
                    <a:lstStyle/>
                    <a:p>
                      <a:pPr algn="ctr"/>
                      <a:r>
                        <a:rPr lang="en-US" altLang="zh-CN" dirty="0" smtClean="0"/>
                        <a:t>C</a:t>
                      </a:r>
                      <a:endParaRPr lang="zh-CN" altLang="en-US" dirty="0"/>
                    </a:p>
                  </a:txBody>
                  <a:tcPr/>
                </a:tc>
                <a:tc>
                  <a:txBody>
                    <a:bodyPr/>
                    <a:lstStyle/>
                    <a:p>
                      <a:pPr algn="ctr"/>
                      <a:r>
                        <a:rPr lang="en-US" altLang="zh-CN" dirty="0" smtClean="0"/>
                        <a:t>D</a:t>
                      </a:r>
                      <a:endParaRPr lang="zh-CN" altLang="en-US" dirty="0"/>
                    </a:p>
                  </a:txBody>
                  <a:tcPr/>
                </a:tc>
                <a:extLst>
                  <a:ext uri="{0D108BD9-81ED-4DB2-BD59-A6C34878D82A}">
                    <a16:rowId xmlns:a16="http://schemas.microsoft.com/office/drawing/2014/main" val="3724633007"/>
                  </a:ext>
                </a:extLst>
              </a:tr>
              <a:tr h="402167">
                <a:tc>
                  <a:txBody>
                    <a:bodyPr/>
                    <a:lstStyle/>
                    <a:p>
                      <a:pPr algn="ctr"/>
                      <a:r>
                        <a:rPr lang="en-US" altLang="zh-CN" dirty="0" smtClean="0"/>
                        <a:t>0</a:t>
                      </a:r>
                      <a:endParaRPr lang="zh-CN" altLang="en-US" dirty="0"/>
                    </a:p>
                  </a:txBody>
                  <a:tcPr/>
                </a:tc>
                <a:tc>
                  <a:txBody>
                    <a:bodyPr/>
                    <a:lstStyle/>
                    <a:p>
                      <a:pPr algn="ctr"/>
                      <a:r>
                        <a:rPr lang="en-US" altLang="zh-CN" dirty="0" smtClean="0"/>
                        <a:t>110</a:t>
                      </a:r>
                      <a:endParaRPr lang="zh-CN" altLang="en-US" dirty="0"/>
                    </a:p>
                  </a:txBody>
                  <a:tcPr/>
                </a:tc>
                <a:tc>
                  <a:txBody>
                    <a:bodyPr/>
                    <a:lstStyle/>
                    <a:p>
                      <a:pPr algn="ctr"/>
                      <a:r>
                        <a:rPr lang="en-US" altLang="zh-CN" dirty="0" smtClean="0"/>
                        <a:t>10 </a:t>
                      </a:r>
                      <a:endParaRPr lang="zh-CN" altLang="en-US" dirty="0"/>
                    </a:p>
                  </a:txBody>
                  <a:tcPr/>
                </a:tc>
                <a:tc>
                  <a:txBody>
                    <a:bodyPr/>
                    <a:lstStyle/>
                    <a:p>
                      <a:pPr algn="ctr"/>
                      <a:r>
                        <a:rPr lang="en-US" altLang="zh-CN" dirty="0" smtClean="0"/>
                        <a:t>111</a:t>
                      </a:r>
                      <a:endParaRPr lang="zh-CN" altLang="en-US" dirty="0"/>
                    </a:p>
                  </a:txBody>
                  <a:tcPr/>
                </a:tc>
                <a:extLst>
                  <a:ext uri="{0D108BD9-81ED-4DB2-BD59-A6C34878D82A}">
                    <a16:rowId xmlns:a16="http://schemas.microsoft.com/office/drawing/2014/main" val="936628080"/>
                  </a:ext>
                </a:extLst>
              </a:tr>
            </a:tbl>
          </a:graphicData>
        </a:graphic>
      </p:graphicFrame>
    </p:spTree>
    <p:extLst>
      <p:ext uri="{BB962C8B-B14F-4D97-AF65-F5344CB8AC3E}">
        <p14:creationId xmlns:p14="http://schemas.microsoft.com/office/powerpoint/2010/main" val="193802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heel(1)">
                                      <p:cBhvr>
                                        <p:cTn id="1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利用哈夫曼树构造哈夫曼编码</a:t>
            </a:r>
            <a:endParaRPr lang="zh-CN" altLang="en-US" dirty="0"/>
          </a:p>
        </p:txBody>
      </p:sp>
      <p:sp>
        <p:nvSpPr>
          <p:cNvPr id="3" name="内容占位符 2"/>
          <p:cNvSpPr>
            <a:spLocks noGrp="1"/>
          </p:cNvSpPr>
          <p:nvPr>
            <p:ph idx="1"/>
          </p:nvPr>
        </p:nvSpPr>
        <p:spPr>
          <a:xfrm>
            <a:off x="685800" y="2015732"/>
            <a:ext cx="11094719" cy="3583210"/>
          </a:xfrm>
        </p:spPr>
        <p:txBody>
          <a:bodyPr>
            <a:noAutofit/>
          </a:bodyPr>
          <a:lstStyle/>
          <a:p>
            <a:pPr eaLnBrk="0" hangingPunct="0">
              <a:spcBef>
                <a:spcPct val="50000"/>
              </a:spcBef>
            </a:pPr>
            <a:r>
              <a:rPr kumimoji="1" lang="zh-CN" altLang="en-US" sz="2400" b="1" dirty="0" smtClean="0">
                <a:solidFill>
                  <a:srgbClr val="0000FF"/>
                </a:solidFill>
                <a:latin typeface="+mn-ea"/>
              </a:rPr>
              <a:t>问题</a:t>
            </a:r>
            <a:r>
              <a:rPr kumimoji="1" lang="zh-CN" altLang="en-US" sz="2400" b="1" dirty="0" smtClean="0">
                <a:solidFill>
                  <a:srgbClr val="000000"/>
                </a:solidFill>
                <a:latin typeface="+mn-ea"/>
              </a:rPr>
              <a:t>：设有</a:t>
            </a:r>
            <a:r>
              <a:rPr kumimoji="1" lang="en-US" altLang="zh-CN" sz="2400" b="1" dirty="0">
                <a:solidFill>
                  <a:srgbClr val="000000"/>
                </a:solidFill>
                <a:latin typeface="+mn-ea"/>
              </a:rPr>
              <a:t>n</a:t>
            </a:r>
            <a:r>
              <a:rPr kumimoji="1" lang="zh-CN" altLang="en-US" sz="2400" b="1" dirty="0">
                <a:solidFill>
                  <a:srgbClr val="000000"/>
                </a:solidFill>
                <a:latin typeface="+mn-ea"/>
              </a:rPr>
              <a:t>种字符，每种字符出现的次数为</a:t>
            </a:r>
            <a:r>
              <a:rPr kumimoji="1" lang="en-US" altLang="zh-CN" sz="2400" b="1" dirty="0">
                <a:solidFill>
                  <a:srgbClr val="000000"/>
                </a:solidFill>
                <a:latin typeface="+mn-ea"/>
              </a:rPr>
              <a:t>W</a:t>
            </a:r>
            <a:r>
              <a:rPr kumimoji="1" lang="en-US" altLang="zh-CN" sz="2400" b="1" baseline="-14000" dirty="0">
                <a:solidFill>
                  <a:srgbClr val="000000"/>
                </a:solidFill>
                <a:latin typeface="+mn-ea"/>
              </a:rPr>
              <a:t>i</a:t>
            </a:r>
            <a:r>
              <a:rPr kumimoji="1" lang="en-US" altLang="zh-CN" sz="2400" b="1" dirty="0">
                <a:solidFill>
                  <a:srgbClr val="000000"/>
                </a:solidFill>
                <a:latin typeface="+mn-ea"/>
              </a:rPr>
              <a:t> </a:t>
            </a:r>
            <a:r>
              <a:rPr kumimoji="1" lang="en-US" altLang="zh-CN" sz="2400" b="1" dirty="0" smtClean="0">
                <a:solidFill>
                  <a:srgbClr val="000000"/>
                </a:solidFill>
                <a:latin typeface="+mn-ea"/>
              </a:rPr>
              <a:t>, </a:t>
            </a:r>
            <a:r>
              <a:rPr kumimoji="1" lang="zh-CN" altLang="en-US" sz="2400" b="1" dirty="0" smtClean="0">
                <a:solidFill>
                  <a:srgbClr val="000000"/>
                </a:solidFill>
                <a:latin typeface="+mn-ea"/>
              </a:rPr>
              <a:t>其</a:t>
            </a:r>
            <a:r>
              <a:rPr kumimoji="1" lang="zh-CN" altLang="en-US" sz="2400" b="1" dirty="0">
                <a:solidFill>
                  <a:srgbClr val="000000"/>
                </a:solidFill>
                <a:latin typeface="+mn-ea"/>
              </a:rPr>
              <a:t>编码长度为</a:t>
            </a:r>
            <a:r>
              <a:rPr kumimoji="1" lang="en-US" altLang="zh-CN" sz="2400" b="1" dirty="0">
                <a:solidFill>
                  <a:srgbClr val="000000"/>
                </a:solidFill>
                <a:latin typeface="+mn-ea"/>
              </a:rPr>
              <a:t>L</a:t>
            </a:r>
            <a:r>
              <a:rPr kumimoji="1" lang="en-US" altLang="zh-CN" sz="2400" b="1" baseline="-14000" dirty="0">
                <a:solidFill>
                  <a:srgbClr val="000000"/>
                </a:solidFill>
                <a:latin typeface="+mn-ea"/>
              </a:rPr>
              <a:t>i </a:t>
            </a:r>
            <a:r>
              <a:rPr kumimoji="1" lang="en-US" altLang="zh-CN" sz="2400" b="1" dirty="0">
                <a:solidFill>
                  <a:srgbClr val="000000"/>
                </a:solidFill>
                <a:latin typeface="+mn-ea"/>
              </a:rPr>
              <a:t>(</a:t>
            </a:r>
            <a:r>
              <a:rPr kumimoji="1" lang="en-US" altLang="zh-CN" sz="2400" b="1" dirty="0" err="1">
                <a:solidFill>
                  <a:srgbClr val="000000"/>
                </a:solidFill>
                <a:latin typeface="+mn-ea"/>
              </a:rPr>
              <a:t>i</a:t>
            </a:r>
            <a:r>
              <a:rPr kumimoji="1" lang="en-US" altLang="zh-CN" sz="2400" b="1" dirty="0">
                <a:solidFill>
                  <a:srgbClr val="000000"/>
                </a:solidFill>
                <a:latin typeface="+mn-ea"/>
              </a:rPr>
              <a:t>=1,2,</a:t>
            </a:r>
            <a:r>
              <a:rPr kumimoji="1" lang="zh-CN" altLang="en-US" sz="2400" b="1" dirty="0">
                <a:solidFill>
                  <a:srgbClr val="000000"/>
                </a:solidFill>
                <a:latin typeface="+mn-ea"/>
              </a:rPr>
              <a:t>．．．</a:t>
            </a:r>
            <a:r>
              <a:rPr kumimoji="1" lang="en-US" altLang="zh-CN" sz="2400" b="1" dirty="0">
                <a:solidFill>
                  <a:srgbClr val="000000"/>
                </a:solidFill>
                <a:latin typeface="+mn-ea"/>
              </a:rPr>
              <a:t>n)</a:t>
            </a:r>
            <a:r>
              <a:rPr kumimoji="1" lang="zh-CN" altLang="en-US" sz="2400" b="1" dirty="0" smtClean="0">
                <a:solidFill>
                  <a:srgbClr val="000000"/>
                </a:solidFill>
                <a:latin typeface="+mn-ea"/>
              </a:rPr>
              <a:t>，则</a:t>
            </a:r>
            <a:r>
              <a:rPr kumimoji="1" lang="zh-CN" altLang="en-US" sz="2400" b="1" dirty="0">
                <a:solidFill>
                  <a:srgbClr val="000000"/>
                </a:solidFill>
                <a:latin typeface="+mn-ea"/>
              </a:rPr>
              <a:t>整个电文总长度</a:t>
            </a:r>
            <a:r>
              <a:rPr kumimoji="1" lang="zh-CN" altLang="en-US" sz="2400" b="1" dirty="0" smtClean="0">
                <a:solidFill>
                  <a:srgbClr val="000000"/>
                </a:solidFill>
                <a:latin typeface="+mn-ea"/>
              </a:rPr>
              <a:t>为∑</a:t>
            </a:r>
            <a:r>
              <a:rPr kumimoji="1" lang="en-US" altLang="zh-CN" sz="2400" b="1" dirty="0" smtClean="0">
                <a:solidFill>
                  <a:srgbClr val="000000"/>
                </a:solidFill>
                <a:latin typeface="+mn-ea"/>
              </a:rPr>
              <a:t>W</a:t>
            </a:r>
            <a:r>
              <a:rPr kumimoji="1" lang="en-US" altLang="zh-CN" sz="2400" b="1" baseline="-14000" dirty="0" smtClean="0">
                <a:solidFill>
                  <a:srgbClr val="000000"/>
                </a:solidFill>
                <a:latin typeface="+mn-ea"/>
              </a:rPr>
              <a:t>i </a:t>
            </a:r>
            <a:r>
              <a:rPr kumimoji="1" lang="en-US" altLang="zh-CN" sz="2400" b="1" dirty="0">
                <a:solidFill>
                  <a:srgbClr val="000000"/>
                </a:solidFill>
                <a:latin typeface="+mn-ea"/>
              </a:rPr>
              <a:t>L</a:t>
            </a:r>
            <a:r>
              <a:rPr kumimoji="1" lang="en-US" altLang="zh-CN" sz="2400" b="1" baseline="-14000" dirty="0">
                <a:solidFill>
                  <a:srgbClr val="000000"/>
                </a:solidFill>
                <a:latin typeface="+mn-ea"/>
              </a:rPr>
              <a:t>i</a:t>
            </a:r>
            <a:r>
              <a:rPr kumimoji="1" lang="en-US" altLang="zh-CN" sz="2400" b="1" dirty="0">
                <a:solidFill>
                  <a:srgbClr val="000000"/>
                </a:solidFill>
                <a:latin typeface="+mn-ea"/>
              </a:rPr>
              <a:t> </a:t>
            </a:r>
            <a:r>
              <a:rPr kumimoji="1" lang="zh-CN" altLang="en-US" sz="2400" b="1" dirty="0" smtClean="0">
                <a:solidFill>
                  <a:srgbClr val="000000"/>
                </a:solidFill>
                <a:latin typeface="+mn-ea"/>
              </a:rPr>
              <a:t>，要得</a:t>
            </a:r>
            <a:r>
              <a:rPr kumimoji="1" lang="zh-CN" altLang="en-US" sz="2400" b="1" dirty="0">
                <a:solidFill>
                  <a:srgbClr val="000000"/>
                </a:solidFill>
                <a:latin typeface="+mn-ea"/>
              </a:rPr>
              <a:t>到最短的电文，即使得∑ </a:t>
            </a:r>
            <a:r>
              <a:rPr kumimoji="1" lang="en-US" altLang="zh-CN" sz="2400" b="1" dirty="0">
                <a:solidFill>
                  <a:srgbClr val="000000"/>
                </a:solidFill>
                <a:latin typeface="+mn-ea"/>
              </a:rPr>
              <a:t>W</a:t>
            </a:r>
            <a:r>
              <a:rPr kumimoji="1" lang="en-US" altLang="zh-CN" sz="2400" b="1" baseline="-14000" dirty="0">
                <a:solidFill>
                  <a:srgbClr val="000000"/>
                </a:solidFill>
                <a:latin typeface="+mn-ea"/>
              </a:rPr>
              <a:t>i </a:t>
            </a:r>
            <a:r>
              <a:rPr kumimoji="1" lang="en-US" altLang="zh-CN" sz="2400" b="1" dirty="0">
                <a:solidFill>
                  <a:srgbClr val="000000"/>
                </a:solidFill>
                <a:latin typeface="+mn-ea"/>
              </a:rPr>
              <a:t>L</a:t>
            </a:r>
            <a:r>
              <a:rPr kumimoji="1" lang="en-US" altLang="zh-CN" sz="2400" b="1" baseline="-14000" dirty="0">
                <a:solidFill>
                  <a:srgbClr val="000000"/>
                </a:solidFill>
                <a:latin typeface="+mn-ea"/>
              </a:rPr>
              <a:t>i</a:t>
            </a:r>
            <a:r>
              <a:rPr kumimoji="1" lang="zh-CN" altLang="en-US" sz="2400" b="1" dirty="0">
                <a:solidFill>
                  <a:srgbClr val="000000"/>
                </a:solidFill>
                <a:latin typeface="+mn-ea"/>
              </a:rPr>
              <a:t>最小。</a:t>
            </a:r>
          </a:p>
          <a:p>
            <a:pPr eaLnBrk="0" hangingPunct="0">
              <a:lnSpc>
                <a:spcPct val="110000"/>
              </a:lnSpc>
              <a:spcBef>
                <a:spcPct val="50000"/>
              </a:spcBef>
            </a:pPr>
            <a:r>
              <a:rPr kumimoji="1" lang="zh-CN" altLang="en-US" sz="2400" b="1" dirty="0" smtClean="0">
                <a:solidFill>
                  <a:srgbClr val="0000FF"/>
                </a:solidFill>
                <a:latin typeface="+mn-ea"/>
              </a:rPr>
              <a:t>方法</a:t>
            </a:r>
            <a:r>
              <a:rPr kumimoji="1" lang="zh-CN" altLang="en-US" sz="2400" b="1" dirty="0" smtClean="0">
                <a:solidFill>
                  <a:srgbClr val="000000"/>
                </a:solidFill>
                <a:latin typeface="+mn-ea"/>
              </a:rPr>
              <a:t>：以</a:t>
            </a:r>
            <a:r>
              <a:rPr kumimoji="1" lang="zh-CN" altLang="en-US" sz="2400" b="1" dirty="0">
                <a:solidFill>
                  <a:srgbClr val="FF0000"/>
                </a:solidFill>
                <a:latin typeface="+mn-ea"/>
              </a:rPr>
              <a:t>字符出现的次数</a:t>
            </a:r>
            <a:r>
              <a:rPr kumimoji="1" lang="zh-CN" altLang="en-US" sz="2400" b="1" dirty="0">
                <a:solidFill>
                  <a:srgbClr val="000000"/>
                </a:solidFill>
                <a:latin typeface="+mn-ea"/>
              </a:rPr>
              <a:t>为权值，构造一棵</a:t>
            </a:r>
            <a:r>
              <a:rPr kumimoji="1" lang="en-US" altLang="zh-CN" sz="2400" b="1" dirty="0">
                <a:solidFill>
                  <a:srgbClr val="000000"/>
                </a:solidFill>
                <a:latin typeface="+mn-ea"/>
              </a:rPr>
              <a:t>Huffman</a:t>
            </a:r>
            <a:r>
              <a:rPr kumimoji="1" lang="zh-CN" altLang="en-US" sz="2400" b="1" dirty="0">
                <a:solidFill>
                  <a:srgbClr val="000000"/>
                </a:solidFill>
                <a:latin typeface="+mn-ea"/>
              </a:rPr>
              <a:t>树，并规定</a:t>
            </a:r>
            <a:r>
              <a:rPr kumimoji="1" lang="zh-CN" altLang="en-US" sz="2400" b="1" dirty="0">
                <a:solidFill>
                  <a:srgbClr val="FF0000"/>
                </a:solidFill>
                <a:latin typeface="+mn-ea"/>
              </a:rPr>
              <a:t>左分支编码为</a:t>
            </a:r>
            <a:r>
              <a:rPr kumimoji="1" lang="en-US" altLang="zh-CN" sz="2400" b="1" dirty="0">
                <a:solidFill>
                  <a:srgbClr val="FF0000"/>
                </a:solidFill>
                <a:latin typeface="+mn-ea"/>
              </a:rPr>
              <a:t>0</a:t>
            </a:r>
            <a:r>
              <a:rPr kumimoji="1" lang="zh-CN" altLang="en-US" sz="2400" b="1" dirty="0">
                <a:solidFill>
                  <a:srgbClr val="FF0000"/>
                </a:solidFill>
                <a:latin typeface="+mn-ea"/>
              </a:rPr>
              <a:t>，右分支编码为</a:t>
            </a:r>
            <a:r>
              <a:rPr kumimoji="1" lang="en-US" altLang="zh-CN" sz="2400" b="1" dirty="0">
                <a:solidFill>
                  <a:srgbClr val="FF0000"/>
                </a:solidFill>
                <a:latin typeface="+mn-ea"/>
              </a:rPr>
              <a:t>1</a:t>
            </a:r>
            <a:r>
              <a:rPr kumimoji="1" lang="zh-CN" altLang="en-US" sz="2400" b="1" dirty="0">
                <a:solidFill>
                  <a:srgbClr val="000000"/>
                </a:solidFill>
                <a:latin typeface="+mn-ea"/>
              </a:rPr>
              <a:t>，则字符的编码就是</a:t>
            </a:r>
            <a:r>
              <a:rPr kumimoji="1" lang="zh-CN" altLang="en-US" sz="2400" b="1" dirty="0">
                <a:solidFill>
                  <a:srgbClr val="7030A0"/>
                </a:solidFill>
                <a:latin typeface="+mn-ea"/>
              </a:rPr>
              <a:t>从根到该字符所在的叶结点</a:t>
            </a:r>
            <a:r>
              <a:rPr kumimoji="1" lang="zh-CN" altLang="en-US" sz="2400" b="1" dirty="0">
                <a:solidFill>
                  <a:srgbClr val="000000"/>
                </a:solidFill>
                <a:latin typeface="+mn-ea"/>
              </a:rPr>
              <a:t>的路径上的分支编号序列。</a:t>
            </a:r>
          </a:p>
          <a:p>
            <a:pPr eaLnBrk="0" hangingPunct="0">
              <a:spcBef>
                <a:spcPct val="50000"/>
              </a:spcBef>
            </a:pPr>
            <a:r>
              <a:rPr kumimoji="1" lang="zh-CN" altLang="en-US" sz="2400" b="1" dirty="0">
                <a:solidFill>
                  <a:srgbClr val="000000"/>
                </a:solidFill>
                <a:latin typeface="+mn-ea"/>
              </a:rPr>
              <a:t>用</a:t>
            </a:r>
            <a:r>
              <a:rPr kumimoji="1" lang="en-US" altLang="zh-CN" sz="2400" b="1" dirty="0">
                <a:solidFill>
                  <a:srgbClr val="000000"/>
                </a:solidFill>
                <a:latin typeface="+mn-ea"/>
              </a:rPr>
              <a:t>Huffman</a:t>
            </a:r>
            <a:r>
              <a:rPr kumimoji="1" lang="zh-CN" altLang="en-US" sz="2400" b="1" dirty="0">
                <a:solidFill>
                  <a:srgbClr val="000000"/>
                </a:solidFill>
                <a:latin typeface="+mn-ea"/>
              </a:rPr>
              <a:t>树编出来的码，称为</a:t>
            </a:r>
            <a:r>
              <a:rPr kumimoji="1" lang="en-US" altLang="zh-CN" sz="2400" b="1" dirty="0">
                <a:solidFill>
                  <a:srgbClr val="FF0000"/>
                </a:solidFill>
                <a:latin typeface="+mn-ea"/>
              </a:rPr>
              <a:t>Huffman</a:t>
            </a:r>
            <a:r>
              <a:rPr kumimoji="1" lang="zh-CN" altLang="en-US" sz="2400" b="1" dirty="0">
                <a:solidFill>
                  <a:srgbClr val="FF0000"/>
                </a:solidFill>
                <a:latin typeface="+mn-ea"/>
              </a:rPr>
              <a:t>编码</a:t>
            </a:r>
            <a:r>
              <a:rPr kumimoji="1" lang="zh-CN" altLang="en-US" sz="2400" b="1" dirty="0">
                <a:solidFill>
                  <a:srgbClr val="000000"/>
                </a:solidFill>
                <a:latin typeface="+mn-ea"/>
              </a:rPr>
              <a:t>。</a:t>
            </a:r>
          </a:p>
        </p:txBody>
      </p:sp>
    </p:spTree>
    <p:extLst>
      <p:ext uri="{BB962C8B-B14F-4D97-AF65-F5344CB8AC3E}">
        <p14:creationId xmlns:p14="http://schemas.microsoft.com/office/powerpoint/2010/main" val="1637609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5641145" y="633046"/>
            <a:ext cx="5413709" cy="465640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哈夫曼编码举例</a:t>
            </a:r>
            <a:endParaRPr lang="zh-CN" altLang="en-US" dirty="0"/>
          </a:p>
        </p:txBody>
      </p:sp>
      <p:grpSp>
        <p:nvGrpSpPr>
          <p:cNvPr id="6" name="Group 2"/>
          <p:cNvGrpSpPr>
            <a:grpSpLocks/>
          </p:cNvGrpSpPr>
          <p:nvPr/>
        </p:nvGrpSpPr>
        <p:grpSpPr bwMode="auto">
          <a:xfrm>
            <a:off x="5847594" y="844990"/>
            <a:ext cx="4984750" cy="4303713"/>
            <a:chOff x="2440" y="1576"/>
            <a:chExt cx="3140" cy="2711"/>
          </a:xfrm>
        </p:grpSpPr>
        <p:grpSp>
          <p:nvGrpSpPr>
            <p:cNvPr id="7" name="Group 3"/>
            <p:cNvGrpSpPr>
              <a:grpSpLocks/>
            </p:cNvGrpSpPr>
            <p:nvPr/>
          </p:nvGrpSpPr>
          <p:grpSpPr bwMode="auto">
            <a:xfrm>
              <a:off x="2440" y="2296"/>
              <a:ext cx="1056" cy="1056"/>
              <a:chOff x="2304" y="2160"/>
              <a:chExt cx="1056" cy="1056"/>
            </a:xfrm>
          </p:grpSpPr>
          <p:sp>
            <p:nvSpPr>
              <p:cNvPr id="34" name="Oval 4"/>
              <p:cNvSpPr>
                <a:spLocks noChangeArrowheads="1"/>
              </p:cNvSpPr>
              <p:nvPr/>
            </p:nvSpPr>
            <p:spPr bwMode="auto">
              <a:xfrm>
                <a:off x="2304" y="2880"/>
                <a:ext cx="384" cy="336"/>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990000"/>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35" name="Oval 5"/>
              <p:cNvSpPr>
                <a:spLocks noChangeArrowheads="1"/>
              </p:cNvSpPr>
              <p:nvPr/>
            </p:nvSpPr>
            <p:spPr bwMode="auto">
              <a:xfrm>
                <a:off x="2976" y="2880"/>
                <a:ext cx="384" cy="336"/>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990000"/>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36" name="Text Box 6"/>
              <p:cNvSpPr txBox="1">
                <a:spLocks noChangeArrowheads="1"/>
              </p:cNvSpPr>
              <p:nvPr/>
            </p:nvSpPr>
            <p:spPr bwMode="auto">
              <a:xfrm>
                <a:off x="2640" y="2160"/>
                <a:ext cx="432" cy="420"/>
              </a:xfrm>
              <a:prstGeom prst="rect">
                <a:avLst/>
              </a:prstGeom>
              <a:solidFill>
                <a:srgbClr val="CCFFCC">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b="1">
                    <a:solidFill>
                      <a:srgbClr val="FF3300"/>
                    </a:solidFill>
                    <a:latin typeface="Times New Roman" panose="02020603050405020304" pitchFamily="18" charset="0"/>
                  </a:rPr>
                  <a:t>13</a:t>
                </a:r>
                <a:endParaRPr kumimoji="1" lang="en-US" altLang="zh-CN" sz="2400">
                  <a:latin typeface="Times New Roman" panose="02020603050405020304" pitchFamily="18" charset="0"/>
                </a:endParaRPr>
              </a:p>
            </p:txBody>
          </p:sp>
          <p:sp>
            <p:nvSpPr>
              <p:cNvPr id="37" name="Line 7"/>
              <p:cNvSpPr>
                <a:spLocks noChangeShapeType="1"/>
              </p:cNvSpPr>
              <p:nvPr/>
            </p:nvSpPr>
            <p:spPr bwMode="auto">
              <a:xfrm flipH="1">
                <a:off x="2496" y="2544"/>
                <a:ext cx="144" cy="336"/>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8"/>
              <p:cNvSpPr>
                <a:spLocks noChangeShapeType="1"/>
              </p:cNvSpPr>
              <p:nvPr/>
            </p:nvSpPr>
            <p:spPr bwMode="auto">
              <a:xfrm>
                <a:off x="3072" y="2592"/>
                <a:ext cx="96" cy="288"/>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 name="Text Box 9"/>
            <p:cNvSpPr txBox="1">
              <a:spLocks noChangeArrowheads="1"/>
            </p:cNvSpPr>
            <p:nvPr/>
          </p:nvSpPr>
          <p:spPr bwMode="auto">
            <a:xfrm>
              <a:off x="3496" y="1576"/>
              <a:ext cx="466" cy="420"/>
            </a:xfrm>
            <a:prstGeom prst="rect">
              <a:avLst/>
            </a:prstGeom>
            <a:solidFill>
              <a:srgbClr val="CAF2CE">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dirty="0">
                  <a:solidFill>
                    <a:srgbClr val="FF3300"/>
                  </a:solidFill>
                  <a:latin typeface="Times New Roman" panose="02020603050405020304" pitchFamily="18" charset="0"/>
                </a:rPr>
                <a:t>29</a:t>
              </a:r>
              <a:endParaRPr kumimoji="1" lang="en-US" altLang="zh-CN" sz="2400" dirty="0">
                <a:latin typeface="Times New Roman" panose="02020603050405020304" pitchFamily="18" charset="0"/>
              </a:endParaRPr>
            </a:p>
          </p:txBody>
        </p:sp>
        <p:sp>
          <p:nvSpPr>
            <p:cNvPr id="9" name="Line 10"/>
            <p:cNvSpPr>
              <a:spLocks noChangeShapeType="1"/>
            </p:cNvSpPr>
            <p:nvPr/>
          </p:nvSpPr>
          <p:spPr bwMode="auto">
            <a:xfrm flipH="1">
              <a:off x="2968" y="2008"/>
              <a:ext cx="528" cy="288"/>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1"/>
            <p:cNvSpPr>
              <a:spLocks noChangeShapeType="1"/>
            </p:cNvSpPr>
            <p:nvPr/>
          </p:nvSpPr>
          <p:spPr bwMode="auto">
            <a:xfrm>
              <a:off x="3976" y="2008"/>
              <a:ext cx="528" cy="288"/>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2"/>
            <p:cNvSpPr txBox="1">
              <a:spLocks noChangeArrowheads="1"/>
            </p:cNvSpPr>
            <p:nvPr/>
          </p:nvSpPr>
          <p:spPr bwMode="auto">
            <a:xfrm>
              <a:off x="3092" y="1816"/>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 name="Text Box 13"/>
            <p:cNvSpPr txBox="1">
              <a:spLocks noChangeArrowheads="1"/>
            </p:cNvSpPr>
            <p:nvPr/>
          </p:nvSpPr>
          <p:spPr bwMode="auto">
            <a:xfrm>
              <a:off x="2488" y="2564"/>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3" name="Text Box 14"/>
            <p:cNvSpPr txBox="1">
              <a:spLocks noChangeArrowheads="1"/>
            </p:cNvSpPr>
            <p:nvPr/>
          </p:nvSpPr>
          <p:spPr bwMode="auto">
            <a:xfrm>
              <a:off x="4148" y="1796"/>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4" name="Text Box 15"/>
            <p:cNvSpPr txBox="1">
              <a:spLocks noChangeArrowheads="1"/>
            </p:cNvSpPr>
            <p:nvPr/>
          </p:nvSpPr>
          <p:spPr bwMode="auto">
            <a:xfrm>
              <a:off x="3256" y="2584"/>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5" name="Text Box 16"/>
            <p:cNvSpPr txBox="1">
              <a:spLocks noChangeArrowheads="1"/>
            </p:cNvSpPr>
            <p:nvPr/>
          </p:nvSpPr>
          <p:spPr bwMode="auto">
            <a:xfrm>
              <a:off x="2440" y="3332"/>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800080"/>
                  </a:solidFill>
                  <a:latin typeface="Times New Roman" panose="02020603050405020304" pitchFamily="18" charset="0"/>
                </a:rPr>
                <a:t>00</a:t>
              </a:r>
              <a:endParaRPr kumimoji="1" lang="en-US" altLang="zh-CN" sz="2400">
                <a:latin typeface="Times New Roman" panose="02020603050405020304" pitchFamily="18" charset="0"/>
              </a:endParaRPr>
            </a:p>
          </p:txBody>
        </p:sp>
        <p:sp>
          <p:nvSpPr>
            <p:cNvPr id="16" name="Text Box 17"/>
            <p:cNvSpPr txBox="1">
              <a:spLocks noChangeArrowheads="1"/>
            </p:cNvSpPr>
            <p:nvPr/>
          </p:nvSpPr>
          <p:spPr bwMode="auto">
            <a:xfrm>
              <a:off x="3112" y="3332"/>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800080"/>
                  </a:solidFill>
                  <a:latin typeface="Times New Roman" panose="02020603050405020304" pitchFamily="18" charset="0"/>
                </a:rPr>
                <a:t>01</a:t>
              </a:r>
              <a:endParaRPr kumimoji="1" lang="en-US" altLang="zh-CN" sz="2400">
                <a:latin typeface="Times New Roman" panose="02020603050405020304" pitchFamily="18" charset="0"/>
              </a:endParaRPr>
            </a:p>
          </p:txBody>
        </p:sp>
        <p:grpSp>
          <p:nvGrpSpPr>
            <p:cNvPr id="17" name="Group 18"/>
            <p:cNvGrpSpPr>
              <a:grpSpLocks/>
            </p:cNvGrpSpPr>
            <p:nvPr/>
          </p:nvGrpSpPr>
          <p:grpSpPr bwMode="auto">
            <a:xfrm>
              <a:off x="3784" y="2308"/>
              <a:ext cx="1728" cy="1620"/>
              <a:chOff x="3648" y="2172"/>
              <a:chExt cx="1728" cy="1620"/>
            </a:xfrm>
          </p:grpSpPr>
          <p:sp>
            <p:nvSpPr>
              <p:cNvPr id="25" name="Oval 19"/>
              <p:cNvSpPr>
                <a:spLocks noChangeArrowheads="1"/>
              </p:cNvSpPr>
              <p:nvPr/>
            </p:nvSpPr>
            <p:spPr bwMode="auto">
              <a:xfrm>
                <a:off x="3648" y="2880"/>
                <a:ext cx="384" cy="336"/>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dirty="0">
                    <a:solidFill>
                      <a:srgbClr val="990000"/>
                    </a:solidFill>
                    <a:latin typeface="Times New Roman" panose="02020603050405020304" pitchFamily="18" charset="0"/>
                  </a:rPr>
                  <a:t>9</a:t>
                </a:r>
                <a:endParaRPr kumimoji="1" lang="en-US" altLang="zh-CN" sz="2400" dirty="0">
                  <a:latin typeface="Times New Roman" panose="02020603050405020304" pitchFamily="18" charset="0"/>
                </a:endParaRPr>
              </a:p>
            </p:txBody>
          </p:sp>
          <p:sp>
            <p:nvSpPr>
              <p:cNvPr id="26" name="Oval 20"/>
              <p:cNvSpPr>
                <a:spLocks noChangeArrowheads="1"/>
              </p:cNvSpPr>
              <p:nvPr/>
            </p:nvSpPr>
            <p:spPr bwMode="auto">
              <a:xfrm>
                <a:off x="4224" y="3456"/>
                <a:ext cx="384" cy="336"/>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990000"/>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7" name="Oval 21"/>
              <p:cNvSpPr>
                <a:spLocks noChangeArrowheads="1"/>
              </p:cNvSpPr>
              <p:nvPr/>
            </p:nvSpPr>
            <p:spPr bwMode="auto">
              <a:xfrm>
                <a:off x="4992" y="3456"/>
                <a:ext cx="384" cy="336"/>
              </a:xfrm>
              <a:prstGeom prst="ellipse">
                <a:avLst/>
              </a:prstGeom>
              <a:solidFill>
                <a:srgbClr val="FFFF99">
                  <a:alpha val="50000"/>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990000"/>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28" name="Line 22"/>
              <p:cNvSpPr>
                <a:spLocks noChangeShapeType="1"/>
              </p:cNvSpPr>
              <p:nvPr/>
            </p:nvSpPr>
            <p:spPr bwMode="auto">
              <a:xfrm flipH="1">
                <a:off x="4416" y="3312"/>
                <a:ext cx="240" cy="14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3"/>
              <p:cNvSpPr>
                <a:spLocks noChangeShapeType="1"/>
              </p:cNvSpPr>
              <p:nvPr/>
            </p:nvSpPr>
            <p:spPr bwMode="auto">
              <a:xfrm>
                <a:off x="4944" y="3312"/>
                <a:ext cx="240" cy="14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Text Box 24"/>
              <p:cNvSpPr txBox="1">
                <a:spLocks noChangeArrowheads="1"/>
              </p:cNvSpPr>
              <p:nvPr/>
            </p:nvSpPr>
            <p:spPr bwMode="auto">
              <a:xfrm>
                <a:off x="4646" y="2880"/>
                <a:ext cx="346" cy="420"/>
              </a:xfrm>
              <a:prstGeom prst="rect">
                <a:avLst/>
              </a:prstGeom>
              <a:solidFill>
                <a:srgbClr val="CCFFCC">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b="1">
                    <a:solidFill>
                      <a:srgbClr val="FF3300"/>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31" name="Text Box 25"/>
              <p:cNvSpPr txBox="1">
                <a:spLocks noChangeArrowheads="1"/>
              </p:cNvSpPr>
              <p:nvPr/>
            </p:nvSpPr>
            <p:spPr bwMode="auto">
              <a:xfrm>
                <a:off x="4140" y="2172"/>
                <a:ext cx="420" cy="420"/>
              </a:xfrm>
              <a:prstGeom prst="rect">
                <a:avLst/>
              </a:prstGeom>
              <a:solidFill>
                <a:srgbClr val="CAF2CE">
                  <a:alpha val="50000"/>
                </a:srgbClr>
              </a:solidFill>
              <a:ln w="25400" cap="sq">
                <a:solidFill>
                  <a:srgbClr val="00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dirty="0">
                    <a:solidFill>
                      <a:srgbClr val="FF3300"/>
                    </a:solidFill>
                    <a:latin typeface="Times New Roman" panose="02020603050405020304" pitchFamily="18" charset="0"/>
                  </a:rPr>
                  <a:t>16</a:t>
                </a:r>
                <a:endParaRPr kumimoji="1" lang="en-US" altLang="zh-CN" sz="2400" dirty="0">
                  <a:latin typeface="Times New Roman" panose="02020603050405020304" pitchFamily="18" charset="0"/>
                </a:endParaRPr>
              </a:p>
            </p:txBody>
          </p:sp>
          <p:sp>
            <p:nvSpPr>
              <p:cNvPr id="32" name="Line 26"/>
              <p:cNvSpPr>
                <a:spLocks noChangeShapeType="1"/>
              </p:cNvSpPr>
              <p:nvPr/>
            </p:nvSpPr>
            <p:spPr bwMode="auto">
              <a:xfrm flipH="1">
                <a:off x="3840" y="2592"/>
                <a:ext cx="288" cy="288"/>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27"/>
              <p:cNvSpPr>
                <a:spLocks noChangeShapeType="1"/>
              </p:cNvSpPr>
              <p:nvPr/>
            </p:nvSpPr>
            <p:spPr bwMode="auto">
              <a:xfrm>
                <a:off x="4560" y="2592"/>
                <a:ext cx="240" cy="288"/>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 name="Text Box 28"/>
            <p:cNvSpPr txBox="1">
              <a:spLocks noChangeArrowheads="1"/>
            </p:cNvSpPr>
            <p:nvPr/>
          </p:nvSpPr>
          <p:spPr bwMode="auto">
            <a:xfrm>
              <a:off x="3956" y="2564"/>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9" name="Text Box 29"/>
            <p:cNvSpPr txBox="1">
              <a:spLocks noChangeArrowheads="1"/>
            </p:cNvSpPr>
            <p:nvPr/>
          </p:nvSpPr>
          <p:spPr bwMode="auto">
            <a:xfrm>
              <a:off x="4484" y="3208"/>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20" name="Text Box 30"/>
            <p:cNvSpPr txBox="1">
              <a:spLocks noChangeArrowheads="1"/>
            </p:cNvSpPr>
            <p:nvPr/>
          </p:nvSpPr>
          <p:spPr bwMode="auto">
            <a:xfrm>
              <a:off x="4772" y="2564"/>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21" name="Text Box 31"/>
            <p:cNvSpPr txBox="1">
              <a:spLocks noChangeArrowheads="1"/>
            </p:cNvSpPr>
            <p:nvPr/>
          </p:nvSpPr>
          <p:spPr bwMode="auto">
            <a:xfrm>
              <a:off x="5156" y="3188"/>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22" name="Text Box 32"/>
            <p:cNvSpPr txBox="1">
              <a:spLocks noChangeArrowheads="1"/>
            </p:cNvSpPr>
            <p:nvPr/>
          </p:nvSpPr>
          <p:spPr bwMode="auto">
            <a:xfrm>
              <a:off x="3764" y="3332"/>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800080"/>
                  </a:solidFill>
                  <a:latin typeface="Times New Roman" panose="02020603050405020304" pitchFamily="18" charset="0"/>
                </a:rPr>
                <a:t>10</a:t>
              </a:r>
              <a:endParaRPr kumimoji="1" lang="en-US" altLang="zh-CN" sz="2400">
                <a:latin typeface="Times New Roman" panose="02020603050405020304" pitchFamily="18" charset="0"/>
              </a:endParaRPr>
            </a:p>
          </p:txBody>
        </p:sp>
        <p:sp>
          <p:nvSpPr>
            <p:cNvPr id="23" name="Text Box 33"/>
            <p:cNvSpPr txBox="1">
              <a:spLocks noChangeArrowheads="1"/>
            </p:cNvSpPr>
            <p:nvPr/>
          </p:nvSpPr>
          <p:spPr bwMode="auto">
            <a:xfrm>
              <a:off x="4264" y="3880"/>
              <a:ext cx="54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800080"/>
                  </a:solidFill>
                  <a:latin typeface="Times New Roman" panose="02020603050405020304" pitchFamily="18" charset="0"/>
                </a:rPr>
                <a:t>110</a:t>
              </a:r>
              <a:endParaRPr kumimoji="1" lang="en-US" altLang="zh-CN" sz="2400">
                <a:latin typeface="Times New Roman" panose="02020603050405020304" pitchFamily="18" charset="0"/>
              </a:endParaRPr>
            </a:p>
          </p:txBody>
        </p:sp>
        <p:sp>
          <p:nvSpPr>
            <p:cNvPr id="24" name="Text Box 34"/>
            <p:cNvSpPr txBox="1">
              <a:spLocks noChangeArrowheads="1"/>
            </p:cNvSpPr>
            <p:nvPr/>
          </p:nvSpPr>
          <p:spPr bwMode="auto">
            <a:xfrm>
              <a:off x="5060" y="3880"/>
              <a:ext cx="52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800080"/>
                  </a:solidFill>
                  <a:latin typeface="Times New Roman" panose="02020603050405020304" pitchFamily="18" charset="0"/>
                </a:rPr>
                <a:t>111</a:t>
              </a:r>
              <a:endParaRPr kumimoji="1" lang="en-US" altLang="zh-CN" sz="2400">
                <a:latin typeface="Times New Roman" panose="02020603050405020304" pitchFamily="18" charset="0"/>
              </a:endParaRPr>
            </a:p>
          </p:txBody>
        </p:sp>
      </p:grpSp>
      <p:graphicFrame>
        <p:nvGraphicFramePr>
          <p:cNvPr id="40" name="表格 39"/>
          <p:cNvGraphicFramePr>
            <a:graphicFrameLocks noGrp="1"/>
          </p:cNvGraphicFramePr>
          <p:nvPr>
            <p:extLst>
              <p:ext uri="{D42A27DB-BD31-4B8C-83A1-F6EECF244321}">
                <p14:modId xmlns:p14="http://schemas.microsoft.com/office/powerpoint/2010/main" val="1713430017"/>
              </p:ext>
            </p:extLst>
          </p:nvPr>
        </p:nvGraphicFramePr>
        <p:xfrm>
          <a:off x="1633642" y="1912425"/>
          <a:ext cx="3604353" cy="3744900"/>
        </p:xfrm>
        <a:graphic>
          <a:graphicData uri="http://schemas.openxmlformats.org/drawingml/2006/table">
            <a:tbl>
              <a:tblPr firstRow="1" bandRow="1">
                <a:tableStyleId>{5C22544A-7EE6-4342-B048-85BDC9FD1C3A}</a:tableStyleId>
              </a:tblPr>
              <a:tblGrid>
                <a:gridCol w="828204">
                  <a:extLst>
                    <a:ext uri="{9D8B030D-6E8A-4147-A177-3AD203B41FA5}">
                      <a16:colId xmlns:a16="http://schemas.microsoft.com/office/drawing/2014/main" val="20000"/>
                    </a:ext>
                  </a:extLst>
                </a:gridCol>
                <a:gridCol w="1871003">
                  <a:extLst>
                    <a:ext uri="{9D8B030D-6E8A-4147-A177-3AD203B41FA5}">
                      <a16:colId xmlns:a16="http://schemas.microsoft.com/office/drawing/2014/main" val="20001"/>
                    </a:ext>
                  </a:extLst>
                </a:gridCol>
                <a:gridCol w="905146">
                  <a:extLst>
                    <a:ext uri="{9D8B030D-6E8A-4147-A177-3AD203B41FA5}">
                      <a16:colId xmlns:a16="http://schemas.microsoft.com/office/drawing/2014/main" val="20002"/>
                    </a:ext>
                  </a:extLst>
                </a:gridCol>
              </a:tblGrid>
              <a:tr h="750509">
                <a:tc>
                  <a:txBody>
                    <a:bodyPr/>
                    <a:lstStyle/>
                    <a:p>
                      <a:pPr algn="ctr"/>
                      <a:r>
                        <a:rPr lang="zh-CN" altLang="en-US" sz="2400" dirty="0" smtClean="0"/>
                        <a:t>字符</a:t>
                      </a:r>
                      <a:endParaRPr lang="zh-CN" altLang="en-US" sz="2400" dirty="0"/>
                    </a:p>
                  </a:txBody>
                  <a:tcPr/>
                </a:tc>
                <a:tc>
                  <a:txBody>
                    <a:bodyPr/>
                    <a:lstStyle/>
                    <a:p>
                      <a:pPr algn="ctr"/>
                      <a:r>
                        <a:rPr lang="zh-CN" altLang="en-US" sz="2400" dirty="0" smtClean="0"/>
                        <a:t> 权值</a:t>
                      </a:r>
                      <a:endParaRPr lang="en-US" altLang="zh-CN" sz="2400" dirty="0" smtClean="0"/>
                    </a:p>
                    <a:p>
                      <a:pPr algn="ctr"/>
                      <a:r>
                        <a:rPr lang="zh-CN" altLang="en-US" sz="2400" dirty="0" smtClean="0"/>
                        <a:t>（出现次数）</a:t>
                      </a:r>
                      <a:endParaRPr lang="zh-CN" altLang="en-US" sz="2400" dirty="0"/>
                    </a:p>
                  </a:txBody>
                  <a:tcPr/>
                </a:tc>
                <a:tc>
                  <a:txBody>
                    <a:bodyPr/>
                    <a:lstStyle/>
                    <a:p>
                      <a:pPr algn="ctr"/>
                      <a:r>
                        <a:rPr lang="zh-CN" altLang="en-US" sz="2400" dirty="0" smtClean="0"/>
                        <a:t>编码</a:t>
                      </a:r>
                      <a:endParaRPr lang="zh-CN" altLang="en-US" sz="2400" dirty="0"/>
                    </a:p>
                  </a:txBody>
                  <a:tcPr/>
                </a:tc>
                <a:extLst>
                  <a:ext uri="{0D108BD9-81ED-4DB2-BD59-A6C34878D82A}">
                    <a16:rowId xmlns:a16="http://schemas.microsoft.com/office/drawing/2014/main" val="10000"/>
                  </a:ext>
                </a:extLst>
              </a:tr>
              <a:tr h="584388">
                <a:tc>
                  <a:txBody>
                    <a:bodyPr/>
                    <a:lstStyle/>
                    <a:p>
                      <a:pPr algn="ctr"/>
                      <a:r>
                        <a:rPr lang="en-US" altLang="zh-CN" sz="2400" dirty="0" smtClean="0"/>
                        <a:t>A</a:t>
                      </a:r>
                      <a:endParaRPr lang="zh-CN" altLang="en-US" sz="2400" dirty="0"/>
                    </a:p>
                  </a:txBody>
                  <a:tcPr/>
                </a:tc>
                <a:tc>
                  <a:txBody>
                    <a:bodyPr/>
                    <a:lstStyle/>
                    <a:p>
                      <a:pPr algn="ctr"/>
                      <a:r>
                        <a:rPr lang="en-US" altLang="zh-CN" sz="2400" dirty="0" smtClean="0"/>
                        <a:t>9</a:t>
                      </a:r>
                      <a:endParaRPr lang="zh-CN" altLang="en-US" sz="2400" dirty="0"/>
                    </a:p>
                  </a:txBody>
                  <a:tcPr/>
                </a:tc>
                <a:tc>
                  <a:txBody>
                    <a:bodyPr/>
                    <a:lstStyle/>
                    <a:p>
                      <a:pPr algn="ctr"/>
                      <a:r>
                        <a:rPr lang="en-US" altLang="zh-CN" sz="2400" dirty="0" smtClean="0"/>
                        <a:t>10</a:t>
                      </a:r>
                      <a:endParaRPr lang="zh-CN" altLang="en-US" sz="2400" dirty="0"/>
                    </a:p>
                  </a:txBody>
                  <a:tcPr/>
                </a:tc>
                <a:extLst>
                  <a:ext uri="{0D108BD9-81ED-4DB2-BD59-A6C34878D82A}">
                    <a16:rowId xmlns:a16="http://schemas.microsoft.com/office/drawing/2014/main" val="10001"/>
                  </a:ext>
                </a:extLst>
              </a:tr>
              <a:tr h="584388">
                <a:tc>
                  <a:txBody>
                    <a:bodyPr/>
                    <a:lstStyle/>
                    <a:p>
                      <a:pPr algn="ctr"/>
                      <a:r>
                        <a:rPr lang="en-US" altLang="zh-CN" sz="2400" dirty="0" smtClean="0"/>
                        <a:t>B</a:t>
                      </a:r>
                      <a:endParaRPr lang="zh-CN" altLang="en-US" sz="2400" dirty="0"/>
                    </a:p>
                  </a:txBody>
                  <a:tcPr/>
                </a:tc>
                <a:tc>
                  <a:txBody>
                    <a:bodyPr/>
                    <a:lstStyle/>
                    <a:p>
                      <a:pPr algn="ctr"/>
                      <a:r>
                        <a:rPr lang="en-US" altLang="zh-CN" sz="2400" dirty="0" smtClean="0"/>
                        <a:t>7</a:t>
                      </a:r>
                      <a:endParaRPr lang="zh-CN" altLang="en-US" sz="2400" dirty="0"/>
                    </a:p>
                  </a:txBody>
                  <a:tcPr/>
                </a:tc>
                <a:tc>
                  <a:txBody>
                    <a:bodyPr/>
                    <a:lstStyle/>
                    <a:p>
                      <a:pPr algn="ctr"/>
                      <a:r>
                        <a:rPr lang="en-US" altLang="zh-CN" sz="2400" dirty="0" smtClean="0"/>
                        <a:t>01</a:t>
                      </a:r>
                      <a:endParaRPr lang="zh-CN" altLang="en-US" sz="2400" dirty="0"/>
                    </a:p>
                  </a:txBody>
                  <a:tcPr/>
                </a:tc>
                <a:extLst>
                  <a:ext uri="{0D108BD9-81ED-4DB2-BD59-A6C34878D82A}">
                    <a16:rowId xmlns:a16="http://schemas.microsoft.com/office/drawing/2014/main" val="10002"/>
                  </a:ext>
                </a:extLst>
              </a:tr>
              <a:tr h="584388">
                <a:tc>
                  <a:txBody>
                    <a:bodyPr/>
                    <a:lstStyle/>
                    <a:p>
                      <a:pPr algn="ctr"/>
                      <a:r>
                        <a:rPr lang="en-US" altLang="zh-CN" sz="2400" dirty="0" smtClean="0"/>
                        <a:t>C</a:t>
                      </a:r>
                      <a:endParaRPr lang="zh-CN" altLang="en-US" sz="2400" dirty="0"/>
                    </a:p>
                  </a:txBody>
                  <a:tcPr/>
                </a:tc>
                <a:tc>
                  <a:txBody>
                    <a:bodyPr/>
                    <a:lstStyle/>
                    <a:p>
                      <a:pPr algn="ctr"/>
                      <a:r>
                        <a:rPr lang="en-US" altLang="zh-CN" sz="2400" dirty="0" smtClean="0"/>
                        <a:t>6</a:t>
                      </a:r>
                      <a:endParaRPr lang="zh-CN" altLang="en-US" sz="2400" dirty="0"/>
                    </a:p>
                  </a:txBody>
                  <a:tcPr/>
                </a:tc>
                <a:tc>
                  <a:txBody>
                    <a:bodyPr/>
                    <a:lstStyle/>
                    <a:p>
                      <a:pPr algn="ctr"/>
                      <a:r>
                        <a:rPr lang="en-US" altLang="zh-CN" sz="2400" dirty="0" smtClean="0"/>
                        <a:t>00</a:t>
                      </a:r>
                      <a:endParaRPr lang="zh-CN" altLang="en-US" sz="2400" dirty="0"/>
                    </a:p>
                  </a:txBody>
                  <a:tcPr/>
                </a:tc>
                <a:extLst>
                  <a:ext uri="{0D108BD9-81ED-4DB2-BD59-A6C34878D82A}">
                    <a16:rowId xmlns:a16="http://schemas.microsoft.com/office/drawing/2014/main" val="10003"/>
                  </a:ext>
                </a:extLst>
              </a:tr>
              <a:tr h="584388">
                <a:tc>
                  <a:txBody>
                    <a:bodyPr/>
                    <a:lstStyle/>
                    <a:p>
                      <a:pPr algn="ctr"/>
                      <a:r>
                        <a:rPr lang="en-US" altLang="zh-CN" sz="2400" dirty="0" smtClean="0"/>
                        <a:t>D</a:t>
                      </a:r>
                      <a:endParaRPr lang="zh-CN" altLang="en-US" sz="2400" dirty="0"/>
                    </a:p>
                  </a:txBody>
                  <a:tcPr/>
                </a:tc>
                <a:tc>
                  <a:txBody>
                    <a:bodyPr/>
                    <a:lstStyle/>
                    <a:p>
                      <a:pPr algn="ctr"/>
                      <a:r>
                        <a:rPr lang="en-US" altLang="zh-CN" sz="2400" dirty="0" smtClean="0"/>
                        <a:t>5</a:t>
                      </a:r>
                      <a:endParaRPr lang="zh-CN" altLang="en-US" sz="2400" dirty="0"/>
                    </a:p>
                  </a:txBody>
                  <a:tcPr/>
                </a:tc>
                <a:tc>
                  <a:txBody>
                    <a:bodyPr/>
                    <a:lstStyle/>
                    <a:p>
                      <a:pPr algn="ctr"/>
                      <a:r>
                        <a:rPr lang="en-US" altLang="zh-CN" sz="2400" dirty="0" smtClean="0"/>
                        <a:t>110</a:t>
                      </a:r>
                      <a:endParaRPr lang="zh-CN" altLang="en-US" sz="2400" dirty="0"/>
                    </a:p>
                  </a:txBody>
                  <a:tcPr/>
                </a:tc>
                <a:extLst>
                  <a:ext uri="{0D108BD9-81ED-4DB2-BD59-A6C34878D82A}">
                    <a16:rowId xmlns:a16="http://schemas.microsoft.com/office/drawing/2014/main" val="10004"/>
                  </a:ext>
                </a:extLst>
              </a:tr>
              <a:tr h="584388">
                <a:tc>
                  <a:txBody>
                    <a:bodyPr/>
                    <a:lstStyle/>
                    <a:p>
                      <a:pPr algn="ctr"/>
                      <a:r>
                        <a:rPr lang="en-US" altLang="zh-CN" sz="2400" dirty="0" smtClean="0"/>
                        <a:t>E</a:t>
                      </a:r>
                      <a:endParaRPr lang="zh-CN" altLang="en-US" sz="2400" dirty="0"/>
                    </a:p>
                  </a:txBody>
                  <a:tcPr/>
                </a:tc>
                <a:tc>
                  <a:txBody>
                    <a:bodyPr/>
                    <a:lstStyle/>
                    <a:p>
                      <a:pPr algn="ctr"/>
                      <a:r>
                        <a:rPr lang="en-US" altLang="zh-CN" sz="2400" dirty="0" smtClean="0"/>
                        <a:t>2</a:t>
                      </a:r>
                      <a:endParaRPr lang="zh-CN" altLang="en-US" sz="2400" dirty="0"/>
                    </a:p>
                  </a:txBody>
                  <a:tcPr/>
                </a:tc>
                <a:tc>
                  <a:txBody>
                    <a:bodyPr/>
                    <a:lstStyle/>
                    <a:p>
                      <a:pPr algn="ctr"/>
                      <a:r>
                        <a:rPr lang="en-US" altLang="zh-CN" sz="2400" dirty="0" smtClean="0"/>
                        <a:t>111</a:t>
                      </a:r>
                      <a:endParaRPr lang="zh-CN" altLang="en-US" sz="2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266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根据</a:t>
            </a:r>
            <a:r>
              <a:rPr lang="en-US" altLang="zh-CN" b="1" dirty="0" smtClean="0"/>
              <a:t>Huffman</a:t>
            </a:r>
            <a:r>
              <a:rPr lang="zh-CN" altLang="en-US" b="1" dirty="0" smtClean="0"/>
              <a:t>树编解码</a:t>
            </a:r>
            <a:endParaRPr lang="zh-CN" altLang="en-US" b="1" dirty="0"/>
          </a:p>
        </p:txBody>
      </p:sp>
      <p:sp>
        <p:nvSpPr>
          <p:cNvPr id="3" name="内容占位符 2"/>
          <p:cNvSpPr>
            <a:spLocks noGrp="1"/>
          </p:cNvSpPr>
          <p:nvPr>
            <p:ph idx="1"/>
          </p:nvPr>
        </p:nvSpPr>
        <p:spPr>
          <a:xfrm>
            <a:off x="1310065" y="1972189"/>
            <a:ext cx="9603275" cy="3450613"/>
          </a:xfrm>
        </p:spPr>
        <p:txBody>
          <a:bodyPr>
            <a:normAutofit/>
          </a:bodyPr>
          <a:lstStyle/>
          <a:p>
            <a:pPr marL="0" lvl="3" indent="-457200">
              <a:spcBef>
                <a:spcPts val="1000"/>
              </a:spcBef>
            </a:pPr>
            <a:r>
              <a:rPr lang="zh-CN" altLang="en-US" sz="2200" b="1" dirty="0"/>
              <a:t>编码：根据字符出现频率构造</a:t>
            </a:r>
            <a:r>
              <a:rPr lang="en-US" altLang="zh-CN" sz="2200" b="1" dirty="0"/>
              <a:t>Huffman</a:t>
            </a:r>
            <a:r>
              <a:rPr lang="zh-CN" altLang="zh-CN" sz="2200" b="1" dirty="0"/>
              <a:t>树，然后将树中结点引向其左孩子的分支标“0”，引向其右孩子的分支标“1”；每个字符的编码即为从根到每个叶子的路径上得到的0、1</a:t>
            </a:r>
            <a:r>
              <a:rPr lang="zh-CN" altLang="zh-CN" sz="2200" b="1" dirty="0" smtClean="0"/>
              <a:t>序列</a:t>
            </a:r>
            <a:r>
              <a:rPr lang="zh-CN" altLang="en-US" sz="2200" b="1" dirty="0" smtClean="0"/>
              <a:t>；</a:t>
            </a:r>
            <a:endParaRPr lang="en-US" altLang="zh-CN" sz="2200" b="1" dirty="0" smtClean="0"/>
          </a:p>
          <a:p>
            <a:pPr marL="0" lvl="3" indent="-457200">
              <a:spcBef>
                <a:spcPts val="1000"/>
              </a:spcBef>
            </a:pPr>
            <a:r>
              <a:rPr lang="zh-CN" altLang="en-US" sz="2200" b="1" dirty="0"/>
              <a:t>译码</a:t>
            </a:r>
            <a:r>
              <a:rPr lang="en-US" altLang="zh-CN" sz="2200" b="1" dirty="0"/>
              <a:t>/</a:t>
            </a:r>
            <a:r>
              <a:rPr lang="zh-CN" altLang="en-US" sz="2200" b="1" dirty="0"/>
              <a:t>解码：从</a:t>
            </a:r>
            <a:r>
              <a:rPr lang="en-US" altLang="zh-CN" sz="2200" b="1" dirty="0"/>
              <a:t>Huffman</a:t>
            </a:r>
            <a:r>
              <a:rPr lang="zh-CN" altLang="zh-CN" sz="2200" b="1" dirty="0"/>
              <a:t>树根开始，从待译码电文中逐位取码。若编码是“0”，则向左走；若编码是“1”，则向右走，一旦到达叶子结点，则译出一个字符；再重新从根出发，直到电文</a:t>
            </a:r>
            <a:r>
              <a:rPr lang="zh-CN" altLang="zh-CN" sz="2200" b="1" dirty="0" smtClean="0"/>
              <a:t>结束</a:t>
            </a:r>
            <a:r>
              <a:rPr lang="zh-CN" altLang="en-US" sz="2200" b="1" dirty="0" smtClean="0"/>
              <a:t>。</a:t>
            </a:r>
            <a:endParaRPr lang="zh-CN" altLang="en-US" sz="2200" b="1" dirty="0"/>
          </a:p>
        </p:txBody>
      </p:sp>
    </p:spTree>
    <p:extLst>
      <p:ext uri="{BB962C8B-B14F-4D97-AF65-F5344CB8AC3E}">
        <p14:creationId xmlns:p14="http://schemas.microsoft.com/office/powerpoint/2010/main" val="401916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哈夫曼树的数据结构</a:t>
            </a:r>
            <a:endParaRPr lang="zh-CN" altLang="en-US" dirty="0"/>
          </a:p>
        </p:txBody>
      </p:sp>
      <p:sp>
        <p:nvSpPr>
          <p:cNvPr id="3" name="内容占位符 2"/>
          <p:cNvSpPr>
            <a:spLocks noGrp="1"/>
          </p:cNvSpPr>
          <p:nvPr>
            <p:ph idx="1"/>
          </p:nvPr>
        </p:nvSpPr>
        <p:spPr/>
        <p:txBody>
          <a:bodyPr>
            <a:normAutofit/>
          </a:bodyPr>
          <a:lstStyle/>
          <a:p>
            <a:r>
              <a:rPr kumimoji="1" lang="zh-CN" altLang="en-US" sz="2400" b="1" dirty="0">
                <a:solidFill>
                  <a:srgbClr val="000000"/>
                </a:solidFill>
                <a:latin typeface="+mn-ea"/>
              </a:rPr>
              <a:t>在构造哈夫曼树时，可以设置一个结构数组</a:t>
            </a:r>
            <a:r>
              <a:rPr kumimoji="1" lang="en-US" altLang="zh-CN" sz="2400" b="1" dirty="0" err="1">
                <a:solidFill>
                  <a:srgbClr val="000000"/>
                </a:solidFill>
                <a:latin typeface="+mn-ea"/>
              </a:rPr>
              <a:t>HuffNode</a:t>
            </a:r>
            <a:r>
              <a:rPr kumimoji="1" lang="zh-CN" altLang="en-US" sz="2400" b="1" dirty="0">
                <a:solidFill>
                  <a:srgbClr val="000000"/>
                </a:solidFill>
                <a:latin typeface="+mn-ea"/>
              </a:rPr>
              <a:t>保存哈夫曼树中各结点的信息，根据二叉树的性质可知，具有</a:t>
            </a:r>
            <a:r>
              <a:rPr kumimoji="1" lang="en-US" altLang="zh-CN" sz="2400" b="1" dirty="0">
                <a:solidFill>
                  <a:srgbClr val="000000"/>
                </a:solidFill>
                <a:latin typeface="+mn-ea"/>
              </a:rPr>
              <a:t>n</a:t>
            </a:r>
            <a:r>
              <a:rPr kumimoji="1" lang="zh-CN" altLang="en-US" sz="2400" b="1" dirty="0">
                <a:solidFill>
                  <a:srgbClr val="000000"/>
                </a:solidFill>
                <a:latin typeface="+mn-ea"/>
              </a:rPr>
              <a:t>个叶子结点的哈夫曼树共有</a:t>
            </a:r>
            <a:r>
              <a:rPr kumimoji="1" lang="en-US" altLang="zh-CN" sz="2400" b="1" dirty="0">
                <a:solidFill>
                  <a:srgbClr val="000000"/>
                </a:solidFill>
                <a:latin typeface="+mn-ea"/>
              </a:rPr>
              <a:t>2n</a:t>
            </a:r>
            <a:r>
              <a:rPr kumimoji="1" lang="zh-CN" altLang="en-US" sz="2400" b="1" dirty="0">
                <a:solidFill>
                  <a:srgbClr val="000000"/>
                </a:solidFill>
                <a:latin typeface="+mn-ea"/>
              </a:rPr>
              <a:t>－</a:t>
            </a:r>
            <a:r>
              <a:rPr kumimoji="1" lang="en-US" altLang="zh-CN" sz="2400" b="1" dirty="0">
                <a:solidFill>
                  <a:srgbClr val="000000"/>
                </a:solidFill>
                <a:latin typeface="+mn-ea"/>
              </a:rPr>
              <a:t>1</a:t>
            </a:r>
            <a:r>
              <a:rPr kumimoji="1" lang="zh-CN" altLang="en-US" sz="2400" b="1" dirty="0">
                <a:solidFill>
                  <a:srgbClr val="000000"/>
                </a:solidFill>
                <a:latin typeface="+mn-ea"/>
              </a:rPr>
              <a:t>个结点，所以数组</a:t>
            </a:r>
            <a:r>
              <a:rPr kumimoji="1" lang="en-US" altLang="zh-CN" sz="2400" b="1" dirty="0" err="1">
                <a:solidFill>
                  <a:srgbClr val="000000"/>
                </a:solidFill>
                <a:latin typeface="+mn-ea"/>
              </a:rPr>
              <a:t>HuffNode</a:t>
            </a:r>
            <a:r>
              <a:rPr kumimoji="1" lang="zh-CN" altLang="en-US" sz="2400" b="1" dirty="0">
                <a:solidFill>
                  <a:srgbClr val="000000"/>
                </a:solidFill>
                <a:latin typeface="+mn-ea"/>
              </a:rPr>
              <a:t>的大小设置为</a:t>
            </a:r>
            <a:r>
              <a:rPr kumimoji="1" lang="en-US" altLang="zh-CN" sz="2400" b="1" dirty="0">
                <a:solidFill>
                  <a:srgbClr val="000000"/>
                </a:solidFill>
                <a:latin typeface="+mn-ea"/>
              </a:rPr>
              <a:t>2n</a:t>
            </a:r>
            <a:r>
              <a:rPr kumimoji="1" lang="zh-CN" altLang="en-US" sz="2400" b="1" dirty="0">
                <a:solidFill>
                  <a:srgbClr val="000000"/>
                </a:solidFill>
                <a:latin typeface="+mn-ea"/>
              </a:rPr>
              <a:t>－</a:t>
            </a:r>
            <a:r>
              <a:rPr kumimoji="1" lang="en-US" altLang="zh-CN" sz="2400" b="1" dirty="0">
                <a:solidFill>
                  <a:srgbClr val="000000"/>
                </a:solidFill>
                <a:latin typeface="+mn-ea"/>
              </a:rPr>
              <a:t>1</a:t>
            </a:r>
            <a:r>
              <a:rPr kumimoji="1" lang="zh-CN" altLang="en-US" sz="2400" b="1" dirty="0">
                <a:solidFill>
                  <a:srgbClr val="000000"/>
                </a:solidFill>
                <a:latin typeface="+mn-ea"/>
              </a:rPr>
              <a:t>，数组元素的结构形式如下：</a:t>
            </a:r>
          </a:p>
          <a:p>
            <a:endParaRPr lang="zh-CN" altLang="en-US" sz="2400" dirty="0">
              <a:latin typeface="+mn-ea"/>
            </a:endParaRPr>
          </a:p>
        </p:txBody>
      </p:sp>
      <p:pic>
        <p:nvPicPr>
          <p:cNvPr id="4"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9704" y="4337592"/>
            <a:ext cx="6797815" cy="11182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0">
            <a:hlinkClick r:id="" action="ppaction://ole?verb=1"/>
          </p:cNvPr>
          <p:cNvGraphicFramePr>
            <a:graphicFrameLocks noChangeAspect="1"/>
          </p:cNvGraphicFramePr>
          <p:nvPr>
            <p:extLst>
              <p:ext uri="{D42A27DB-BD31-4B8C-83A1-F6EECF244321}">
                <p14:modId xmlns:p14="http://schemas.microsoft.com/office/powerpoint/2010/main" val="4118638133"/>
              </p:ext>
            </p:extLst>
          </p:nvPr>
        </p:nvGraphicFramePr>
        <p:xfrm>
          <a:off x="9815517" y="4448789"/>
          <a:ext cx="1582737" cy="1336675"/>
        </p:xfrm>
        <a:graphic>
          <a:graphicData uri="http://schemas.openxmlformats.org/presentationml/2006/ole">
            <mc:AlternateContent xmlns:mc="http://schemas.openxmlformats.org/markup-compatibility/2006">
              <mc:Choice xmlns:v="urn:schemas-microsoft-com:vml" Requires="v">
                <p:oleObj spid="_x0000_s4109" name="写字板文档" showAsIcon="1" r:id="rId4" imgW="731520" imgH="617400" progId="WordPad.Document.1">
                  <p:embed/>
                </p:oleObj>
              </mc:Choice>
              <mc:Fallback>
                <p:oleObj name="写字板文档" showAsIcon="1" r:id="rId4" imgW="731520" imgH="617400" progId="WordPad.Document.1">
                  <p:embed/>
                  <p:pic>
                    <p:nvPicPr>
                      <p:cNvPr id="0" name=""/>
                      <p:cNvPicPr>
                        <a:picLocks noChangeAspect="1" noChangeArrowheads="1"/>
                      </p:cNvPicPr>
                      <p:nvPr/>
                    </p:nvPicPr>
                    <p:blipFill>
                      <a:blip r:embed="rId5"/>
                      <a:srcRect/>
                      <a:stretch>
                        <a:fillRect/>
                      </a:stretch>
                    </p:blipFill>
                    <p:spPr bwMode="auto">
                      <a:xfrm>
                        <a:off x="9815517" y="4448789"/>
                        <a:ext cx="1582737" cy="133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8948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第三章 文本压缩软件</a:t>
            </a:r>
            <a:endParaRPr lang="zh-CN" altLang="en-US" b="1" dirty="0"/>
          </a:p>
        </p:txBody>
      </p:sp>
      <p:sp>
        <p:nvSpPr>
          <p:cNvPr id="3" name="内容占位符 2"/>
          <p:cNvSpPr>
            <a:spLocks noGrp="1"/>
          </p:cNvSpPr>
          <p:nvPr>
            <p:ph idx="1"/>
          </p:nvPr>
        </p:nvSpPr>
        <p:spPr>
          <a:xfrm>
            <a:off x="685801" y="2063396"/>
            <a:ext cx="2944368" cy="3311189"/>
          </a:xfrm>
        </p:spPr>
        <p:txBody>
          <a:bodyPr/>
          <a:lstStyle/>
          <a:p>
            <a:r>
              <a:rPr lang="en-US" altLang="zh-CN" b="1" dirty="0" smtClean="0"/>
              <a:t>WinRAR</a:t>
            </a:r>
          </a:p>
          <a:p>
            <a:r>
              <a:rPr lang="en-US" altLang="zh-CN" b="1" dirty="0" smtClean="0"/>
              <a:t>WinZip</a:t>
            </a:r>
          </a:p>
          <a:p>
            <a:r>
              <a:rPr lang="en-US" altLang="zh-CN" b="1" dirty="0" smtClean="0"/>
              <a:t>7-zip</a:t>
            </a:r>
          </a:p>
          <a:p>
            <a:r>
              <a:rPr lang="zh-CN" altLang="en-US" b="1" dirty="0"/>
              <a:t>好</a:t>
            </a:r>
            <a:r>
              <a:rPr lang="zh-CN" altLang="en-US" b="1" dirty="0" smtClean="0"/>
              <a:t>压</a:t>
            </a:r>
            <a:r>
              <a:rPr lang="en-US" altLang="zh-CN" b="1" dirty="0" err="1" smtClean="0"/>
              <a:t>HaoZip</a:t>
            </a:r>
            <a:endParaRPr lang="en-US" altLang="zh-CN" b="1" dirty="0" smtClean="0"/>
          </a:p>
          <a:p>
            <a:r>
              <a:rPr lang="zh-CN" altLang="en-US" b="1" dirty="0" smtClean="0"/>
              <a:t>快压</a:t>
            </a:r>
            <a:r>
              <a:rPr lang="en-US" altLang="zh-CN" b="1" dirty="0" err="1" smtClean="0"/>
              <a:t>KuaiZip</a:t>
            </a:r>
            <a:endParaRPr lang="en-US" altLang="zh-CN" b="1" dirty="0" smtClean="0"/>
          </a:p>
          <a:p>
            <a:r>
              <a:rPr lang="zh-CN" altLang="en-US" b="1" dirty="0" smtClean="0"/>
              <a:t>。。。</a:t>
            </a:r>
            <a:endParaRPr lang="zh-CN" altLang="en-US" b="1" dirty="0"/>
          </a:p>
        </p:txBody>
      </p:sp>
      <p:grpSp>
        <p:nvGrpSpPr>
          <p:cNvPr id="7" name="组合 6"/>
          <p:cNvGrpSpPr/>
          <p:nvPr/>
        </p:nvGrpSpPr>
        <p:grpSpPr>
          <a:xfrm>
            <a:off x="3287486" y="2662110"/>
            <a:ext cx="1828800" cy="1537934"/>
            <a:chOff x="7924800" y="3044952"/>
            <a:chExt cx="1828800" cy="1537934"/>
          </a:xfrm>
        </p:grpSpPr>
        <p:sp>
          <p:nvSpPr>
            <p:cNvPr id="5" name="椭圆 4"/>
            <p:cNvSpPr/>
            <p:nvPr/>
          </p:nvSpPr>
          <p:spPr>
            <a:xfrm>
              <a:off x="7924800" y="3044952"/>
              <a:ext cx="1828800" cy="1537934"/>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8116824" y="3251563"/>
              <a:ext cx="1444752" cy="1124712"/>
            </a:xfrm>
            <a:prstGeom prst="ellipse">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压缩和解压</a:t>
              </a:r>
              <a:endParaRPr lang="en-US" altLang="zh-CN" b="1" dirty="0" smtClean="0">
                <a:solidFill>
                  <a:schemeClr val="tx1"/>
                </a:solidFill>
              </a:endParaRPr>
            </a:p>
          </p:txBody>
        </p:sp>
      </p:grpSp>
      <p:grpSp>
        <p:nvGrpSpPr>
          <p:cNvPr id="18" name="组合 17"/>
          <p:cNvGrpSpPr/>
          <p:nvPr/>
        </p:nvGrpSpPr>
        <p:grpSpPr>
          <a:xfrm>
            <a:off x="5427833" y="2345421"/>
            <a:ext cx="3892160" cy="598714"/>
            <a:chOff x="5906804" y="2868721"/>
            <a:chExt cx="3892160" cy="598714"/>
          </a:xfrm>
        </p:grpSpPr>
        <p:grpSp>
          <p:nvGrpSpPr>
            <p:cNvPr id="16" name="组合 15"/>
            <p:cNvGrpSpPr/>
            <p:nvPr/>
          </p:nvGrpSpPr>
          <p:grpSpPr>
            <a:xfrm>
              <a:off x="5906804" y="2868721"/>
              <a:ext cx="692823" cy="598714"/>
              <a:chOff x="5812971" y="2063396"/>
              <a:chExt cx="692823" cy="598714"/>
            </a:xfrm>
          </p:grpSpPr>
          <p:sp>
            <p:nvSpPr>
              <p:cNvPr id="11" name="椭圆 10"/>
              <p:cNvSpPr/>
              <p:nvPr/>
            </p:nvSpPr>
            <p:spPr>
              <a:xfrm>
                <a:off x="5812971" y="2063396"/>
                <a:ext cx="566058" cy="598714"/>
              </a:xfrm>
              <a:prstGeom prst="ellipse">
                <a:avLst/>
              </a:prstGeom>
              <a:gradFill flip="none" rotWithShape="1">
                <a:gsLst>
                  <a:gs pos="59000">
                    <a:srgbClr val="FFC000"/>
                  </a:gs>
                  <a:gs pos="100000">
                    <a:schemeClr val="bg2">
                      <a:shade val="80000"/>
                    </a:schemeClr>
                  </a:gs>
                </a:gsLst>
                <a:path path="shape">
                  <a:fillToRect l="50000" t="50000" r="50000" b="50000"/>
                </a:path>
                <a:tileRect/>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5099533">
                <a:off x="6073052" y="2091732"/>
                <a:ext cx="379721" cy="48576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5923639" y="2137158"/>
                <a:ext cx="97972" cy="225595"/>
                <a:chOff x="7075715" y="2868721"/>
                <a:chExt cx="293914" cy="858345"/>
              </a:xfrm>
            </p:grpSpPr>
            <p:sp>
              <p:nvSpPr>
                <p:cNvPr id="13" name="椭圆 12"/>
                <p:cNvSpPr/>
                <p:nvPr/>
              </p:nvSpPr>
              <p:spPr>
                <a:xfrm flipH="1" flipV="1">
                  <a:off x="7075715" y="2868721"/>
                  <a:ext cx="293914" cy="85834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flipH="1" flipV="1">
                  <a:off x="7130142" y="3203288"/>
                  <a:ext cx="174171" cy="2365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圆角矩形 16"/>
            <p:cNvSpPr/>
            <p:nvPr/>
          </p:nvSpPr>
          <p:spPr>
            <a:xfrm>
              <a:off x="6472862" y="2924357"/>
              <a:ext cx="3326102" cy="4540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使用的压缩编码方法</a:t>
              </a:r>
              <a:endParaRPr lang="zh-CN" altLang="en-US" b="1" dirty="0"/>
            </a:p>
          </p:txBody>
        </p:sp>
      </p:grpSp>
      <p:grpSp>
        <p:nvGrpSpPr>
          <p:cNvPr id="19" name="组合 18"/>
          <p:cNvGrpSpPr/>
          <p:nvPr/>
        </p:nvGrpSpPr>
        <p:grpSpPr>
          <a:xfrm>
            <a:off x="5427833" y="3120276"/>
            <a:ext cx="3892160" cy="598714"/>
            <a:chOff x="5906804" y="2868721"/>
            <a:chExt cx="3892160" cy="598714"/>
          </a:xfrm>
        </p:grpSpPr>
        <p:grpSp>
          <p:nvGrpSpPr>
            <p:cNvPr id="21" name="组合 20"/>
            <p:cNvGrpSpPr/>
            <p:nvPr/>
          </p:nvGrpSpPr>
          <p:grpSpPr>
            <a:xfrm>
              <a:off x="5906804" y="2868721"/>
              <a:ext cx="692823" cy="598714"/>
              <a:chOff x="5812971" y="2063396"/>
              <a:chExt cx="692823" cy="598714"/>
            </a:xfrm>
          </p:grpSpPr>
          <p:sp>
            <p:nvSpPr>
              <p:cNvPr id="22" name="椭圆 21"/>
              <p:cNvSpPr/>
              <p:nvPr/>
            </p:nvSpPr>
            <p:spPr>
              <a:xfrm>
                <a:off x="5812971" y="2063396"/>
                <a:ext cx="566058" cy="598714"/>
              </a:xfrm>
              <a:prstGeom prst="ellipse">
                <a:avLst/>
              </a:prstGeom>
              <a:gradFill flip="none" rotWithShape="1">
                <a:gsLst>
                  <a:gs pos="59000">
                    <a:srgbClr val="FFC000"/>
                  </a:gs>
                  <a:gs pos="100000">
                    <a:schemeClr val="bg2">
                      <a:shade val="80000"/>
                    </a:schemeClr>
                  </a:gs>
                </a:gsLst>
                <a:path path="shape">
                  <a:fillToRect l="50000" t="50000" r="50000" b="50000"/>
                </a:path>
                <a:tileRect/>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3" name="等腰三角形 22"/>
              <p:cNvSpPr/>
              <p:nvPr/>
            </p:nvSpPr>
            <p:spPr>
              <a:xfrm rot="15099533">
                <a:off x="6073052" y="2091732"/>
                <a:ext cx="379721" cy="48576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nvGrpSpPr>
              <p:cNvPr id="24" name="组合 23"/>
              <p:cNvGrpSpPr/>
              <p:nvPr/>
            </p:nvGrpSpPr>
            <p:grpSpPr>
              <a:xfrm>
                <a:off x="5923639" y="2137158"/>
                <a:ext cx="97972" cy="225595"/>
                <a:chOff x="7075715" y="2868721"/>
                <a:chExt cx="293914" cy="858345"/>
              </a:xfrm>
            </p:grpSpPr>
            <p:sp>
              <p:nvSpPr>
                <p:cNvPr id="25" name="椭圆 24"/>
                <p:cNvSpPr/>
                <p:nvPr/>
              </p:nvSpPr>
              <p:spPr>
                <a:xfrm flipH="1" flipV="1">
                  <a:off x="7075715" y="2868721"/>
                  <a:ext cx="293914" cy="85834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6" name="椭圆 25"/>
                <p:cNvSpPr/>
                <p:nvPr/>
              </p:nvSpPr>
              <p:spPr>
                <a:xfrm flipH="1" flipV="1">
                  <a:off x="7130142" y="3203288"/>
                  <a:ext cx="174171" cy="2365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sp>
          <p:nvSpPr>
            <p:cNvPr id="20" name="圆角矩形 19"/>
            <p:cNvSpPr/>
            <p:nvPr/>
          </p:nvSpPr>
          <p:spPr>
            <a:xfrm>
              <a:off x="6472862" y="2916368"/>
              <a:ext cx="3326102" cy="4540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要压缩的文件类型</a:t>
              </a:r>
              <a:endParaRPr lang="zh-CN" altLang="en-US" b="1" dirty="0"/>
            </a:p>
          </p:txBody>
        </p:sp>
      </p:grpSp>
      <p:grpSp>
        <p:nvGrpSpPr>
          <p:cNvPr id="27" name="组合 26"/>
          <p:cNvGrpSpPr/>
          <p:nvPr/>
        </p:nvGrpSpPr>
        <p:grpSpPr>
          <a:xfrm>
            <a:off x="5427833" y="3909704"/>
            <a:ext cx="3892160" cy="598714"/>
            <a:chOff x="5906804" y="2868721"/>
            <a:chExt cx="3892160" cy="598714"/>
          </a:xfrm>
        </p:grpSpPr>
        <p:grpSp>
          <p:nvGrpSpPr>
            <p:cNvPr id="29" name="组合 28"/>
            <p:cNvGrpSpPr/>
            <p:nvPr/>
          </p:nvGrpSpPr>
          <p:grpSpPr>
            <a:xfrm>
              <a:off x="5906804" y="2868721"/>
              <a:ext cx="692823" cy="598714"/>
              <a:chOff x="5812971" y="2063396"/>
              <a:chExt cx="692823" cy="598714"/>
            </a:xfrm>
          </p:grpSpPr>
          <p:sp>
            <p:nvSpPr>
              <p:cNvPr id="30" name="椭圆 29"/>
              <p:cNvSpPr/>
              <p:nvPr/>
            </p:nvSpPr>
            <p:spPr>
              <a:xfrm>
                <a:off x="5812971" y="2063396"/>
                <a:ext cx="566058" cy="598714"/>
              </a:xfrm>
              <a:prstGeom prst="ellipse">
                <a:avLst/>
              </a:prstGeom>
              <a:gradFill flip="none" rotWithShape="1">
                <a:gsLst>
                  <a:gs pos="59000">
                    <a:srgbClr val="FFC000"/>
                  </a:gs>
                  <a:gs pos="100000">
                    <a:schemeClr val="bg2">
                      <a:shade val="80000"/>
                    </a:schemeClr>
                  </a:gs>
                </a:gsLst>
                <a:path path="shape">
                  <a:fillToRect l="50000" t="50000" r="50000" b="50000"/>
                </a:path>
                <a:tileRect/>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1" name="等腰三角形 30"/>
              <p:cNvSpPr/>
              <p:nvPr/>
            </p:nvSpPr>
            <p:spPr>
              <a:xfrm rot="15099533">
                <a:off x="6073052" y="2091732"/>
                <a:ext cx="379721" cy="48576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nvGrpSpPr>
              <p:cNvPr id="32" name="组合 31"/>
              <p:cNvGrpSpPr/>
              <p:nvPr/>
            </p:nvGrpSpPr>
            <p:grpSpPr>
              <a:xfrm>
                <a:off x="5923639" y="2137158"/>
                <a:ext cx="97972" cy="225595"/>
                <a:chOff x="7075715" y="2868721"/>
                <a:chExt cx="293914" cy="858345"/>
              </a:xfrm>
            </p:grpSpPr>
            <p:sp>
              <p:nvSpPr>
                <p:cNvPr id="33" name="椭圆 32"/>
                <p:cNvSpPr/>
                <p:nvPr/>
              </p:nvSpPr>
              <p:spPr>
                <a:xfrm flipH="1" flipV="1">
                  <a:off x="7075715" y="2868721"/>
                  <a:ext cx="293914" cy="85834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4" name="椭圆 33"/>
                <p:cNvSpPr/>
                <p:nvPr/>
              </p:nvSpPr>
              <p:spPr>
                <a:xfrm flipH="1" flipV="1">
                  <a:off x="7130142" y="3203288"/>
                  <a:ext cx="174171" cy="2365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sp>
          <p:nvSpPr>
            <p:cNvPr id="28" name="圆角矩形 27"/>
            <p:cNvSpPr/>
            <p:nvPr/>
          </p:nvSpPr>
          <p:spPr>
            <a:xfrm>
              <a:off x="6472862" y="2919087"/>
              <a:ext cx="3326102" cy="4540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压缩时间（时间</a:t>
              </a:r>
              <a:r>
                <a:rPr lang="en-US" altLang="zh-CN" b="1" dirty="0" smtClean="0"/>
                <a:t>VS</a:t>
              </a:r>
              <a:r>
                <a:rPr lang="zh-CN" altLang="en-US" b="1" dirty="0" smtClean="0"/>
                <a:t>空间）</a:t>
              </a:r>
              <a:endParaRPr lang="zh-CN" altLang="en-US" b="1" dirty="0"/>
            </a:p>
          </p:txBody>
        </p:sp>
      </p:grpSp>
    </p:spTree>
    <p:extLst>
      <p:ext uri="{BB962C8B-B14F-4D97-AF65-F5344CB8AC3E}">
        <p14:creationId xmlns:p14="http://schemas.microsoft.com/office/powerpoint/2010/main" val="351508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1+#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1+#ppt_w/2"/>
                                          </p:val>
                                        </p:tav>
                                        <p:tav tm="100000">
                                          <p:val>
                                            <p:strVal val="#ppt_x"/>
                                          </p:val>
                                        </p:tav>
                                      </p:tavLst>
                                    </p:anim>
                                    <p:anim calcmode="lin" valueType="num">
                                      <p:cBhvr additive="base">
                                        <p:cTn id="19"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fill="hold"/>
                                        <p:tgtEl>
                                          <p:spTgt spid="27"/>
                                        </p:tgtEl>
                                        <p:attrNameLst>
                                          <p:attrName>ppt_x</p:attrName>
                                        </p:attrNameLst>
                                      </p:cBhvr>
                                      <p:tavLst>
                                        <p:tav tm="0">
                                          <p:val>
                                            <p:strVal val="1+#ppt_w/2"/>
                                          </p:val>
                                        </p:tav>
                                        <p:tav tm="100000">
                                          <p:val>
                                            <p:strVal val="#ppt_x"/>
                                          </p:val>
                                        </p:tav>
                                      </p:tavLst>
                                    </p:anim>
                                    <p:anim calcmode="lin" valueType="num">
                                      <p:cBhvr additive="base">
                                        <p:cTn id="25"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实验内容</a:t>
            </a:r>
            <a:endParaRPr lang="zh-CN" altLang="en-US" b="1" dirty="0"/>
          </a:p>
        </p:txBody>
      </p:sp>
      <p:sp>
        <p:nvSpPr>
          <p:cNvPr id="3" name="内容占位符 2"/>
          <p:cNvSpPr>
            <a:spLocks noGrp="1"/>
          </p:cNvSpPr>
          <p:nvPr>
            <p:ph idx="1"/>
          </p:nvPr>
        </p:nvSpPr>
        <p:spPr/>
        <p:txBody>
          <a:bodyPr/>
          <a:lstStyle/>
          <a:p>
            <a:r>
              <a:rPr lang="zh-CN" altLang="zh-CN" b="1" dirty="0" smtClean="0"/>
              <a:t>设计</a:t>
            </a:r>
            <a:r>
              <a:rPr lang="zh-CN" altLang="zh-CN" b="1" dirty="0"/>
              <a:t>并实现一个基于哈夫曼树编码算法的英文文本编</a:t>
            </a:r>
            <a:r>
              <a:rPr lang="en-US" altLang="zh-CN" b="1" dirty="0"/>
              <a:t>/</a:t>
            </a:r>
            <a:r>
              <a:rPr lang="zh-CN" altLang="zh-CN" b="1" dirty="0"/>
              <a:t>解码器，其由编码器（</a:t>
            </a:r>
            <a:r>
              <a:rPr lang="en-US" altLang="zh-CN" b="1" dirty="0"/>
              <a:t>compressor</a:t>
            </a:r>
            <a:r>
              <a:rPr lang="zh-CN" altLang="zh-CN" b="1" dirty="0"/>
              <a:t>）对文件进行压缩编码，由解码器（</a:t>
            </a:r>
            <a:r>
              <a:rPr lang="en-US" altLang="zh-CN" b="1" dirty="0"/>
              <a:t>decompressor</a:t>
            </a:r>
            <a:r>
              <a:rPr lang="zh-CN" altLang="zh-CN" b="1" dirty="0"/>
              <a:t>）进行解码还原</a:t>
            </a:r>
            <a:r>
              <a:rPr lang="zh-CN" altLang="zh-CN" b="1" dirty="0" smtClean="0"/>
              <a:t>。</a:t>
            </a:r>
            <a:endParaRPr lang="en-US" altLang="zh-CN" b="1" dirty="0" smtClean="0"/>
          </a:p>
          <a:p>
            <a:r>
              <a:rPr lang="zh-CN" altLang="en-US" b="1" dirty="0" smtClean="0"/>
              <a:t>基本功能：压缩和解压</a:t>
            </a:r>
            <a:endParaRPr lang="en-US" altLang="zh-CN" b="1" dirty="0" smtClean="0"/>
          </a:p>
          <a:p>
            <a:r>
              <a:rPr lang="zh-CN" altLang="en-US" b="1" dirty="0" smtClean="0"/>
              <a:t>可选高级功能：</a:t>
            </a:r>
            <a:endParaRPr lang="en-US" altLang="zh-CN" b="1" dirty="0" smtClean="0"/>
          </a:p>
          <a:p>
            <a:pPr lvl="1"/>
            <a:r>
              <a:rPr lang="zh-CN" altLang="en-US" b="1" dirty="0" smtClean="0"/>
              <a:t>加密功能</a:t>
            </a:r>
            <a:endParaRPr lang="en-US" altLang="zh-CN" b="1" dirty="0" smtClean="0"/>
          </a:p>
          <a:p>
            <a:pPr lvl="1"/>
            <a:r>
              <a:rPr lang="zh-CN" altLang="en-US" b="1" dirty="0" smtClean="0"/>
              <a:t>文件夹压缩</a:t>
            </a:r>
            <a:endParaRPr lang="en-US" altLang="zh-CN" b="1" dirty="0" smtClean="0"/>
          </a:p>
          <a:p>
            <a:pPr lvl="1"/>
            <a:r>
              <a:rPr lang="zh-CN" altLang="en-US" b="1" dirty="0" smtClean="0"/>
              <a:t>实现图片的压缩</a:t>
            </a:r>
            <a:endParaRPr lang="en-US" altLang="zh-CN" b="1" dirty="0" smtClean="0"/>
          </a:p>
          <a:p>
            <a:pPr lvl="1"/>
            <a:r>
              <a:rPr lang="zh-CN" altLang="en-US" b="1" dirty="0" smtClean="0"/>
              <a:t>按照</a:t>
            </a:r>
            <a:r>
              <a:rPr lang="en-US" altLang="zh-CN" b="1" dirty="0" smtClean="0"/>
              <a:t>zip</a:t>
            </a:r>
            <a:r>
              <a:rPr lang="zh-CN" altLang="en-US" b="1" dirty="0" smtClean="0"/>
              <a:t>标准格式实现</a:t>
            </a:r>
            <a:endParaRPr lang="en-US" altLang="zh-CN" b="1" dirty="0" smtClean="0"/>
          </a:p>
        </p:txBody>
      </p:sp>
    </p:spTree>
    <p:extLst>
      <p:ext uri="{BB962C8B-B14F-4D97-AF65-F5344CB8AC3E}">
        <p14:creationId xmlns:p14="http://schemas.microsoft.com/office/powerpoint/2010/main" val="1614835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考核办法</a:t>
            </a:r>
            <a:endParaRPr lang="zh-CN" altLang="en-US" b="1" dirty="0"/>
          </a:p>
        </p:txBody>
      </p:sp>
      <p:sp>
        <p:nvSpPr>
          <p:cNvPr id="3" name="内容占位符 2"/>
          <p:cNvSpPr>
            <a:spLocks noGrp="1"/>
          </p:cNvSpPr>
          <p:nvPr>
            <p:ph idx="1"/>
          </p:nvPr>
        </p:nvSpPr>
        <p:spPr>
          <a:xfrm>
            <a:off x="1451579" y="2015733"/>
            <a:ext cx="9603275" cy="2433868"/>
          </a:xfrm>
        </p:spPr>
        <p:txBody>
          <a:bodyPr/>
          <a:lstStyle/>
          <a:p>
            <a:r>
              <a:rPr lang="zh-CN" altLang="en-US" b="1" dirty="0" smtClean="0"/>
              <a:t>总分最高</a:t>
            </a:r>
            <a:r>
              <a:rPr lang="en-US" altLang="zh-CN" b="1" dirty="0" smtClean="0"/>
              <a:t>100</a:t>
            </a:r>
            <a:r>
              <a:rPr lang="zh-CN" altLang="en-US" b="1" dirty="0" smtClean="0"/>
              <a:t>分</a:t>
            </a:r>
            <a:endParaRPr lang="en-US" altLang="zh-CN" b="1" dirty="0" smtClean="0"/>
          </a:p>
          <a:p>
            <a:r>
              <a:rPr lang="zh-CN" altLang="en-US" b="1" dirty="0" smtClean="0"/>
              <a:t>基本功能完成，视完成的质量给</a:t>
            </a:r>
            <a:r>
              <a:rPr lang="en-US" altLang="zh-CN" b="1" dirty="0" smtClean="0"/>
              <a:t>60-90</a:t>
            </a:r>
            <a:r>
              <a:rPr lang="zh-CN" altLang="en-US" b="1" dirty="0" smtClean="0"/>
              <a:t>分（主要包括代码质量，压缩时间，空间利用情况等）</a:t>
            </a:r>
            <a:endParaRPr lang="en-US" altLang="zh-CN" b="1" dirty="0" smtClean="0"/>
          </a:p>
          <a:p>
            <a:r>
              <a:rPr lang="zh-CN" altLang="en-US" b="1" dirty="0" smtClean="0"/>
              <a:t>高级功能每完成一个加</a:t>
            </a:r>
            <a:r>
              <a:rPr lang="en-US" altLang="zh-CN" b="1" dirty="0" smtClean="0"/>
              <a:t>10</a:t>
            </a:r>
            <a:r>
              <a:rPr lang="zh-CN" altLang="en-US" b="1" dirty="0" smtClean="0"/>
              <a:t>分</a:t>
            </a:r>
            <a:endParaRPr lang="en-US" altLang="zh-CN" b="1" dirty="0" smtClean="0"/>
          </a:p>
          <a:p>
            <a:r>
              <a:rPr lang="zh-CN" altLang="en-US" b="1" dirty="0" smtClean="0"/>
              <a:t>添加其它合理功能也视情况加</a:t>
            </a:r>
            <a:r>
              <a:rPr lang="zh-CN" altLang="en-US" b="1" dirty="0" smtClean="0"/>
              <a:t>分</a:t>
            </a:r>
            <a:endParaRPr lang="en-US" altLang="zh-CN" b="1" dirty="0" smtClean="0"/>
          </a:p>
        </p:txBody>
      </p:sp>
    </p:spTree>
    <p:extLst>
      <p:ext uri="{BB962C8B-B14F-4D97-AF65-F5344CB8AC3E}">
        <p14:creationId xmlns:p14="http://schemas.microsoft.com/office/powerpoint/2010/main" val="4026757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ROUND 1. </a:t>
            </a:r>
            <a:r>
              <a:rPr lang="zh-CN" altLang="en-US" b="1" dirty="0" smtClean="0"/>
              <a:t>构造软件主界面或</a:t>
            </a:r>
            <a:r>
              <a:rPr lang="en-US" altLang="zh-CN" b="1" dirty="0" smtClean="0"/>
              <a:t>API</a:t>
            </a:r>
            <a:endParaRPr lang="zh-CN" altLang="en-US" b="1" dirty="0"/>
          </a:p>
        </p:txBody>
      </p:sp>
      <p:sp>
        <p:nvSpPr>
          <p:cNvPr id="3" name="内容占位符 2"/>
          <p:cNvSpPr>
            <a:spLocks noGrp="1"/>
          </p:cNvSpPr>
          <p:nvPr>
            <p:ph idx="1"/>
          </p:nvPr>
        </p:nvSpPr>
        <p:spPr>
          <a:xfrm>
            <a:off x="1177872" y="4300497"/>
            <a:ext cx="9593450" cy="1492419"/>
          </a:xfrm>
          <a:ln w="12700">
            <a:solidFill>
              <a:schemeClr val="accent1">
                <a:shade val="50000"/>
              </a:schemeClr>
            </a:solidFill>
          </a:ln>
        </p:spPr>
        <p:txBody>
          <a:bodyPr>
            <a:normAutofit/>
          </a:bodyPr>
          <a:lstStyle/>
          <a:p>
            <a:r>
              <a:rPr lang="en-US" altLang="zh-CN" b="1" dirty="0" err="1" smtClean="0"/>
              <a:t>Text_compress</a:t>
            </a:r>
            <a:r>
              <a:rPr lang="en-US" altLang="zh-CN" b="1" dirty="0" smtClean="0"/>
              <a:t>(): </a:t>
            </a:r>
            <a:r>
              <a:rPr lang="zh-CN" altLang="en-US" b="1" dirty="0" smtClean="0"/>
              <a:t>读入并显示英文文本文件，形成一个</a:t>
            </a:r>
            <a:r>
              <a:rPr lang="en-US" altLang="zh-CN" b="1" dirty="0" smtClean="0"/>
              <a:t>fake</a:t>
            </a:r>
            <a:r>
              <a:rPr lang="zh-CN" altLang="en-US" b="1" dirty="0" smtClean="0"/>
              <a:t>的压缩</a:t>
            </a:r>
            <a:r>
              <a:rPr lang="zh-CN" altLang="en-US" b="1" dirty="0"/>
              <a:t>文件，扩展名可以是</a:t>
            </a:r>
            <a:r>
              <a:rPr lang="en-US" altLang="zh-CN" b="1" dirty="0"/>
              <a:t>.comp</a:t>
            </a:r>
            <a:r>
              <a:rPr lang="zh-CN" altLang="en-US" b="1"/>
              <a:t>等自定义名字，并</a:t>
            </a:r>
            <a:r>
              <a:rPr lang="zh-CN" altLang="en-US" b="1" dirty="0" smtClean="0"/>
              <a:t>以十六进制显示出来；</a:t>
            </a:r>
            <a:endParaRPr lang="en-US" altLang="zh-CN" b="1" dirty="0" smtClean="0"/>
          </a:p>
          <a:p>
            <a:r>
              <a:rPr lang="en-US" altLang="zh-CN" b="1" dirty="0" err="1" smtClean="0"/>
              <a:t>Text_decompress</a:t>
            </a:r>
            <a:r>
              <a:rPr lang="en-US" altLang="zh-CN" b="1" dirty="0" smtClean="0"/>
              <a:t>():</a:t>
            </a:r>
            <a:r>
              <a:rPr lang="zh-CN" altLang="en-US" b="1" dirty="0" smtClean="0"/>
              <a:t>按照二进制文件形式读入压缩文件，用字符方式显示出来。</a:t>
            </a:r>
            <a:endParaRPr lang="en-US" altLang="zh-CN" b="1" dirty="0" smtClean="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5002" y="2000250"/>
            <a:ext cx="1836284" cy="2124626"/>
          </a:xfrm>
          <a:prstGeom prst="rect">
            <a:avLst/>
          </a:prstGeom>
        </p:spPr>
      </p:pic>
      <p:pic>
        <p:nvPicPr>
          <p:cNvPr id="5" name="图片 4"/>
          <p:cNvPicPr>
            <a:picLocks noChangeAspect="1"/>
          </p:cNvPicPr>
          <p:nvPr/>
        </p:nvPicPr>
        <p:blipFill>
          <a:blip r:embed="rId5"/>
          <a:stretch>
            <a:fillRect/>
          </a:stretch>
        </p:blipFill>
        <p:spPr>
          <a:xfrm>
            <a:off x="5029962" y="2272087"/>
            <a:ext cx="1304762" cy="1580952"/>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7712" y="2014813"/>
            <a:ext cx="1836284" cy="2124626"/>
          </a:xfrm>
          <a:prstGeom prst="rect">
            <a:avLst/>
          </a:prstGeom>
        </p:spPr>
      </p:pic>
      <p:sp>
        <p:nvSpPr>
          <p:cNvPr id="7" name="燕尾形箭头 6"/>
          <p:cNvSpPr/>
          <p:nvPr/>
        </p:nvSpPr>
        <p:spPr>
          <a:xfrm>
            <a:off x="3712029" y="2721429"/>
            <a:ext cx="920224" cy="555171"/>
          </a:xfrm>
          <a:prstGeom prst="notchedRightArrow">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C00000"/>
                </a:solidFill>
              </a:rPr>
              <a:t>压缩</a:t>
            </a:r>
            <a:endParaRPr lang="zh-CN" altLang="en-US" sz="1400" dirty="0">
              <a:solidFill>
                <a:srgbClr val="C00000"/>
              </a:solidFill>
            </a:endParaRPr>
          </a:p>
        </p:txBody>
      </p:sp>
      <p:sp>
        <p:nvSpPr>
          <p:cNvPr id="8" name="燕尾形箭头 7"/>
          <p:cNvSpPr/>
          <p:nvPr/>
        </p:nvSpPr>
        <p:spPr>
          <a:xfrm>
            <a:off x="6596744" y="2799540"/>
            <a:ext cx="843260" cy="555171"/>
          </a:xfrm>
          <a:prstGeom prst="notchedRightArrow">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00B050"/>
                </a:solidFill>
              </a:rPr>
              <a:t>解压</a:t>
            </a:r>
            <a:endParaRPr lang="zh-CN" altLang="en-US" sz="1400" dirty="0">
              <a:solidFill>
                <a:srgbClr val="00B050"/>
              </a:solidFill>
            </a:endParaRPr>
          </a:p>
        </p:txBody>
      </p:sp>
    </p:spTree>
    <p:extLst>
      <p:ext uri="{BB962C8B-B14F-4D97-AF65-F5344CB8AC3E}">
        <p14:creationId xmlns:p14="http://schemas.microsoft.com/office/powerpoint/2010/main" val="2686470811"/>
      </p:ext>
    </p:extLst>
  </p:cSld>
  <p:clrMapOvr>
    <a:masterClrMapping/>
  </p:clrMapOvr>
  <mc:AlternateContent xmlns:mc="http://schemas.openxmlformats.org/markup-compatibility/2006" xmlns:p14="http://schemas.microsoft.com/office/powerpoint/2010/main">
    <mc:Choice Requires="p14">
      <p:transition spd="slow" p14:dur="2000">
        <p:sndAc>
          <p:stSnd>
            <p:snd r:embed="rId3" name="round1.wav"/>
          </p:stSnd>
        </p:sndAc>
      </p:transition>
    </mc:Choice>
    <mc:Fallback xmlns="">
      <p:transition spd="slow">
        <p:sndAc>
          <p:stSnd>
            <p:snd r:embed="rId6" name="round1.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bg/>
                                          </p:spTgt>
                                        </p:tgtEl>
                                        <p:attrNameLst>
                                          <p:attrName>style.visibility</p:attrName>
                                        </p:attrNameLst>
                                      </p:cBhvr>
                                      <p:to>
                                        <p:strVal val="visible"/>
                                      </p:to>
                                    </p:set>
                                    <p:anim calcmode="lin" valueType="num">
                                      <p:cBhvr additive="base">
                                        <p:cTn id="33" dur="500" fill="hold"/>
                                        <p:tgtEl>
                                          <p:spTgt spid="3">
                                            <p:bg/>
                                          </p:spTgt>
                                        </p:tgtEl>
                                        <p:attrNameLst>
                                          <p:attrName>ppt_x</p:attrName>
                                        </p:attrNameLst>
                                      </p:cBhvr>
                                      <p:tavLst>
                                        <p:tav tm="0">
                                          <p:val>
                                            <p:strVal val="#ppt_x"/>
                                          </p:val>
                                        </p:tav>
                                        <p:tav tm="100000">
                                          <p:val>
                                            <p:strVal val="#ppt_x"/>
                                          </p:val>
                                        </p:tav>
                                      </p:tavLst>
                                    </p:anim>
                                    <p:anim calcmode="lin" valueType="num">
                                      <p:cBhvr additive="base">
                                        <p:cTn id="34"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anim calcmode="lin" valueType="num">
                                      <p:cBhvr additive="base">
                                        <p:cTn id="3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anim calcmode="lin" valueType="num">
                                      <p:cBhvr additive="base">
                                        <p:cTn id="4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Round 2. </a:t>
            </a:r>
            <a:r>
              <a:rPr lang="zh-CN" altLang="en-US" b="1" dirty="0" smtClean="0"/>
              <a:t>统计文本文件的字符频度</a:t>
            </a:r>
            <a:endParaRPr lang="zh-CN" altLang="en-US" b="1" dirty="0"/>
          </a:p>
        </p:txBody>
      </p:sp>
      <p:sp>
        <p:nvSpPr>
          <p:cNvPr id="3" name="内容占位符 2"/>
          <p:cNvSpPr>
            <a:spLocks noGrp="1"/>
          </p:cNvSpPr>
          <p:nvPr>
            <p:ph idx="1"/>
          </p:nvPr>
        </p:nvSpPr>
        <p:spPr>
          <a:xfrm>
            <a:off x="1451579" y="2015733"/>
            <a:ext cx="9603275" cy="640382"/>
          </a:xfrm>
        </p:spPr>
        <p:txBody>
          <a:bodyPr/>
          <a:lstStyle/>
          <a:p>
            <a:r>
              <a:rPr lang="zh-CN" altLang="en-US" b="1" dirty="0"/>
              <a:t>扫描整个文件，把出现过的</a:t>
            </a:r>
            <a:r>
              <a:rPr lang="zh-CN" altLang="en-US" b="1" dirty="0">
                <a:solidFill>
                  <a:schemeClr val="accent1"/>
                </a:solidFill>
              </a:rPr>
              <a:t>字符</a:t>
            </a:r>
            <a:r>
              <a:rPr lang="zh-CN" altLang="en-US" b="1" dirty="0"/>
              <a:t>和其次数记录下来，变成一个</a:t>
            </a:r>
            <a:r>
              <a:rPr lang="zh-CN" altLang="en-US" b="1" dirty="0" smtClean="0"/>
              <a:t>词汇表。</a:t>
            </a:r>
            <a:endParaRPr lang="zh-CN" altLang="en-US" b="1"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0343" y="2580104"/>
            <a:ext cx="1836284" cy="2124626"/>
          </a:xfrm>
          <a:prstGeom prst="rect">
            <a:avLst/>
          </a:prstGeom>
        </p:spPr>
      </p:pic>
      <p:sp>
        <p:nvSpPr>
          <p:cNvPr id="5" name="燕尾形箭头 4"/>
          <p:cNvSpPr/>
          <p:nvPr/>
        </p:nvSpPr>
        <p:spPr>
          <a:xfrm>
            <a:off x="4085391" y="3106156"/>
            <a:ext cx="1502229" cy="589596"/>
          </a:xfrm>
          <a:prstGeom prst="notchedRightArrow">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C00000"/>
                </a:solidFill>
              </a:rPr>
              <a:t>频度统计</a:t>
            </a:r>
            <a:endParaRPr lang="zh-CN" altLang="en-US" sz="1400" dirty="0">
              <a:solidFill>
                <a:srgbClr val="C00000"/>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2248302071"/>
              </p:ext>
            </p:extLst>
          </p:nvPr>
        </p:nvGraphicFramePr>
        <p:xfrm>
          <a:off x="6072636" y="2510170"/>
          <a:ext cx="3454400" cy="219456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96308061"/>
                    </a:ext>
                  </a:extLst>
                </a:gridCol>
                <a:gridCol w="1727200">
                  <a:extLst>
                    <a:ext uri="{9D8B030D-6E8A-4147-A177-3AD203B41FA5}">
                      <a16:colId xmlns:a16="http://schemas.microsoft.com/office/drawing/2014/main" val="1817697554"/>
                    </a:ext>
                  </a:extLst>
                </a:gridCol>
              </a:tblGrid>
              <a:tr h="363110">
                <a:tc>
                  <a:txBody>
                    <a:bodyPr/>
                    <a:lstStyle/>
                    <a:p>
                      <a:pPr algn="ctr"/>
                      <a:r>
                        <a:rPr lang="zh-CN" altLang="en-US" dirty="0" smtClean="0"/>
                        <a:t>字符</a:t>
                      </a:r>
                      <a:endParaRPr lang="zh-CN" altLang="en-US" dirty="0"/>
                    </a:p>
                  </a:txBody>
                  <a:tcPr/>
                </a:tc>
                <a:tc>
                  <a:txBody>
                    <a:bodyPr/>
                    <a:lstStyle/>
                    <a:p>
                      <a:pPr algn="ctr"/>
                      <a:r>
                        <a:rPr lang="zh-CN" altLang="en-US" dirty="0" smtClean="0"/>
                        <a:t>出现次数</a:t>
                      </a:r>
                      <a:endParaRPr lang="zh-CN" altLang="en-US" dirty="0"/>
                    </a:p>
                  </a:txBody>
                  <a:tcPr/>
                </a:tc>
                <a:extLst>
                  <a:ext uri="{0D108BD9-81ED-4DB2-BD59-A6C34878D82A}">
                    <a16:rowId xmlns:a16="http://schemas.microsoft.com/office/drawing/2014/main" val="3213222065"/>
                  </a:ext>
                </a:extLst>
              </a:tr>
              <a:tr h="363110">
                <a:tc>
                  <a:txBody>
                    <a:bodyPr/>
                    <a:lstStyle/>
                    <a:p>
                      <a:pPr algn="ctr"/>
                      <a:r>
                        <a:rPr lang="en-US" altLang="zh-CN" dirty="0" smtClean="0"/>
                        <a:t>a</a:t>
                      </a:r>
                      <a:endParaRPr lang="zh-CN" altLang="en-US" dirty="0"/>
                    </a:p>
                  </a:txBody>
                  <a:tcPr/>
                </a:tc>
                <a:tc>
                  <a:txBody>
                    <a:bodyPr/>
                    <a:lstStyle/>
                    <a:p>
                      <a:pPr algn="ctr"/>
                      <a:r>
                        <a:rPr lang="en-US" altLang="zh-CN" dirty="0" smtClean="0"/>
                        <a:t>337</a:t>
                      </a:r>
                      <a:endParaRPr lang="zh-CN" altLang="en-US" dirty="0"/>
                    </a:p>
                  </a:txBody>
                  <a:tcPr/>
                </a:tc>
                <a:extLst>
                  <a:ext uri="{0D108BD9-81ED-4DB2-BD59-A6C34878D82A}">
                    <a16:rowId xmlns:a16="http://schemas.microsoft.com/office/drawing/2014/main" val="1746748965"/>
                  </a:ext>
                </a:extLst>
              </a:tr>
              <a:tr h="363110">
                <a:tc>
                  <a:txBody>
                    <a:bodyPr/>
                    <a:lstStyle/>
                    <a:p>
                      <a:pPr algn="ctr"/>
                      <a:r>
                        <a:rPr lang="en-US" altLang="zh-CN" dirty="0" smtClean="0"/>
                        <a:t>B</a:t>
                      </a:r>
                      <a:endParaRPr lang="zh-CN" altLang="en-US" dirty="0"/>
                    </a:p>
                  </a:txBody>
                  <a:tcPr/>
                </a:tc>
                <a:tc>
                  <a:txBody>
                    <a:bodyPr/>
                    <a:lstStyle/>
                    <a:p>
                      <a:pPr algn="ctr"/>
                      <a:r>
                        <a:rPr lang="en-US" altLang="zh-CN" dirty="0" smtClean="0"/>
                        <a:t>50</a:t>
                      </a:r>
                      <a:endParaRPr lang="zh-CN" altLang="en-US" dirty="0"/>
                    </a:p>
                  </a:txBody>
                  <a:tcPr/>
                </a:tc>
                <a:extLst>
                  <a:ext uri="{0D108BD9-81ED-4DB2-BD59-A6C34878D82A}">
                    <a16:rowId xmlns:a16="http://schemas.microsoft.com/office/drawing/2014/main" val="2456197018"/>
                  </a:ext>
                </a:extLst>
              </a:tr>
              <a:tr h="363110">
                <a:tc>
                  <a:txBody>
                    <a:bodyPr/>
                    <a:lstStyle/>
                    <a:p>
                      <a:pPr algn="ctr"/>
                      <a:r>
                        <a:rPr lang="en-US" altLang="zh-CN" dirty="0" smtClean="0"/>
                        <a:t>,</a:t>
                      </a:r>
                      <a:endParaRPr lang="zh-CN" altLang="en-US" dirty="0"/>
                    </a:p>
                  </a:txBody>
                  <a:tcPr/>
                </a:tc>
                <a:tc>
                  <a:txBody>
                    <a:bodyPr/>
                    <a:lstStyle/>
                    <a:p>
                      <a:pPr algn="ctr"/>
                      <a:r>
                        <a:rPr lang="en-US" altLang="zh-CN" dirty="0" smtClean="0"/>
                        <a:t>229</a:t>
                      </a:r>
                      <a:endParaRPr lang="zh-CN" altLang="en-US" dirty="0"/>
                    </a:p>
                  </a:txBody>
                  <a:tcPr/>
                </a:tc>
                <a:extLst>
                  <a:ext uri="{0D108BD9-81ED-4DB2-BD59-A6C34878D82A}">
                    <a16:rowId xmlns:a16="http://schemas.microsoft.com/office/drawing/2014/main" val="3333079833"/>
                  </a:ext>
                </a:extLst>
              </a:tr>
              <a:tr h="363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h</a:t>
                      </a:r>
                      <a:endParaRPr lang="zh-CN" altLang="en-US" dirty="0" smtClean="0"/>
                    </a:p>
                  </a:txBody>
                  <a:tcPr/>
                </a:tc>
                <a:tc>
                  <a:txBody>
                    <a:bodyPr/>
                    <a:lstStyle/>
                    <a:p>
                      <a:pPr algn="ctr"/>
                      <a:r>
                        <a:rPr lang="en-US" altLang="zh-CN" dirty="0" smtClean="0"/>
                        <a:t>135</a:t>
                      </a:r>
                      <a:endParaRPr lang="zh-CN" altLang="en-US" dirty="0"/>
                    </a:p>
                  </a:txBody>
                  <a:tcPr/>
                </a:tc>
                <a:extLst>
                  <a:ext uri="{0D108BD9-81ED-4DB2-BD59-A6C34878D82A}">
                    <a16:rowId xmlns:a16="http://schemas.microsoft.com/office/drawing/2014/main" val="938678411"/>
                  </a:ext>
                </a:extLst>
              </a:tr>
              <a:tr h="363110">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extLst>
                  <a:ext uri="{0D108BD9-81ED-4DB2-BD59-A6C34878D82A}">
                    <a16:rowId xmlns:a16="http://schemas.microsoft.com/office/drawing/2014/main" val="3511485872"/>
                  </a:ext>
                </a:extLst>
              </a:tr>
            </a:tbl>
          </a:graphicData>
        </a:graphic>
      </p:graphicFrame>
      <p:sp>
        <p:nvSpPr>
          <p:cNvPr id="7" name="内容占位符 2"/>
          <p:cNvSpPr txBox="1">
            <a:spLocks/>
          </p:cNvSpPr>
          <p:nvPr/>
        </p:nvSpPr>
        <p:spPr>
          <a:xfrm>
            <a:off x="1451579" y="4887274"/>
            <a:ext cx="9603275" cy="915675"/>
          </a:xfrm>
          <a:prstGeom prst="rect">
            <a:avLst/>
          </a:prstGeom>
          <a:ln w="12700">
            <a:solidFill>
              <a:schemeClr val="accent1">
                <a:shade val="50000"/>
              </a:schemeClr>
            </a:solidFill>
          </a:ln>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altLang="zh-CN" b="1" dirty="0" err="1" smtClean="0"/>
              <a:t>Freq_stats</a:t>
            </a:r>
            <a:r>
              <a:rPr lang="en-US" altLang="zh-CN" b="1" dirty="0" smtClean="0"/>
              <a:t>(): </a:t>
            </a:r>
            <a:r>
              <a:rPr lang="zh-CN" altLang="en-US" b="1" dirty="0" smtClean="0"/>
              <a:t>字符的频度统计。</a:t>
            </a:r>
            <a:endParaRPr lang="en-US" altLang="zh-CN" b="1" dirty="0" smtClean="0"/>
          </a:p>
          <a:p>
            <a:r>
              <a:rPr lang="en-US" altLang="zh-CN" b="1" dirty="0" err="1" smtClean="0"/>
              <a:t>Text_compress</a:t>
            </a:r>
            <a:r>
              <a:rPr lang="en-US" altLang="zh-CN" b="1" dirty="0" smtClean="0"/>
              <a:t>(): </a:t>
            </a:r>
            <a:r>
              <a:rPr lang="zh-CN" altLang="en-US" b="1" dirty="0" smtClean="0"/>
              <a:t>调用</a:t>
            </a:r>
            <a:r>
              <a:rPr lang="en-US" altLang="zh-CN" b="1" dirty="0" err="1" smtClean="0"/>
              <a:t>Freq_stats</a:t>
            </a:r>
            <a:r>
              <a:rPr lang="zh-CN" altLang="en-US" b="1" dirty="0" smtClean="0"/>
              <a:t>，并显示词汇表结果</a:t>
            </a:r>
            <a:endParaRPr lang="zh-CN" altLang="en-US" b="1" dirty="0"/>
          </a:p>
        </p:txBody>
      </p:sp>
    </p:spTree>
    <p:extLst>
      <p:ext uri="{BB962C8B-B14F-4D97-AF65-F5344CB8AC3E}">
        <p14:creationId xmlns:p14="http://schemas.microsoft.com/office/powerpoint/2010/main" val="3292639933"/>
      </p:ext>
    </p:extLst>
  </p:cSld>
  <p:clrMapOvr>
    <a:masterClrMapping/>
  </p:clrMapOvr>
  <mc:AlternateContent xmlns:mc="http://schemas.openxmlformats.org/markup-compatibility/2006" xmlns:p14="http://schemas.microsoft.com/office/powerpoint/2010/main">
    <mc:Choice Requires="p14">
      <p:transition spd="slow" p14:dur="2000">
        <p:sndAc>
          <p:stSnd>
            <p:snd r:embed="rId3" name="round2.wav"/>
          </p:stSnd>
        </p:sndAc>
      </p:transition>
    </mc:Choice>
    <mc:Fallback xmlns="">
      <p:transition spd="slow">
        <p:sndAc>
          <p:stSnd>
            <p:snd r:embed="rId5" name="round2.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Round 3. </a:t>
            </a:r>
            <a:r>
              <a:rPr lang="zh-CN" altLang="en-US" b="1" dirty="0" smtClean="0"/>
              <a:t>构造</a:t>
            </a:r>
            <a:r>
              <a:rPr lang="en-US" altLang="zh-CN" b="1" dirty="0" smtClean="0"/>
              <a:t>Huffman</a:t>
            </a:r>
            <a:r>
              <a:rPr lang="zh-CN" altLang="en-US" b="1" dirty="0" smtClean="0"/>
              <a:t>树</a:t>
            </a:r>
            <a:endParaRPr lang="zh-CN" altLang="en-US" b="1" dirty="0"/>
          </a:p>
        </p:txBody>
      </p:sp>
      <p:sp>
        <p:nvSpPr>
          <p:cNvPr id="3" name="内容占位符 2"/>
          <p:cNvSpPr>
            <a:spLocks noGrp="1"/>
          </p:cNvSpPr>
          <p:nvPr>
            <p:ph idx="1"/>
          </p:nvPr>
        </p:nvSpPr>
        <p:spPr>
          <a:xfrm>
            <a:off x="1103237" y="1929718"/>
            <a:ext cx="9603275" cy="912525"/>
          </a:xfrm>
        </p:spPr>
        <p:txBody>
          <a:bodyPr/>
          <a:lstStyle/>
          <a:p>
            <a:r>
              <a:rPr lang="zh-CN" altLang="en-US" dirty="0" smtClean="0"/>
              <a:t>以词汇表中的频度作为权值来构建</a:t>
            </a:r>
            <a:r>
              <a:rPr lang="en-US" altLang="zh-CN" dirty="0" smtClean="0"/>
              <a:t>Huffman</a:t>
            </a:r>
            <a:r>
              <a:rPr lang="zh-CN" altLang="en-US" dirty="0" smtClean="0"/>
              <a:t>树，输出每个字符的编码并采用合适的数据结构来存储以备压缩时能够尽量提高效率。</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30698474"/>
              </p:ext>
            </p:extLst>
          </p:nvPr>
        </p:nvGraphicFramePr>
        <p:xfrm>
          <a:off x="927071" y="2810088"/>
          <a:ext cx="2717650" cy="2194560"/>
        </p:xfrm>
        <a:graphic>
          <a:graphicData uri="http://schemas.openxmlformats.org/drawingml/2006/table">
            <a:tbl>
              <a:tblPr firstRow="1" bandRow="1">
                <a:tableStyleId>{5C22544A-7EE6-4342-B048-85BDC9FD1C3A}</a:tableStyleId>
              </a:tblPr>
              <a:tblGrid>
                <a:gridCol w="1358825">
                  <a:extLst>
                    <a:ext uri="{9D8B030D-6E8A-4147-A177-3AD203B41FA5}">
                      <a16:colId xmlns:a16="http://schemas.microsoft.com/office/drawing/2014/main" val="296308061"/>
                    </a:ext>
                  </a:extLst>
                </a:gridCol>
                <a:gridCol w="1358825">
                  <a:extLst>
                    <a:ext uri="{9D8B030D-6E8A-4147-A177-3AD203B41FA5}">
                      <a16:colId xmlns:a16="http://schemas.microsoft.com/office/drawing/2014/main" val="1817697554"/>
                    </a:ext>
                  </a:extLst>
                </a:gridCol>
              </a:tblGrid>
              <a:tr h="248557">
                <a:tc>
                  <a:txBody>
                    <a:bodyPr/>
                    <a:lstStyle/>
                    <a:p>
                      <a:pPr algn="ctr"/>
                      <a:r>
                        <a:rPr lang="zh-CN" altLang="en-US" dirty="0" smtClean="0"/>
                        <a:t>字符</a:t>
                      </a:r>
                      <a:endParaRPr lang="zh-CN" altLang="en-US" dirty="0"/>
                    </a:p>
                  </a:txBody>
                  <a:tcPr/>
                </a:tc>
                <a:tc>
                  <a:txBody>
                    <a:bodyPr/>
                    <a:lstStyle/>
                    <a:p>
                      <a:pPr algn="ctr"/>
                      <a:r>
                        <a:rPr lang="zh-CN" altLang="en-US" dirty="0" smtClean="0"/>
                        <a:t>出现次数</a:t>
                      </a:r>
                      <a:endParaRPr lang="zh-CN" altLang="en-US" dirty="0"/>
                    </a:p>
                  </a:txBody>
                  <a:tcPr/>
                </a:tc>
                <a:extLst>
                  <a:ext uri="{0D108BD9-81ED-4DB2-BD59-A6C34878D82A}">
                    <a16:rowId xmlns:a16="http://schemas.microsoft.com/office/drawing/2014/main" val="3213222065"/>
                  </a:ext>
                </a:extLst>
              </a:tr>
              <a:tr h="248557">
                <a:tc>
                  <a:txBody>
                    <a:bodyPr/>
                    <a:lstStyle/>
                    <a:p>
                      <a:pPr algn="ctr"/>
                      <a:r>
                        <a:rPr lang="en-US" altLang="zh-CN" dirty="0" smtClean="0"/>
                        <a:t>a</a:t>
                      </a:r>
                      <a:endParaRPr lang="zh-CN" altLang="en-US" dirty="0"/>
                    </a:p>
                  </a:txBody>
                  <a:tcPr/>
                </a:tc>
                <a:tc>
                  <a:txBody>
                    <a:bodyPr/>
                    <a:lstStyle/>
                    <a:p>
                      <a:pPr algn="ctr"/>
                      <a:r>
                        <a:rPr lang="en-US" altLang="zh-CN" dirty="0" smtClean="0"/>
                        <a:t>337</a:t>
                      </a:r>
                      <a:endParaRPr lang="zh-CN" altLang="en-US" dirty="0"/>
                    </a:p>
                  </a:txBody>
                  <a:tcPr/>
                </a:tc>
                <a:extLst>
                  <a:ext uri="{0D108BD9-81ED-4DB2-BD59-A6C34878D82A}">
                    <a16:rowId xmlns:a16="http://schemas.microsoft.com/office/drawing/2014/main" val="1746748965"/>
                  </a:ext>
                </a:extLst>
              </a:tr>
              <a:tr h="248557">
                <a:tc>
                  <a:txBody>
                    <a:bodyPr/>
                    <a:lstStyle/>
                    <a:p>
                      <a:pPr algn="ctr"/>
                      <a:r>
                        <a:rPr lang="en-US" altLang="zh-CN" dirty="0" smtClean="0"/>
                        <a:t>B</a:t>
                      </a:r>
                      <a:endParaRPr lang="zh-CN" altLang="en-US" dirty="0"/>
                    </a:p>
                  </a:txBody>
                  <a:tcPr/>
                </a:tc>
                <a:tc>
                  <a:txBody>
                    <a:bodyPr/>
                    <a:lstStyle/>
                    <a:p>
                      <a:pPr algn="ctr"/>
                      <a:r>
                        <a:rPr lang="en-US" altLang="zh-CN" dirty="0" smtClean="0"/>
                        <a:t>50</a:t>
                      </a:r>
                      <a:endParaRPr lang="zh-CN" altLang="en-US" dirty="0"/>
                    </a:p>
                  </a:txBody>
                  <a:tcPr/>
                </a:tc>
                <a:extLst>
                  <a:ext uri="{0D108BD9-81ED-4DB2-BD59-A6C34878D82A}">
                    <a16:rowId xmlns:a16="http://schemas.microsoft.com/office/drawing/2014/main" val="2456197018"/>
                  </a:ext>
                </a:extLst>
              </a:tr>
              <a:tr h="248557">
                <a:tc>
                  <a:txBody>
                    <a:bodyPr/>
                    <a:lstStyle/>
                    <a:p>
                      <a:pPr algn="ctr"/>
                      <a:r>
                        <a:rPr lang="en-US" altLang="zh-CN" dirty="0" smtClean="0"/>
                        <a:t>,</a:t>
                      </a:r>
                      <a:endParaRPr lang="zh-CN" altLang="en-US" dirty="0"/>
                    </a:p>
                  </a:txBody>
                  <a:tcPr/>
                </a:tc>
                <a:tc>
                  <a:txBody>
                    <a:bodyPr/>
                    <a:lstStyle/>
                    <a:p>
                      <a:pPr algn="ctr"/>
                      <a:r>
                        <a:rPr lang="en-US" altLang="zh-CN" dirty="0" smtClean="0"/>
                        <a:t>229</a:t>
                      </a:r>
                      <a:endParaRPr lang="zh-CN" altLang="en-US" dirty="0"/>
                    </a:p>
                  </a:txBody>
                  <a:tcPr/>
                </a:tc>
                <a:extLst>
                  <a:ext uri="{0D108BD9-81ED-4DB2-BD59-A6C34878D82A}">
                    <a16:rowId xmlns:a16="http://schemas.microsoft.com/office/drawing/2014/main" val="3333079833"/>
                  </a:ext>
                </a:extLst>
              </a:tr>
              <a:tr h="2485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h</a:t>
                      </a:r>
                      <a:endParaRPr lang="zh-CN" altLang="en-US" dirty="0" smtClean="0"/>
                    </a:p>
                  </a:txBody>
                  <a:tcPr/>
                </a:tc>
                <a:tc>
                  <a:txBody>
                    <a:bodyPr/>
                    <a:lstStyle/>
                    <a:p>
                      <a:pPr algn="ctr"/>
                      <a:r>
                        <a:rPr lang="en-US" altLang="zh-CN" dirty="0" smtClean="0"/>
                        <a:t>135</a:t>
                      </a:r>
                      <a:endParaRPr lang="zh-CN" altLang="en-US" dirty="0"/>
                    </a:p>
                  </a:txBody>
                  <a:tcPr/>
                </a:tc>
                <a:extLst>
                  <a:ext uri="{0D108BD9-81ED-4DB2-BD59-A6C34878D82A}">
                    <a16:rowId xmlns:a16="http://schemas.microsoft.com/office/drawing/2014/main" val="938678411"/>
                  </a:ext>
                </a:extLst>
              </a:tr>
              <a:tr h="248557">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extLst>
                  <a:ext uri="{0D108BD9-81ED-4DB2-BD59-A6C34878D82A}">
                    <a16:rowId xmlns:a16="http://schemas.microsoft.com/office/drawing/2014/main" val="3511485872"/>
                  </a:ext>
                </a:extLst>
              </a:tr>
            </a:tbl>
          </a:graphicData>
        </a:graphic>
      </p:graphicFrame>
      <p:sp>
        <p:nvSpPr>
          <p:cNvPr id="5" name="燕尾形箭头 4"/>
          <p:cNvSpPr/>
          <p:nvPr/>
        </p:nvSpPr>
        <p:spPr>
          <a:xfrm>
            <a:off x="3827117" y="3617347"/>
            <a:ext cx="1502229" cy="589596"/>
          </a:xfrm>
          <a:prstGeom prst="notchedRightArrow">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C00000"/>
                </a:solidFill>
              </a:rPr>
              <a:t>哈夫曼算法</a:t>
            </a:r>
            <a:endParaRPr lang="zh-CN" altLang="en-US" sz="1400" dirty="0">
              <a:solidFill>
                <a:srgbClr val="C00000"/>
              </a:solidFill>
            </a:endParaRPr>
          </a:p>
        </p:txBody>
      </p:sp>
      <p:sp>
        <p:nvSpPr>
          <p:cNvPr id="6" name="内容占位符 2"/>
          <p:cNvSpPr txBox="1">
            <a:spLocks/>
          </p:cNvSpPr>
          <p:nvPr/>
        </p:nvSpPr>
        <p:spPr>
          <a:xfrm>
            <a:off x="1103237" y="5163277"/>
            <a:ext cx="9603275" cy="912525"/>
          </a:xfrm>
          <a:prstGeom prst="rect">
            <a:avLst/>
          </a:prstGeom>
          <a:ln w="12700">
            <a:solidFill>
              <a:schemeClr val="accent1">
                <a:shade val="50000"/>
              </a:schemeClr>
            </a:solidFill>
          </a:ln>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altLang="zh-CN" dirty="0" err="1" smtClean="0"/>
              <a:t>HuffmanCoding</a:t>
            </a:r>
            <a:r>
              <a:rPr lang="en-US" altLang="zh-CN" dirty="0" smtClean="0"/>
              <a:t>(): </a:t>
            </a:r>
            <a:r>
              <a:rPr lang="zh-CN" altLang="en-US" dirty="0" smtClean="0"/>
              <a:t>实现哈夫曼算法。</a:t>
            </a:r>
            <a:endParaRPr lang="en-US" altLang="zh-CN" dirty="0" smtClean="0"/>
          </a:p>
          <a:p>
            <a:r>
              <a:rPr lang="en-US" altLang="zh-CN" dirty="0" err="1" smtClean="0"/>
              <a:t>Text_compress</a:t>
            </a:r>
            <a:r>
              <a:rPr lang="en-US" altLang="zh-CN" dirty="0" smtClean="0"/>
              <a:t>(): </a:t>
            </a:r>
            <a:r>
              <a:rPr lang="zh-CN" altLang="en-US" dirty="0" smtClean="0"/>
              <a:t>调用</a:t>
            </a:r>
            <a:r>
              <a:rPr lang="en-US" altLang="zh-CN" dirty="0" err="1"/>
              <a:t>HuffmanCoding</a:t>
            </a:r>
            <a:r>
              <a:rPr lang="en-US" altLang="zh-CN" dirty="0"/>
              <a:t>, </a:t>
            </a:r>
            <a:r>
              <a:rPr lang="zh-CN" altLang="en-US" dirty="0" smtClean="0"/>
              <a:t>并显示每个字符的频度和编码。</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1845437423"/>
              </p:ext>
            </p:extLst>
          </p:nvPr>
        </p:nvGraphicFramePr>
        <p:xfrm>
          <a:off x="8590822" y="2758492"/>
          <a:ext cx="2717650" cy="2194560"/>
        </p:xfrm>
        <a:graphic>
          <a:graphicData uri="http://schemas.openxmlformats.org/drawingml/2006/table">
            <a:tbl>
              <a:tblPr firstRow="1" bandRow="1">
                <a:tableStyleId>{69C7853C-536D-4A76-A0AE-DD22124D55A5}</a:tableStyleId>
              </a:tblPr>
              <a:tblGrid>
                <a:gridCol w="1358825">
                  <a:extLst>
                    <a:ext uri="{9D8B030D-6E8A-4147-A177-3AD203B41FA5}">
                      <a16:colId xmlns:a16="http://schemas.microsoft.com/office/drawing/2014/main" val="296308061"/>
                    </a:ext>
                  </a:extLst>
                </a:gridCol>
                <a:gridCol w="1358825">
                  <a:extLst>
                    <a:ext uri="{9D8B030D-6E8A-4147-A177-3AD203B41FA5}">
                      <a16:colId xmlns:a16="http://schemas.microsoft.com/office/drawing/2014/main" val="1817697554"/>
                    </a:ext>
                  </a:extLst>
                </a:gridCol>
              </a:tblGrid>
              <a:tr h="248557">
                <a:tc>
                  <a:txBody>
                    <a:bodyPr/>
                    <a:lstStyle/>
                    <a:p>
                      <a:pPr algn="ctr"/>
                      <a:r>
                        <a:rPr lang="zh-CN" altLang="en-US" dirty="0" smtClean="0"/>
                        <a:t>字符</a:t>
                      </a:r>
                      <a:endParaRPr lang="zh-CN" altLang="en-US" dirty="0"/>
                    </a:p>
                  </a:txBody>
                  <a:tcPr/>
                </a:tc>
                <a:tc>
                  <a:txBody>
                    <a:bodyPr/>
                    <a:lstStyle/>
                    <a:p>
                      <a:pPr algn="ctr"/>
                      <a:r>
                        <a:rPr lang="zh-CN" altLang="en-US" dirty="0" smtClean="0"/>
                        <a:t>编码</a:t>
                      </a:r>
                      <a:endParaRPr lang="zh-CN" altLang="en-US" dirty="0"/>
                    </a:p>
                  </a:txBody>
                  <a:tcPr/>
                </a:tc>
                <a:extLst>
                  <a:ext uri="{0D108BD9-81ED-4DB2-BD59-A6C34878D82A}">
                    <a16:rowId xmlns:a16="http://schemas.microsoft.com/office/drawing/2014/main" val="3213222065"/>
                  </a:ext>
                </a:extLst>
              </a:tr>
              <a:tr h="248557">
                <a:tc>
                  <a:txBody>
                    <a:bodyPr/>
                    <a:lstStyle/>
                    <a:p>
                      <a:pPr algn="ctr"/>
                      <a:r>
                        <a:rPr lang="en-US" altLang="zh-CN" dirty="0" smtClean="0"/>
                        <a:t>a</a:t>
                      </a:r>
                      <a:endParaRPr lang="zh-CN" altLang="en-US" dirty="0"/>
                    </a:p>
                  </a:txBody>
                  <a:tcPr/>
                </a:tc>
                <a:tc>
                  <a:txBody>
                    <a:bodyPr/>
                    <a:lstStyle/>
                    <a:p>
                      <a:pPr algn="ctr"/>
                      <a:r>
                        <a:rPr lang="en-US" altLang="zh-CN" dirty="0" smtClean="0"/>
                        <a:t>1</a:t>
                      </a:r>
                      <a:endParaRPr lang="zh-CN" altLang="en-US" dirty="0"/>
                    </a:p>
                  </a:txBody>
                  <a:tcPr/>
                </a:tc>
                <a:extLst>
                  <a:ext uri="{0D108BD9-81ED-4DB2-BD59-A6C34878D82A}">
                    <a16:rowId xmlns:a16="http://schemas.microsoft.com/office/drawing/2014/main" val="1746748965"/>
                  </a:ext>
                </a:extLst>
              </a:tr>
              <a:tr h="248557">
                <a:tc>
                  <a:txBody>
                    <a:bodyPr/>
                    <a:lstStyle/>
                    <a:p>
                      <a:pPr algn="ctr"/>
                      <a:r>
                        <a:rPr lang="en-US" altLang="zh-CN" dirty="0" smtClean="0"/>
                        <a:t>B</a:t>
                      </a:r>
                      <a:endParaRPr lang="zh-CN" altLang="en-US" dirty="0"/>
                    </a:p>
                  </a:txBody>
                  <a:tcPr/>
                </a:tc>
                <a:tc>
                  <a:txBody>
                    <a:bodyPr/>
                    <a:lstStyle/>
                    <a:p>
                      <a:pPr algn="ctr"/>
                      <a:r>
                        <a:rPr lang="en-US" altLang="zh-CN" dirty="0" smtClean="0"/>
                        <a:t>000001</a:t>
                      </a:r>
                      <a:endParaRPr lang="zh-CN" altLang="en-US" dirty="0"/>
                    </a:p>
                  </a:txBody>
                  <a:tcPr/>
                </a:tc>
                <a:extLst>
                  <a:ext uri="{0D108BD9-81ED-4DB2-BD59-A6C34878D82A}">
                    <a16:rowId xmlns:a16="http://schemas.microsoft.com/office/drawing/2014/main" val="2456197018"/>
                  </a:ext>
                </a:extLst>
              </a:tr>
              <a:tr h="248557">
                <a:tc>
                  <a:txBody>
                    <a:bodyPr/>
                    <a:lstStyle/>
                    <a:p>
                      <a:pPr algn="ctr"/>
                      <a:r>
                        <a:rPr lang="en-US" altLang="zh-CN" dirty="0" smtClean="0"/>
                        <a:t>,</a:t>
                      </a:r>
                      <a:endParaRPr lang="zh-CN" altLang="en-US" dirty="0"/>
                    </a:p>
                  </a:txBody>
                  <a:tcPr/>
                </a:tc>
                <a:tc>
                  <a:txBody>
                    <a:bodyPr/>
                    <a:lstStyle/>
                    <a:p>
                      <a:pPr algn="ctr"/>
                      <a:r>
                        <a:rPr lang="en-US" altLang="zh-CN" dirty="0" smtClean="0"/>
                        <a:t>01</a:t>
                      </a:r>
                      <a:endParaRPr lang="zh-CN" altLang="en-US" dirty="0"/>
                    </a:p>
                  </a:txBody>
                  <a:tcPr/>
                </a:tc>
                <a:extLst>
                  <a:ext uri="{0D108BD9-81ED-4DB2-BD59-A6C34878D82A}">
                    <a16:rowId xmlns:a16="http://schemas.microsoft.com/office/drawing/2014/main" val="3333079833"/>
                  </a:ext>
                </a:extLst>
              </a:tr>
              <a:tr h="2485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h</a:t>
                      </a:r>
                      <a:endParaRPr lang="zh-CN" altLang="en-US" dirty="0" smtClean="0"/>
                    </a:p>
                  </a:txBody>
                  <a:tcPr/>
                </a:tc>
                <a:tc>
                  <a:txBody>
                    <a:bodyPr/>
                    <a:lstStyle/>
                    <a:p>
                      <a:pPr algn="ctr"/>
                      <a:r>
                        <a:rPr lang="en-US" altLang="zh-CN" dirty="0" smtClean="0"/>
                        <a:t>001</a:t>
                      </a:r>
                      <a:endParaRPr lang="zh-CN" altLang="en-US" dirty="0"/>
                    </a:p>
                  </a:txBody>
                  <a:tcPr/>
                </a:tc>
                <a:extLst>
                  <a:ext uri="{0D108BD9-81ED-4DB2-BD59-A6C34878D82A}">
                    <a16:rowId xmlns:a16="http://schemas.microsoft.com/office/drawing/2014/main" val="938678411"/>
                  </a:ext>
                </a:extLst>
              </a:tr>
              <a:tr h="248557">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extLst>
                  <a:ext uri="{0D108BD9-81ED-4DB2-BD59-A6C34878D82A}">
                    <a16:rowId xmlns:a16="http://schemas.microsoft.com/office/drawing/2014/main" val="3511485872"/>
                  </a:ext>
                </a:extLst>
              </a:tr>
            </a:tbl>
          </a:graphicData>
        </a:graphic>
      </p:graphicFrame>
      <p:pic>
        <p:nvPicPr>
          <p:cNvPr id="9" name="图片 8"/>
          <p:cNvPicPr>
            <a:picLocks noChangeAspect="1"/>
          </p:cNvPicPr>
          <p:nvPr/>
        </p:nvPicPr>
        <p:blipFill>
          <a:blip r:embed="rId4"/>
          <a:stretch>
            <a:fillRect/>
          </a:stretch>
        </p:blipFill>
        <p:spPr>
          <a:xfrm>
            <a:off x="5511742" y="2918207"/>
            <a:ext cx="2714286" cy="2066667"/>
          </a:xfrm>
          <a:prstGeom prst="rect">
            <a:avLst/>
          </a:prstGeom>
        </p:spPr>
      </p:pic>
    </p:spTree>
    <p:extLst>
      <p:ext uri="{BB962C8B-B14F-4D97-AF65-F5344CB8AC3E}">
        <p14:creationId xmlns:p14="http://schemas.microsoft.com/office/powerpoint/2010/main" val="202923149"/>
      </p:ext>
    </p:extLst>
  </p:cSld>
  <p:clrMapOvr>
    <a:masterClrMapping/>
  </p:clrMapOvr>
  <mc:AlternateContent xmlns:mc="http://schemas.openxmlformats.org/markup-compatibility/2006" xmlns:p14="http://schemas.microsoft.com/office/powerpoint/2010/main">
    <mc:Choice Requires="p14">
      <p:transition spd="slow" p14:dur="2000">
        <p:sndAc>
          <p:stSnd>
            <p:snd r:embed="rId3" name="round3.wav"/>
          </p:stSnd>
        </p:sndAc>
      </p:transition>
    </mc:Choice>
    <mc:Fallback xmlns="">
      <p:transition spd="slow">
        <p:sndAc>
          <p:stSnd>
            <p:snd r:embed="rId5" name="round3.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Round 4. </a:t>
            </a:r>
            <a:r>
              <a:rPr lang="zh-CN" altLang="en-US" b="1" dirty="0" smtClean="0"/>
              <a:t>根据</a:t>
            </a:r>
            <a:r>
              <a:rPr lang="en-US" altLang="zh-CN" b="1" dirty="0" err="1" smtClean="0"/>
              <a:t>huffman</a:t>
            </a:r>
            <a:r>
              <a:rPr lang="zh-CN" altLang="en-US" b="1" dirty="0" smtClean="0"/>
              <a:t>树实现压缩</a:t>
            </a:r>
            <a:endParaRPr lang="zh-CN" altLang="en-US" b="1" dirty="0"/>
          </a:p>
        </p:txBody>
      </p:sp>
      <p:sp>
        <p:nvSpPr>
          <p:cNvPr id="3" name="内容占位符 2"/>
          <p:cNvSpPr>
            <a:spLocks noGrp="1"/>
          </p:cNvSpPr>
          <p:nvPr>
            <p:ph idx="1"/>
          </p:nvPr>
        </p:nvSpPr>
        <p:spPr>
          <a:xfrm>
            <a:off x="1473522" y="1880090"/>
            <a:ext cx="9603275" cy="503464"/>
          </a:xfrm>
        </p:spPr>
        <p:txBody>
          <a:bodyPr/>
          <a:lstStyle/>
          <a:p>
            <a:r>
              <a:rPr lang="zh-CN" altLang="en-US" dirty="0" smtClean="0"/>
              <a:t>根据得到的哈夫曼编码，对英文文本文件实现压缩</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4001" y="2293725"/>
            <a:ext cx="1836284" cy="2124626"/>
          </a:xfrm>
          <a:prstGeom prst="rect">
            <a:avLst/>
          </a:prstGeom>
        </p:spPr>
      </p:pic>
      <p:pic>
        <p:nvPicPr>
          <p:cNvPr id="5" name="图片 4"/>
          <p:cNvPicPr>
            <a:picLocks noChangeAspect="1"/>
          </p:cNvPicPr>
          <p:nvPr/>
        </p:nvPicPr>
        <p:blipFill>
          <a:blip r:embed="rId4"/>
          <a:stretch>
            <a:fillRect/>
          </a:stretch>
        </p:blipFill>
        <p:spPr>
          <a:xfrm>
            <a:off x="8675745" y="2439840"/>
            <a:ext cx="1304762" cy="1580952"/>
          </a:xfrm>
          <a:prstGeom prst="rect">
            <a:avLst/>
          </a:prstGeom>
        </p:spPr>
      </p:pic>
      <p:sp>
        <p:nvSpPr>
          <p:cNvPr id="6" name="燕尾形箭头 5"/>
          <p:cNvSpPr/>
          <p:nvPr/>
        </p:nvSpPr>
        <p:spPr>
          <a:xfrm>
            <a:off x="7366633" y="2938550"/>
            <a:ext cx="920224" cy="555171"/>
          </a:xfrm>
          <a:prstGeom prst="notchedRightArrow">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C00000"/>
                </a:solidFill>
              </a:rPr>
              <a:t>压缩</a:t>
            </a:r>
            <a:endParaRPr lang="zh-CN" altLang="en-US" sz="1400" dirty="0">
              <a:solidFill>
                <a:srgbClr val="C000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1994795758"/>
              </p:ext>
            </p:extLst>
          </p:nvPr>
        </p:nvGraphicFramePr>
        <p:xfrm>
          <a:off x="4504589" y="2337659"/>
          <a:ext cx="2473156" cy="2194560"/>
        </p:xfrm>
        <a:graphic>
          <a:graphicData uri="http://schemas.openxmlformats.org/drawingml/2006/table">
            <a:tbl>
              <a:tblPr firstRow="1" bandRow="1">
                <a:tableStyleId>{69C7853C-536D-4A76-A0AE-DD22124D55A5}</a:tableStyleId>
              </a:tblPr>
              <a:tblGrid>
                <a:gridCol w="1236578">
                  <a:extLst>
                    <a:ext uri="{9D8B030D-6E8A-4147-A177-3AD203B41FA5}">
                      <a16:colId xmlns:a16="http://schemas.microsoft.com/office/drawing/2014/main" val="296308061"/>
                    </a:ext>
                  </a:extLst>
                </a:gridCol>
                <a:gridCol w="1236578">
                  <a:extLst>
                    <a:ext uri="{9D8B030D-6E8A-4147-A177-3AD203B41FA5}">
                      <a16:colId xmlns:a16="http://schemas.microsoft.com/office/drawing/2014/main" val="1817697554"/>
                    </a:ext>
                  </a:extLst>
                </a:gridCol>
              </a:tblGrid>
              <a:tr h="276755">
                <a:tc>
                  <a:txBody>
                    <a:bodyPr/>
                    <a:lstStyle/>
                    <a:p>
                      <a:pPr algn="ctr"/>
                      <a:r>
                        <a:rPr lang="zh-CN" altLang="en-US" dirty="0" smtClean="0"/>
                        <a:t>字符</a:t>
                      </a:r>
                      <a:endParaRPr lang="zh-CN" altLang="en-US" dirty="0"/>
                    </a:p>
                  </a:txBody>
                  <a:tcPr/>
                </a:tc>
                <a:tc>
                  <a:txBody>
                    <a:bodyPr/>
                    <a:lstStyle/>
                    <a:p>
                      <a:pPr algn="ctr"/>
                      <a:r>
                        <a:rPr lang="zh-CN" altLang="en-US" dirty="0" smtClean="0"/>
                        <a:t>编码</a:t>
                      </a:r>
                      <a:endParaRPr lang="zh-CN" altLang="en-US" dirty="0"/>
                    </a:p>
                  </a:txBody>
                  <a:tcPr/>
                </a:tc>
                <a:extLst>
                  <a:ext uri="{0D108BD9-81ED-4DB2-BD59-A6C34878D82A}">
                    <a16:rowId xmlns:a16="http://schemas.microsoft.com/office/drawing/2014/main" val="3213222065"/>
                  </a:ext>
                </a:extLst>
              </a:tr>
              <a:tr h="276755">
                <a:tc>
                  <a:txBody>
                    <a:bodyPr/>
                    <a:lstStyle/>
                    <a:p>
                      <a:pPr algn="ctr"/>
                      <a:r>
                        <a:rPr lang="en-US" altLang="zh-CN" dirty="0" smtClean="0"/>
                        <a:t>a</a:t>
                      </a:r>
                      <a:endParaRPr lang="zh-CN" altLang="en-US" dirty="0"/>
                    </a:p>
                  </a:txBody>
                  <a:tcPr/>
                </a:tc>
                <a:tc>
                  <a:txBody>
                    <a:bodyPr/>
                    <a:lstStyle/>
                    <a:p>
                      <a:pPr algn="ctr"/>
                      <a:r>
                        <a:rPr lang="en-US" altLang="zh-CN" dirty="0" smtClean="0"/>
                        <a:t>1</a:t>
                      </a:r>
                      <a:endParaRPr lang="zh-CN" altLang="en-US" dirty="0"/>
                    </a:p>
                  </a:txBody>
                  <a:tcPr/>
                </a:tc>
                <a:extLst>
                  <a:ext uri="{0D108BD9-81ED-4DB2-BD59-A6C34878D82A}">
                    <a16:rowId xmlns:a16="http://schemas.microsoft.com/office/drawing/2014/main" val="1746748965"/>
                  </a:ext>
                </a:extLst>
              </a:tr>
              <a:tr h="276755">
                <a:tc>
                  <a:txBody>
                    <a:bodyPr/>
                    <a:lstStyle/>
                    <a:p>
                      <a:pPr algn="ctr"/>
                      <a:r>
                        <a:rPr lang="en-US" altLang="zh-CN" dirty="0" smtClean="0"/>
                        <a:t>B</a:t>
                      </a:r>
                      <a:endParaRPr lang="zh-CN" altLang="en-US" dirty="0"/>
                    </a:p>
                  </a:txBody>
                  <a:tcPr/>
                </a:tc>
                <a:tc>
                  <a:txBody>
                    <a:bodyPr/>
                    <a:lstStyle/>
                    <a:p>
                      <a:pPr algn="ctr"/>
                      <a:r>
                        <a:rPr lang="en-US" altLang="zh-CN" dirty="0" smtClean="0"/>
                        <a:t>000001</a:t>
                      </a:r>
                      <a:endParaRPr lang="zh-CN" altLang="en-US" dirty="0"/>
                    </a:p>
                  </a:txBody>
                  <a:tcPr/>
                </a:tc>
                <a:extLst>
                  <a:ext uri="{0D108BD9-81ED-4DB2-BD59-A6C34878D82A}">
                    <a16:rowId xmlns:a16="http://schemas.microsoft.com/office/drawing/2014/main" val="2456197018"/>
                  </a:ext>
                </a:extLst>
              </a:tr>
              <a:tr h="276755">
                <a:tc>
                  <a:txBody>
                    <a:bodyPr/>
                    <a:lstStyle/>
                    <a:p>
                      <a:pPr algn="ctr"/>
                      <a:r>
                        <a:rPr lang="en-US" altLang="zh-CN" dirty="0" smtClean="0"/>
                        <a:t>,</a:t>
                      </a:r>
                      <a:endParaRPr lang="zh-CN" altLang="en-US" dirty="0"/>
                    </a:p>
                  </a:txBody>
                  <a:tcPr/>
                </a:tc>
                <a:tc>
                  <a:txBody>
                    <a:bodyPr/>
                    <a:lstStyle/>
                    <a:p>
                      <a:pPr algn="ctr"/>
                      <a:r>
                        <a:rPr lang="en-US" altLang="zh-CN" dirty="0" smtClean="0"/>
                        <a:t>01</a:t>
                      </a:r>
                      <a:endParaRPr lang="zh-CN" altLang="en-US" dirty="0"/>
                    </a:p>
                  </a:txBody>
                  <a:tcPr/>
                </a:tc>
                <a:extLst>
                  <a:ext uri="{0D108BD9-81ED-4DB2-BD59-A6C34878D82A}">
                    <a16:rowId xmlns:a16="http://schemas.microsoft.com/office/drawing/2014/main" val="3333079833"/>
                  </a:ext>
                </a:extLst>
              </a:tr>
              <a:tr h="27675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h</a:t>
                      </a:r>
                      <a:endParaRPr lang="zh-CN" altLang="en-US" dirty="0" smtClean="0"/>
                    </a:p>
                  </a:txBody>
                  <a:tcPr/>
                </a:tc>
                <a:tc>
                  <a:txBody>
                    <a:bodyPr/>
                    <a:lstStyle/>
                    <a:p>
                      <a:pPr algn="ctr"/>
                      <a:r>
                        <a:rPr lang="en-US" altLang="zh-CN" dirty="0" smtClean="0"/>
                        <a:t>001</a:t>
                      </a:r>
                      <a:endParaRPr lang="zh-CN" altLang="en-US" dirty="0"/>
                    </a:p>
                  </a:txBody>
                  <a:tcPr/>
                </a:tc>
                <a:extLst>
                  <a:ext uri="{0D108BD9-81ED-4DB2-BD59-A6C34878D82A}">
                    <a16:rowId xmlns:a16="http://schemas.microsoft.com/office/drawing/2014/main" val="938678411"/>
                  </a:ext>
                </a:extLst>
              </a:tr>
              <a:tr h="276755">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extLst>
                  <a:ext uri="{0D108BD9-81ED-4DB2-BD59-A6C34878D82A}">
                    <a16:rowId xmlns:a16="http://schemas.microsoft.com/office/drawing/2014/main" val="3511485872"/>
                  </a:ext>
                </a:extLst>
              </a:tr>
            </a:tbl>
          </a:graphicData>
        </a:graphic>
      </p:graphicFrame>
      <p:sp>
        <p:nvSpPr>
          <p:cNvPr id="9" name="加号 8"/>
          <p:cNvSpPr/>
          <p:nvPr/>
        </p:nvSpPr>
        <p:spPr>
          <a:xfrm>
            <a:off x="3536880" y="2923406"/>
            <a:ext cx="751114" cy="570315"/>
          </a:xfrm>
          <a:prstGeom prst="mathPlus">
            <a:avLst/>
          </a:prstGeom>
          <a:blipFill>
            <a:blip r:embed="rId5"/>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内容占位符 2"/>
          <p:cNvSpPr txBox="1">
            <a:spLocks/>
          </p:cNvSpPr>
          <p:nvPr/>
        </p:nvSpPr>
        <p:spPr>
          <a:xfrm>
            <a:off x="1283303" y="4667595"/>
            <a:ext cx="9609984" cy="1405213"/>
          </a:xfrm>
          <a:prstGeom prst="rect">
            <a:avLst/>
          </a:prstGeom>
          <a:ln w="12700">
            <a:solidFill>
              <a:schemeClr val="accent1">
                <a:shade val="50000"/>
              </a:schemeClr>
            </a:solidFill>
          </a:ln>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altLang="zh-CN" b="1" dirty="0" err="1" smtClean="0"/>
              <a:t>Text_compress</a:t>
            </a:r>
            <a:r>
              <a:rPr lang="en-US" altLang="zh-CN" b="1" dirty="0" smtClean="0"/>
              <a:t>(): </a:t>
            </a:r>
            <a:r>
              <a:rPr lang="zh-CN" altLang="en-US" b="1" dirty="0" smtClean="0"/>
              <a:t>对文件的所有字符进行压缩编码，形成源文件的压缩文件，输出压缩时间和压缩率；</a:t>
            </a:r>
            <a:endParaRPr lang="en-US" altLang="zh-CN" b="1" dirty="0" smtClean="0"/>
          </a:p>
          <a:p>
            <a:r>
              <a:rPr lang="en-US" altLang="zh-CN" b="1" dirty="0" err="1" smtClean="0"/>
              <a:t>Text_decompress</a:t>
            </a:r>
            <a:r>
              <a:rPr lang="en-US" altLang="zh-CN" b="1" dirty="0" smtClean="0"/>
              <a:t>():</a:t>
            </a:r>
            <a:r>
              <a:rPr lang="zh-CN" altLang="en-US" b="1" dirty="0" smtClean="0"/>
              <a:t>按照二进制文件形式读入压缩后的文件，十六进制方式显示。</a:t>
            </a:r>
            <a:endParaRPr lang="en-US" altLang="zh-CN" b="1" dirty="0" smtClean="0"/>
          </a:p>
        </p:txBody>
      </p:sp>
    </p:spTree>
    <p:extLst>
      <p:ext uri="{BB962C8B-B14F-4D97-AF65-F5344CB8AC3E}">
        <p14:creationId xmlns:p14="http://schemas.microsoft.com/office/powerpoint/2010/main" val="1618148909"/>
      </p:ext>
    </p:extLst>
  </p:cSld>
  <p:clrMapOvr>
    <a:masterClrMapping/>
  </p:clrMapOvr>
  <mc:AlternateContent xmlns:mc="http://schemas.openxmlformats.org/markup-compatibility/2006" xmlns:p14="http://schemas.microsoft.com/office/powerpoint/2010/main">
    <mc:Choice Requires="p14">
      <p:transition spd="slow" p14:dur="2000">
        <p:sndAc>
          <p:stSnd>
            <p:snd r:embed="rId2" name="round4.wav"/>
          </p:stSnd>
        </p:sndAc>
      </p:transition>
    </mc:Choice>
    <mc:Fallback xmlns="">
      <p:transition spd="slow">
        <p:sndAc>
          <p:stSnd>
            <p:snd r:embed="rId6" name="round4.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Round 5.  </a:t>
            </a:r>
            <a:r>
              <a:rPr lang="zh-CN" altLang="en-US" b="1" dirty="0" smtClean="0"/>
              <a:t>实现解压</a:t>
            </a:r>
            <a:endParaRPr lang="zh-CN" altLang="en-US" b="1" dirty="0"/>
          </a:p>
        </p:txBody>
      </p:sp>
      <p:sp>
        <p:nvSpPr>
          <p:cNvPr id="3" name="内容占位符 2"/>
          <p:cNvSpPr>
            <a:spLocks noGrp="1"/>
          </p:cNvSpPr>
          <p:nvPr>
            <p:ph idx="1"/>
          </p:nvPr>
        </p:nvSpPr>
        <p:spPr>
          <a:xfrm>
            <a:off x="1451579" y="1933904"/>
            <a:ext cx="9603275" cy="2427582"/>
          </a:xfrm>
        </p:spPr>
        <p:txBody>
          <a:bodyPr/>
          <a:lstStyle/>
          <a:p>
            <a:r>
              <a:rPr lang="zh-CN" altLang="en-US" b="1" dirty="0" smtClean="0"/>
              <a:t>为了能够进行解压，我们会需要之前压缩时构造的那棵</a:t>
            </a:r>
            <a:r>
              <a:rPr lang="en-US" altLang="zh-CN" b="1" dirty="0" smtClean="0"/>
              <a:t>Huffman</a:t>
            </a:r>
            <a:r>
              <a:rPr lang="zh-CN" altLang="en-US" b="1" dirty="0" smtClean="0"/>
              <a:t>树，这里有两种做法：一种是直接将</a:t>
            </a:r>
            <a:r>
              <a:rPr lang="en-US" altLang="zh-CN" b="1" dirty="0" smtClean="0"/>
              <a:t>Huffman</a:t>
            </a:r>
            <a:r>
              <a:rPr lang="zh-CN" altLang="en-US" b="1" dirty="0" smtClean="0"/>
              <a:t>树存储在压缩文件中，一种是只存储编码，解压时再重构这棵树。</a:t>
            </a:r>
            <a:endParaRPr lang="en-US" altLang="zh-CN" b="1" dirty="0" smtClean="0"/>
          </a:p>
          <a:p>
            <a:pPr marL="228600" lvl="4">
              <a:spcBef>
                <a:spcPts val="1000"/>
              </a:spcBef>
            </a:pPr>
            <a:r>
              <a:rPr lang="zh-CN" altLang="en-US" sz="2000" b="1" dirty="0" smtClean="0"/>
              <a:t>解压方法：从</a:t>
            </a:r>
            <a:r>
              <a:rPr lang="en-US" altLang="zh-CN" sz="2000" b="1" dirty="0"/>
              <a:t>Huffman</a:t>
            </a:r>
            <a:r>
              <a:rPr lang="zh-CN" altLang="zh-CN" sz="2000" b="1" dirty="0"/>
              <a:t>树根开始</a:t>
            </a:r>
            <a:r>
              <a:rPr lang="zh-CN" altLang="zh-CN" sz="2000" b="1" dirty="0" smtClean="0"/>
              <a:t>，逐</a:t>
            </a:r>
            <a:r>
              <a:rPr lang="zh-CN" altLang="zh-CN" sz="2000" b="1" dirty="0"/>
              <a:t>位取码。若编码是“0”，则向左走；若编码是“1”，则向右走，一旦到达叶子结点，则译出一个字符；再重新从根出发</a:t>
            </a:r>
            <a:r>
              <a:rPr lang="zh-CN" altLang="zh-CN" sz="2000" b="1" dirty="0" smtClean="0"/>
              <a:t>，</a:t>
            </a:r>
            <a:r>
              <a:rPr lang="zh-CN" altLang="en-US" sz="2000" b="1" dirty="0" smtClean="0"/>
              <a:t>重复以上算法至</a:t>
            </a:r>
            <a:r>
              <a:rPr lang="zh-CN" altLang="zh-CN" sz="2000" b="1" dirty="0" smtClean="0"/>
              <a:t>结束</a:t>
            </a:r>
            <a:r>
              <a:rPr lang="zh-CN" altLang="en-US" sz="2000" b="1" dirty="0" smtClean="0"/>
              <a:t>。</a:t>
            </a:r>
            <a:endParaRPr lang="zh-CN" altLang="en-US" sz="2000" b="1" dirty="0"/>
          </a:p>
        </p:txBody>
      </p:sp>
      <p:pic>
        <p:nvPicPr>
          <p:cNvPr id="4" name="图片 3"/>
          <p:cNvPicPr>
            <a:picLocks noChangeAspect="1"/>
          </p:cNvPicPr>
          <p:nvPr/>
        </p:nvPicPr>
        <p:blipFill>
          <a:blip r:embed="rId4"/>
          <a:stretch>
            <a:fillRect/>
          </a:stretch>
        </p:blipFill>
        <p:spPr>
          <a:xfrm>
            <a:off x="6973521" y="163945"/>
            <a:ext cx="1195264" cy="1448276"/>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344" y="277066"/>
            <a:ext cx="1253023" cy="1449779"/>
          </a:xfrm>
          <a:prstGeom prst="rect">
            <a:avLst/>
          </a:prstGeom>
        </p:spPr>
      </p:pic>
      <p:sp>
        <p:nvSpPr>
          <p:cNvPr id="6" name="燕尾形箭头 5"/>
          <p:cNvSpPr/>
          <p:nvPr/>
        </p:nvSpPr>
        <p:spPr>
          <a:xfrm>
            <a:off x="8408272" y="724369"/>
            <a:ext cx="843260" cy="555171"/>
          </a:xfrm>
          <a:prstGeom prst="notchedRightArrow">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00B050"/>
                </a:solidFill>
              </a:rPr>
              <a:t>解压</a:t>
            </a:r>
            <a:endParaRPr lang="zh-CN" altLang="en-US" sz="1400" dirty="0">
              <a:solidFill>
                <a:srgbClr val="00B050"/>
              </a:solidFill>
            </a:endParaRPr>
          </a:p>
        </p:txBody>
      </p:sp>
      <p:sp>
        <p:nvSpPr>
          <p:cNvPr id="8" name="内容占位符 2"/>
          <p:cNvSpPr txBox="1">
            <a:spLocks/>
          </p:cNvSpPr>
          <p:nvPr/>
        </p:nvSpPr>
        <p:spPr>
          <a:xfrm>
            <a:off x="1451578" y="4604657"/>
            <a:ext cx="9603275" cy="1205092"/>
          </a:xfrm>
          <a:prstGeom prst="rect">
            <a:avLst/>
          </a:prstGeom>
          <a:ln w="12700">
            <a:solidFill>
              <a:schemeClr val="accent1">
                <a:shade val="50000"/>
              </a:schemeClr>
            </a:solidFill>
          </a:ln>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altLang="zh-CN" b="1" dirty="0" err="1"/>
              <a:t>Text_compress</a:t>
            </a:r>
            <a:r>
              <a:rPr lang="en-US" altLang="zh-CN" b="1" dirty="0"/>
              <a:t>():  </a:t>
            </a:r>
            <a:r>
              <a:rPr lang="zh-CN" altLang="en-US" b="1" dirty="0"/>
              <a:t>保存</a:t>
            </a:r>
            <a:r>
              <a:rPr lang="en-US" altLang="zh-CN" b="1" dirty="0"/>
              <a:t>Huffman</a:t>
            </a:r>
            <a:r>
              <a:rPr lang="zh-CN" altLang="en-US" b="1" dirty="0"/>
              <a:t>树信息到压缩文件中；</a:t>
            </a:r>
            <a:endParaRPr lang="en-US" altLang="zh-CN" b="1" dirty="0"/>
          </a:p>
          <a:p>
            <a:pPr marL="285750" indent="-285750"/>
            <a:r>
              <a:rPr lang="en-US" altLang="zh-CN" b="1" dirty="0" err="1"/>
              <a:t>Text_decompress</a:t>
            </a:r>
            <a:r>
              <a:rPr lang="en-US" altLang="zh-CN" b="1" dirty="0"/>
              <a:t>():</a:t>
            </a:r>
            <a:r>
              <a:rPr lang="zh-CN" altLang="en-US" b="1" dirty="0"/>
              <a:t>从压缩文件中读取</a:t>
            </a:r>
            <a:r>
              <a:rPr lang="en-US" altLang="zh-CN" b="1" dirty="0"/>
              <a:t>Huffman</a:t>
            </a:r>
            <a:r>
              <a:rPr lang="zh-CN" altLang="en-US" b="1" dirty="0"/>
              <a:t>树信息，恢复成原始</a:t>
            </a:r>
            <a:r>
              <a:rPr lang="zh-CN" altLang="en-US" b="1" dirty="0" smtClean="0"/>
              <a:t>的</a:t>
            </a:r>
            <a:r>
              <a:rPr lang="en-US" altLang="zh-CN" b="1" dirty="0" smtClean="0"/>
              <a:t>Huffman</a:t>
            </a:r>
            <a:r>
              <a:rPr lang="zh-CN" altLang="en-US" b="1" dirty="0"/>
              <a:t>树，按位读入并译码，显示解压</a:t>
            </a:r>
            <a:r>
              <a:rPr lang="zh-CN" altLang="en-US" b="1" dirty="0" smtClean="0"/>
              <a:t>结果，并输出解压时间。</a:t>
            </a:r>
            <a:endParaRPr lang="en-US" altLang="zh-CN" b="1" dirty="0"/>
          </a:p>
        </p:txBody>
      </p:sp>
    </p:spTree>
    <p:extLst>
      <p:ext uri="{BB962C8B-B14F-4D97-AF65-F5344CB8AC3E}">
        <p14:creationId xmlns:p14="http://schemas.microsoft.com/office/powerpoint/2010/main" val="1851725846"/>
      </p:ext>
    </p:extLst>
  </p:cSld>
  <p:clrMapOvr>
    <a:masterClrMapping/>
  </p:clrMapOvr>
  <p:transition spd="slow">
    <p:wipe dir="r"/>
    <p:sndAc>
      <p:stSnd>
        <p:snd r:embed="rId3" name="round5.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为何需要压缩编码？</a:t>
            </a:r>
            <a:endParaRPr lang="zh-CN" altLang="en-US" b="1" dirty="0"/>
          </a:p>
        </p:txBody>
      </p:sp>
      <p:sp>
        <p:nvSpPr>
          <p:cNvPr id="3" name="内容占位符 2"/>
          <p:cNvSpPr>
            <a:spLocks noGrp="1"/>
          </p:cNvSpPr>
          <p:nvPr>
            <p:ph idx="1"/>
          </p:nvPr>
        </p:nvSpPr>
        <p:spPr>
          <a:xfrm>
            <a:off x="1451579" y="2015733"/>
            <a:ext cx="9603275" cy="2238216"/>
          </a:xfrm>
        </p:spPr>
        <p:txBody>
          <a:bodyPr/>
          <a:lstStyle/>
          <a:p>
            <a:r>
              <a:rPr lang="zh-CN" altLang="en-US" b="1" dirty="0" smtClean="0"/>
              <a:t>通信网络带宽和吞吐率以及数据传输时间的矛盾</a:t>
            </a:r>
            <a:endParaRPr lang="en-US" altLang="zh-CN" b="1" dirty="0" smtClean="0"/>
          </a:p>
          <a:p>
            <a:r>
              <a:rPr lang="zh-CN" altLang="en-US" b="1" dirty="0"/>
              <a:t>互联网的快速发展，视频</a:t>
            </a:r>
            <a:r>
              <a:rPr lang="zh-CN" altLang="en-US" b="1" dirty="0" smtClean="0"/>
              <a:t>资源的用户体验</a:t>
            </a:r>
            <a:endParaRPr lang="en-US" altLang="zh-CN" b="1" dirty="0" smtClean="0"/>
          </a:p>
          <a:p>
            <a:r>
              <a:rPr lang="zh-CN" altLang="en-US" b="1" dirty="0" smtClean="0"/>
              <a:t>存储空间依然紧张，存储器读写速度大大低于处理器速度</a:t>
            </a:r>
            <a:endParaRPr lang="en-US" altLang="zh-CN" b="1" dirty="0" smtClean="0"/>
          </a:p>
        </p:txBody>
      </p:sp>
    </p:spTree>
    <p:extLst>
      <p:ext uri="{BB962C8B-B14F-4D97-AF65-F5344CB8AC3E}">
        <p14:creationId xmlns:p14="http://schemas.microsoft.com/office/powerpoint/2010/main" val="2471482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例：字母符号的压缩编码</a:t>
            </a:r>
            <a:endParaRPr lang="zh-CN" altLang="en-US" b="1" dirty="0"/>
          </a:p>
        </p:txBody>
      </p:sp>
      <p:sp>
        <p:nvSpPr>
          <p:cNvPr id="4" name="流程图: 可选过程 3"/>
          <p:cNvSpPr/>
          <p:nvPr/>
        </p:nvSpPr>
        <p:spPr>
          <a:xfrm>
            <a:off x="1164276" y="2090059"/>
            <a:ext cx="2068781" cy="2525484"/>
          </a:xfrm>
          <a:prstGeom prst="flowChartAlternateProcess">
            <a:avLst/>
          </a:prstGeom>
          <a:scene3d>
            <a:camera prst="orthographicFront"/>
            <a:lightRig rig="threePt" dir="t"/>
          </a:scene3d>
          <a:sp3d prstMaterial="dkEdge">
            <a:bevelT prst="convex"/>
          </a:sp3d>
        </p:spPr>
        <p:style>
          <a:lnRef idx="2">
            <a:schemeClr val="accent1">
              <a:shade val="50000"/>
            </a:schemeClr>
          </a:lnRef>
          <a:fillRef idx="1">
            <a:schemeClr val="accent1"/>
          </a:fillRef>
          <a:effectRef idx="0">
            <a:schemeClr val="accent1"/>
          </a:effectRef>
          <a:fontRef idx="minor">
            <a:schemeClr val="lt1"/>
          </a:fontRef>
        </p:style>
        <p:txBody>
          <a:bodyPr tIns="274320" rtlCol="0" anchor="ctr"/>
          <a:lstStyle/>
          <a:p>
            <a:r>
              <a:rPr lang="zh-CN" altLang="en-US" dirty="0" smtClean="0"/>
              <a:t>某通信系统只有</a:t>
            </a:r>
            <a:r>
              <a:rPr lang="en-US" altLang="zh-CN" dirty="0" smtClean="0"/>
              <a:t>A,B,C,D</a:t>
            </a:r>
            <a:r>
              <a:rPr lang="zh-CN" altLang="en-US" dirty="0" smtClean="0"/>
              <a:t>四个符号，考虑用何种二进制编码来表达这四种符号，计算传输</a:t>
            </a:r>
            <a:r>
              <a:rPr lang="en-US" altLang="zh-CN" dirty="0" smtClean="0"/>
              <a:t>100</a:t>
            </a:r>
            <a:r>
              <a:rPr lang="zh-CN" altLang="en-US" dirty="0" smtClean="0"/>
              <a:t>个符号所需的二进制位。</a:t>
            </a:r>
          </a:p>
          <a:p>
            <a:pPr algn="ctr"/>
            <a:endParaRPr lang="zh-CN" altLang="en-US" dirty="0"/>
          </a:p>
        </p:txBody>
      </p:sp>
      <p:grpSp>
        <p:nvGrpSpPr>
          <p:cNvPr id="24" name="组合 23"/>
          <p:cNvGrpSpPr/>
          <p:nvPr/>
        </p:nvGrpSpPr>
        <p:grpSpPr>
          <a:xfrm>
            <a:off x="3494314" y="2338297"/>
            <a:ext cx="1752757" cy="1411960"/>
            <a:chOff x="3461657" y="2259708"/>
            <a:chExt cx="1752757" cy="1411960"/>
          </a:xfrm>
        </p:grpSpPr>
        <p:sp>
          <p:nvSpPr>
            <p:cNvPr id="20" name="椭圆 19"/>
            <p:cNvSpPr/>
            <p:nvPr/>
          </p:nvSpPr>
          <p:spPr>
            <a:xfrm>
              <a:off x="3461657" y="2259708"/>
              <a:ext cx="1632857" cy="14119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831928" y="2429107"/>
              <a:ext cx="1382486" cy="9579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华文楷体" panose="02010600040101010101" pitchFamily="2" charset="-122"/>
                  <a:ea typeface="华文楷体" panose="02010600040101010101" pitchFamily="2" charset="-122"/>
                </a:rPr>
                <a:t>方法一</a:t>
              </a:r>
              <a:endParaRPr lang="zh-CN" altLang="en-US" dirty="0">
                <a:solidFill>
                  <a:schemeClr val="tx1"/>
                </a:solidFill>
                <a:latin typeface="华文楷体" panose="02010600040101010101" pitchFamily="2" charset="-122"/>
                <a:ea typeface="华文楷体" panose="02010600040101010101" pitchFamily="2" charset="-122"/>
              </a:endParaRPr>
            </a:p>
          </p:txBody>
        </p:sp>
      </p:grpSp>
      <p:grpSp>
        <p:nvGrpSpPr>
          <p:cNvPr id="25" name="组合 24"/>
          <p:cNvGrpSpPr/>
          <p:nvPr/>
        </p:nvGrpSpPr>
        <p:grpSpPr>
          <a:xfrm>
            <a:off x="5037677" y="1954910"/>
            <a:ext cx="3012622" cy="2273521"/>
            <a:chOff x="5053692" y="1819507"/>
            <a:chExt cx="3012622" cy="2273521"/>
          </a:xfrm>
        </p:grpSpPr>
        <p:sp>
          <p:nvSpPr>
            <p:cNvPr id="21" name="椭圆 20"/>
            <p:cNvSpPr/>
            <p:nvPr/>
          </p:nvSpPr>
          <p:spPr>
            <a:xfrm>
              <a:off x="5094514" y="1819507"/>
              <a:ext cx="2971800" cy="227352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053692" y="2075829"/>
              <a:ext cx="2580228" cy="16376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grpSp>
      <p:graphicFrame>
        <p:nvGraphicFramePr>
          <p:cNvPr id="23" name="表格 22"/>
          <p:cNvGraphicFramePr>
            <a:graphicFrameLocks noGrp="1"/>
          </p:cNvGraphicFramePr>
          <p:nvPr>
            <p:extLst>
              <p:ext uri="{D42A27DB-BD31-4B8C-83A1-F6EECF244321}">
                <p14:modId xmlns:p14="http://schemas.microsoft.com/office/powerpoint/2010/main" val="3169380739"/>
              </p:ext>
            </p:extLst>
          </p:nvPr>
        </p:nvGraphicFramePr>
        <p:xfrm>
          <a:off x="5223485" y="2660313"/>
          <a:ext cx="2311400" cy="767927"/>
        </p:xfrm>
        <a:graphic>
          <a:graphicData uri="http://schemas.openxmlformats.org/drawingml/2006/table">
            <a:tbl>
              <a:tblPr firstRow="1" bandRow="1">
                <a:tableStyleId>{5C22544A-7EE6-4342-B048-85BDC9FD1C3A}</a:tableStyleId>
              </a:tblPr>
              <a:tblGrid>
                <a:gridCol w="577850">
                  <a:extLst>
                    <a:ext uri="{9D8B030D-6E8A-4147-A177-3AD203B41FA5}">
                      <a16:colId xmlns:a16="http://schemas.microsoft.com/office/drawing/2014/main" val="720112950"/>
                    </a:ext>
                  </a:extLst>
                </a:gridCol>
                <a:gridCol w="577850">
                  <a:extLst>
                    <a:ext uri="{9D8B030D-6E8A-4147-A177-3AD203B41FA5}">
                      <a16:colId xmlns:a16="http://schemas.microsoft.com/office/drawing/2014/main" val="1378062424"/>
                    </a:ext>
                  </a:extLst>
                </a:gridCol>
                <a:gridCol w="577850">
                  <a:extLst>
                    <a:ext uri="{9D8B030D-6E8A-4147-A177-3AD203B41FA5}">
                      <a16:colId xmlns:a16="http://schemas.microsoft.com/office/drawing/2014/main" val="3128887840"/>
                    </a:ext>
                  </a:extLst>
                </a:gridCol>
                <a:gridCol w="577850">
                  <a:extLst>
                    <a:ext uri="{9D8B030D-6E8A-4147-A177-3AD203B41FA5}">
                      <a16:colId xmlns:a16="http://schemas.microsoft.com/office/drawing/2014/main" val="1955239947"/>
                    </a:ext>
                  </a:extLst>
                </a:gridCol>
              </a:tblGrid>
              <a:tr h="306392">
                <a:tc>
                  <a:txBody>
                    <a:bodyPr/>
                    <a:lstStyle/>
                    <a:p>
                      <a:pPr algn="ctr"/>
                      <a:r>
                        <a:rPr lang="en-US" altLang="zh-CN" dirty="0" smtClean="0"/>
                        <a:t>A</a:t>
                      </a:r>
                      <a:endParaRPr lang="zh-CN" altLang="en-US" dirty="0"/>
                    </a:p>
                  </a:txBody>
                  <a:tcPr/>
                </a:tc>
                <a:tc>
                  <a:txBody>
                    <a:bodyPr/>
                    <a:lstStyle/>
                    <a:p>
                      <a:pPr algn="ctr"/>
                      <a:r>
                        <a:rPr lang="en-US" altLang="zh-CN" dirty="0" smtClean="0"/>
                        <a:t>B</a:t>
                      </a:r>
                      <a:endParaRPr lang="zh-CN" altLang="en-US" dirty="0"/>
                    </a:p>
                  </a:txBody>
                  <a:tcPr/>
                </a:tc>
                <a:tc>
                  <a:txBody>
                    <a:bodyPr/>
                    <a:lstStyle/>
                    <a:p>
                      <a:pPr algn="ctr"/>
                      <a:r>
                        <a:rPr lang="en-US" altLang="zh-CN" dirty="0" smtClean="0"/>
                        <a:t>C</a:t>
                      </a:r>
                      <a:endParaRPr lang="zh-CN" altLang="en-US" dirty="0"/>
                    </a:p>
                  </a:txBody>
                  <a:tcPr/>
                </a:tc>
                <a:tc>
                  <a:txBody>
                    <a:bodyPr/>
                    <a:lstStyle/>
                    <a:p>
                      <a:pPr algn="ctr"/>
                      <a:r>
                        <a:rPr lang="en-US" altLang="zh-CN" dirty="0" smtClean="0"/>
                        <a:t>D</a:t>
                      </a:r>
                      <a:endParaRPr lang="zh-CN" altLang="en-US" dirty="0"/>
                    </a:p>
                  </a:txBody>
                  <a:tcPr/>
                </a:tc>
                <a:extLst>
                  <a:ext uri="{0D108BD9-81ED-4DB2-BD59-A6C34878D82A}">
                    <a16:rowId xmlns:a16="http://schemas.microsoft.com/office/drawing/2014/main" val="3724633007"/>
                  </a:ext>
                </a:extLst>
              </a:tr>
              <a:tr h="402167">
                <a:tc>
                  <a:txBody>
                    <a:bodyPr/>
                    <a:lstStyle/>
                    <a:p>
                      <a:pPr algn="ctr"/>
                      <a:r>
                        <a:rPr lang="en-US" altLang="zh-CN" dirty="0" smtClean="0"/>
                        <a:t>00</a:t>
                      </a:r>
                      <a:endParaRPr lang="zh-CN" altLang="en-US" dirty="0"/>
                    </a:p>
                  </a:txBody>
                  <a:tcPr/>
                </a:tc>
                <a:tc>
                  <a:txBody>
                    <a:bodyPr/>
                    <a:lstStyle/>
                    <a:p>
                      <a:pPr algn="ctr"/>
                      <a:r>
                        <a:rPr lang="en-US" altLang="zh-CN" dirty="0" smtClean="0"/>
                        <a:t>01</a:t>
                      </a:r>
                      <a:endParaRPr lang="zh-CN" altLang="en-US" dirty="0"/>
                    </a:p>
                  </a:txBody>
                  <a:tcPr/>
                </a:tc>
                <a:tc>
                  <a:txBody>
                    <a:bodyPr/>
                    <a:lstStyle/>
                    <a:p>
                      <a:pPr algn="ctr"/>
                      <a:r>
                        <a:rPr lang="en-US" altLang="zh-CN" dirty="0" smtClean="0"/>
                        <a:t>10 </a:t>
                      </a:r>
                      <a:endParaRPr lang="zh-CN" altLang="en-US" dirty="0"/>
                    </a:p>
                  </a:txBody>
                  <a:tcPr/>
                </a:tc>
                <a:tc>
                  <a:txBody>
                    <a:bodyPr/>
                    <a:lstStyle/>
                    <a:p>
                      <a:pPr algn="ctr"/>
                      <a:r>
                        <a:rPr lang="en-US" altLang="zh-CN" dirty="0" smtClean="0"/>
                        <a:t>11</a:t>
                      </a:r>
                      <a:endParaRPr lang="zh-CN" altLang="en-US" dirty="0"/>
                    </a:p>
                  </a:txBody>
                  <a:tcPr/>
                </a:tc>
                <a:extLst>
                  <a:ext uri="{0D108BD9-81ED-4DB2-BD59-A6C34878D82A}">
                    <a16:rowId xmlns:a16="http://schemas.microsoft.com/office/drawing/2014/main" val="936628080"/>
                  </a:ext>
                </a:extLst>
              </a:tr>
            </a:tbl>
          </a:graphicData>
        </a:graphic>
      </p:graphicFrame>
      <p:sp>
        <p:nvSpPr>
          <p:cNvPr id="26" name="竖卷形 25"/>
          <p:cNvSpPr/>
          <p:nvPr/>
        </p:nvSpPr>
        <p:spPr>
          <a:xfrm>
            <a:off x="8034597" y="2225462"/>
            <a:ext cx="2094874" cy="1485012"/>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100</a:t>
            </a:r>
            <a:r>
              <a:rPr lang="en-US" altLang="zh-CN" dirty="0" smtClean="0">
                <a:latin typeface="等线" panose="02010600030101010101" pitchFamily="2" charset="-122"/>
                <a:ea typeface="等线" panose="02010600030101010101" pitchFamily="2" charset="-122"/>
              </a:rPr>
              <a:t>×2=200</a:t>
            </a:r>
            <a:endParaRPr lang="zh-CN" altLang="en-US" dirty="0"/>
          </a:p>
        </p:txBody>
      </p:sp>
      <p:grpSp>
        <p:nvGrpSpPr>
          <p:cNvPr id="27" name="组合 26"/>
          <p:cNvGrpSpPr/>
          <p:nvPr/>
        </p:nvGrpSpPr>
        <p:grpSpPr>
          <a:xfrm>
            <a:off x="3331028" y="4722270"/>
            <a:ext cx="1752757" cy="1411960"/>
            <a:chOff x="3461657" y="2259708"/>
            <a:chExt cx="1752757" cy="1411960"/>
          </a:xfrm>
        </p:grpSpPr>
        <p:sp>
          <p:nvSpPr>
            <p:cNvPr id="28" name="椭圆 27"/>
            <p:cNvSpPr/>
            <p:nvPr/>
          </p:nvSpPr>
          <p:spPr>
            <a:xfrm>
              <a:off x="3461657" y="2259708"/>
              <a:ext cx="1632857" cy="14119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831928" y="2429107"/>
              <a:ext cx="1382486" cy="9579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华文楷体" panose="02010600040101010101" pitchFamily="2" charset="-122"/>
                  <a:ea typeface="华文楷体" panose="02010600040101010101" pitchFamily="2" charset="-122"/>
                </a:rPr>
                <a:t>方法</a:t>
              </a:r>
              <a:r>
                <a:rPr lang="zh-CN" altLang="en-US" dirty="0">
                  <a:solidFill>
                    <a:schemeClr val="tx1"/>
                  </a:solidFill>
                  <a:latin typeface="华文楷体" panose="02010600040101010101" pitchFamily="2" charset="-122"/>
                  <a:ea typeface="华文楷体" panose="02010600040101010101" pitchFamily="2" charset="-122"/>
                </a:rPr>
                <a:t>二</a:t>
              </a:r>
            </a:p>
          </p:txBody>
        </p:sp>
      </p:grpSp>
      <p:grpSp>
        <p:nvGrpSpPr>
          <p:cNvPr id="30" name="组合 29"/>
          <p:cNvGrpSpPr/>
          <p:nvPr/>
        </p:nvGrpSpPr>
        <p:grpSpPr>
          <a:xfrm>
            <a:off x="4887685" y="4338883"/>
            <a:ext cx="2999328" cy="2273521"/>
            <a:chOff x="5066986" y="1819507"/>
            <a:chExt cx="2999328" cy="2273521"/>
          </a:xfrm>
        </p:grpSpPr>
        <p:sp>
          <p:nvSpPr>
            <p:cNvPr id="31" name="椭圆 30"/>
            <p:cNvSpPr/>
            <p:nvPr/>
          </p:nvSpPr>
          <p:spPr>
            <a:xfrm>
              <a:off x="5094514" y="1819507"/>
              <a:ext cx="2971800" cy="227352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066986" y="2090059"/>
              <a:ext cx="2580228" cy="16376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grpSp>
      <p:sp>
        <p:nvSpPr>
          <p:cNvPr id="34" name="竖卷形 33"/>
          <p:cNvSpPr/>
          <p:nvPr/>
        </p:nvSpPr>
        <p:spPr>
          <a:xfrm>
            <a:off x="8110797" y="4592441"/>
            <a:ext cx="2094874" cy="1485012"/>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r>
              <a:rPr lang="en-US" altLang="zh-CN" dirty="0" smtClean="0">
                <a:latin typeface="等线" panose="02010600030101010101" pitchFamily="2" charset="-122"/>
              </a:rPr>
              <a:t>×5+3×20+2×25+1×50</a:t>
            </a:r>
            <a:r>
              <a:rPr lang="en-US" altLang="zh-CN" dirty="0" smtClean="0">
                <a:latin typeface="等线" panose="02010600030101010101" pitchFamily="2" charset="-122"/>
                <a:ea typeface="等线" panose="02010600030101010101" pitchFamily="2" charset="-122"/>
              </a:rPr>
              <a:t>=175</a:t>
            </a:r>
            <a:endParaRPr lang="zh-CN" altLang="en-US" dirty="0"/>
          </a:p>
        </p:txBody>
      </p:sp>
      <p:graphicFrame>
        <p:nvGraphicFramePr>
          <p:cNvPr id="35" name="表格 34"/>
          <p:cNvGraphicFramePr>
            <a:graphicFrameLocks noGrp="1"/>
          </p:cNvGraphicFramePr>
          <p:nvPr>
            <p:extLst>
              <p:ext uri="{D42A27DB-BD31-4B8C-83A1-F6EECF244321}">
                <p14:modId xmlns:p14="http://schemas.microsoft.com/office/powerpoint/2010/main" val="3105379768"/>
              </p:ext>
            </p:extLst>
          </p:nvPr>
        </p:nvGraphicFramePr>
        <p:xfrm>
          <a:off x="5187669" y="4891669"/>
          <a:ext cx="2280244" cy="1097280"/>
        </p:xfrm>
        <a:graphic>
          <a:graphicData uri="http://schemas.openxmlformats.org/drawingml/2006/table">
            <a:tbl>
              <a:tblPr firstRow="1" bandRow="1">
                <a:tableStyleId>{5C22544A-7EE6-4342-B048-85BDC9FD1C3A}</a:tableStyleId>
              </a:tblPr>
              <a:tblGrid>
                <a:gridCol w="570061">
                  <a:extLst>
                    <a:ext uri="{9D8B030D-6E8A-4147-A177-3AD203B41FA5}">
                      <a16:colId xmlns:a16="http://schemas.microsoft.com/office/drawing/2014/main" val="2763319442"/>
                    </a:ext>
                  </a:extLst>
                </a:gridCol>
                <a:gridCol w="570061">
                  <a:extLst>
                    <a:ext uri="{9D8B030D-6E8A-4147-A177-3AD203B41FA5}">
                      <a16:colId xmlns:a16="http://schemas.microsoft.com/office/drawing/2014/main" val="2004800360"/>
                    </a:ext>
                  </a:extLst>
                </a:gridCol>
                <a:gridCol w="570061">
                  <a:extLst>
                    <a:ext uri="{9D8B030D-6E8A-4147-A177-3AD203B41FA5}">
                      <a16:colId xmlns:a16="http://schemas.microsoft.com/office/drawing/2014/main" val="3759233625"/>
                    </a:ext>
                  </a:extLst>
                </a:gridCol>
                <a:gridCol w="570061">
                  <a:extLst>
                    <a:ext uri="{9D8B030D-6E8A-4147-A177-3AD203B41FA5}">
                      <a16:colId xmlns:a16="http://schemas.microsoft.com/office/drawing/2014/main" val="1769403278"/>
                    </a:ext>
                  </a:extLst>
                </a:gridCol>
              </a:tblGrid>
              <a:tr h="292057">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extLst>
                  <a:ext uri="{0D108BD9-81ED-4DB2-BD59-A6C34878D82A}">
                    <a16:rowId xmlns:a16="http://schemas.microsoft.com/office/drawing/2014/main" val="291255846"/>
                  </a:ext>
                </a:extLst>
              </a:tr>
              <a:tr h="292057">
                <a:tc>
                  <a:txBody>
                    <a:bodyPr/>
                    <a:lstStyle/>
                    <a:p>
                      <a:r>
                        <a:rPr lang="en-US" altLang="zh-CN" dirty="0" smtClean="0"/>
                        <a:t>50%</a:t>
                      </a:r>
                      <a:endParaRPr lang="zh-CN" altLang="en-US" dirty="0"/>
                    </a:p>
                  </a:txBody>
                  <a:tcPr/>
                </a:tc>
                <a:tc>
                  <a:txBody>
                    <a:bodyPr/>
                    <a:lstStyle/>
                    <a:p>
                      <a:r>
                        <a:rPr lang="en-US" altLang="zh-CN" dirty="0" smtClean="0"/>
                        <a:t>25%</a:t>
                      </a:r>
                      <a:endParaRPr lang="zh-CN" altLang="en-US" dirty="0"/>
                    </a:p>
                  </a:txBody>
                  <a:tcPr/>
                </a:tc>
                <a:tc>
                  <a:txBody>
                    <a:bodyPr/>
                    <a:lstStyle/>
                    <a:p>
                      <a:r>
                        <a:rPr lang="en-US" altLang="zh-CN" dirty="0" smtClean="0"/>
                        <a:t>20%</a:t>
                      </a:r>
                      <a:endParaRPr lang="zh-CN" altLang="en-US" dirty="0"/>
                    </a:p>
                  </a:txBody>
                  <a:tcPr/>
                </a:tc>
                <a:tc>
                  <a:txBody>
                    <a:bodyPr/>
                    <a:lstStyle/>
                    <a:p>
                      <a:r>
                        <a:rPr lang="en-US" altLang="zh-CN" dirty="0" smtClean="0"/>
                        <a:t>5%</a:t>
                      </a:r>
                      <a:endParaRPr lang="zh-CN" altLang="en-US" dirty="0"/>
                    </a:p>
                  </a:txBody>
                  <a:tcPr/>
                </a:tc>
                <a:extLst>
                  <a:ext uri="{0D108BD9-81ED-4DB2-BD59-A6C34878D82A}">
                    <a16:rowId xmlns:a16="http://schemas.microsoft.com/office/drawing/2014/main" val="1457884923"/>
                  </a:ext>
                </a:extLst>
              </a:tr>
              <a:tr h="292057">
                <a:tc>
                  <a:txBody>
                    <a:bodyPr/>
                    <a:lstStyle/>
                    <a:p>
                      <a:r>
                        <a:rPr lang="en-US" altLang="zh-CN" dirty="0" smtClean="0"/>
                        <a:t>1</a:t>
                      </a:r>
                      <a:endParaRPr lang="zh-CN" altLang="en-US" dirty="0"/>
                    </a:p>
                  </a:txBody>
                  <a:tcPr/>
                </a:tc>
                <a:tc>
                  <a:txBody>
                    <a:bodyPr/>
                    <a:lstStyle/>
                    <a:p>
                      <a:r>
                        <a:rPr lang="en-US" altLang="zh-CN" dirty="0" smtClean="0"/>
                        <a:t>01</a:t>
                      </a:r>
                      <a:endParaRPr lang="zh-CN" altLang="en-US" dirty="0"/>
                    </a:p>
                  </a:txBody>
                  <a:tcPr/>
                </a:tc>
                <a:tc>
                  <a:txBody>
                    <a:bodyPr/>
                    <a:lstStyle/>
                    <a:p>
                      <a:r>
                        <a:rPr lang="en-US" altLang="zh-CN" dirty="0" smtClean="0"/>
                        <a:t>000</a:t>
                      </a:r>
                      <a:endParaRPr lang="zh-CN" altLang="en-US" dirty="0"/>
                    </a:p>
                  </a:txBody>
                  <a:tcPr/>
                </a:tc>
                <a:tc>
                  <a:txBody>
                    <a:bodyPr/>
                    <a:lstStyle/>
                    <a:p>
                      <a:r>
                        <a:rPr lang="en-US" altLang="zh-CN" dirty="0" smtClean="0"/>
                        <a:t>001</a:t>
                      </a:r>
                      <a:endParaRPr lang="zh-CN" altLang="en-US" dirty="0"/>
                    </a:p>
                  </a:txBody>
                  <a:tcPr/>
                </a:tc>
                <a:extLst>
                  <a:ext uri="{0D108BD9-81ED-4DB2-BD59-A6C34878D82A}">
                    <a16:rowId xmlns:a16="http://schemas.microsoft.com/office/drawing/2014/main" val="1284857343"/>
                  </a:ext>
                </a:extLst>
              </a:tr>
            </a:tbl>
          </a:graphicData>
        </a:graphic>
      </p:graphicFrame>
    </p:spTree>
    <p:extLst>
      <p:ext uri="{BB962C8B-B14F-4D97-AF65-F5344CB8AC3E}">
        <p14:creationId xmlns:p14="http://schemas.microsoft.com/office/powerpoint/2010/main" val="32763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inVertical)">
                                      <p:cBhvr>
                                        <p:cTn id="13" dur="500"/>
                                        <p:tgtEl>
                                          <p:spTgt spid="24"/>
                                        </p:tgtEl>
                                      </p:cBhvr>
                                    </p:animEffect>
                                  </p:childTnLst>
                                </p:cTn>
                              </p:par>
                              <p:par>
                                <p:cTn id="14" presetID="16" presetClass="entr" presetSubtype="21"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arn(inVertical)">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heel(1)">
                                      <p:cBhvr>
                                        <p:cTn id="21" dur="20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up)">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barn(inVertical)">
                                      <p:cBhvr>
                                        <p:cTn id="31" dur="500"/>
                                        <p:tgtEl>
                                          <p:spTgt spid="27"/>
                                        </p:tgtEl>
                                      </p:cBhvr>
                                    </p:animEffect>
                                  </p:childTnLst>
                                </p:cTn>
                              </p:par>
                              <p:par>
                                <p:cTn id="32" presetID="16" presetClass="entr" presetSubtype="21"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arn(inVertical)">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heel(1)">
                                      <p:cBhvr>
                                        <p:cTn id="39" dur="2000"/>
                                        <p:tgtEl>
                                          <p:spTgt spid="3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up)">
                                      <p:cBhvr>
                                        <p:cTn id="4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例：图片的压缩编码</a:t>
            </a:r>
            <a:endParaRPr lang="zh-CN" altLang="en-US" b="1" dirty="0"/>
          </a:p>
        </p:txBody>
      </p:sp>
      <p:pic>
        <p:nvPicPr>
          <p:cNvPr id="6" name="图片 5"/>
          <p:cNvPicPr>
            <a:picLocks noChangeAspect="1"/>
          </p:cNvPicPr>
          <p:nvPr/>
        </p:nvPicPr>
        <p:blipFill>
          <a:blip r:embed="rId2"/>
          <a:stretch>
            <a:fillRect/>
          </a:stretch>
        </p:blipFill>
        <p:spPr>
          <a:xfrm>
            <a:off x="9362215" y="2395197"/>
            <a:ext cx="2343150" cy="2600325"/>
          </a:xfrm>
          <a:prstGeom prst="rect">
            <a:avLst/>
          </a:prstGeom>
        </p:spPr>
      </p:pic>
      <p:pic>
        <p:nvPicPr>
          <p:cNvPr id="7" name="图片 6"/>
          <p:cNvPicPr>
            <a:picLocks noChangeAspect="1"/>
          </p:cNvPicPr>
          <p:nvPr/>
        </p:nvPicPr>
        <p:blipFill>
          <a:blip r:embed="rId3"/>
          <a:stretch>
            <a:fillRect/>
          </a:stretch>
        </p:blipFill>
        <p:spPr>
          <a:xfrm>
            <a:off x="6602186" y="2395197"/>
            <a:ext cx="2514600" cy="2543175"/>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59082" y="2442389"/>
            <a:ext cx="3993573" cy="2495983"/>
          </a:xfrm>
          <a:prstGeom prst="rect">
            <a:avLst/>
          </a:prstGeom>
        </p:spPr>
      </p:pic>
      <p:sp>
        <p:nvSpPr>
          <p:cNvPr id="3" name="椭圆形标注 2"/>
          <p:cNvSpPr/>
          <p:nvPr/>
        </p:nvSpPr>
        <p:spPr>
          <a:xfrm>
            <a:off x="8174743" y="1634853"/>
            <a:ext cx="2129515" cy="1520687"/>
          </a:xfrm>
          <a:prstGeom prst="wedgeEllipseCallou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压缩率：</a:t>
            </a:r>
            <a:r>
              <a:rPr lang="en-US" altLang="zh-CN" dirty="0" smtClean="0"/>
              <a:t>67.8/920=7%</a:t>
            </a:r>
            <a:endParaRPr lang="zh-CN" altLang="en-US" dirty="0"/>
          </a:p>
        </p:txBody>
      </p:sp>
    </p:spTree>
    <p:extLst>
      <p:ext uri="{BB962C8B-B14F-4D97-AF65-F5344CB8AC3E}">
        <p14:creationId xmlns:p14="http://schemas.microsoft.com/office/powerpoint/2010/main" val="266567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1000" fill="hold"/>
                                        <p:tgtEl>
                                          <p:spTgt spid="3"/>
                                        </p:tgtEl>
                                        <p:attrNameLst>
                                          <p:attrName>ppt_w</p:attrName>
                                        </p:attrNameLst>
                                      </p:cBhvr>
                                      <p:tavLst>
                                        <p:tav tm="0">
                                          <p:val>
                                            <p:fltVal val="0"/>
                                          </p:val>
                                        </p:tav>
                                        <p:tav tm="100000">
                                          <p:val>
                                            <p:strVal val="#ppt_w"/>
                                          </p:val>
                                        </p:tav>
                                      </p:tavLst>
                                    </p:anim>
                                    <p:anim calcmode="lin" valueType="num">
                                      <p:cBhvr>
                                        <p:cTn id="25" dur="1000" fill="hold"/>
                                        <p:tgtEl>
                                          <p:spTgt spid="3"/>
                                        </p:tgtEl>
                                        <p:attrNameLst>
                                          <p:attrName>ppt_h</p:attrName>
                                        </p:attrNameLst>
                                      </p:cBhvr>
                                      <p:tavLst>
                                        <p:tav tm="0">
                                          <p:val>
                                            <p:fltVal val="0"/>
                                          </p:val>
                                        </p:tav>
                                        <p:tav tm="100000">
                                          <p:val>
                                            <p:strVal val="#ppt_h"/>
                                          </p:val>
                                        </p:tav>
                                      </p:tavLst>
                                    </p:anim>
                                    <p:anim calcmode="lin" valueType="num">
                                      <p:cBhvr>
                                        <p:cTn id="26" dur="1000" fill="hold"/>
                                        <p:tgtEl>
                                          <p:spTgt spid="3"/>
                                        </p:tgtEl>
                                        <p:attrNameLst>
                                          <p:attrName>style.rotation</p:attrName>
                                        </p:attrNameLst>
                                      </p:cBhvr>
                                      <p:tavLst>
                                        <p:tav tm="0">
                                          <p:val>
                                            <p:fltVal val="90"/>
                                          </p:val>
                                        </p:tav>
                                        <p:tav tm="100000">
                                          <p:val>
                                            <p:fltVal val="0"/>
                                          </p:val>
                                        </p:tav>
                                      </p:tavLst>
                                    </p:anim>
                                    <p:animEffect transition="in" filter="fade">
                                      <p:cBhvr>
                                        <p:cTn id="2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实验内容</a:t>
            </a:r>
            <a:endParaRPr lang="zh-CN" altLang="en-US" b="1" dirty="0"/>
          </a:p>
        </p:txBody>
      </p:sp>
      <p:sp>
        <p:nvSpPr>
          <p:cNvPr id="3" name="内容占位符 2"/>
          <p:cNvSpPr>
            <a:spLocks noGrp="1"/>
          </p:cNvSpPr>
          <p:nvPr>
            <p:ph idx="1"/>
          </p:nvPr>
        </p:nvSpPr>
        <p:spPr/>
        <p:txBody>
          <a:bodyPr/>
          <a:lstStyle/>
          <a:p>
            <a:r>
              <a:rPr lang="zh-CN" altLang="en-US" b="1" dirty="0" smtClean="0">
                <a:solidFill>
                  <a:srgbClr val="0000FF"/>
                </a:solidFill>
              </a:rPr>
              <a:t>主要内容</a:t>
            </a:r>
            <a:r>
              <a:rPr lang="zh-CN" altLang="en-US" b="1" dirty="0" smtClean="0"/>
              <a:t>：</a:t>
            </a:r>
            <a:r>
              <a:rPr lang="zh-CN" altLang="zh-CN" b="1" dirty="0" smtClean="0"/>
              <a:t>设计</a:t>
            </a:r>
            <a:r>
              <a:rPr lang="zh-CN" altLang="zh-CN" b="1" dirty="0"/>
              <a:t>并实现一个基于哈夫曼树编码算法的英文文本编</a:t>
            </a:r>
            <a:r>
              <a:rPr lang="en-US" altLang="zh-CN" b="1" dirty="0"/>
              <a:t>/</a:t>
            </a:r>
            <a:r>
              <a:rPr lang="zh-CN" altLang="zh-CN" b="1" dirty="0"/>
              <a:t>解码器，其由编码器（</a:t>
            </a:r>
            <a:r>
              <a:rPr lang="en-US" altLang="zh-CN" b="1" dirty="0"/>
              <a:t>compressor</a:t>
            </a:r>
            <a:r>
              <a:rPr lang="zh-CN" altLang="zh-CN" b="1" dirty="0"/>
              <a:t>）对文件进行压缩编码，由解码器（</a:t>
            </a:r>
            <a:r>
              <a:rPr lang="en-US" altLang="zh-CN" b="1" dirty="0"/>
              <a:t>decompressor</a:t>
            </a:r>
            <a:r>
              <a:rPr lang="zh-CN" altLang="zh-CN" b="1" dirty="0"/>
              <a:t>）进行解码还原</a:t>
            </a:r>
            <a:r>
              <a:rPr lang="zh-CN" altLang="zh-CN" b="1" dirty="0" smtClean="0"/>
              <a:t>。</a:t>
            </a:r>
            <a:endParaRPr lang="en-US" altLang="zh-CN" b="1" dirty="0" smtClean="0"/>
          </a:p>
          <a:p>
            <a:r>
              <a:rPr lang="zh-CN" altLang="zh-CN" dirty="0">
                <a:solidFill>
                  <a:srgbClr val="0000FF"/>
                </a:solidFill>
              </a:rPr>
              <a:t>了解</a:t>
            </a:r>
            <a:r>
              <a:rPr lang="zh-CN" altLang="zh-CN" dirty="0"/>
              <a:t>：树的存储与操作。</a:t>
            </a:r>
          </a:p>
          <a:p>
            <a:r>
              <a:rPr lang="zh-CN" altLang="zh-CN" dirty="0">
                <a:solidFill>
                  <a:srgbClr val="0000FF"/>
                </a:solidFill>
              </a:rPr>
              <a:t>理解</a:t>
            </a:r>
            <a:r>
              <a:rPr lang="zh-CN" altLang="zh-CN" dirty="0"/>
              <a:t>：二叉树的表示与存储；二叉树的基本操作。。</a:t>
            </a:r>
          </a:p>
          <a:p>
            <a:r>
              <a:rPr lang="zh-CN" altLang="zh-CN" dirty="0">
                <a:solidFill>
                  <a:srgbClr val="0000FF"/>
                </a:solidFill>
              </a:rPr>
              <a:t>掌握</a:t>
            </a:r>
            <a:r>
              <a:rPr lang="zh-CN" altLang="zh-CN" dirty="0"/>
              <a:t>： 哈夫曼算法；文件操作</a:t>
            </a:r>
            <a:r>
              <a:rPr lang="zh-CN" altLang="zh-CN" dirty="0" smtClean="0"/>
              <a:t>。</a:t>
            </a:r>
            <a:endParaRPr lang="en-US" altLang="zh-CN" dirty="0"/>
          </a:p>
          <a:p>
            <a:r>
              <a:rPr lang="zh-CN" altLang="en-US" dirty="0">
                <a:solidFill>
                  <a:srgbClr val="0000FF"/>
                </a:solidFill>
              </a:rPr>
              <a:t>成绩构成</a:t>
            </a:r>
            <a:r>
              <a:rPr lang="zh-CN" altLang="en-US" dirty="0"/>
              <a:t>：实验报告</a:t>
            </a:r>
            <a:r>
              <a:rPr lang="en-US" altLang="zh-CN" dirty="0"/>
              <a:t>60%+</a:t>
            </a:r>
            <a:r>
              <a:rPr lang="zh-CN" altLang="en-US" dirty="0"/>
              <a:t>程序演示</a:t>
            </a:r>
            <a:r>
              <a:rPr lang="en-US" altLang="zh-CN" dirty="0"/>
              <a:t>40</a:t>
            </a:r>
            <a:r>
              <a:rPr lang="en-US" altLang="zh-CN" dirty="0" smtClean="0"/>
              <a:t>%</a:t>
            </a:r>
            <a:endParaRPr lang="en-US" altLang="zh-CN" dirty="0"/>
          </a:p>
        </p:txBody>
      </p:sp>
    </p:spTree>
    <p:extLst>
      <p:ext uri="{BB962C8B-B14F-4D97-AF65-F5344CB8AC3E}">
        <p14:creationId xmlns:p14="http://schemas.microsoft.com/office/powerpoint/2010/main" val="3306614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哈夫曼树</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10000"/>
                  </a:lnSpc>
                </a:pPr>
                <a:r>
                  <a:rPr kumimoji="1" lang="zh-CN" altLang="en-US" b="1" dirty="0" smtClean="0">
                    <a:solidFill>
                      <a:srgbClr val="800080"/>
                    </a:solidFill>
                    <a:latin typeface="+mn-ea"/>
                  </a:rPr>
                  <a:t>结点的路径长度</a:t>
                </a:r>
                <a:r>
                  <a:rPr kumimoji="1" lang="zh-CN" altLang="en-US" b="1" dirty="0" smtClean="0">
                    <a:latin typeface="+mn-ea"/>
                  </a:rPr>
                  <a:t>：从</a:t>
                </a:r>
                <a:r>
                  <a:rPr kumimoji="1" lang="zh-CN" altLang="en-US" b="1" dirty="0">
                    <a:latin typeface="+mn-ea"/>
                  </a:rPr>
                  <a:t>根结点到该结点的路径</a:t>
                </a:r>
                <a:r>
                  <a:rPr kumimoji="1" lang="zh-CN" altLang="en-US" b="1" dirty="0" smtClean="0">
                    <a:latin typeface="+mn-ea"/>
                  </a:rPr>
                  <a:t>上</a:t>
                </a:r>
                <a:r>
                  <a:rPr kumimoji="1" lang="zh-CN" altLang="en-US" b="1" dirty="0">
                    <a:latin typeface="+mn-ea"/>
                  </a:rPr>
                  <a:t>边</a:t>
                </a:r>
                <a:r>
                  <a:rPr kumimoji="1" lang="zh-CN" altLang="en-US" b="1" dirty="0" smtClean="0">
                    <a:latin typeface="+mn-ea"/>
                  </a:rPr>
                  <a:t>的</a:t>
                </a:r>
                <a:r>
                  <a:rPr kumimoji="1" lang="zh-CN" altLang="en-US" b="1" dirty="0">
                    <a:latin typeface="+mn-ea"/>
                  </a:rPr>
                  <a:t>数目。</a:t>
                </a:r>
              </a:p>
              <a:p>
                <a:r>
                  <a:rPr kumimoji="1" lang="zh-CN" altLang="en-US" b="1" dirty="0" smtClean="0">
                    <a:solidFill>
                      <a:srgbClr val="800080"/>
                    </a:solidFill>
                    <a:latin typeface="+mn-ea"/>
                  </a:rPr>
                  <a:t>树</a:t>
                </a:r>
                <a:r>
                  <a:rPr kumimoji="1" lang="zh-CN" altLang="en-US" b="1" dirty="0">
                    <a:solidFill>
                      <a:srgbClr val="800080"/>
                    </a:solidFill>
                    <a:latin typeface="+mn-ea"/>
                  </a:rPr>
                  <a:t>的带权路径</a:t>
                </a:r>
                <a:r>
                  <a:rPr kumimoji="1" lang="zh-CN" altLang="en-US" b="1" dirty="0" smtClean="0">
                    <a:solidFill>
                      <a:srgbClr val="800080"/>
                    </a:solidFill>
                    <a:latin typeface="+mn-ea"/>
                  </a:rPr>
                  <a:t>长度：</a:t>
                </a:r>
                <a:r>
                  <a:rPr lang="zh-CN" altLang="en-US" b="1" dirty="0" smtClean="0">
                    <a:latin typeface="+mn-ea"/>
                  </a:rPr>
                  <a:t>设</a:t>
                </a:r>
                <a:r>
                  <a:rPr lang="zh-CN" altLang="en-US" b="1" dirty="0">
                    <a:latin typeface="+mn-ea"/>
                  </a:rPr>
                  <a:t>树中有</a:t>
                </a:r>
                <a:r>
                  <a:rPr lang="en-US" altLang="zh-CN" b="1" dirty="0">
                    <a:latin typeface="+mn-ea"/>
                  </a:rPr>
                  <a:t>m</a:t>
                </a:r>
                <a:r>
                  <a:rPr lang="zh-CN" altLang="en-US" b="1" dirty="0">
                    <a:latin typeface="+mn-ea"/>
                  </a:rPr>
                  <a:t>个叶结点，每个叶结点带一个权值</a:t>
                </a:r>
                <a:r>
                  <a:rPr lang="en-US" altLang="zh-CN" b="1" dirty="0">
                    <a:latin typeface="+mn-ea"/>
                  </a:rPr>
                  <a:t>w</a:t>
                </a:r>
                <a:r>
                  <a:rPr lang="zh-CN" altLang="en-US" b="1" baseline="-12000" dirty="0">
                    <a:latin typeface="+mn-ea"/>
                  </a:rPr>
                  <a:t>ｉ</a:t>
                </a:r>
                <a:r>
                  <a:rPr lang="zh-CN" altLang="en-US" b="1" dirty="0">
                    <a:latin typeface="+mn-ea"/>
                  </a:rPr>
                  <a:t>且根到叶结点</a:t>
                </a:r>
                <a:r>
                  <a:rPr lang="en-US" altLang="zh-CN" b="1" dirty="0" err="1">
                    <a:latin typeface="+mn-ea"/>
                  </a:rPr>
                  <a:t>i</a:t>
                </a:r>
                <a:r>
                  <a:rPr lang="zh-CN" altLang="en-US" b="1" dirty="0">
                    <a:latin typeface="+mn-ea"/>
                  </a:rPr>
                  <a:t>的路径长度为 </a:t>
                </a:r>
                <a:r>
                  <a:rPr lang="en-US" altLang="zh-CN" b="1" dirty="0">
                    <a:latin typeface="+mn-ea"/>
                  </a:rPr>
                  <a:t>L</a:t>
                </a:r>
                <a:r>
                  <a:rPr lang="en-US" altLang="zh-CN" b="1" baseline="-12000" dirty="0">
                    <a:latin typeface="+mn-ea"/>
                  </a:rPr>
                  <a:t>i </a:t>
                </a:r>
                <a:r>
                  <a:rPr lang="en-US" altLang="zh-CN" b="1" dirty="0">
                    <a:latin typeface="+mn-ea"/>
                  </a:rPr>
                  <a:t>(</a:t>
                </a:r>
                <a:r>
                  <a:rPr lang="zh-CN" altLang="en-US" b="1" dirty="0">
                    <a:latin typeface="+mn-ea"/>
                  </a:rPr>
                  <a:t>ｉ</a:t>
                </a:r>
                <a:r>
                  <a:rPr lang="en-US" altLang="zh-CN" b="1" dirty="0">
                    <a:latin typeface="+mn-ea"/>
                  </a:rPr>
                  <a:t>=1</a:t>
                </a:r>
                <a:r>
                  <a:rPr lang="zh-CN" altLang="en-US" b="1" dirty="0">
                    <a:latin typeface="+mn-ea"/>
                  </a:rPr>
                  <a:t>，</a:t>
                </a:r>
                <a:r>
                  <a:rPr lang="en-US" altLang="zh-CN" b="1" dirty="0">
                    <a:latin typeface="+mn-ea"/>
                  </a:rPr>
                  <a:t>2</a:t>
                </a:r>
                <a:r>
                  <a:rPr lang="zh-CN" altLang="en-US" b="1" dirty="0">
                    <a:latin typeface="+mn-ea"/>
                  </a:rPr>
                  <a:t>，．． </a:t>
                </a:r>
                <a:r>
                  <a:rPr lang="en-US" altLang="zh-CN" b="1" dirty="0">
                    <a:latin typeface="+mn-ea"/>
                  </a:rPr>
                  <a:t>m</a:t>
                </a:r>
                <a:r>
                  <a:rPr lang="zh-CN" altLang="en-US" b="1" dirty="0">
                    <a:latin typeface="+mn-ea"/>
                  </a:rPr>
                  <a:t>），则</a:t>
                </a:r>
                <a:r>
                  <a:rPr lang="zh-CN" altLang="en-US" b="1" dirty="0">
                    <a:solidFill>
                      <a:srgbClr val="FF0000"/>
                    </a:solidFill>
                    <a:latin typeface="+mn-ea"/>
                  </a:rPr>
                  <a:t>树的带权路径长度</a:t>
                </a:r>
                <a:r>
                  <a:rPr lang="zh-CN" altLang="en-US" b="1" dirty="0">
                    <a:latin typeface="+mn-ea"/>
                  </a:rPr>
                  <a:t>为树中所有叶结点的权值与路径长度的乘积的总和。</a:t>
                </a:r>
              </a:p>
              <a:p>
                <a:pPr marL="457200" lvl="1" indent="0">
                  <a:lnSpc>
                    <a:spcPct val="60000"/>
                  </a:lnSpc>
                  <a:spcBef>
                    <a:spcPct val="50000"/>
                  </a:spcBef>
                </a:pPr>
                <a:r>
                  <a:rPr lang="zh-CN" altLang="en-US" sz="2000" b="1" dirty="0">
                    <a:latin typeface="+mn-ea"/>
                  </a:rPr>
                  <a:t>　</a:t>
                </a:r>
                <a14:m>
                  <m:oMath xmlns:m="http://schemas.openxmlformats.org/officeDocument/2006/math">
                    <m:r>
                      <a:rPr lang="en-US" altLang="zh-CN" sz="2000" b="1" i="1" dirty="0" smtClean="0">
                        <a:latin typeface="Cambria Math" panose="02040503050406030204" pitchFamily="18" charset="0"/>
                      </a:rPr>
                      <m:t>𝑾𝑷𝑳</m:t>
                    </m:r>
                    <m:r>
                      <a:rPr lang="en-US" altLang="zh-CN" sz="2000" b="1" i="1" dirty="0" smtClean="0">
                        <a:latin typeface="Cambria Math" panose="02040503050406030204" pitchFamily="18" charset="0"/>
                      </a:rPr>
                      <m:t>=</m:t>
                    </m:r>
                    <m:nary>
                      <m:naryPr>
                        <m:chr m:val="∑"/>
                        <m:ctrlPr>
                          <a:rPr lang="en-US" altLang="zh-CN" sz="2000" b="1" i="1" dirty="0" smtClean="0">
                            <a:latin typeface="Cambria Math" panose="02040503050406030204" pitchFamily="18" charset="0"/>
                          </a:rPr>
                        </m:ctrlPr>
                      </m:naryPr>
                      <m:sub>
                        <m:r>
                          <m:rPr>
                            <m:brk m:alnAt="23"/>
                          </m:rPr>
                          <a:rPr lang="en-US" altLang="zh-CN" sz="2000" b="1" i="1" dirty="0">
                            <a:latin typeface="Cambria Math" panose="02040503050406030204" pitchFamily="18" charset="0"/>
                          </a:rPr>
                          <m:t>𝒊</m:t>
                        </m:r>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𝟏</m:t>
                        </m:r>
                      </m:sub>
                      <m:sup>
                        <m:r>
                          <a:rPr lang="en-US" altLang="zh-CN" sz="2000" b="1" i="1" dirty="0">
                            <a:latin typeface="Cambria Math" panose="02040503050406030204" pitchFamily="18" charset="0"/>
                          </a:rPr>
                          <m:t>𝒎</m:t>
                        </m:r>
                      </m:sup>
                      <m:e>
                        <m:sSub>
                          <m:sSubPr>
                            <m:ctrlPr>
                              <a:rPr lang="en-US" altLang="zh-CN" sz="2000" b="1" i="1" dirty="0" smtClean="0">
                                <a:latin typeface="Cambria Math" panose="02040503050406030204" pitchFamily="18" charset="0"/>
                              </a:rPr>
                            </m:ctrlPr>
                          </m:sSubPr>
                          <m:e>
                            <m:r>
                              <a:rPr lang="en-US" altLang="zh-CN" sz="2000" b="1" i="1" dirty="0" smtClean="0">
                                <a:latin typeface="Cambria Math" panose="02040503050406030204" pitchFamily="18" charset="0"/>
                              </a:rPr>
                              <m:t>𝑾</m:t>
                            </m:r>
                          </m:e>
                          <m:sub>
                            <m:r>
                              <a:rPr lang="en-US" altLang="zh-CN" sz="2000" b="1" i="1" dirty="0" smtClean="0">
                                <a:latin typeface="Cambria Math" panose="02040503050406030204" pitchFamily="18" charset="0"/>
                              </a:rPr>
                              <m:t>𝑰</m:t>
                            </m:r>
                          </m:sub>
                        </m:sSub>
                        <m:sSub>
                          <m:sSubPr>
                            <m:ctrlPr>
                              <a:rPr lang="en-US" altLang="zh-CN" sz="2000" b="1" i="1" dirty="0" smtClean="0">
                                <a:latin typeface="Cambria Math" panose="02040503050406030204" pitchFamily="18" charset="0"/>
                              </a:rPr>
                            </m:ctrlPr>
                          </m:sSubPr>
                          <m:e>
                            <m:r>
                              <a:rPr lang="en-US" altLang="zh-CN" sz="2000" b="1" i="1" dirty="0" smtClean="0">
                                <a:latin typeface="Cambria Math" panose="02040503050406030204" pitchFamily="18" charset="0"/>
                              </a:rPr>
                              <m:t>𝑳</m:t>
                            </m:r>
                          </m:e>
                          <m:sub>
                            <m:r>
                              <a:rPr lang="en-US" altLang="zh-CN" sz="2000" b="1" i="1" dirty="0" smtClean="0">
                                <a:latin typeface="Cambria Math" panose="02040503050406030204" pitchFamily="18" charset="0"/>
                              </a:rPr>
                              <m:t>𝑰</m:t>
                            </m:r>
                          </m:sub>
                        </m:sSub>
                      </m:e>
                    </m:nary>
                  </m:oMath>
                </a14:m>
                <a:r>
                  <a:rPr lang="zh-CN" altLang="en-US" sz="2000" b="1" dirty="0">
                    <a:latin typeface="+mn-ea"/>
                  </a:rPr>
                  <a:t>　　　</a:t>
                </a:r>
              </a:p>
              <a:p>
                <a:pPr lvl="1"/>
                <a:r>
                  <a:rPr kumimoji="1" lang="zh-CN" altLang="en-US" sz="2000" b="1" dirty="0">
                    <a:solidFill>
                      <a:srgbClr val="990000"/>
                    </a:solidFill>
                    <a:latin typeface="+mn-ea"/>
                  </a:rPr>
                  <a:t>称树的带权路径长度最短</a:t>
                </a:r>
                <a:r>
                  <a:rPr kumimoji="1" lang="zh-CN" altLang="en-US" sz="2000" b="1" dirty="0">
                    <a:latin typeface="+mn-ea"/>
                  </a:rPr>
                  <a:t>的一类树为</a:t>
                </a:r>
                <a:r>
                  <a:rPr kumimoji="1" lang="zh-CN" altLang="en-US" sz="2000" b="1" dirty="0">
                    <a:solidFill>
                      <a:srgbClr val="006666"/>
                    </a:solidFill>
                    <a:latin typeface="+mn-ea"/>
                  </a:rPr>
                  <a:t>“</a:t>
                </a:r>
                <a:r>
                  <a:rPr kumimoji="1" lang="zh-CN" altLang="en-US" sz="2000" b="1" dirty="0">
                    <a:solidFill>
                      <a:srgbClr val="800080"/>
                    </a:solidFill>
                    <a:latin typeface="+mn-ea"/>
                  </a:rPr>
                  <a:t>最优树</a:t>
                </a:r>
                <a:r>
                  <a:rPr kumimoji="1" lang="zh-CN" altLang="en-US" sz="2000" b="1" dirty="0">
                    <a:solidFill>
                      <a:srgbClr val="006666"/>
                    </a:solidFill>
                    <a:latin typeface="+mn-ea"/>
                  </a:rPr>
                  <a:t>”。</a:t>
                </a:r>
                <a:endParaRPr kumimoji="1" lang="zh-CN" altLang="en-US" sz="2000" b="1" dirty="0">
                  <a:latin typeface="+mn-ea"/>
                </a:endParaRPr>
              </a:p>
              <a:p>
                <a:endParaRPr lang="zh-CN" altLang="en-US" b="1" dirty="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571" t="-7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4033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684213" y="254782"/>
            <a:ext cx="82311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dirty="0">
                <a:latin typeface="Times New Roman" panose="02020603050405020304" pitchFamily="18" charset="0"/>
              </a:rPr>
              <a:t>例   有</a:t>
            </a:r>
            <a:r>
              <a:rPr kumimoji="1" lang="en-US" altLang="zh-CN" sz="2000" b="1" dirty="0">
                <a:latin typeface="Times New Roman" panose="02020603050405020304" pitchFamily="18" charset="0"/>
              </a:rPr>
              <a:t>4</a:t>
            </a:r>
            <a:r>
              <a:rPr kumimoji="1" lang="zh-CN" altLang="en-US" sz="2000" b="1" dirty="0">
                <a:latin typeface="Times New Roman" panose="02020603050405020304" pitchFamily="18" charset="0"/>
              </a:rPr>
              <a:t>个结点，权值分别为</a:t>
            </a:r>
            <a:r>
              <a:rPr kumimoji="1" lang="en-US" altLang="zh-CN" sz="2000" b="1" dirty="0">
                <a:latin typeface="Times New Roman" panose="02020603050405020304" pitchFamily="18" charset="0"/>
              </a:rPr>
              <a:t>7</a:t>
            </a:r>
            <a:r>
              <a:rPr kumimoji="1" lang="zh-CN" altLang="en-US" sz="2000" b="1" dirty="0">
                <a:latin typeface="Times New Roman" panose="02020603050405020304" pitchFamily="18" charset="0"/>
              </a:rPr>
              <a:t>，</a:t>
            </a:r>
            <a:r>
              <a:rPr kumimoji="1" lang="en-US" altLang="zh-CN" sz="2000" b="1" dirty="0">
                <a:latin typeface="Times New Roman" panose="02020603050405020304" pitchFamily="18" charset="0"/>
              </a:rPr>
              <a:t>5</a:t>
            </a:r>
            <a:r>
              <a:rPr kumimoji="1" lang="zh-CN" altLang="en-US" sz="2000" b="1" dirty="0">
                <a:latin typeface="Times New Roman" panose="02020603050405020304" pitchFamily="18" charset="0"/>
              </a:rPr>
              <a:t>，</a:t>
            </a:r>
            <a:r>
              <a:rPr kumimoji="1" lang="en-US" altLang="zh-CN" sz="2000" b="1" dirty="0">
                <a:latin typeface="Times New Roman" panose="02020603050405020304" pitchFamily="18" charset="0"/>
              </a:rPr>
              <a:t>2</a:t>
            </a:r>
            <a:r>
              <a:rPr kumimoji="1" lang="zh-CN" altLang="en-US" sz="2000" b="1" dirty="0">
                <a:latin typeface="Times New Roman" panose="02020603050405020304" pitchFamily="18" charset="0"/>
              </a:rPr>
              <a:t>，</a:t>
            </a:r>
            <a:r>
              <a:rPr kumimoji="1" lang="en-US" altLang="zh-CN" sz="2000" b="1" dirty="0">
                <a:latin typeface="Times New Roman" panose="02020603050405020304" pitchFamily="18" charset="0"/>
              </a:rPr>
              <a:t>4</a:t>
            </a:r>
            <a:r>
              <a:rPr kumimoji="1" lang="zh-CN" altLang="en-US" sz="2000" b="1" dirty="0">
                <a:latin typeface="Times New Roman" panose="02020603050405020304" pitchFamily="18" charset="0"/>
              </a:rPr>
              <a:t>，构造有</a:t>
            </a:r>
            <a:r>
              <a:rPr kumimoji="1" lang="en-US" altLang="zh-CN" sz="2000" b="1" dirty="0">
                <a:latin typeface="Times New Roman" panose="02020603050405020304" pitchFamily="18" charset="0"/>
              </a:rPr>
              <a:t>4</a:t>
            </a:r>
            <a:r>
              <a:rPr kumimoji="1" lang="zh-CN" altLang="en-US" sz="2000" b="1" dirty="0">
                <a:latin typeface="Times New Roman" panose="02020603050405020304" pitchFamily="18" charset="0"/>
              </a:rPr>
              <a:t>个叶子结点的二叉树</a:t>
            </a:r>
          </a:p>
        </p:txBody>
      </p:sp>
      <p:grpSp>
        <p:nvGrpSpPr>
          <p:cNvPr id="108547" name="Group 3"/>
          <p:cNvGrpSpPr>
            <a:grpSpLocks/>
          </p:cNvGrpSpPr>
          <p:nvPr/>
        </p:nvGrpSpPr>
        <p:grpSpPr bwMode="auto">
          <a:xfrm>
            <a:off x="3976427" y="1118199"/>
            <a:ext cx="3124200" cy="2362200"/>
            <a:chOff x="3120" y="144"/>
            <a:chExt cx="1968" cy="1488"/>
          </a:xfrm>
        </p:grpSpPr>
        <p:grpSp>
          <p:nvGrpSpPr>
            <p:cNvPr id="108548" name="Group 4"/>
            <p:cNvGrpSpPr>
              <a:grpSpLocks/>
            </p:cNvGrpSpPr>
            <p:nvPr/>
          </p:nvGrpSpPr>
          <p:grpSpPr bwMode="auto">
            <a:xfrm>
              <a:off x="3120" y="144"/>
              <a:ext cx="1968" cy="1200"/>
              <a:chOff x="3120" y="144"/>
              <a:chExt cx="1968" cy="1200"/>
            </a:xfrm>
          </p:grpSpPr>
          <p:sp>
            <p:nvSpPr>
              <p:cNvPr id="108549" name="Oval 5"/>
              <p:cNvSpPr>
                <a:spLocks noChangeArrowheads="1"/>
              </p:cNvSpPr>
              <p:nvPr/>
            </p:nvSpPr>
            <p:spPr bwMode="auto">
              <a:xfrm>
                <a:off x="3984" y="144"/>
                <a:ext cx="240" cy="240"/>
              </a:xfrm>
              <a:prstGeom prst="ellipse">
                <a:avLst/>
              </a:prstGeom>
              <a:solidFill>
                <a:schemeClr val="accent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0" name="Oval 6"/>
              <p:cNvSpPr>
                <a:spLocks noChangeArrowheads="1"/>
              </p:cNvSpPr>
              <p:nvPr/>
            </p:nvSpPr>
            <p:spPr bwMode="auto">
              <a:xfrm>
                <a:off x="3504" y="576"/>
                <a:ext cx="240" cy="240"/>
              </a:xfrm>
              <a:prstGeom prst="ellipse">
                <a:avLst/>
              </a:prstGeom>
              <a:solidFill>
                <a:schemeClr val="accent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1" name="Oval 7"/>
              <p:cNvSpPr>
                <a:spLocks noChangeArrowheads="1"/>
              </p:cNvSpPr>
              <p:nvPr/>
            </p:nvSpPr>
            <p:spPr bwMode="auto">
              <a:xfrm>
                <a:off x="3120" y="1104"/>
                <a:ext cx="240" cy="240"/>
              </a:xfrm>
              <a:prstGeom prst="ellipse">
                <a:avLst/>
              </a:prstGeom>
              <a:solidFill>
                <a:schemeClr val="accent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a:latin typeface="Times New Roman" panose="02020603050405020304" pitchFamily="18" charset="0"/>
                  </a:rPr>
                  <a:t>a</a:t>
                </a:r>
              </a:p>
            </p:txBody>
          </p:sp>
          <p:sp>
            <p:nvSpPr>
              <p:cNvPr id="108552" name="Oval 8"/>
              <p:cNvSpPr>
                <a:spLocks noChangeArrowheads="1"/>
              </p:cNvSpPr>
              <p:nvPr/>
            </p:nvSpPr>
            <p:spPr bwMode="auto">
              <a:xfrm>
                <a:off x="3792" y="1104"/>
                <a:ext cx="240" cy="240"/>
              </a:xfrm>
              <a:prstGeom prst="ellipse">
                <a:avLst/>
              </a:prstGeom>
              <a:solidFill>
                <a:schemeClr val="accent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a:latin typeface="Times New Roman" panose="02020603050405020304" pitchFamily="18" charset="0"/>
                  </a:rPr>
                  <a:t>b</a:t>
                </a:r>
              </a:p>
            </p:txBody>
          </p:sp>
          <p:sp>
            <p:nvSpPr>
              <p:cNvPr id="108553" name="Oval 9"/>
              <p:cNvSpPr>
                <a:spLocks noChangeArrowheads="1"/>
              </p:cNvSpPr>
              <p:nvPr/>
            </p:nvSpPr>
            <p:spPr bwMode="auto">
              <a:xfrm>
                <a:off x="4464" y="576"/>
                <a:ext cx="240" cy="240"/>
              </a:xfrm>
              <a:prstGeom prst="ellipse">
                <a:avLst/>
              </a:prstGeom>
              <a:solidFill>
                <a:schemeClr val="accent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4" name="Oval 10"/>
              <p:cNvSpPr>
                <a:spLocks noChangeArrowheads="1"/>
              </p:cNvSpPr>
              <p:nvPr/>
            </p:nvSpPr>
            <p:spPr bwMode="auto">
              <a:xfrm>
                <a:off x="4128" y="1104"/>
                <a:ext cx="240" cy="240"/>
              </a:xfrm>
              <a:prstGeom prst="ellipse">
                <a:avLst/>
              </a:prstGeom>
              <a:solidFill>
                <a:schemeClr val="accent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a:latin typeface="Times New Roman" panose="02020603050405020304" pitchFamily="18" charset="0"/>
                  </a:rPr>
                  <a:t>c</a:t>
                </a:r>
              </a:p>
            </p:txBody>
          </p:sp>
          <p:sp>
            <p:nvSpPr>
              <p:cNvPr id="108555" name="Oval 11"/>
              <p:cNvSpPr>
                <a:spLocks noChangeArrowheads="1"/>
              </p:cNvSpPr>
              <p:nvPr/>
            </p:nvSpPr>
            <p:spPr bwMode="auto">
              <a:xfrm>
                <a:off x="4848" y="1104"/>
                <a:ext cx="240" cy="240"/>
              </a:xfrm>
              <a:prstGeom prst="ellipse">
                <a:avLst/>
              </a:prstGeom>
              <a:solidFill>
                <a:schemeClr val="accent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a:latin typeface="Times New Roman" panose="02020603050405020304" pitchFamily="18" charset="0"/>
                  </a:rPr>
                  <a:t>d</a:t>
                </a:r>
              </a:p>
            </p:txBody>
          </p:sp>
          <p:cxnSp>
            <p:nvCxnSpPr>
              <p:cNvPr id="108556" name="AutoShape 12"/>
              <p:cNvCxnSpPr>
                <a:cxnSpLocks noChangeShapeType="1"/>
                <a:stCxn id="108549" idx="3"/>
                <a:endCxn id="108550" idx="7"/>
              </p:cNvCxnSpPr>
              <p:nvPr/>
            </p:nvCxnSpPr>
            <p:spPr bwMode="auto">
              <a:xfrm flipH="1">
                <a:off x="3709" y="355"/>
                <a:ext cx="310" cy="250"/>
              </a:xfrm>
              <a:prstGeom prst="straightConnector1">
                <a:avLst/>
              </a:prstGeom>
              <a:no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557" name="AutoShape 13"/>
              <p:cNvCxnSpPr>
                <a:cxnSpLocks noChangeShapeType="1"/>
                <a:stCxn id="108550" idx="3"/>
                <a:endCxn id="108551" idx="0"/>
              </p:cNvCxnSpPr>
              <p:nvPr/>
            </p:nvCxnSpPr>
            <p:spPr bwMode="auto">
              <a:xfrm flipH="1">
                <a:off x="3240" y="787"/>
                <a:ext cx="299" cy="311"/>
              </a:xfrm>
              <a:prstGeom prst="straightConnector1">
                <a:avLst/>
              </a:prstGeom>
              <a:no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558" name="AutoShape 14"/>
              <p:cNvCxnSpPr>
                <a:cxnSpLocks noChangeShapeType="1"/>
                <a:stCxn id="108550" idx="5"/>
                <a:endCxn id="108552" idx="0"/>
              </p:cNvCxnSpPr>
              <p:nvPr/>
            </p:nvCxnSpPr>
            <p:spPr bwMode="auto">
              <a:xfrm>
                <a:off x="3709" y="787"/>
                <a:ext cx="203" cy="311"/>
              </a:xfrm>
              <a:prstGeom prst="straightConnector1">
                <a:avLst/>
              </a:prstGeom>
              <a:no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559" name="AutoShape 15"/>
              <p:cNvCxnSpPr>
                <a:cxnSpLocks noChangeShapeType="1"/>
                <a:stCxn id="108549" idx="5"/>
                <a:endCxn id="108553" idx="1"/>
              </p:cNvCxnSpPr>
              <p:nvPr/>
            </p:nvCxnSpPr>
            <p:spPr bwMode="auto">
              <a:xfrm>
                <a:off x="4189" y="355"/>
                <a:ext cx="310" cy="250"/>
              </a:xfrm>
              <a:prstGeom prst="straightConnector1">
                <a:avLst/>
              </a:prstGeom>
              <a:no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560" name="AutoShape 16"/>
              <p:cNvCxnSpPr>
                <a:cxnSpLocks noChangeShapeType="1"/>
                <a:stCxn id="108553" idx="3"/>
                <a:endCxn id="108554" idx="0"/>
              </p:cNvCxnSpPr>
              <p:nvPr/>
            </p:nvCxnSpPr>
            <p:spPr bwMode="auto">
              <a:xfrm flipH="1">
                <a:off x="4248" y="787"/>
                <a:ext cx="251" cy="311"/>
              </a:xfrm>
              <a:prstGeom prst="straightConnector1">
                <a:avLst/>
              </a:prstGeom>
              <a:no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561" name="AutoShape 17"/>
              <p:cNvCxnSpPr>
                <a:cxnSpLocks noChangeShapeType="1"/>
                <a:stCxn id="108553" idx="5"/>
                <a:endCxn id="108555" idx="0"/>
              </p:cNvCxnSpPr>
              <p:nvPr/>
            </p:nvCxnSpPr>
            <p:spPr bwMode="auto">
              <a:xfrm>
                <a:off x="4669" y="787"/>
                <a:ext cx="299" cy="311"/>
              </a:xfrm>
              <a:prstGeom prst="straightConnector1">
                <a:avLst/>
              </a:prstGeom>
              <a:no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8562" name="Text Box 18"/>
            <p:cNvSpPr txBox="1">
              <a:spLocks noChangeArrowheads="1"/>
            </p:cNvSpPr>
            <p:nvPr/>
          </p:nvSpPr>
          <p:spPr bwMode="auto">
            <a:xfrm>
              <a:off x="3120" y="134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latin typeface="Times New Roman" panose="02020603050405020304" pitchFamily="18" charset="0"/>
                </a:rPr>
                <a:t>7</a:t>
              </a:r>
            </a:p>
          </p:txBody>
        </p:sp>
        <p:sp>
          <p:nvSpPr>
            <p:cNvPr id="108563" name="Text Box 19"/>
            <p:cNvSpPr txBox="1">
              <a:spLocks noChangeArrowheads="1"/>
            </p:cNvSpPr>
            <p:nvPr/>
          </p:nvSpPr>
          <p:spPr bwMode="auto">
            <a:xfrm>
              <a:off x="3744" y="134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latin typeface="Times New Roman" panose="02020603050405020304" pitchFamily="18" charset="0"/>
                </a:rPr>
                <a:t>5</a:t>
              </a:r>
            </a:p>
          </p:txBody>
        </p:sp>
        <p:sp>
          <p:nvSpPr>
            <p:cNvPr id="108564" name="Text Box 20"/>
            <p:cNvSpPr txBox="1">
              <a:spLocks noChangeArrowheads="1"/>
            </p:cNvSpPr>
            <p:nvPr/>
          </p:nvSpPr>
          <p:spPr bwMode="auto">
            <a:xfrm>
              <a:off x="4128" y="134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latin typeface="Times New Roman" panose="02020603050405020304" pitchFamily="18" charset="0"/>
                </a:rPr>
                <a:t>2</a:t>
              </a:r>
            </a:p>
          </p:txBody>
        </p:sp>
        <p:sp>
          <p:nvSpPr>
            <p:cNvPr id="108565" name="Text Box 21"/>
            <p:cNvSpPr txBox="1">
              <a:spLocks noChangeArrowheads="1"/>
            </p:cNvSpPr>
            <p:nvPr/>
          </p:nvSpPr>
          <p:spPr bwMode="auto">
            <a:xfrm>
              <a:off x="4848" y="134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latin typeface="Times New Roman" panose="02020603050405020304" pitchFamily="18" charset="0"/>
                </a:rPr>
                <a:t>4</a:t>
              </a:r>
            </a:p>
          </p:txBody>
        </p:sp>
      </p:grpSp>
      <p:sp>
        <p:nvSpPr>
          <p:cNvPr id="108566" name="Text Box 22"/>
          <p:cNvSpPr txBox="1">
            <a:spLocks noChangeArrowheads="1"/>
          </p:cNvSpPr>
          <p:nvPr/>
        </p:nvSpPr>
        <p:spPr bwMode="auto">
          <a:xfrm>
            <a:off x="3676650" y="3733229"/>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dirty="0">
                <a:latin typeface="Times New Roman" panose="02020603050405020304" pitchFamily="18" charset="0"/>
              </a:rPr>
              <a:t>WPL=</a:t>
            </a:r>
            <a:r>
              <a:rPr kumimoji="1" lang="en-US" altLang="zh-CN" sz="2400" b="1" dirty="0">
                <a:solidFill>
                  <a:schemeClr val="accent2"/>
                </a:solidFill>
                <a:latin typeface="Times New Roman" panose="02020603050405020304" pitchFamily="18" charset="0"/>
              </a:rPr>
              <a:t>7</a:t>
            </a:r>
            <a:r>
              <a:rPr kumimoji="1" lang="en-US" altLang="zh-CN" sz="2400" b="1" dirty="0">
                <a:latin typeface="Times New Roman" panose="02020603050405020304" pitchFamily="18" charset="0"/>
              </a:rPr>
              <a:t>*2+</a:t>
            </a:r>
            <a:r>
              <a:rPr kumimoji="1" lang="en-US" altLang="zh-CN" sz="2400" b="1" dirty="0">
                <a:solidFill>
                  <a:schemeClr val="accent2"/>
                </a:solidFill>
                <a:latin typeface="Times New Roman" panose="02020603050405020304" pitchFamily="18" charset="0"/>
              </a:rPr>
              <a:t>5</a:t>
            </a:r>
            <a:r>
              <a:rPr kumimoji="1" lang="en-US" altLang="zh-CN" sz="2400" b="1" dirty="0">
                <a:latin typeface="Times New Roman" panose="02020603050405020304" pitchFamily="18" charset="0"/>
              </a:rPr>
              <a:t>*2+</a:t>
            </a:r>
            <a:r>
              <a:rPr kumimoji="1" lang="en-US" altLang="zh-CN" sz="2400" b="1" dirty="0">
                <a:solidFill>
                  <a:schemeClr val="accent2"/>
                </a:solidFill>
                <a:latin typeface="Times New Roman" panose="02020603050405020304" pitchFamily="18" charset="0"/>
              </a:rPr>
              <a:t>2</a:t>
            </a:r>
            <a:r>
              <a:rPr kumimoji="1" lang="en-US" altLang="zh-CN" sz="2400" b="1" dirty="0">
                <a:latin typeface="Times New Roman" panose="02020603050405020304" pitchFamily="18" charset="0"/>
              </a:rPr>
              <a:t>*2+</a:t>
            </a:r>
            <a:r>
              <a:rPr kumimoji="1" lang="en-US" altLang="zh-CN" sz="2400" b="1" dirty="0">
                <a:solidFill>
                  <a:schemeClr val="accent2"/>
                </a:solidFill>
                <a:latin typeface="Times New Roman" panose="02020603050405020304" pitchFamily="18" charset="0"/>
              </a:rPr>
              <a:t>4</a:t>
            </a:r>
            <a:r>
              <a:rPr kumimoji="1" lang="en-US" altLang="zh-CN" sz="2400" b="1" dirty="0">
                <a:latin typeface="Times New Roman" panose="02020603050405020304" pitchFamily="18" charset="0"/>
              </a:rPr>
              <a:t>*2=36</a:t>
            </a:r>
          </a:p>
        </p:txBody>
      </p:sp>
      <p:grpSp>
        <p:nvGrpSpPr>
          <p:cNvPr id="108567" name="Group 23"/>
          <p:cNvGrpSpPr>
            <a:grpSpLocks/>
          </p:cNvGrpSpPr>
          <p:nvPr/>
        </p:nvGrpSpPr>
        <p:grpSpPr bwMode="auto">
          <a:xfrm>
            <a:off x="187065" y="1148129"/>
            <a:ext cx="3352800" cy="3276600"/>
            <a:chOff x="192" y="1776"/>
            <a:chExt cx="2112" cy="2064"/>
          </a:xfrm>
        </p:grpSpPr>
        <p:grpSp>
          <p:nvGrpSpPr>
            <p:cNvPr id="108568" name="Group 24"/>
            <p:cNvGrpSpPr>
              <a:grpSpLocks/>
            </p:cNvGrpSpPr>
            <p:nvPr/>
          </p:nvGrpSpPr>
          <p:grpSpPr bwMode="auto">
            <a:xfrm>
              <a:off x="192" y="1776"/>
              <a:ext cx="2112" cy="1776"/>
              <a:chOff x="192" y="1776"/>
              <a:chExt cx="2112" cy="1776"/>
            </a:xfrm>
          </p:grpSpPr>
          <p:sp>
            <p:nvSpPr>
              <p:cNvPr id="108569" name="Oval 25"/>
              <p:cNvSpPr>
                <a:spLocks noChangeArrowheads="1"/>
              </p:cNvSpPr>
              <p:nvPr/>
            </p:nvSpPr>
            <p:spPr bwMode="auto">
              <a:xfrm>
                <a:off x="1296" y="1776"/>
                <a:ext cx="240" cy="240"/>
              </a:xfrm>
              <a:prstGeom prst="ellipse">
                <a:avLst/>
              </a:prstGeom>
              <a:solidFill>
                <a:srgbClr val="FFCCFF"/>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0" name="Oval 26"/>
              <p:cNvSpPr>
                <a:spLocks noChangeArrowheads="1"/>
              </p:cNvSpPr>
              <p:nvPr/>
            </p:nvSpPr>
            <p:spPr bwMode="auto">
              <a:xfrm>
                <a:off x="816" y="2208"/>
                <a:ext cx="240" cy="240"/>
              </a:xfrm>
              <a:prstGeom prst="ellipse">
                <a:avLst/>
              </a:prstGeom>
              <a:solidFill>
                <a:srgbClr val="FFCCFF"/>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1" name="Oval 27"/>
              <p:cNvSpPr>
                <a:spLocks noChangeArrowheads="1"/>
              </p:cNvSpPr>
              <p:nvPr/>
            </p:nvSpPr>
            <p:spPr bwMode="auto">
              <a:xfrm>
                <a:off x="432" y="2736"/>
                <a:ext cx="240" cy="240"/>
              </a:xfrm>
              <a:prstGeom prst="ellipse">
                <a:avLst/>
              </a:prstGeom>
              <a:solidFill>
                <a:srgbClr val="FFCCFF"/>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a:latin typeface="Times New Roman" panose="02020603050405020304" pitchFamily="18" charset="0"/>
                  </a:rPr>
                  <a:t>d</a:t>
                </a:r>
              </a:p>
            </p:txBody>
          </p:sp>
          <p:sp>
            <p:nvSpPr>
              <p:cNvPr id="108572" name="Oval 28"/>
              <p:cNvSpPr>
                <a:spLocks noChangeArrowheads="1"/>
              </p:cNvSpPr>
              <p:nvPr/>
            </p:nvSpPr>
            <p:spPr bwMode="auto">
              <a:xfrm>
                <a:off x="1104" y="2736"/>
                <a:ext cx="240" cy="240"/>
              </a:xfrm>
              <a:prstGeom prst="ellipse">
                <a:avLst/>
              </a:prstGeom>
              <a:solidFill>
                <a:srgbClr val="FFCCFF"/>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en-US" sz="2400" b="1">
                  <a:latin typeface="Times New Roman" panose="02020603050405020304" pitchFamily="18" charset="0"/>
                </a:endParaRPr>
              </a:p>
            </p:txBody>
          </p:sp>
          <p:sp>
            <p:nvSpPr>
              <p:cNvPr id="108573" name="Oval 29"/>
              <p:cNvSpPr>
                <a:spLocks noChangeArrowheads="1"/>
              </p:cNvSpPr>
              <p:nvPr/>
            </p:nvSpPr>
            <p:spPr bwMode="auto">
              <a:xfrm>
                <a:off x="1776" y="2208"/>
                <a:ext cx="240" cy="240"/>
              </a:xfrm>
              <a:prstGeom prst="ellipse">
                <a:avLst/>
              </a:prstGeom>
              <a:solidFill>
                <a:srgbClr val="FFCCFF"/>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a:latin typeface="Times New Roman" panose="02020603050405020304" pitchFamily="18" charset="0"/>
                  </a:rPr>
                  <a:t>c</a:t>
                </a:r>
              </a:p>
            </p:txBody>
          </p:sp>
          <p:cxnSp>
            <p:nvCxnSpPr>
              <p:cNvPr id="108574" name="AutoShape 30"/>
              <p:cNvCxnSpPr>
                <a:cxnSpLocks noChangeShapeType="1"/>
                <a:stCxn id="108569" idx="3"/>
                <a:endCxn id="108570" idx="7"/>
              </p:cNvCxnSpPr>
              <p:nvPr/>
            </p:nvCxnSpPr>
            <p:spPr bwMode="auto">
              <a:xfrm flipH="1">
                <a:off x="1021" y="1987"/>
                <a:ext cx="310" cy="250"/>
              </a:xfrm>
              <a:prstGeom prst="straightConnector1">
                <a:avLst/>
              </a:prstGeom>
              <a:no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575" name="AutoShape 31"/>
              <p:cNvCxnSpPr>
                <a:cxnSpLocks noChangeShapeType="1"/>
                <a:stCxn id="108570" idx="3"/>
                <a:endCxn id="108571" idx="0"/>
              </p:cNvCxnSpPr>
              <p:nvPr/>
            </p:nvCxnSpPr>
            <p:spPr bwMode="auto">
              <a:xfrm flipH="1">
                <a:off x="552" y="2419"/>
                <a:ext cx="299" cy="311"/>
              </a:xfrm>
              <a:prstGeom prst="straightConnector1">
                <a:avLst/>
              </a:prstGeom>
              <a:no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576" name="AutoShape 32"/>
              <p:cNvCxnSpPr>
                <a:cxnSpLocks noChangeShapeType="1"/>
                <a:stCxn id="108570" idx="5"/>
                <a:endCxn id="108572" idx="0"/>
              </p:cNvCxnSpPr>
              <p:nvPr/>
            </p:nvCxnSpPr>
            <p:spPr bwMode="auto">
              <a:xfrm>
                <a:off x="1021" y="2419"/>
                <a:ext cx="203" cy="311"/>
              </a:xfrm>
              <a:prstGeom prst="straightConnector1">
                <a:avLst/>
              </a:prstGeom>
              <a:no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577" name="AutoShape 33"/>
              <p:cNvCxnSpPr>
                <a:cxnSpLocks noChangeShapeType="1"/>
                <a:stCxn id="108569" idx="5"/>
                <a:endCxn id="108573" idx="1"/>
              </p:cNvCxnSpPr>
              <p:nvPr/>
            </p:nvCxnSpPr>
            <p:spPr bwMode="auto">
              <a:xfrm>
                <a:off x="1501" y="1987"/>
                <a:ext cx="310" cy="250"/>
              </a:xfrm>
              <a:prstGeom prst="straightConnector1">
                <a:avLst/>
              </a:prstGeom>
              <a:no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578" name="Oval 34"/>
              <p:cNvSpPr>
                <a:spLocks noChangeArrowheads="1"/>
              </p:cNvSpPr>
              <p:nvPr/>
            </p:nvSpPr>
            <p:spPr bwMode="auto">
              <a:xfrm>
                <a:off x="768" y="3312"/>
                <a:ext cx="240" cy="240"/>
              </a:xfrm>
              <a:prstGeom prst="ellipse">
                <a:avLst/>
              </a:prstGeom>
              <a:solidFill>
                <a:srgbClr val="FFCCFF"/>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a:latin typeface="Times New Roman" panose="02020603050405020304" pitchFamily="18" charset="0"/>
                  </a:rPr>
                  <a:t>a</a:t>
                </a:r>
              </a:p>
            </p:txBody>
          </p:sp>
          <p:cxnSp>
            <p:nvCxnSpPr>
              <p:cNvPr id="108579" name="AutoShape 35"/>
              <p:cNvCxnSpPr>
                <a:cxnSpLocks noChangeShapeType="1"/>
                <a:stCxn id="108572" idx="3"/>
                <a:endCxn id="108578" idx="0"/>
              </p:cNvCxnSpPr>
              <p:nvPr/>
            </p:nvCxnSpPr>
            <p:spPr bwMode="auto">
              <a:xfrm flipH="1">
                <a:off x="888" y="2947"/>
                <a:ext cx="251" cy="359"/>
              </a:xfrm>
              <a:prstGeom prst="straightConnector1">
                <a:avLst/>
              </a:prstGeom>
              <a:no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580" name="Oval 36"/>
              <p:cNvSpPr>
                <a:spLocks noChangeArrowheads="1"/>
              </p:cNvSpPr>
              <p:nvPr/>
            </p:nvSpPr>
            <p:spPr bwMode="auto">
              <a:xfrm>
                <a:off x="1536" y="3312"/>
                <a:ext cx="240" cy="240"/>
              </a:xfrm>
              <a:prstGeom prst="ellipse">
                <a:avLst/>
              </a:prstGeom>
              <a:solidFill>
                <a:srgbClr val="FFCCFF"/>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a:latin typeface="Times New Roman" panose="02020603050405020304" pitchFamily="18" charset="0"/>
                  </a:rPr>
                  <a:t>b</a:t>
                </a:r>
              </a:p>
            </p:txBody>
          </p:sp>
          <p:cxnSp>
            <p:nvCxnSpPr>
              <p:cNvPr id="108581" name="AutoShape 37"/>
              <p:cNvCxnSpPr>
                <a:cxnSpLocks noChangeShapeType="1"/>
                <a:stCxn id="108572" idx="5"/>
                <a:endCxn id="108580" idx="0"/>
              </p:cNvCxnSpPr>
              <p:nvPr/>
            </p:nvCxnSpPr>
            <p:spPr bwMode="auto">
              <a:xfrm>
                <a:off x="1309" y="2947"/>
                <a:ext cx="347" cy="359"/>
              </a:xfrm>
              <a:prstGeom prst="straightConnector1">
                <a:avLst/>
              </a:prstGeom>
              <a:no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582" name="Text Box 38"/>
              <p:cNvSpPr txBox="1">
                <a:spLocks noChangeArrowheads="1"/>
              </p:cNvSpPr>
              <p:nvPr/>
            </p:nvSpPr>
            <p:spPr bwMode="auto">
              <a:xfrm>
                <a:off x="2064" y="220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latin typeface="Times New Roman" panose="02020603050405020304" pitchFamily="18" charset="0"/>
                  </a:rPr>
                  <a:t>2</a:t>
                </a:r>
              </a:p>
            </p:txBody>
          </p:sp>
          <p:sp>
            <p:nvSpPr>
              <p:cNvPr id="108583" name="Text Box 39"/>
              <p:cNvSpPr txBox="1">
                <a:spLocks noChangeArrowheads="1"/>
              </p:cNvSpPr>
              <p:nvPr/>
            </p:nvSpPr>
            <p:spPr bwMode="auto">
              <a:xfrm>
                <a:off x="192"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latin typeface="Times New Roman" panose="02020603050405020304" pitchFamily="18" charset="0"/>
                  </a:rPr>
                  <a:t>4</a:t>
                </a:r>
              </a:p>
            </p:txBody>
          </p:sp>
        </p:grpSp>
        <p:sp>
          <p:nvSpPr>
            <p:cNvPr id="108584" name="Text Box 40"/>
            <p:cNvSpPr txBox="1">
              <a:spLocks noChangeArrowheads="1"/>
            </p:cNvSpPr>
            <p:nvPr/>
          </p:nvSpPr>
          <p:spPr bwMode="auto">
            <a:xfrm>
              <a:off x="768" y="35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latin typeface="Times New Roman" panose="02020603050405020304" pitchFamily="18" charset="0"/>
                </a:rPr>
                <a:t>7</a:t>
              </a:r>
            </a:p>
          </p:txBody>
        </p:sp>
        <p:sp>
          <p:nvSpPr>
            <p:cNvPr id="108585" name="Text Box 41"/>
            <p:cNvSpPr txBox="1">
              <a:spLocks noChangeArrowheads="1"/>
            </p:cNvSpPr>
            <p:nvPr/>
          </p:nvSpPr>
          <p:spPr bwMode="auto">
            <a:xfrm>
              <a:off x="1536" y="35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latin typeface="Times New Roman" panose="02020603050405020304" pitchFamily="18" charset="0"/>
                </a:rPr>
                <a:t>5</a:t>
              </a:r>
            </a:p>
          </p:txBody>
        </p:sp>
      </p:grpSp>
      <p:sp>
        <p:nvSpPr>
          <p:cNvPr id="108586" name="Text Box 42"/>
          <p:cNvSpPr txBox="1">
            <a:spLocks noChangeArrowheads="1"/>
          </p:cNvSpPr>
          <p:nvPr/>
        </p:nvSpPr>
        <p:spPr bwMode="auto">
          <a:xfrm>
            <a:off x="235523" y="4720005"/>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dirty="0">
                <a:latin typeface="Times New Roman" panose="02020603050405020304" pitchFamily="18" charset="0"/>
              </a:rPr>
              <a:t>WPL=</a:t>
            </a:r>
            <a:r>
              <a:rPr kumimoji="1" lang="en-US" altLang="zh-CN" sz="2400" b="1" dirty="0">
                <a:solidFill>
                  <a:schemeClr val="accent2"/>
                </a:solidFill>
                <a:latin typeface="Times New Roman" panose="02020603050405020304" pitchFamily="18" charset="0"/>
              </a:rPr>
              <a:t>7</a:t>
            </a:r>
            <a:r>
              <a:rPr kumimoji="1" lang="en-US" altLang="zh-CN" sz="2400" b="1" dirty="0">
                <a:latin typeface="Times New Roman" panose="02020603050405020304" pitchFamily="18" charset="0"/>
              </a:rPr>
              <a:t>*3+</a:t>
            </a:r>
            <a:r>
              <a:rPr kumimoji="1" lang="en-US" altLang="zh-CN" sz="2400" b="1" dirty="0">
                <a:solidFill>
                  <a:schemeClr val="accent2"/>
                </a:solidFill>
                <a:latin typeface="Times New Roman" panose="02020603050405020304" pitchFamily="18" charset="0"/>
              </a:rPr>
              <a:t>5</a:t>
            </a:r>
            <a:r>
              <a:rPr kumimoji="1" lang="en-US" altLang="zh-CN" sz="2400" b="1" dirty="0">
                <a:latin typeface="Times New Roman" panose="02020603050405020304" pitchFamily="18" charset="0"/>
              </a:rPr>
              <a:t>*3+</a:t>
            </a:r>
            <a:r>
              <a:rPr kumimoji="1" lang="en-US" altLang="zh-CN" sz="2400" b="1" dirty="0">
                <a:solidFill>
                  <a:schemeClr val="accent2"/>
                </a:solidFill>
                <a:latin typeface="Times New Roman" panose="02020603050405020304" pitchFamily="18" charset="0"/>
              </a:rPr>
              <a:t>2</a:t>
            </a:r>
            <a:r>
              <a:rPr kumimoji="1" lang="en-US" altLang="zh-CN" sz="2400" b="1" dirty="0">
                <a:latin typeface="Times New Roman" panose="02020603050405020304" pitchFamily="18" charset="0"/>
              </a:rPr>
              <a:t>*1+</a:t>
            </a:r>
            <a:r>
              <a:rPr kumimoji="1" lang="en-US" altLang="zh-CN" sz="2400" b="1" dirty="0">
                <a:solidFill>
                  <a:schemeClr val="accent2"/>
                </a:solidFill>
                <a:latin typeface="Times New Roman" panose="02020603050405020304" pitchFamily="18" charset="0"/>
              </a:rPr>
              <a:t>4</a:t>
            </a:r>
            <a:r>
              <a:rPr kumimoji="1" lang="en-US" altLang="zh-CN" sz="2400" b="1" dirty="0">
                <a:latin typeface="Times New Roman" panose="02020603050405020304" pitchFamily="18" charset="0"/>
              </a:rPr>
              <a:t>*2=46</a:t>
            </a:r>
          </a:p>
        </p:txBody>
      </p:sp>
      <p:grpSp>
        <p:nvGrpSpPr>
          <p:cNvPr id="108587" name="Group 43"/>
          <p:cNvGrpSpPr>
            <a:grpSpLocks/>
          </p:cNvGrpSpPr>
          <p:nvPr/>
        </p:nvGrpSpPr>
        <p:grpSpPr bwMode="auto">
          <a:xfrm>
            <a:off x="7908925" y="1261075"/>
            <a:ext cx="3886200" cy="2743200"/>
            <a:chOff x="2880" y="1968"/>
            <a:chExt cx="2448" cy="1728"/>
          </a:xfrm>
        </p:grpSpPr>
        <p:sp>
          <p:nvSpPr>
            <p:cNvPr id="108588" name="Oval 44"/>
            <p:cNvSpPr>
              <a:spLocks noChangeArrowheads="1"/>
            </p:cNvSpPr>
            <p:nvPr/>
          </p:nvSpPr>
          <p:spPr bwMode="auto">
            <a:xfrm>
              <a:off x="3600" y="1968"/>
              <a:ext cx="240" cy="240"/>
            </a:xfrm>
            <a:prstGeom prst="ellipse">
              <a:avLst/>
            </a:prstGeom>
            <a:solidFill>
              <a:srgbClr val="66CCFF"/>
            </a:solidFill>
            <a:ln w="1905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89" name="Oval 45"/>
            <p:cNvSpPr>
              <a:spLocks noChangeArrowheads="1"/>
            </p:cNvSpPr>
            <p:nvPr/>
          </p:nvSpPr>
          <p:spPr bwMode="auto">
            <a:xfrm>
              <a:off x="3120" y="2400"/>
              <a:ext cx="240" cy="240"/>
            </a:xfrm>
            <a:prstGeom prst="ellipse">
              <a:avLst/>
            </a:prstGeom>
            <a:solidFill>
              <a:srgbClr val="66CCFF"/>
            </a:solidFill>
            <a:ln w="1905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a:latin typeface="Times New Roman" panose="02020603050405020304" pitchFamily="18" charset="0"/>
                </a:rPr>
                <a:t>a</a:t>
              </a:r>
            </a:p>
          </p:txBody>
        </p:sp>
        <p:sp>
          <p:nvSpPr>
            <p:cNvPr id="108590" name="Oval 46"/>
            <p:cNvSpPr>
              <a:spLocks noChangeArrowheads="1"/>
            </p:cNvSpPr>
            <p:nvPr/>
          </p:nvSpPr>
          <p:spPr bwMode="auto">
            <a:xfrm>
              <a:off x="4080" y="2400"/>
              <a:ext cx="240" cy="240"/>
            </a:xfrm>
            <a:prstGeom prst="ellipse">
              <a:avLst/>
            </a:prstGeom>
            <a:solidFill>
              <a:srgbClr val="66CCFF"/>
            </a:solidFill>
            <a:ln w="1905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91" name="Oval 47"/>
            <p:cNvSpPr>
              <a:spLocks noChangeArrowheads="1"/>
            </p:cNvSpPr>
            <p:nvPr/>
          </p:nvSpPr>
          <p:spPr bwMode="auto">
            <a:xfrm>
              <a:off x="3744" y="2928"/>
              <a:ext cx="240" cy="240"/>
            </a:xfrm>
            <a:prstGeom prst="ellipse">
              <a:avLst/>
            </a:prstGeom>
            <a:solidFill>
              <a:srgbClr val="66CCFF"/>
            </a:solidFill>
            <a:ln w="1905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a:latin typeface="Times New Roman" panose="02020603050405020304" pitchFamily="18" charset="0"/>
                </a:rPr>
                <a:t>b</a:t>
              </a:r>
            </a:p>
          </p:txBody>
        </p:sp>
        <p:sp>
          <p:nvSpPr>
            <p:cNvPr id="108592" name="Oval 48"/>
            <p:cNvSpPr>
              <a:spLocks noChangeArrowheads="1"/>
            </p:cNvSpPr>
            <p:nvPr/>
          </p:nvSpPr>
          <p:spPr bwMode="auto">
            <a:xfrm>
              <a:off x="4464" y="2928"/>
              <a:ext cx="240" cy="240"/>
            </a:xfrm>
            <a:prstGeom prst="ellipse">
              <a:avLst/>
            </a:prstGeom>
            <a:solidFill>
              <a:srgbClr val="66CCFF"/>
            </a:solidFill>
            <a:ln w="1905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en-US" sz="2400" b="1">
                <a:latin typeface="Times New Roman" panose="02020603050405020304" pitchFamily="18" charset="0"/>
              </a:endParaRPr>
            </a:p>
          </p:txBody>
        </p:sp>
        <p:cxnSp>
          <p:nvCxnSpPr>
            <p:cNvPr id="108593" name="AutoShape 49"/>
            <p:cNvCxnSpPr>
              <a:cxnSpLocks noChangeShapeType="1"/>
              <a:stCxn id="108588" idx="3"/>
              <a:endCxn id="108589" idx="7"/>
            </p:cNvCxnSpPr>
            <p:nvPr/>
          </p:nvCxnSpPr>
          <p:spPr bwMode="auto">
            <a:xfrm flipH="1">
              <a:off x="3325" y="2179"/>
              <a:ext cx="310" cy="250"/>
            </a:xfrm>
            <a:prstGeom prst="straightConnector1">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594" name="AutoShape 50"/>
            <p:cNvCxnSpPr>
              <a:cxnSpLocks noChangeShapeType="1"/>
              <a:stCxn id="108588" idx="5"/>
              <a:endCxn id="108590" idx="1"/>
            </p:cNvCxnSpPr>
            <p:nvPr/>
          </p:nvCxnSpPr>
          <p:spPr bwMode="auto">
            <a:xfrm>
              <a:off x="3805" y="2179"/>
              <a:ext cx="310" cy="250"/>
            </a:xfrm>
            <a:prstGeom prst="straightConnector1">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595" name="AutoShape 51"/>
            <p:cNvCxnSpPr>
              <a:cxnSpLocks noChangeShapeType="1"/>
              <a:stCxn id="108590" idx="3"/>
              <a:endCxn id="108591" idx="0"/>
            </p:cNvCxnSpPr>
            <p:nvPr/>
          </p:nvCxnSpPr>
          <p:spPr bwMode="auto">
            <a:xfrm flipH="1">
              <a:off x="3864" y="2611"/>
              <a:ext cx="251" cy="311"/>
            </a:xfrm>
            <a:prstGeom prst="straightConnector1">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596" name="AutoShape 52"/>
            <p:cNvCxnSpPr>
              <a:cxnSpLocks noChangeShapeType="1"/>
              <a:stCxn id="108590" idx="5"/>
              <a:endCxn id="108592" idx="0"/>
            </p:cNvCxnSpPr>
            <p:nvPr/>
          </p:nvCxnSpPr>
          <p:spPr bwMode="auto">
            <a:xfrm>
              <a:off x="4285" y="2611"/>
              <a:ext cx="299" cy="311"/>
            </a:xfrm>
            <a:prstGeom prst="straightConnector1">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597" name="Oval 53"/>
            <p:cNvSpPr>
              <a:spLocks noChangeArrowheads="1"/>
            </p:cNvSpPr>
            <p:nvPr/>
          </p:nvSpPr>
          <p:spPr bwMode="auto">
            <a:xfrm>
              <a:off x="4128" y="3456"/>
              <a:ext cx="240" cy="240"/>
            </a:xfrm>
            <a:prstGeom prst="ellipse">
              <a:avLst/>
            </a:prstGeom>
            <a:solidFill>
              <a:srgbClr val="66CCFF"/>
            </a:solidFill>
            <a:ln w="1905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a:latin typeface="Times New Roman" panose="02020603050405020304" pitchFamily="18" charset="0"/>
                </a:rPr>
                <a:t>c</a:t>
              </a:r>
            </a:p>
          </p:txBody>
        </p:sp>
        <p:cxnSp>
          <p:nvCxnSpPr>
            <p:cNvPr id="108598" name="AutoShape 54"/>
            <p:cNvCxnSpPr>
              <a:cxnSpLocks noChangeShapeType="1"/>
              <a:endCxn id="108597" idx="0"/>
            </p:cNvCxnSpPr>
            <p:nvPr/>
          </p:nvCxnSpPr>
          <p:spPr bwMode="auto">
            <a:xfrm flipH="1">
              <a:off x="4248" y="3127"/>
              <a:ext cx="251" cy="323"/>
            </a:xfrm>
            <a:prstGeom prst="straightConnector1">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599" name="Oval 55"/>
            <p:cNvSpPr>
              <a:spLocks noChangeArrowheads="1"/>
            </p:cNvSpPr>
            <p:nvPr/>
          </p:nvSpPr>
          <p:spPr bwMode="auto">
            <a:xfrm>
              <a:off x="4800" y="3456"/>
              <a:ext cx="240" cy="240"/>
            </a:xfrm>
            <a:prstGeom prst="ellipse">
              <a:avLst/>
            </a:prstGeom>
            <a:solidFill>
              <a:srgbClr val="66CCFF"/>
            </a:solidFill>
            <a:ln w="1905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a:latin typeface="Times New Roman" panose="02020603050405020304" pitchFamily="18" charset="0"/>
                </a:rPr>
                <a:t>d</a:t>
              </a:r>
            </a:p>
          </p:txBody>
        </p:sp>
        <p:cxnSp>
          <p:nvCxnSpPr>
            <p:cNvPr id="108600" name="AutoShape 56"/>
            <p:cNvCxnSpPr>
              <a:cxnSpLocks noChangeShapeType="1"/>
              <a:stCxn id="108592" idx="5"/>
              <a:endCxn id="108599" idx="0"/>
            </p:cNvCxnSpPr>
            <p:nvPr/>
          </p:nvCxnSpPr>
          <p:spPr bwMode="auto">
            <a:xfrm>
              <a:off x="4669" y="3139"/>
              <a:ext cx="251" cy="311"/>
            </a:xfrm>
            <a:prstGeom prst="straightConnector1">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601" name="Text Box 57"/>
            <p:cNvSpPr txBox="1">
              <a:spLocks noChangeArrowheads="1"/>
            </p:cNvSpPr>
            <p:nvPr/>
          </p:nvSpPr>
          <p:spPr bwMode="auto">
            <a:xfrm>
              <a:off x="2880"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latin typeface="Times New Roman" panose="02020603050405020304" pitchFamily="18" charset="0"/>
                </a:rPr>
                <a:t>7</a:t>
              </a:r>
            </a:p>
          </p:txBody>
        </p:sp>
        <p:sp>
          <p:nvSpPr>
            <p:cNvPr id="108602" name="Text Box 58"/>
            <p:cNvSpPr txBox="1">
              <a:spLocks noChangeArrowheads="1"/>
            </p:cNvSpPr>
            <p:nvPr/>
          </p:nvSpPr>
          <p:spPr bwMode="auto">
            <a:xfrm>
              <a:off x="3456" y="292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latin typeface="Times New Roman" panose="02020603050405020304" pitchFamily="18" charset="0"/>
                </a:rPr>
                <a:t>5</a:t>
              </a:r>
            </a:p>
          </p:txBody>
        </p:sp>
        <p:sp>
          <p:nvSpPr>
            <p:cNvPr id="108603" name="Text Box 59"/>
            <p:cNvSpPr txBox="1">
              <a:spLocks noChangeArrowheads="1"/>
            </p:cNvSpPr>
            <p:nvPr/>
          </p:nvSpPr>
          <p:spPr bwMode="auto">
            <a:xfrm>
              <a:off x="3792" y="340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latin typeface="Times New Roman" panose="02020603050405020304" pitchFamily="18" charset="0"/>
                </a:rPr>
                <a:t>2</a:t>
              </a:r>
            </a:p>
          </p:txBody>
        </p:sp>
        <p:sp>
          <p:nvSpPr>
            <p:cNvPr id="108604" name="Text Box 60"/>
            <p:cNvSpPr txBox="1">
              <a:spLocks noChangeArrowheads="1"/>
            </p:cNvSpPr>
            <p:nvPr/>
          </p:nvSpPr>
          <p:spPr bwMode="auto">
            <a:xfrm>
              <a:off x="5088" y="340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latin typeface="Times New Roman" panose="02020603050405020304" pitchFamily="18" charset="0"/>
                </a:rPr>
                <a:t>4</a:t>
              </a:r>
            </a:p>
          </p:txBody>
        </p:sp>
      </p:grpSp>
      <p:sp>
        <p:nvSpPr>
          <p:cNvPr id="108605" name="Text Box 61"/>
          <p:cNvSpPr txBox="1">
            <a:spLocks noChangeArrowheads="1"/>
          </p:cNvSpPr>
          <p:nvPr/>
        </p:nvSpPr>
        <p:spPr bwMode="auto">
          <a:xfrm>
            <a:off x="7794625" y="4321283"/>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latin typeface="Times New Roman" panose="02020603050405020304" pitchFamily="18" charset="0"/>
              </a:rPr>
              <a:t>WPL=</a:t>
            </a:r>
            <a:r>
              <a:rPr kumimoji="1" lang="en-US" altLang="zh-CN" sz="2400" b="1">
                <a:solidFill>
                  <a:schemeClr val="accent2"/>
                </a:solidFill>
                <a:latin typeface="Times New Roman" panose="02020603050405020304" pitchFamily="18" charset="0"/>
              </a:rPr>
              <a:t>7</a:t>
            </a:r>
            <a:r>
              <a:rPr kumimoji="1" lang="en-US" altLang="zh-CN" sz="2400" b="1">
                <a:latin typeface="Times New Roman" panose="02020603050405020304" pitchFamily="18" charset="0"/>
              </a:rPr>
              <a:t>*1+</a:t>
            </a:r>
            <a:r>
              <a:rPr kumimoji="1" lang="en-US" altLang="zh-CN" sz="2400" b="1">
                <a:solidFill>
                  <a:schemeClr val="accent2"/>
                </a:solidFill>
                <a:latin typeface="Times New Roman" panose="02020603050405020304" pitchFamily="18" charset="0"/>
              </a:rPr>
              <a:t>5</a:t>
            </a:r>
            <a:r>
              <a:rPr kumimoji="1" lang="en-US" altLang="zh-CN" sz="2400" b="1">
                <a:latin typeface="Times New Roman" panose="02020603050405020304" pitchFamily="18" charset="0"/>
              </a:rPr>
              <a:t>*2+</a:t>
            </a:r>
            <a:r>
              <a:rPr kumimoji="1" lang="en-US" altLang="zh-CN" sz="2400" b="1">
                <a:solidFill>
                  <a:schemeClr val="accent2"/>
                </a:solidFill>
                <a:latin typeface="Times New Roman" panose="02020603050405020304" pitchFamily="18" charset="0"/>
              </a:rPr>
              <a:t>2</a:t>
            </a:r>
            <a:r>
              <a:rPr kumimoji="1" lang="en-US" altLang="zh-CN" sz="2400" b="1">
                <a:latin typeface="Times New Roman" panose="02020603050405020304" pitchFamily="18" charset="0"/>
              </a:rPr>
              <a:t>*3+</a:t>
            </a:r>
            <a:r>
              <a:rPr kumimoji="1" lang="en-US" altLang="zh-CN" sz="2400" b="1">
                <a:solidFill>
                  <a:schemeClr val="accent2"/>
                </a:solidFill>
                <a:latin typeface="Times New Roman" panose="02020603050405020304" pitchFamily="18" charset="0"/>
              </a:rPr>
              <a:t>4</a:t>
            </a:r>
            <a:r>
              <a:rPr kumimoji="1" lang="en-US" altLang="zh-CN" sz="2400" b="1">
                <a:latin typeface="Times New Roman" panose="02020603050405020304" pitchFamily="18" charset="0"/>
              </a:rPr>
              <a:t>*3=35</a:t>
            </a:r>
          </a:p>
        </p:txBody>
      </p:sp>
      <p:sp>
        <p:nvSpPr>
          <p:cNvPr id="108606" name="Text Box 62"/>
          <p:cNvSpPr txBox="1">
            <a:spLocks noChangeArrowheads="1"/>
          </p:cNvSpPr>
          <p:nvPr/>
        </p:nvSpPr>
        <p:spPr bwMode="auto">
          <a:xfrm>
            <a:off x="4098925" y="2049464"/>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kumimoji="1" lang="zh-CN" altLang="en-US" sz="2000" b="1">
              <a:latin typeface="Times New Roman" panose="02020603050405020304" pitchFamily="18" charset="0"/>
            </a:endParaRPr>
          </a:p>
        </p:txBody>
      </p:sp>
    </p:spTree>
    <p:extLst>
      <p:ext uri="{BB962C8B-B14F-4D97-AF65-F5344CB8AC3E}">
        <p14:creationId xmlns:p14="http://schemas.microsoft.com/office/powerpoint/2010/main" val="1612557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8546">
                                            <p:txEl>
                                              <p:pRg st="0" end="0"/>
                                            </p:txEl>
                                          </p:spTgt>
                                        </p:tgtEl>
                                        <p:attrNameLst>
                                          <p:attrName>style.visibility</p:attrName>
                                        </p:attrNameLst>
                                      </p:cBhvr>
                                      <p:to>
                                        <p:strVal val="visible"/>
                                      </p:to>
                                    </p:set>
                                    <p:animEffect transition="in" filter="box(out)">
                                      <p:cBhvr>
                                        <p:cTn id="7" dur="500"/>
                                        <p:tgtEl>
                                          <p:spTgt spid="1085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08547"/>
                                        </p:tgtEl>
                                        <p:attrNameLst>
                                          <p:attrName>style.visibility</p:attrName>
                                        </p:attrNameLst>
                                      </p:cBhvr>
                                      <p:to>
                                        <p:strVal val="visible"/>
                                      </p:to>
                                    </p:set>
                                    <p:animEffect transition="in" filter="box(out)">
                                      <p:cBhvr>
                                        <p:cTn id="12" dur="500"/>
                                        <p:tgtEl>
                                          <p:spTgt spid="1085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08567"/>
                                        </p:tgtEl>
                                        <p:attrNameLst>
                                          <p:attrName>style.visibility</p:attrName>
                                        </p:attrNameLst>
                                      </p:cBhvr>
                                      <p:to>
                                        <p:strVal val="visible"/>
                                      </p:to>
                                    </p:set>
                                    <p:animEffect transition="in" filter="box(out)">
                                      <p:cBhvr>
                                        <p:cTn id="17" dur="500"/>
                                        <p:tgtEl>
                                          <p:spTgt spid="1085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08587"/>
                                        </p:tgtEl>
                                        <p:attrNameLst>
                                          <p:attrName>style.visibility</p:attrName>
                                        </p:attrNameLst>
                                      </p:cBhvr>
                                      <p:to>
                                        <p:strVal val="visible"/>
                                      </p:to>
                                    </p:set>
                                    <p:animEffect transition="in" filter="box(out)">
                                      <p:cBhvr>
                                        <p:cTn id="22" dur="500"/>
                                        <p:tgtEl>
                                          <p:spTgt spid="1085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8566">
                                            <p:txEl>
                                              <p:pRg st="0" end="0"/>
                                            </p:txEl>
                                          </p:spTgt>
                                        </p:tgtEl>
                                        <p:attrNameLst>
                                          <p:attrName>style.visibility</p:attrName>
                                        </p:attrNameLst>
                                      </p:cBhvr>
                                      <p:to>
                                        <p:strVal val="visible"/>
                                      </p:to>
                                    </p:set>
                                    <p:animEffect transition="in" filter="box(out)">
                                      <p:cBhvr>
                                        <p:cTn id="27" dur="500"/>
                                        <p:tgtEl>
                                          <p:spTgt spid="10856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08586">
                                            <p:txEl>
                                              <p:pRg st="0" end="0"/>
                                            </p:txEl>
                                          </p:spTgt>
                                        </p:tgtEl>
                                        <p:attrNameLst>
                                          <p:attrName>style.visibility</p:attrName>
                                        </p:attrNameLst>
                                      </p:cBhvr>
                                      <p:to>
                                        <p:strVal val="visible"/>
                                      </p:to>
                                    </p:set>
                                    <p:animEffect transition="in" filter="box(out)">
                                      <p:cBhvr>
                                        <p:cTn id="32" dur="500"/>
                                        <p:tgtEl>
                                          <p:spTgt spid="10858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08605">
                                            <p:txEl>
                                              <p:pRg st="0" end="0"/>
                                            </p:txEl>
                                          </p:spTgt>
                                        </p:tgtEl>
                                        <p:attrNameLst>
                                          <p:attrName>style.visibility</p:attrName>
                                        </p:attrNameLst>
                                      </p:cBhvr>
                                      <p:to>
                                        <p:strVal val="visible"/>
                                      </p:to>
                                    </p:set>
                                    <p:animEffect transition="in" filter="box(out)">
                                      <p:cBhvr>
                                        <p:cTn id="37" dur="500"/>
                                        <p:tgtEl>
                                          <p:spTgt spid="1086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build="p" autoUpdateAnimBg="0"/>
      <p:bldP spid="108566" grpId="0" build="p" autoUpdateAnimBg="0"/>
      <p:bldP spid="108586" grpId="0" build="p" autoUpdateAnimBg="0"/>
      <p:bldP spid="10860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最优树的应用</a:t>
            </a:r>
            <a:endParaRPr lang="zh-CN" altLang="en-US" dirty="0"/>
          </a:p>
        </p:txBody>
      </p:sp>
      <p:sp>
        <p:nvSpPr>
          <p:cNvPr id="3" name="内容占位符 2"/>
          <p:cNvSpPr>
            <a:spLocks noGrp="1"/>
          </p:cNvSpPr>
          <p:nvPr>
            <p:ph idx="1"/>
          </p:nvPr>
        </p:nvSpPr>
        <p:spPr>
          <a:xfrm>
            <a:off x="1346647" y="1853754"/>
            <a:ext cx="9296369" cy="2241475"/>
          </a:xfrm>
        </p:spPr>
        <p:txBody>
          <a:bodyPr>
            <a:noAutofit/>
          </a:bodyPr>
          <a:lstStyle/>
          <a:p>
            <a:r>
              <a:rPr kumimoji="1" lang="zh-CN" altLang="en-US" sz="2400" b="1" dirty="0">
                <a:latin typeface="+mn-ea"/>
              </a:rPr>
              <a:t>在解决某些判定问题时，利用哈夫曼树可以得到最佳的判定</a:t>
            </a:r>
            <a:r>
              <a:rPr kumimoji="1" lang="zh-CN" altLang="en-US" sz="2400" b="1" dirty="0" smtClean="0">
                <a:latin typeface="+mn-ea"/>
              </a:rPr>
              <a:t>算法</a:t>
            </a:r>
            <a:endParaRPr kumimoji="1" lang="en-US" altLang="zh-CN" sz="2400" dirty="0" smtClean="0">
              <a:latin typeface="+mn-ea"/>
            </a:endParaRPr>
          </a:p>
          <a:p>
            <a:r>
              <a:rPr kumimoji="1" lang="zh-CN" altLang="en-US" sz="2400" b="1" dirty="0" smtClean="0">
                <a:latin typeface="+mn-ea"/>
              </a:rPr>
              <a:t>例如</a:t>
            </a:r>
            <a:r>
              <a:rPr kumimoji="1" lang="zh-CN" altLang="en-US" sz="2400" b="1" dirty="0">
                <a:latin typeface="+mn-ea"/>
              </a:rPr>
              <a:t>，要编制一个将百分制转换为五级分制的程序</a:t>
            </a:r>
            <a:r>
              <a:rPr kumimoji="1" lang="zh-CN" altLang="en-US" sz="2400" b="1" dirty="0" smtClean="0">
                <a:latin typeface="+mn-ea"/>
              </a:rPr>
              <a:t>。一种可能的分支算法为：</a:t>
            </a:r>
            <a:endParaRPr kumimoji="1" lang="zh-CN" altLang="en-US" sz="2400" b="1" dirty="0">
              <a:latin typeface="+mn-ea"/>
            </a:endParaRPr>
          </a:p>
        </p:txBody>
      </p:sp>
      <p:pic>
        <p:nvPicPr>
          <p:cNvPr id="5" name="图片 4"/>
          <p:cNvPicPr>
            <a:picLocks noChangeAspect="1"/>
          </p:cNvPicPr>
          <p:nvPr/>
        </p:nvPicPr>
        <p:blipFill>
          <a:blip r:embed="rId2"/>
          <a:stretch>
            <a:fillRect/>
          </a:stretch>
        </p:blipFill>
        <p:spPr>
          <a:xfrm>
            <a:off x="3714482" y="3180867"/>
            <a:ext cx="7340372" cy="3474854"/>
          </a:xfrm>
          <a:prstGeom prst="rect">
            <a:avLst/>
          </a:prstGeom>
        </p:spPr>
      </p:pic>
    </p:spTree>
    <p:extLst>
      <p:ext uri="{BB962C8B-B14F-4D97-AF65-F5344CB8AC3E}">
        <p14:creationId xmlns:p14="http://schemas.microsoft.com/office/powerpoint/2010/main" val="1358149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TM10001114[[fn=库]]</Template>
  <TotalTime>4098</TotalTime>
  <Words>1866</Words>
  <Application>Microsoft Office PowerPoint</Application>
  <PresentationFormat>宽屏</PresentationFormat>
  <Paragraphs>300</Paragraphs>
  <Slides>26</Slides>
  <Notes>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6" baseType="lpstr">
      <vt:lpstr>等线 Light</vt:lpstr>
      <vt:lpstr>Gill Sans MT</vt:lpstr>
      <vt:lpstr>华文楷体</vt:lpstr>
      <vt:lpstr>等线</vt:lpstr>
      <vt:lpstr>Cambria Math</vt:lpstr>
      <vt:lpstr>Arial</vt:lpstr>
      <vt:lpstr>楷体_GB2312</vt:lpstr>
      <vt:lpstr>Times New Roman</vt:lpstr>
      <vt:lpstr>Gallery</vt:lpstr>
      <vt:lpstr>写字板文档</vt:lpstr>
      <vt:lpstr>软件开发综合实验</vt:lpstr>
      <vt:lpstr>第三章 文本压缩软件</vt:lpstr>
      <vt:lpstr>为何需要压缩编码？</vt:lpstr>
      <vt:lpstr>例：字母符号的压缩编码</vt:lpstr>
      <vt:lpstr>例：图片的压缩编码</vt:lpstr>
      <vt:lpstr>实验内容</vt:lpstr>
      <vt:lpstr>哈夫曼树</vt:lpstr>
      <vt:lpstr>PowerPoint 演示文稿</vt:lpstr>
      <vt:lpstr>最优树的应用</vt:lpstr>
      <vt:lpstr>最优树的应用</vt:lpstr>
      <vt:lpstr>如何构造最优树-Huffman算法</vt:lpstr>
      <vt:lpstr>哈夫曼算法举例</vt:lpstr>
      <vt:lpstr>为何需要哈夫曼编码 </vt:lpstr>
      <vt:lpstr>为何需要哈夫曼编码</vt:lpstr>
      <vt:lpstr>为何需要哈夫曼编码</vt:lpstr>
      <vt:lpstr>利用哈夫曼树构造哈夫曼编码</vt:lpstr>
      <vt:lpstr>哈夫曼编码举例</vt:lpstr>
      <vt:lpstr>根据Huffman树编解码</vt:lpstr>
      <vt:lpstr>哈夫曼树的数据结构</vt:lpstr>
      <vt:lpstr>实验内容</vt:lpstr>
      <vt:lpstr>考核办法</vt:lpstr>
      <vt:lpstr>ROUND 1. 构造软件主界面或API</vt:lpstr>
      <vt:lpstr>Round 2. 统计文本文件的字符频度</vt:lpstr>
      <vt:lpstr>Round 3. 构造Huffman树</vt:lpstr>
      <vt:lpstr>Round 4. 根据huffman树实现压缩</vt:lpstr>
      <vt:lpstr>Round 5.  实现解压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软件开发综合实验</dc:title>
  <dc:creator>王小花</dc:creator>
  <cp:lastModifiedBy>王小花</cp:lastModifiedBy>
  <cp:revision>100</cp:revision>
  <dcterms:created xsi:type="dcterms:W3CDTF">2016-06-02T14:25:54Z</dcterms:created>
  <dcterms:modified xsi:type="dcterms:W3CDTF">2017-11-01T04:05:19Z</dcterms:modified>
</cp:coreProperties>
</file>