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2" r:id="rId3"/>
    <p:sldId id="334" r:id="rId4"/>
    <p:sldId id="335" r:id="rId5"/>
    <p:sldId id="333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280" r:id="rId21"/>
    <p:sldId id="350" r:id="rId22"/>
    <p:sldId id="260" r:id="rId23"/>
    <p:sldId id="258" r:id="rId24"/>
    <p:sldId id="259" r:id="rId25"/>
    <p:sldId id="261" r:id="rId26"/>
    <p:sldId id="262" r:id="rId27"/>
    <p:sldId id="263" r:id="rId28"/>
    <p:sldId id="264" r:id="rId29"/>
    <p:sldId id="281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82" r:id="rId38"/>
    <p:sldId id="272" r:id="rId39"/>
    <p:sldId id="273" r:id="rId40"/>
    <p:sldId id="274" r:id="rId41"/>
    <p:sldId id="275" r:id="rId42"/>
    <p:sldId id="276" r:id="rId43"/>
    <p:sldId id="316" r:id="rId44"/>
    <p:sldId id="278" r:id="rId45"/>
    <p:sldId id="328" r:id="rId46"/>
    <p:sldId id="327" r:id="rId47"/>
    <p:sldId id="329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 autoAdjust="0"/>
    <p:restoredTop sz="94660"/>
  </p:normalViewPr>
  <p:slideViewPr>
    <p:cSldViewPr>
      <p:cViewPr varScale="1">
        <p:scale>
          <a:sx n="64" d="100"/>
          <a:sy n="64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611A2-C54F-47B1-8696-C9E6A60592A5}" type="doc">
      <dgm:prSet loTypeId="urn:microsoft.com/office/officeart/2005/8/layout/cycle7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04579B2-DE95-4016-A4C2-00F46E800381}">
      <dgm:prSet phldrT="[文本]"/>
      <dgm:spPr/>
      <dgm:t>
        <a:bodyPr/>
        <a:lstStyle/>
        <a:p>
          <a:r>
            <a:rPr lang="en-US" altLang="zh-CN" dirty="0"/>
            <a:t>Financial &amp; Medical Industry</a:t>
          </a:r>
          <a:endParaRPr lang="zh-CN" altLang="en-US" dirty="0"/>
        </a:p>
      </dgm:t>
    </dgm:pt>
    <dgm:pt modelId="{1BBFA93E-6FF3-46E4-A28D-158EBFCE1509}" type="parTrans" cxnId="{2CAC2DFB-3143-424E-843B-9043B5367F93}">
      <dgm:prSet/>
      <dgm:spPr/>
      <dgm:t>
        <a:bodyPr/>
        <a:lstStyle/>
        <a:p>
          <a:endParaRPr lang="zh-CN" altLang="en-US"/>
        </a:p>
      </dgm:t>
    </dgm:pt>
    <dgm:pt modelId="{78E731A8-5C05-481E-9D3A-31320A00A94B}" type="sibTrans" cxnId="{2CAC2DFB-3143-424E-843B-9043B5367F93}">
      <dgm:prSet/>
      <dgm:spPr/>
      <dgm:t>
        <a:bodyPr/>
        <a:lstStyle/>
        <a:p>
          <a:endParaRPr lang="zh-CN" altLang="en-US"/>
        </a:p>
      </dgm:t>
    </dgm:pt>
    <dgm:pt modelId="{AE0E30D6-D144-4FC9-AE09-9EB05FEC646E}">
      <dgm:prSet phldrT="[文本]"/>
      <dgm:spPr/>
      <dgm:t>
        <a:bodyPr/>
        <a:lstStyle/>
        <a:p>
          <a:r>
            <a:rPr lang="en-US" altLang="zh-CN" dirty="0"/>
            <a:t>Academic Society</a:t>
          </a:r>
          <a:endParaRPr lang="zh-CN" altLang="en-US" dirty="0"/>
        </a:p>
      </dgm:t>
    </dgm:pt>
    <dgm:pt modelId="{6A2A09BC-91B7-4B4B-933F-3AEC2D035312}" type="parTrans" cxnId="{7765A314-E5C3-43C6-B770-18CA979960AF}">
      <dgm:prSet/>
      <dgm:spPr/>
      <dgm:t>
        <a:bodyPr/>
        <a:lstStyle/>
        <a:p>
          <a:endParaRPr lang="zh-CN" altLang="en-US"/>
        </a:p>
      </dgm:t>
    </dgm:pt>
    <dgm:pt modelId="{B0B05E32-05D0-4CEE-AE10-E908882493F9}" type="sibTrans" cxnId="{7765A314-E5C3-43C6-B770-18CA979960AF}">
      <dgm:prSet/>
      <dgm:spPr/>
      <dgm:t>
        <a:bodyPr/>
        <a:lstStyle/>
        <a:p>
          <a:endParaRPr lang="zh-CN" altLang="en-US"/>
        </a:p>
      </dgm:t>
    </dgm:pt>
    <dgm:pt modelId="{EC6462FA-1470-4F20-BB84-C69BF87D98CF}">
      <dgm:prSet phldrT="[文本]"/>
      <dgm:spPr/>
      <dgm:t>
        <a:bodyPr/>
        <a:lstStyle/>
        <a:p>
          <a:r>
            <a:rPr lang="en-US" altLang="zh-CN" dirty="0"/>
            <a:t>Internet Companies</a:t>
          </a:r>
          <a:endParaRPr lang="zh-CN" altLang="en-US" dirty="0"/>
        </a:p>
      </dgm:t>
    </dgm:pt>
    <dgm:pt modelId="{7C1B8C57-0A51-48D5-A622-74BFD59006AE}" type="parTrans" cxnId="{015D7A7D-1101-44C2-9A72-E76EF29E740D}">
      <dgm:prSet/>
      <dgm:spPr/>
      <dgm:t>
        <a:bodyPr/>
        <a:lstStyle/>
        <a:p>
          <a:endParaRPr lang="zh-CN" altLang="en-US"/>
        </a:p>
      </dgm:t>
    </dgm:pt>
    <dgm:pt modelId="{523E0F0B-F751-4412-BAD5-634AFF4CBE57}" type="sibTrans" cxnId="{015D7A7D-1101-44C2-9A72-E76EF29E740D}">
      <dgm:prSet/>
      <dgm:spPr/>
      <dgm:t>
        <a:bodyPr/>
        <a:lstStyle/>
        <a:p>
          <a:endParaRPr lang="zh-CN" altLang="en-US"/>
        </a:p>
      </dgm:t>
    </dgm:pt>
    <dgm:pt modelId="{1B7E16C2-F475-4277-A358-32A722A2B924}" type="pres">
      <dgm:prSet presAssocID="{2D1611A2-C54F-47B1-8696-C9E6A60592A5}" presName="Name0" presStyleCnt="0">
        <dgm:presLayoutVars>
          <dgm:dir/>
          <dgm:resizeHandles val="exact"/>
        </dgm:presLayoutVars>
      </dgm:prSet>
      <dgm:spPr/>
    </dgm:pt>
    <dgm:pt modelId="{D0EA633A-B76D-4835-BB97-696202CD84F8}" type="pres">
      <dgm:prSet presAssocID="{304579B2-DE95-4016-A4C2-00F46E800381}" presName="node" presStyleLbl="node1" presStyleIdx="0" presStyleCnt="3">
        <dgm:presLayoutVars>
          <dgm:bulletEnabled val="1"/>
        </dgm:presLayoutVars>
      </dgm:prSet>
      <dgm:spPr/>
    </dgm:pt>
    <dgm:pt modelId="{8758AD7F-5EC3-4C69-9680-AFD05322ECD1}" type="pres">
      <dgm:prSet presAssocID="{78E731A8-5C05-481E-9D3A-31320A00A94B}" presName="sibTrans" presStyleLbl="sibTrans2D1" presStyleIdx="0" presStyleCnt="3" custLinFactNeighborX="15909" custLinFactNeighborY="76532"/>
      <dgm:spPr/>
    </dgm:pt>
    <dgm:pt modelId="{CBC30940-E194-406C-AC63-FEDEA8388FD6}" type="pres">
      <dgm:prSet presAssocID="{78E731A8-5C05-481E-9D3A-31320A00A94B}" presName="connectorText" presStyleLbl="sibTrans2D1" presStyleIdx="0" presStyleCnt="3"/>
      <dgm:spPr/>
    </dgm:pt>
    <dgm:pt modelId="{BC8DC9C4-0E6C-45A1-A990-8146CFFA311A}" type="pres">
      <dgm:prSet presAssocID="{AE0E30D6-D144-4FC9-AE09-9EB05FEC646E}" presName="node" presStyleLbl="node1" presStyleIdx="1" presStyleCnt="3">
        <dgm:presLayoutVars>
          <dgm:bulletEnabled val="1"/>
        </dgm:presLayoutVars>
      </dgm:prSet>
      <dgm:spPr/>
    </dgm:pt>
    <dgm:pt modelId="{B0F5D957-825E-4F5F-97CA-0D442AFA8CE7}" type="pres">
      <dgm:prSet presAssocID="{B0B05E32-05D0-4CEE-AE10-E908882493F9}" presName="sibTrans" presStyleLbl="sibTrans2D1" presStyleIdx="1" presStyleCnt="3"/>
      <dgm:spPr/>
    </dgm:pt>
    <dgm:pt modelId="{6A6818F1-B8C3-407D-BD29-CEEB1886FAB5}" type="pres">
      <dgm:prSet presAssocID="{B0B05E32-05D0-4CEE-AE10-E908882493F9}" presName="connectorText" presStyleLbl="sibTrans2D1" presStyleIdx="1" presStyleCnt="3"/>
      <dgm:spPr/>
    </dgm:pt>
    <dgm:pt modelId="{E883F42C-53B2-49B1-B149-55EBDD8DA20A}" type="pres">
      <dgm:prSet presAssocID="{EC6462FA-1470-4F20-BB84-C69BF87D98CF}" presName="node" presStyleLbl="node1" presStyleIdx="2" presStyleCnt="3">
        <dgm:presLayoutVars>
          <dgm:bulletEnabled val="1"/>
        </dgm:presLayoutVars>
      </dgm:prSet>
      <dgm:spPr/>
    </dgm:pt>
    <dgm:pt modelId="{62DBAE80-4433-4227-AEB4-5094D640B7D2}" type="pres">
      <dgm:prSet presAssocID="{523E0F0B-F751-4412-BAD5-634AFF4CBE57}" presName="sibTrans" presStyleLbl="sibTrans2D1" presStyleIdx="2" presStyleCnt="3" custLinFactNeighborX="-20218" custLinFactNeighborY="76532"/>
      <dgm:spPr/>
    </dgm:pt>
    <dgm:pt modelId="{9461DEC8-3EBD-4553-B2B3-9EDB457784FD}" type="pres">
      <dgm:prSet presAssocID="{523E0F0B-F751-4412-BAD5-634AFF4CBE57}" presName="connectorText" presStyleLbl="sibTrans2D1" presStyleIdx="2" presStyleCnt="3"/>
      <dgm:spPr/>
    </dgm:pt>
  </dgm:ptLst>
  <dgm:cxnLst>
    <dgm:cxn modelId="{F6398F01-4A66-45DC-8A75-A6D943088DB0}" type="presOf" srcId="{304579B2-DE95-4016-A4C2-00F46E800381}" destId="{D0EA633A-B76D-4835-BB97-696202CD84F8}" srcOrd="0" destOrd="0" presId="urn:microsoft.com/office/officeart/2005/8/layout/cycle7"/>
    <dgm:cxn modelId="{7765A314-E5C3-43C6-B770-18CA979960AF}" srcId="{2D1611A2-C54F-47B1-8696-C9E6A60592A5}" destId="{AE0E30D6-D144-4FC9-AE09-9EB05FEC646E}" srcOrd="1" destOrd="0" parTransId="{6A2A09BC-91B7-4B4B-933F-3AEC2D035312}" sibTransId="{B0B05E32-05D0-4CEE-AE10-E908882493F9}"/>
    <dgm:cxn modelId="{D3E6AB2C-496A-4E1C-88D1-8E529B024317}" type="presOf" srcId="{AE0E30D6-D144-4FC9-AE09-9EB05FEC646E}" destId="{BC8DC9C4-0E6C-45A1-A990-8146CFFA311A}" srcOrd="0" destOrd="0" presId="urn:microsoft.com/office/officeart/2005/8/layout/cycle7"/>
    <dgm:cxn modelId="{DA1E2E2F-89E5-4C82-8174-4BDFC15A7807}" type="presOf" srcId="{78E731A8-5C05-481E-9D3A-31320A00A94B}" destId="{CBC30940-E194-406C-AC63-FEDEA8388FD6}" srcOrd="1" destOrd="0" presId="urn:microsoft.com/office/officeart/2005/8/layout/cycle7"/>
    <dgm:cxn modelId="{DF30C87C-63F4-4E3B-A4FD-D90F634D95AB}" type="presOf" srcId="{B0B05E32-05D0-4CEE-AE10-E908882493F9}" destId="{B0F5D957-825E-4F5F-97CA-0D442AFA8CE7}" srcOrd="0" destOrd="0" presId="urn:microsoft.com/office/officeart/2005/8/layout/cycle7"/>
    <dgm:cxn modelId="{015D7A7D-1101-44C2-9A72-E76EF29E740D}" srcId="{2D1611A2-C54F-47B1-8696-C9E6A60592A5}" destId="{EC6462FA-1470-4F20-BB84-C69BF87D98CF}" srcOrd="2" destOrd="0" parTransId="{7C1B8C57-0A51-48D5-A622-74BFD59006AE}" sibTransId="{523E0F0B-F751-4412-BAD5-634AFF4CBE57}"/>
    <dgm:cxn modelId="{3537B580-F0FB-435A-9228-3EE12EFCF81A}" type="presOf" srcId="{EC6462FA-1470-4F20-BB84-C69BF87D98CF}" destId="{E883F42C-53B2-49B1-B149-55EBDD8DA20A}" srcOrd="0" destOrd="0" presId="urn:microsoft.com/office/officeart/2005/8/layout/cycle7"/>
    <dgm:cxn modelId="{9AF20297-8193-4138-B44D-E9C54243AB7A}" type="presOf" srcId="{2D1611A2-C54F-47B1-8696-C9E6A60592A5}" destId="{1B7E16C2-F475-4277-A358-32A722A2B924}" srcOrd="0" destOrd="0" presId="urn:microsoft.com/office/officeart/2005/8/layout/cycle7"/>
    <dgm:cxn modelId="{1E0610C1-5CD9-4A49-BBE9-90F7A91DBE53}" type="presOf" srcId="{B0B05E32-05D0-4CEE-AE10-E908882493F9}" destId="{6A6818F1-B8C3-407D-BD29-CEEB1886FAB5}" srcOrd="1" destOrd="0" presId="urn:microsoft.com/office/officeart/2005/8/layout/cycle7"/>
    <dgm:cxn modelId="{B346A8E5-103F-4AB1-B791-C11AF066BD58}" type="presOf" srcId="{78E731A8-5C05-481E-9D3A-31320A00A94B}" destId="{8758AD7F-5EC3-4C69-9680-AFD05322ECD1}" srcOrd="0" destOrd="0" presId="urn:microsoft.com/office/officeart/2005/8/layout/cycle7"/>
    <dgm:cxn modelId="{6C2D44F5-B4E8-4DD0-A454-3583B4F9B66C}" type="presOf" srcId="{523E0F0B-F751-4412-BAD5-634AFF4CBE57}" destId="{9461DEC8-3EBD-4553-B2B3-9EDB457784FD}" srcOrd="1" destOrd="0" presId="urn:microsoft.com/office/officeart/2005/8/layout/cycle7"/>
    <dgm:cxn modelId="{9B041DF7-7114-41D4-BB1A-19C9C0E0991F}" type="presOf" srcId="{523E0F0B-F751-4412-BAD5-634AFF4CBE57}" destId="{62DBAE80-4433-4227-AEB4-5094D640B7D2}" srcOrd="0" destOrd="0" presId="urn:microsoft.com/office/officeart/2005/8/layout/cycle7"/>
    <dgm:cxn modelId="{2CAC2DFB-3143-424E-843B-9043B5367F93}" srcId="{2D1611A2-C54F-47B1-8696-C9E6A60592A5}" destId="{304579B2-DE95-4016-A4C2-00F46E800381}" srcOrd="0" destOrd="0" parTransId="{1BBFA93E-6FF3-46E4-A28D-158EBFCE1509}" sibTransId="{78E731A8-5C05-481E-9D3A-31320A00A94B}"/>
    <dgm:cxn modelId="{E088C9DD-A0E6-48FB-B260-849723EA429D}" type="presParOf" srcId="{1B7E16C2-F475-4277-A358-32A722A2B924}" destId="{D0EA633A-B76D-4835-BB97-696202CD84F8}" srcOrd="0" destOrd="0" presId="urn:microsoft.com/office/officeart/2005/8/layout/cycle7"/>
    <dgm:cxn modelId="{52173085-E4AB-457A-AEB9-FB8A689E7548}" type="presParOf" srcId="{1B7E16C2-F475-4277-A358-32A722A2B924}" destId="{8758AD7F-5EC3-4C69-9680-AFD05322ECD1}" srcOrd="1" destOrd="0" presId="urn:microsoft.com/office/officeart/2005/8/layout/cycle7"/>
    <dgm:cxn modelId="{7E8ADE43-2852-46AE-9996-861A6E8F07B2}" type="presParOf" srcId="{8758AD7F-5EC3-4C69-9680-AFD05322ECD1}" destId="{CBC30940-E194-406C-AC63-FEDEA8388FD6}" srcOrd="0" destOrd="0" presId="urn:microsoft.com/office/officeart/2005/8/layout/cycle7"/>
    <dgm:cxn modelId="{D5C707C8-7D37-479C-A24B-2979BE1AFB91}" type="presParOf" srcId="{1B7E16C2-F475-4277-A358-32A722A2B924}" destId="{BC8DC9C4-0E6C-45A1-A990-8146CFFA311A}" srcOrd="2" destOrd="0" presId="urn:microsoft.com/office/officeart/2005/8/layout/cycle7"/>
    <dgm:cxn modelId="{B4CA519D-BDAB-40E2-A682-ACEF3F7B50AC}" type="presParOf" srcId="{1B7E16C2-F475-4277-A358-32A722A2B924}" destId="{B0F5D957-825E-4F5F-97CA-0D442AFA8CE7}" srcOrd="3" destOrd="0" presId="urn:microsoft.com/office/officeart/2005/8/layout/cycle7"/>
    <dgm:cxn modelId="{F90240CB-9088-4FFA-80B3-C119E81C3277}" type="presParOf" srcId="{B0F5D957-825E-4F5F-97CA-0D442AFA8CE7}" destId="{6A6818F1-B8C3-407D-BD29-CEEB1886FAB5}" srcOrd="0" destOrd="0" presId="urn:microsoft.com/office/officeart/2005/8/layout/cycle7"/>
    <dgm:cxn modelId="{0E806520-A054-4CE9-BABB-237593EEEE15}" type="presParOf" srcId="{1B7E16C2-F475-4277-A358-32A722A2B924}" destId="{E883F42C-53B2-49B1-B149-55EBDD8DA20A}" srcOrd="4" destOrd="0" presId="urn:microsoft.com/office/officeart/2005/8/layout/cycle7"/>
    <dgm:cxn modelId="{79492312-020C-4D68-BF57-CB24403F89AB}" type="presParOf" srcId="{1B7E16C2-F475-4277-A358-32A722A2B924}" destId="{62DBAE80-4433-4227-AEB4-5094D640B7D2}" srcOrd="5" destOrd="0" presId="urn:microsoft.com/office/officeart/2005/8/layout/cycle7"/>
    <dgm:cxn modelId="{768721BD-8969-48E6-9A62-D781AEFBB73B}" type="presParOf" srcId="{62DBAE80-4433-4227-AEB4-5094D640B7D2}" destId="{9461DEC8-3EBD-4553-B2B3-9EDB457784F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A633A-B76D-4835-BB97-696202CD84F8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Financial &amp; Medical Industry</a:t>
          </a:r>
          <a:endParaRPr lang="zh-CN" altLang="en-US" sz="2100" kern="1200" dirty="0"/>
        </a:p>
      </dsp:txBody>
      <dsp:txXfrm>
        <a:off x="2026603" y="31997"/>
        <a:ext cx="2042793" cy="990578"/>
      </dsp:txXfrm>
    </dsp:sp>
    <dsp:sp modelId="{8758AD7F-5EC3-4C69-9680-AFD05322ECD1}">
      <dsp:nvSpPr>
        <dsp:cNvPr id="0" name=""/>
        <dsp:cNvSpPr/>
      </dsp:nvSpPr>
      <dsp:spPr>
        <a:xfrm rot="3600000">
          <a:off x="3542957" y="2129710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653440" y="2203365"/>
        <a:ext cx="875480" cy="220965"/>
      </dsp:txXfrm>
    </dsp:sp>
    <dsp:sp modelId="{BC8DC9C4-0E6C-45A1-A990-8146CFFA311A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Academic Society</a:t>
          </a:r>
          <a:endParaRPr lang="zh-CN" altLang="en-US" sz="2100" kern="1200" dirty="0"/>
        </a:p>
      </dsp:txBody>
      <dsp:txXfrm>
        <a:off x="3764096" y="3041423"/>
        <a:ext cx="2042793" cy="990578"/>
      </dsp:txXfrm>
    </dsp:sp>
    <dsp:sp modelId="{B0F5D957-825E-4F5F-97CA-0D442AFA8CE7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2610259" y="3426230"/>
        <a:ext cx="875480" cy="220965"/>
      </dsp:txXfrm>
    </dsp:sp>
    <dsp:sp modelId="{E883F42C-53B2-49B1-B149-55EBDD8DA20A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Internet Companies</a:t>
          </a:r>
          <a:endParaRPr lang="zh-CN" altLang="en-US" sz="2100" kern="1200" dirty="0"/>
        </a:p>
      </dsp:txBody>
      <dsp:txXfrm>
        <a:off x="289109" y="3041423"/>
        <a:ext cx="2042793" cy="990578"/>
      </dsp:txXfrm>
    </dsp:sp>
    <dsp:sp modelId="{62DBAE80-4433-4227-AEB4-5094D640B7D2}">
      <dsp:nvSpPr>
        <dsp:cNvPr id="0" name=""/>
        <dsp:cNvSpPr/>
      </dsp:nvSpPr>
      <dsp:spPr>
        <a:xfrm rot="18000000">
          <a:off x="1409351" y="2129710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519834" y="2203365"/>
        <a:ext cx="875480" cy="22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t" anchorCtr="0" compatLnSpc="1">
            <a:prstTxWarp prst="textNoShape">
              <a:avLst/>
            </a:prstTxWarp>
          </a:bodyPr>
          <a:lstStyle>
            <a:lvl1pPr defTabSz="922706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t" anchorCtr="0" compatLnSpc="1">
            <a:prstTxWarp prst="textNoShape">
              <a:avLst/>
            </a:prstTxWarp>
          </a:bodyPr>
          <a:lstStyle>
            <a:lvl1pPr algn="r" defTabSz="922706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b" anchorCtr="0" compatLnSpc="1">
            <a:prstTxWarp prst="textNoShape">
              <a:avLst/>
            </a:prstTxWarp>
          </a:bodyPr>
          <a:lstStyle>
            <a:lvl1pPr defTabSz="922706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b" anchorCtr="0" compatLnSpc="1">
            <a:prstTxWarp prst="textNoShape">
              <a:avLst/>
            </a:prstTxWarp>
          </a:bodyPr>
          <a:lstStyle>
            <a:lvl1pPr algn="r" defTabSz="922706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8161F6A3-9299-4B22-B373-6437569F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749F7-ED56-4760-9AAD-4FE51CDE588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C7FA6-4883-43F9-80A9-F34051684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7FA6-4883-43F9-80A9-F340516843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9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7FA6-4883-43F9-80A9-F340516843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8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C7FA6-4883-43F9-80A9-F340516843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6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4AA0F-B243-409D-BAD1-0B44E954C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3B88-ED26-43EA-8142-CF5FA594CE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C5407-EAD5-408D-90EE-22940790B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F953-00FE-400A-8A0E-65D3F981E1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2934-94E6-4E88-918B-0714C03FB6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A9BDB-A89C-4AB1-AAC8-D32D6F478C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9620C-D0E2-46E8-BF55-8E3368F50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15459-5636-4B8C-AD1A-042C6F3F6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CEC6-B9B2-4121-92CD-4A95D79DD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83A32-2517-4657-82BB-1AAA118C6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92DE3-F12E-47CC-9BCB-014C319F3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88E8D-0D6A-42A7-9A53-332F90AE09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C95BB-8A39-4D5A-9B22-F6829564F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9FDB1-7B27-4CFD-AD89-F45EB7443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EF40-AEFA-43AD-AF47-49F267396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2298D-33AF-44B4-830B-EE1261E3A5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C5D49-2E56-4ACD-A43E-509E7E3FC3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26A43-C07F-4DA9-97F5-D632E57D27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F22D0-797C-4B8A-9F25-D0B8F9B59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43B79-00E4-46B8-90C6-4311EF854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BC845B91-9D2E-4D8E-A5CB-6C56054FC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8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29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30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30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30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30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SAS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RBWM CCS Training Material</a:t>
            </a:r>
          </a:p>
          <a:p>
            <a:pPr eaLnBrk="1" hangingPunct="1"/>
            <a:r>
              <a:rPr lang="en-US" sz="2800" dirty="0"/>
              <a:t>Feb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Explorer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D7EAD7-BF71-43A2-920B-4167CAEE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3618571" cy="4714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4A4E3BC-D8EA-43CC-89D4-EF69E99CE66F}"/>
              </a:ext>
            </a:extLst>
          </p:cNvPr>
          <p:cNvSpPr/>
          <p:nvPr/>
        </p:nvSpPr>
        <p:spPr>
          <a:xfrm>
            <a:off x="4343400" y="1905000"/>
            <a:ext cx="472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Where is Explorer in SAS?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What do you see in your SAS Explorer?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1. View and manage SAS files stored in SAS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data libraries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2. Create new libraries and SAS files Open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SAS files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3. File management tasks such as moving,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adding , deleting files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4. Create shortcuts to files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Details later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15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360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Editor Window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156E7A-6961-4C38-9645-B5EB6C68ADB0}"/>
              </a:ext>
            </a:extLst>
          </p:cNvPr>
          <p:cNvSpPr/>
          <p:nvPr/>
        </p:nvSpPr>
        <p:spPr>
          <a:xfrm>
            <a:off x="4572000" y="22098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Where is editor in SAS?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1. Opening SAS program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2. Entering, editing and submitting SAS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programs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3. Using the command line or menus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4. Clearing the contents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5. Support for keyboard shortcuts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6. Color coding and syntax checking of SAS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language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Write this script in editor;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proc print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sashelp.air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7B6CE6-2013-4411-8479-84004999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42930"/>
            <a:ext cx="390172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8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360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Log Window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605D40-03B8-499D-95A9-CA9A8C09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4757738" cy="38906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DBB3C7-4C1D-4D23-AD2C-3A5774D55164}"/>
              </a:ext>
            </a:extLst>
          </p:cNvPr>
          <p:cNvSpPr/>
          <p:nvPr/>
        </p:nvSpPr>
        <p:spPr>
          <a:xfrm>
            <a:off x="5638800" y="1981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Where is log window in SAS?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1. The Debug window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2. Displays the messages about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SAS session and the program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that is submitted.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Write this script in editor and see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the log file;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proc print</a:t>
            </a:r>
            <a:b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sashelp.air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360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Output Window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DBB3C7-4C1D-4D23-AD2C-3A5774D55164}"/>
              </a:ext>
            </a:extLst>
          </p:cNvPr>
          <p:cNvSpPr/>
          <p:nvPr/>
        </p:nvSpPr>
        <p:spPr>
          <a:xfrm>
            <a:off x="4611073" y="1600200"/>
            <a:ext cx="35807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Displays the listing output in the output</a:t>
            </a:r>
            <a:br>
              <a:rPr lang="en-US" altLang="zh-CN" dirty="0"/>
            </a:br>
            <a:r>
              <a:rPr lang="en-US" altLang="zh-CN" dirty="0"/>
              <a:t>window</a:t>
            </a:r>
            <a:br>
              <a:rPr lang="en-US" altLang="zh-CN" dirty="0"/>
            </a:br>
            <a:r>
              <a:rPr lang="en-US" altLang="zh-CN" dirty="0"/>
              <a:t>2. It automatically opens or moves to the front of</a:t>
            </a:r>
            <a:br>
              <a:rPr lang="en-US" altLang="zh-CN" dirty="0"/>
            </a:br>
            <a:r>
              <a:rPr lang="en-US" altLang="zh-CN" dirty="0"/>
              <a:t>display when output is created.</a:t>
            </a:r>
            <a:br>
              <a:rPr lang="en-US" altLang="zh-CN" dirty="0"/>
            </a:br>
            <a:r>
              <a:rPr lang="en-US" altLang="zh-CN" dirty="0"/>
              <a:t>Write this script in editor and see output file;</a:t>
            </a:r>
            <a:br>
              <a:rPr lang="en-US" altLang="zh-CN" dirty="0"/>
            </a:br>
            <a:r>
              <a:rPr lang="en-US" altLang="zh-CN" b="1" dirty="0"/>
              <a:t>proc print </a:t>
            </a:r>
            <a:r>
              <a:rPr lang="en-US" altLang="zh-CN" dirty="0"/>
              <a:t>data=</a:t>
            </a:r>
            <a:r>
              <a:rPr lang="en-US" altLang="zh-CN" dirty="0" err="1"/>
              <a:t>sashelp.air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b="1" dirty="0"/>
              <a:t>run</a:t>
            </a:r>
            <a:r>
              <a:rPr lang="en-US" altLang="zh-CN" dirty="0"/>
              <a:t>;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7E2462-49A5-412B-9082-1BCECA78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1" y="1600200"/>
            <a:ext cx="243775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5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360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Give it a try: my first SAS program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9DC83-7E35-4305-B9BA-472CF17369EA}"/>
              </a:ext>
            </a:extLst>
          </p:cNvPr>
          <p:cNvSpPr/>
          <p:nvPr/>
        </p:nvSpPr>
        <p:spPr>
          <a:xfrm>
            <a:off x="533400" y="1905000"/>
            <a:ext cx="4572000" cy="33162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E32D91"/>
                </a:solidFill>
              </a:rPr>
              <a:t>•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My first SAS program– “Hello world”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proc print data=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sashelp.air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b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run;</a:t>
            </a:r>
            <a:b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32D91"/>
                </a:solidFill>
              </a:rPr>
              <a:t>•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Submit the program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32D91"/>
                </a:solidFill>
              </a:rPr>
              <a:t>•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Write this SAS script in your editor</a:t>
            </a:r>
            <a:b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</a:br>
            <a:r>
              <a:rPr lang="en-US" altLang="zh-CN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 </a:t>
            </a:r>
            <a:r>
              <a:rPr lang="en-US" altLang="zh-CN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income_data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income expenses;</a:t>
            </a:r>
            <a:b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1200 1000</a:t>
            </a:r>
            <a:b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9000 600</a:t>
            </a:r>
            <a:b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 print </a:t>
            </a:r>
            <a:r>
              <a:rPr lang="en-US" altLang="zh-CN" sz="105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income_data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CN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10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270" y="533400"/>
            <a:ext cx="7543800" cy="711960"/>
          </a:xfrm>
        </p:spPr>
        <p:txBody>
          <a:bodyPr/>
          <a:lstStyle/>
          <a:p>
            <a:pPr eaLnBrk="1" hangingPunct="1"/>
            <a:r>
              <a:rPr lang="en-US" dirty="0"/>
              <a:t>SAS Libraries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7549C0-FECB-475A-BD86-50D05ECFA86A}"/>
              </a:ext>
            </a:extLst>
          </p:cNvPr>
          <p:cNvSpPr/>
          <p:nvPr/>
        </p:nvSpPr>
        <p:spPr>
          <a:xfrm>
            <a:off x="609600" y="1597729"/>
            <a:ext cx="7086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32D91"/>
                </a:solidFill>
              </a:rPr>
              <a:t>•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By defining a library, you indicate the location of your SAS files to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SAS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32D91"/>
                </a:solidFill>
              </a:rPr>
              <a:t>•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Collection of SAS files such as SAS data sets and catalogs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32D91"/>
                </a:solidFill>
              </a:rPr>
              <a:t>•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To access a library, you need to assign it a name (also known as a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libref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, or library reference)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32D91"/>
                </a:solidFill>
              </a:rPr>
              <a:t>•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After assigning a library name you'll work with SAS data sets in a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library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32D91"/>
                </a:solidFill>
              </a:rPr>
              <a:t>•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In the Windows and Unix environments, SAS library is typically a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group of SAS files in the same folder or directory.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32D91"/>
                </a:solidFill>
              </a:rPr>
              <a:t>•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How to define a library?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600" dirty="0">
                <a:solidFill>
                  <a:srgbClr val="C830CC"/>
                </a:solidFill>
              </a:rPr>
              <a:t>•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Using Interactive window</a:t>
            </a:r>
            <a:b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600" dirty="0">
                <a:solidFill>
                  <a:srgbClr val="C830CC"/>
                </a:solidFill>
              </a:rPr>
              <a:t>• </a:t>
            </a:r>
            <a:r>
              <a:rPr lang="en-US" altLang="zh-C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Libname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Statement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3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270" y="533400"/>
            <a:ext cx="9024730" cy="711960"/>
          </a:xfrm>
        </p:spPr>
        <p:txBody>
          <a:bodyPr/>
          <a:lstStyle/>
          <a:p>
            <a:pPr eaLnBrk="1" hangingPunct="1"/>
            <a:r>
              <a:rPr lang="en-US" altLang="zh-CN" b="0" dirty="0"/>
              <a:t>Temporary and permanent libraries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312F64-56A1-4B10-A4B1-452D2F3D5FBC}"/>
              </a:ext>
            </a:extLst>
          </p:cNvPr>
          <p:cNvSpPr/>
          <p:nvPr/>
        </p:nvSpPr>
        <p:spPr>
          <a:xfrm>
            <a:off x="838200" y="19812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Temp Library</a:t>
            </a:r>
            <a:br>
              <a:rPr lang="en-US" altLang="zh-CN" sz="2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200" dirty="0">
                <a:solidFill>
                  <a:srgbClr val="C830CC"/>
                </a:solidFill>
                <a:latin typeface="Wingdings" panose="05000000000000000000" pitchFamily="2" charset="2"/>
              </a:rPr>
              <a:t>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Storing files temporarily</a:t>
            </a:r>
            <a:b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100" dirty="0">
                <a:solidFill>
                  <a:srgbClr val="C830C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If you don't specify a library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name when you create a file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100" dirty="0">
                <a:solidFill>
                  <a:srgbClr val="C830C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If you specify the library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name WORK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100" dirty="0">
                <a:solidFill>
                  <a:srgbClr val="C830C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Then the file is stored in the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temporary SAS data library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200" dirty="0">
                <a:solidFill>
                  <a:srgbClr val="C830CC"/>
                </a:solidFill>
                <a:latin typeface="Wingdings" panose="05000000000000000000" pitchFamily="2" charset="2"/>
              </a:rPr>
              <a:t>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Last only for the current</a:t>
            </a:r>
            <a:b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SAS session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1BEDBD-0841-430D-8B71-AA475A8AA398}"/>
              </a:ext>
            </a:extLst>
          </p:cNvPr>
          <p:cNvSpPr/>
          <p:nvPr/>
        </p:nvSpPr>
        <p:spPr>
          <a:xfrm>
            <a:off x="4800600" y="1981200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Permanent library</a:t>
            </a:r>
            <a:b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100" dirty="0">
                <a:solidFill>
                  <a:srgbClr val="C830CC"/>
                </a:solidFill>
                <a:latin typeface="Wingdings" panose="05000000000000000000" pitchFamily="2" charset="2"/>
              </a:rPr>
              <a:t>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Storing files permanently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050" dirty="0">
                <a:solidFill>
                  <a:srgbClr val="C830C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Specify a library name other</a:t>
            </a:r>
            <a:b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than the default library name</a:t>
            </a:r>
            <a:b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Work</a:t>
            </a:r>
            <a:b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100" dirty="0">
                <a:solidFill>
                  <a:srgbClr val="C830CC"/>
                </a:solidFill>
                <a:latin typeface="Wingdings" panose="05000000000000000000" pitchFamily="2" charset="2"/>
              </a:rPr>
              <a:t>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Available during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subsequent SAS sessions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92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270" y="533400"/>
            <a:ext cx="9024730" cy="711960"/>
          </a:xfrm>
        </p:spPr>
        <p:txBody>
          <a:bodyPr/>
          <a:lstStyle/>
          <a:p>
            <a:pPr eaLnBrk="1" hangingPunct="1"/>
            <a:r>
              <a:rPr lang="en-US" altLang="zh-CN" b="0" dirty="0"/>
              <a:t>Defining a library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066BAF-8B23-4369-9C49-D8577A050028}"/>
              </a:ext>
            </a:extLst>
          </p:cNvPr>
          <p:cNvSpPr/>
          <p:nvPr/>
        </p:nvSpPr>
        <p:spPr>
          <a:xfrm>
            <a:off x="500270" y="1600200"/>
            <a:ext cx="811033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Write a statement in a editor window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u="sng" dirty="0"/>
              <a:t>Syntax</a:t>
            </a:r>
            <a:br>
              <a:rPr lang="en-US" altLang="zh-CN" dirty="0"/>
            </a:br>
            <a:r>
              <a:rPr lang="en-US" altLang="zh-CN" dirty="0"/>
              <a:t>LIBNAME </a:t>
            </a:r>
            <a:r>
              <a:rPr lang="en-US" altLang="zh-CN" dirty="0" err="1"/>
              <a:t>libref</a:t>
            </a:r>
            <a:r>
              <a:rPr lang="en-US" altLang="zh-CN" dirty="0"/>
              <a:t> 'SAS-library‘ ;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u="sng" dirty="0"/>
              <a:t>Example:</a:t>
            </a:r>
            <a:br>
              <a:rPr lang="en-US" altLang="zh-CN" dirty="0"/>
            </a:br>
            <a:r>
              <a:rPr lang="en-US" altLang="zh-CN" dirty="0"/>
              <a:t>LIBNAME sales 'c:\</a:t>
            </a:r>
            <a:r>
              <a:rPr lang="en-US" altLang="zh-CN" dirty="0" err="1"/>
              <a:t>salesdata</a:t>
            </a:r>
            <a:r>
              <a:rPr lang="en-US" altLang="zh-CN" dirty="0"/>
              <a:t>\</a:t>
            </a:r>
            <a:r>
              <a:rPr lang="en-US" altLang="zh-CN" dirty="0" err="1"/>
              <a:t>sas</a:t>
            </a:r>
            <a:r>
              <a:rPr lang="en-US" altLang="zh-CN" dirty="0"/>
              <a:t>\2020’;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• Create a library named ‘mylib2’ using the above syntax</a:t>
            </a:r>
            <a:br>
              <a:rPr lang="en-US" altLang="zh-CN" dirty="0"/>
            </a:br>
            <a:r>
              <a:rPr lang="en-US" altLang="zh-CN" dirty="0"/>
              <a:t>• Create a library named ‘2mylib’ using the above syntax</a:t>
            </a:r>
            <a:br>
              <a:rPr lang="en-US" altLang="zh-CN" dirty="0"/>
            </a:br>
            <a:r>
              <a:rPr lang="en-US" altLang="zh-CN" dirty="0"/>
              <a:t>• Create a library named ‘mylib2mylib’ using the above syntax</a:t>
            </a:r>
            <a:br>
              <a:rPr lang="en-US" altLang="zh-CN" dirty="0"/>
            </a:br>
            <a:r>
              <a:rPr lang="en-US" altLang="zh-CN" dirty="0"/>
              <a:t>• Create a library named ‘$mylib2’ using the above syntax</a:t>
            </a:r>
            <a:r>
              <a:rPr lang="en-US" altLang="zh-CN" sz="2800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93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270" y="533400"/>
            <a:ext cx="9024730" cy="711960"/>
          </a:xfrm>
        </p:spPr>
        <p:txBody>
          <a:bodyPr/>
          <a:lstStyle/>
          <a:p>
            <a:pPr eaLnBrk="1" hangingPunct="1"/>
            <a:r>
              <a:rPr lang="en-US" altLang="zh-CN" b="0" dirty="0"/>
              <a:t>Referencing files in SAS Libraries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066BAF-8B23-4369-9C49-D8577A050028}"/>
              </a:ext>
            </a:extLst>
          </p:cNvPr>
          <p:cNvSpPr/>
          <p:nvPr/>
        </p:nvSpPr>
        <p:spPr>
          <a:xfrm>
            <a:off x="500270" y="1600200"/>
            <a:ext cx="81103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As we know, to reference a SAS file we need to assign a </a:t>
            </a:r>
            <a:r>
              <a:rPr lang="en-US" altLang="zh-CN" b="1" i="1" dirty="0" err="1"/>
              <a:t>libref</a:t>
            </a:r>
            <a:r>
              <a:rPr lang="en-US" altLang="zh-CN" b="1" i="1" dirty="0"/>
              <a:t> </a:t>
            </a:r>
            <a:r>
              <a:rPr lang="en-US" altLang="zh-CN" dirty="0"/>
              <a:t>(library</a:t>
            </a:r>
            <a:br>
              <a:rPr lang="en-US" altLang="zh-CN" dirty="0"/>
            </a:br>
            <a:r>
              <a:rPr lang="en-US" altLang="zh-CN" dirty="0"/>
              <a:t>reference) to the SAS library in which the file is stored.</a:t>
            </a:r>
            <a:br>
              <a:rPr lang="en-US" altLang="zh-CN" dirty="0"/>
            </a:br>
            <a:r>
              <a:rPr lang="en-US" altLang="zh-CN" u="sng" dirty="0"/>
              <a:t>• Referencing files from permanent library:</a:t>
            </a:r>
            <a:br>
              <a:rPr lang="en-US" altLang="zh-CN" dirty="0"/>
            </a:br>
            <a:r>
              <a:rPr lang="en-US" altLang="zh-CN" dirty="0"/>
              <a:t>	• To reference permanent SAS data set, you use two-level name.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i="1" dirty="0" err="1"/>
              <a:t>libref.filename</a:t>
            </a:r>
            <a:br>
              <a:rPr lang="en-US" altLang="zh-CN" b="1" i="1" dirty="0"/>
            </a:br>
            <a:r>
              <a:rPr lang="en-US" altLang="zh-CN" b="1" i="1" dirty="0"/>
              <a:t>	</a:t>
            </a:r>
            <a:r>
              <a:rPr lang="en-US" altLang="zh-CN" dirty="0"/>
              <a:t>• The </a:t>
            </a:r>
            <a:r>
              <a:rPr lang="en-US" altLang="zh-CN" b="1" i="1" dirty="0" err="1"/>
              <a:t>libref</a:t>
            </a:r>
            <a:r>
              <a:rPr lang="en-US" altLang="zh-CN" b="1" i="1" dirty="0"/>
              <a:t> </a:t>
            </a:r>
            <a:r>
              <a:rPr lang="en-US" altLang="zh-CN" dirty="0"/>
              <a:t>is name of the SAS data library that contains the file.</a:t>
            </a:r>
            <a:br>
              <a:rPr lang="en-US" altLang="zh-CN" dirty="0"/>
            </a:br>
            <a:r>
              <a:rPr lang="en-US" altLang="zh-CN" dirty="0"/>
              <a:t>	The </a:t>
            </a:r>
            <a:r>
              <a:rPr lang="en-US" altLang="zh-CN" b="1" i="1" dirty="0"/>
              <a:t>filename </a:t>
            </a:r>
            <a:r>
              <a:rPr lang="en-US" altLang="zh-CN" dirty="0"/>
              <a:t>is the name of the file itself.</a:t>
            </a:r>
            <a:br>
              <a:rPr lang="en-US" altLang="zh-CN" dirty="0"/>
            </a:br>
            <a:r>
              <a:rPr lang="en-US" altLang="zh-CN" dirty="0"/>
              <a:t>	• A period separates the </a:t>
            </a:r>
            <a:r>
              <a:rPr lang="en-US" altLang="zh-CN" b="1" i="1" dirty="0" err="1"/>
              <a:t>libref</a:t>
            </a:r>
            <a:r>
              <a:rPr lang="en-US" altLang="zh-CN" b="1" i="1" dirty="0"/>
              <a:t> </a:t>
            </a:r>
            <a:r>
              <a:rPr lang="en-US" altLang="zh-CN" dirty="0"/>
              <a:t>and </a:t>
            </a:r>
            <a:r>
              <a:rPr lang="en-US" altLang="zh-CN" b="1" i="1" dirty="0"/>
              <a:t>filename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	• Example: </a:t>
            </a:r>
            <a:r>
              <a:rPr lang="en-US" altLang="zh-CN" b="1" i="1" dirty="0" err="1"/>
              <a:t>libref.filename</a:t>
            </a:r>
            <a:br>
              <a:rPr lang="en-US" altLang="zh-CN" b="1" i="1" dirty="0"/>
            </a:br>
            <a:r>
              <a:rPr lang="en-US" altLang="zh-CN" u="sng" dirty="0"/>
              <a:t>• Referencing files from temporary library:</a:t>
            </a:r>
            <a:br>
              <a:rPr lang="en-US" altLang="zh-CN" dirty="0"/>
            </a:br>
            <a:r>
              <a:rPr lang="en-US" altLang="zh-CN" dirty="0"/>
              <a:t>	• Specify default </a:t>
            </a:r>
            <a:r>
              <a:rPr lang="en-US" altLang="zh-CN" dirty="0" err="1"/>
              <a:t>libref</a:t>
            </a:r>
            <a:r>
              <a:rPr lang="en-US" altLang="zh-CN" dirty="0"/>
              <a:t> WORK, a period and the filename. e.g. work.ecg1</a:t>
            </a:r>
            <a:br>
              <a:rPr lang="en-US" altLang="zh-CN" dirty="0"/>
            </a:br>
            <a:r>
              <a:rPr lang="en-US" altLang="zh-CN" dirty="0"/>
              <a:t>	• Alternatively, you can use one level name- the filename only.</a:t>
            </a:r>
            <a:br>
              <a:rPr lang="en-US" altLang="zh-CN" dirty="0"/>
            </a:br>
            <a:r>
              <a:rPr lang="en-US" altLang="zh-CN" dirty="0"/>
              <a:t>e.g. ecg1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3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270" y="533400"/>
            <a:ext cx="9024730" cy="711960"/>
          </a:xfrm>
        </p:spPr>
        <p:txBody>
          <a:bodyPr/>
          <a:lstStyle/>
          <a:p>
            <a:pPr eaLnBrk="1" hangingPunct="1"/>
            <a:r>
              <a:rPr lang="en-US" altLang="zh-CN" b="0" dirty="0"/>
              <a:t>SAS default libraries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514B3E-9E40-405B-B39E-988E6709D7CC}"/>
              </a:ext>
            </a:extLst>
          </p:cNvPr>
          <p:cNvSpPr/>
          <p:nvPr/>
        </p:nvSpPr>
        <p:spPr>
          <a:xfrm>
            <a:off x="500270" y="1520785"/>
            <a:ext cx="742453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Following libraries are automatically assigned each time you start SAS</a:t>
            </a:r>
            <a:b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Sashelp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b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4EA6D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Permanent library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4EA6D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Contains sample data and other files that control how SAS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works at our site.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4EA6D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This is a read-only library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Sasuser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b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4EA6D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Permanent library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4EA6D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Contains SAS files that store personal settings/ our own files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Work:</a:t>
            </a:r>
            <a:b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sz="1600" dirty="0">
                <a:solidFill>
                  <a:srgbClr val="4EA6D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Temporary library</a:t>
            </a:r>
            <a:b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4EA6DC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Last only for the current SAS session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9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SAS?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77200" cy="4411662"/>
          </a:xfrm>
        </p:spPr>
        <p:txBody>
          <a:bodyPr/>
          <a:lstStyle/>
          <a:p>
            <a:pPr eaLnBrk="1" hangingPunct="1"/>
            <a:r>
              <a:rPr lang="en-US" sz="2400" dirty="0"/>
              <a:t>SAS - Statistical Analysis System</a:t>
            </a:r>
          </a:p>
          <a:p>
            <a:pPr eaLnBrk="1" hangingPunct="1"/>
            <a:r>
              <a:rPr lang="en-US" altLang="zh-CN" sz="2400" dirty="0"/>
              <a:t>Collection of modules that are used to </a:t>
            </a:r>
            <a:r>
              <a:rPr lang="en-US" altLang="zh-CN" sz="2400" b="1" dirty="0"/>
              <a:t>process and analyze data, with statistical algorithms in place</a:t>
            </a:r>
          </a:p>
          <a:p>
            <a:pPr eaLnBrk="1" hangingPunct="1"/>
            <a:r>
              <a:rPr lang="en-US" altLang="zh-CN" sz="2400" dirty="0"/>
              <a:t>Developed in the early 1970s at North Carolina State</a:t>
            </a:r>
            <a:br>
              <a:rPr lang="en-US" altLang="zh-CN" sz="2400" dirty="0"/>
            </a:br>
            <a:r>
              <a:rPr lang="en-US" altLang="zh-CN" sz="2400" dirty="0"/>
              <a:t>University</a:t>
            </a:r>
          </a:p>
          <a:p>
            <a:pPr eaLnBrk="1" hangingPunct="1"/>
            <a:r>
              <a:rPr lang="en-US" altLang="zh-CN" sz="2400" dirty="0"/>
              <a:t>Originally intended for management and analysis of agricultural field experiments</a:t>
            </a:r>
          </a:p>
          <a:p>
            <a:pPr eaLnBrk="1" hangingPunct="1"/>
            <a:r>
              <a:rPr lang="en-US" altLang="zh-CN" sz="2400" dirty="0"/>
              <a:t>Now the most widely used statistical software across a wide range of industries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08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SAS Datasets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Examining the structure of SAS Datasets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SAS Program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1800" dirty="0"/>
              <a:t>• Sequence of statements executed in order</a:t>
            </a:r>
          </a:p>
          <a:p>
            <a:pPr eaLnBrk="1" hangingPunct="1">
              <a:buNone/>
            </a:pPr>
            <a:r>
              <a:rPr lang="en-US" altLang="zh-CN" sz="1800" dirty="0"/>
              <a:t>• Used to access, manage, analyze and present the data</a:t>
            </a:r>
          </a:p>
          <a:p>
            <a:pPr eaLnBrk="1" hangingPunct="1">
              <a:buNone/>
            </a:pPr>
            <a:r>
              <a:rPr lang="en-US" altLang="zh-CN" sz="1800" dirty="0"/>
              <a:t>• Contains statements, expressions, functions and </a:t>
            </a:r>
            <a:r>
              <a:rPr lang="en-US" altLang="zh-CN" sz="1800" dirty="0" err="1"/>
              <a:t>CALLroutines</a:t>
            </a:r>
            <a:r>
              <a:rPr lang="en-US" altLang="zh-CN" sz="1800" dirty="0"/>
              <a:t>, options, formats, and </a:t>
            </a:r>
            <a:r>
              <a:rPr lang="en-US" altLang="zh-CN" sz="1800" dirty="0" err="1"/>
              <a:t>informats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• Simplified programming with built in programs known as </a:t>
            </a:r>
            <a:r>
              <a:rPr lang="en-US" altLang="zh-CN" sz="1800" b="1" dirty="0"/>
              <a:t>SAS</a:t>
            </a:r>
            <a:br>
              <a:rPr lang="en-US" altLang="zh-CN" sz="1800" b="1" dirty="0"/>
            </a:br>
            <a:r>
              <a:rPr lang="en-US" altLang="zh-CN" sz="1800" b="1" dirty="0"/>
              <a:t>Procedures </a:t>
            </a:r>
            <a:r>
              <a:rPr lang="en-US" altLang="zh-CN" sz="1800" dirty="0"/>
              <a:t>(pre written codes)</a:t>
            </a:r>
          </a:p>
          <a:p>
            <a:pPr eaLnBrk="1" hangingPunct="1">
              <a:buNone/>
            </a:pPr>
            <a:r>
              <a:rPr lang="en-US" altLang="zh-CN" sz="1800" dirty="0"/>
              <a:t>• PROC REG, PROC PRINT,PROC ARIMA etc.,</a:t>
            </a:r>
          </a:p>
          <a:p>
            <a:pPr eaLnBrk="1" hangingPunct="1">
              <a:buNone/>
            </a:pPr>
            <a:r>
              <a:rPr lang="en-US" altLang="zh-CN" sz="1800" dirty="0"/>
              <a:t>• All programs are already written in SAS, we just need to call</a:t>
            </a:r>
            <a:br>
              <a:rPr lang="en-US" altLang="zh-CN" sz="1800" dirty="0"/>
            </a:br>
            <a:r>
              <a:rPr lang="en-US" altLang="zh-CN" sz="1800" dirty="0"/>
              <a:t>the right procedure</a:t>
            </a:r>
          </a:p>
          <a:p>
            <a:pPr eaLnBrk="1" hangingPunct="1">
              <a:buNone/>
            </a:pPr>
            <a:r>
              <a:rPr lang="en-US" altLang="zh-CN" sz="1800" dirty="0"/>
              <a:t>• There are a few rules to follow when writing SAS programs </a:t>
            </a:r>
            <a:br>
              <a:rPr lang="en-US" altLang="zh-CN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601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Data Set 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600" i="1" dirty="0"/>
          </a:p>
          <a:p>
            <a:pPr eaLnBrk="1" hangingPunct="1"/>
            <a:r>
              <a:rPr lang="en-US" sz="2600" b="1" i="1" dirty="0"/>
              <a:t>Variables</a:t>
            </a:r>
            <a:r>
              <a:rPr lang="en-US" sz="2600" i="1" dirty="0"/>
              <a:t> </a:t>
            </a:r>
            <a:r>
              <a:rPr lang="en-US" sz="2600" dirty="0"/>
              <a:t>– columns in a SAS data set.</a:t>
            </a:r>
          </a:p>
          <a:p>
            <a:pPr eaLnBrk="1" hangingPunct="1"/>
            <a:r>
              <a:rPr lang="en-US" sz="2600" b="1" i="1" dirty="0"/>
              <a:t>Observations</a:t>
            </a:r>
            <a:r>
              <a:rPr lang="en-US" sz="2600" dirty="0"/>
              <a:t> – rows in a SAS data set.</a:t>
            </a:r>
          </a:p>
          <a:p>
            <a:pPr eaLnBrk="1" hangingPunct="1"/>
            <a:r>
              <a:rPr lang="en-US" sz="2600" b="1" i="1" dirty="0"/>
              <a:t>Numeric Data</a:t>
            </a:r>
            <a:r>
              <a:rPr lang="en-US" sz="2600" dirty="0"/>
              <a:t> – values that are treated as numeric and may include 8 bytes of floating storage for 16 to 17 significant digits.</a:t>
            </a:r>
          </a:p>
          <a:p>
            <a:pPr eaLnBrk="1" hangingPunct="1"/>
            <a:r>
              <a:rPr lang="en-US" sz="2600" b="1" i="1" dirty="0"/>
              <a:t>Character Data</a:t>
            </a:r>
            <a:r>
              <a:rPr lang="en-US" sz="2600" b="1" dirty="0"/>
              <a:t> </a:t>
            </a:r>
            <a:r>
              <a:rPr lang="en-US" sz="2600" dirty="0"/>
              <a:t>– non numeric data values such as letters, numbers, special characters, and blanks.  May be stores with a length of 1 to 32, 767 bytes.  One byte is equal to one character.</a:t>
            </a:r>
          </a:p>
        </p:txBody>
      </p:sp>
    </p:spTree>
    <p:extLst>
      <p:ext uri="{BB962C8B-B14F-4D97-AF65-F5344CB8AC3E}">
        <p14:creationId xmlns:p14="http://schemas.microsoft.com/office/powerpoint/2010/main" val="173219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Set Descriptor Section</a:t>
            </a:r>
          </a:p>
        </p:txBody>
      </p:sp>
      <p:pic>
        <p:nvPicPr>
          <p:cNvPr id="6147" name="Picture 7"/>
          <p:cNvPicPr>
            <a:picLocks noChangeAspect="1" noChangeArrowheads="1"/>
          </p:cNvPicPr>
          <p:nvPr/>
        </p:nvPicPr>
        <p:blipFill>
          <a:blip r:embed="rId2" cstate="print"/>
          <a:srcRect l="11320" t="8861" r="943" b="7291"/>
          <a:stretch>
            <a:fillRect/>
          </a:stretch>
        </p:blipFill>
        <p:spPr bwMode="auto">
          <a:xfrm>
            <a:off x="990600" y="1371600"/>
            <a:ext cx="7086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Data Section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 cstate="print"/>
          <a:srcRect l="11719" t="8051" r="781" b="8427"/>
          <a:stretch>
            <a:fillRect/>
          </a:stretch>
        </p:blipFill>
        <p:spPr bwMode="auto">
          <a:xfrm>
            <a:off x="914400" y="1447800"/>
            <a:ext cx="6858000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Attributes of Variables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Name</a:t>
            </a:r>
          </a:p>
          <a:p>
            <a:pPr lvl="1" eaLnBrk="1" hangingPunct="1"/>
            <a:r>
              <a:rPr lang="en-US"/>
              <a:t>e.g. Status</a:t>
            </a:r>
          </a:p>
          <a:p>
            <a:pPr eaLnBrk="1" hangingPunct="1"/>
            <a:r>
              <a:rPr lang="en-US"/>
              <a:t>Type</a:t>
            </a:r>
          </a:p>
          <a:p>
            <a:pPr lvl="1" eaLnBrk="1" hangingPunct="1"/>
            <a:r>
              <a:rPr lang="en-US"/>
              <a:t>Numeric or Character</a:t>
            </a:r>
          </a:p>
          <a:p>
            <a:pPr lvl="1" eaLnBrk="1" hangingPunct="1"/>
            <a:r>
              <a:rPr lang="en-US"/>
              <a:t>e.g. Status in this example is character (T, TT, PT, or NTT) and Satisfaction is numeric (1 to 5).</a:t>
            </a:r>
          </a:p>
          <a:p>
            <a:pPr lvl="1" eaLnBrk="1" hangingPunct="1">
              <a:buFont typeface="Wingdings" pitchFamily="2" charset="2"/>
              <a:buNone/>
            </a:pPr>
            <a:endParaRPr lang="en-US"/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Data Set and Variable Name Criteria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be 32 characters long.</a:t>
            </a:r>
          </a:p>
          <a:p>
            <a:pPr eaLnBrk="1" hangingPunct="1"/>
            <a:r>
              <a:rPr lang="en-US" dirty="0"/>
              <a:t>Can be uppercase, lowercase, or a mixture of the cases.</a:t>
            </a:r>
          </a:p>
          <a:p>
            <a:pPr eaLnBrk="1" hangingPunct="1"/>
            <a:r>
              <a:rPr lang="en-US" dirty="0"/>
              <a:t>Are not case sensitive</a:t>
            </a:r>
          </a:p>
          <a:p>
            <a:pPr eaLnBrk="1" hangingPunct="1"/>
            <a:r>
              <a:rPr lang="en-US" dirty="0"/>
              <a:t>Cannot start with number and cannot contain special characters or blanks.</a:t>
            </a:r>
          </a:p>
          <a:p>
            <a:pPr eaLnBrk="1" hangingPunct="1"/>
            <a:r>
              <a:rPr lang="en-US" dirty="0"/>
              <a:t>Must start with a letter or underscore(_).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Dates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Dates are treated as special kind of numeric data.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/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They are the number of days since January 1</a:t>
            </a:r>
            <a:r>
              <a:rPr lang="en-US" sz="2200" baseline="30000"/>
              <a:t>st</a:t>
            </a:r>
            <a:r>
              <a:rPr lang="en-US" sz="2200"/>
              <a:t>, 1960.  January 1</a:t>
            </a:r>
            <a:r>
              <a:rPr lang="en-US" sz="2200" baseline="30000"/>
              <a:t>st</a:t>
            </a:r>
            <a:r>
              <a:rPr lang="en-US" sz="2200"/>
              <a:t> 1960 is the 0 point.  SAS dates can go back to 1582 (Gregorian Calendar) and forward to the year 20000.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Dates are displayed using a format.  There are a number of different date formats supported by SAS.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/>
          </a:p>
          <a:p>
            <a:pPr eaLnBrk="1" hangingPunct="1">
              <a:lnSpc>
                <a:spcPct val="90000"/>
              </a:lnSpc>
            </a:pPr>
            <a:r>
              <a:rPr lang="en-US" sz="2600"/>
              <a:t>Time is scored as the number of seconds since midnight.  SAS date time is the number of seconds since January 1</a:t>
            </a:r>
            <a:r>
              <a:rPr lang="en-US" sz="2600" baseline="30000"/>
              <a:t>st</a:t>
            </a:r>
            <a:r>
              <a:rPr lang="en-US" sz="2600"/>
              <a:t>, 1960.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Missing Data in SAS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Missing values are valid values.  </a:t>
            </a:r>
          </a:p>
          <a:p>
            <a:pPr lvl="1" eaLnBrk="1" hangingPunct="1"/>
            <a:r>
              <a:rPr lang="en-US" sz="2000"/>
              <a:t>For character data, missing values are displayed as blanks.  </a:t>
            </a:r>
          </a:p>
          <a:p>
            <a:pPr lvl="1" eaLnBrk="1" hangingPunct="1"/>
            <a:r>
              <a:rPr lang="en-US" sz="2000"/>
              <a:t>For numeric data, missing values are displayed as periods.</a:t>
            </a:r>
          </a:p>
          <a:p>
            <a:pPr eaLnBrk="1" hangingPunct="1">
              <a:buFont typeface="Wingdings" pitchFamily="2" charset="2"/>
              <a:buNone/>
            </a:pPr>
            <a:endParaRPr lang="en-US" sz="240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 cstate="print"/>
          <a:srcRect l="10938" t="8051" b="57736"/>
          <a:stretch>
            <a:fillRect/>
          </a:stretch>
        </p:blipFill>
        <p:spPr bwMode="auto">
          <a:xfrm>
            <a:off x="304800" y="3200400"/>
            <a:ext cx="868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7543800" cy="1295400"/>
          </a:xfrm>
        </p:spPr>
        <p:txBody>
          <a:bodyPr/>
          <a:lstStyle/>
          <a:p>
            <a:pPr algn="ctr" eaLnBrk="1" hangingPunct="1"/>
            <a:r>
              <a:rPr lang="en-US" sz="6000"/>
              <a:t>SAS Syntax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360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Various Industries Use SAS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6C3A19-AAB9-4A41-B4DD-62CAAF7B1A95}"/>
              </a:ext>
            </a:extLst>
          </p:cNvPr>
          <p:cNvSpPr/>
          <p:nvPr/>
        </p:nvSpPr>
        <p:spPr>
          <a:xfrm>
            <a:off x="914400" y="2136338"/>
            <a:ext cx="365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Casinos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Communications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Financial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Government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Health Insurance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Health Care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Hotels</a:t>
            </a:r>
            <a:br>
              <a:rPr lang="en-US" altLang="zh-CN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2F3980-92B9-42BE-BE2B-13ECA80FEDD8}"/>
              </a:ext>
            </a:extLst>
          </p:cNvPr>
          <p:cNvSpPr txBox="1"/>
          <p:nvPr/>
        </p:nvSpPr>
        <p:spPr>
          <a:xfrm>
            <a:off x="4648200" y="2136338"/>
            <a:ext cx="411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Insurance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Life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Manufacturing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Oil &amp; Gas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Retail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Travel &amp; Transportation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Utilities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743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Syntax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Statements in SAS are like sentences.  The punctuation though is a semicolon( ; )rather than a period ( . 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Most Statements (but not all) start with an identifying key word (e.g. proc, data, label, options, format…)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Statements are strung together into sections similar to paragraphs.  These paragraphs in a Windows OS are ended with the word “run” and a semicolon.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SAS Syntax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 cstate="print"/>
          <a:srcRect l="10938" t="8051" r="42969" b="67798"/>
          <a:stretch>
            <a:fillRect/>
          </a:stretch>
        </p:blipFill>
        <p:spPr bwMode="auto">
          <a:xfrm>
            <a:off x="914400" y="1905000"/>
            <a:ext cx="8001000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Syntax Rules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SAS statements are format free.  </a:t>
            </a:r>
          </a:p>
          <a:p>
            <a:pPr eaLnBrk="1" hangingPunct="1"/>
            <a:r>
              <a:rPr lang="en-US"/>
              <a:t>One or more blanks or special characters are used to separate words.</a:t>
            </a:r>
          </a:p>
          <a:p>
            <a:pPr eaLnBrk="1" hangingPunct="1"/>
            <a:r>
              <a:rPr lang="en-US"/>
              <a:t>They can begin and end in any column.</a:t>
            </a:r>
          </a:p>
          <a:p>
            <a:pPr eaLnBrk="1" hangingPunct="1"/>
            <a:r>
              <a:rPr lang="en-US"/>
              <a:t>A single statement can span multiple lines.</a:t>
            </a:r>
          </a:p>
          <a:p>
            <a:pPr eaLnBrk="1" hangingPunct="1"/>
            <a:r>
              <a:rPr lang="en-US"/>
              <a:t>Several statements can be on the same line.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SAS Free Format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 l="10938" t="8051" r="15625" b="76855"/>
          <a:stretch>
            <a:fillRect/>
          </a:stretch>
        </p:blipFill>
        <p:spPr bwMode="auto">
          <a:xfrm>
            <a:off x="0" y="1905000"/>
            <a:ext cx="937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5029200"/>
            <a:ext cx="9302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Using the free-format Syntax </a:t>
            </a:r>
          </a:p>
          <a:p>
            <a:r>
              <a:rPr lang="en-US"/>
              <a:t>rules of SAS though can make it difficult for others (or you) to read your </a:t>
            </a:r>
          </a:p>
          <a:p>
            <a:r>
              <a:rPr lang="en-US"/>
              <a:t>program. This is akin to </a:t>
            </a:r>
          </a:p>
          <a:p>
            <a:r>
              <a:rPr lang="en-US"/>
              <a:t>writing a page of text with little attention to line breaks. You may still have </a:t>
            </a:r>
          </a:p>
          <a:p>
            <a:r>
              <a:rPr lang="en-US"/>
              <a:t>Capital letters and periods, but where a sentence begins and ends may be a bit confusing.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SAS Formatted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 cstate="print"/>
          <a:srcRect l="10938" t="8051" r="42969" b="67798"/>
          <a:stretch>
            <a:fillRect/>
          </a:stretch>
        </p:blipFill>
        <p:spPr bwMode="auto">
          <a:xfrm>
            <a:off x="762000" y="1752600"/>
            <a:ext cx="78486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04800" y="5181600"/>
            <a:ext cx="84582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Using the free-format Syntax rules of SAS though can make it difficult for others (or you) to read your program. This is akin to writing a page of text with little attention to line breaks. You may still have capital letters and periods, but where a sentence begins and ends may be a bit confusing.  Isn’t this paragraph a bit easier to read?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Comments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Type /* to begin a comment.</a:t>
            </a:r>
          </a:p>
          <a:p>
            <a:pPr eaLnBrk="1" hangingPunct="1"/>
            <a:r>
              <a:rPr lang="en-US" sz="2600"/>
              <a:t>Type your comment text.</a:t>
            </a:r>
          </a:p>
          <a:p>
            <a:pPr eaLnBrk="1" hangingPunct="1"/>
            <a:r>
              <a:rPr lang="en-US" sz="2600"/>
              <a:t>Type */ to end the comment.</a:t>
            </a:r>
          </a:p>
          <a:p>
            <a:pPr eaLnBrk="1" hangingPunct="1"/>
            <a:r>
              <a:rPr lang="en-US" sz="2600"/>
              <a:t>Or, type an * at the beginning of a line.  Everything between the * and the ; will be commented. </a:t>
            </a:r>
          </a:p>
          <a:p>
            <a:pPr lvl="1" eaLnBrk="1" hangingPunct="1"/>
            <a:r>
              <a:rPr lang="en-US" sz="2200"/>
              <a:t>e.g. *infile ‘tutor.dat’;</a:t>
            </a:r>
          </a:p>
          <a:p>
            <a:pPr eaLnBrk="1" hangingPunct="1"/>
            <a:r>
              <a:rPr lang="en-US" sz="2600"/>
              <a:t>Alternatively, highlight the text that you would like to comment and use the keys Ctrl / to comment the line.  To uncomment a line, highlight and use the Ctrl Shift / keys.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Comments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 l="10938" t="8051" r="36719" b="64780"/>
          <a:stretch>
            <a:fillRect/>
          </a:stretch>
        </p:blipFill>
        <p:spPr bwMode="auto">
          <a:xfrm>
            <a:off x="609600" y="2438400"/>
            <a:ext cx="784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743200"/>
            <a:ext cx="7543800" cy="1295400"/>
          </a:xfrm>
        </p:spPr>
        <p:txBody>
          <a:bodyPr/>
          <a:lstStyle/>
          <a:p>
            <a:pPr algn="ctr" eaLnBrk="1" hangingPunct="1"/>
            <a:r>
              <a:rPr lang="en-US" sz="7200"/>
              <a:t>SAS Windows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Windows</a:t>
            </a:r>
          </a:p>
        </p:txBody>
      </p:sp>
      <p:pic>
        <p:nvPicPr>
          <p:cNvPr id="22531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6096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019800" y="2362200"/>
            <a:ext cx="18288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8600" y="2438400"/>
            <a:ext cx="9144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00" y="4267200"/>
            <a:ext cx="9144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90800" y="4114800"/>
            <a:ext cx="5334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2362200"/>
            <a:ext cx="11430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Explorer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2209800"/>
            <a:ext cx="3810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Enhanced Editor Window</a:t>
            </a:r>
          </a:p>
        </p:txBody>
      </p:sp>
      <p:pic>
        <p:nvPicPr>
          <p:cNvPr id="23555" name="Picture 1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447800"/>
            <a:ext cx="6705600" cy="3733800"/>
          </a:xfrm>
        </p:spPr>
      </p:pic>
      <p:sp>
        <p:nvSpPr>
          <p:cNvPr id="23556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334000"/>
            <a:ext cx="8229600" cy="1104900"/>
          </a:xfrm>
        </p:spPr>
        <p:txBody>
          <a:bodyPr/>
          <a:lstStyle/>
          <a:p>
            <a:pPr eaLnBrk="1" hangingPunct="1"/>
            <a:r>
              <a:rPr lang="en-US" sz="1600"/>
              <a:t>Your program script appears in this window. </a:t>
            </a:r>
          </a:p>
          <a:p>
            <a:pPr eaLnBrk="1" hangingPunct="1"/>
            <a:r>
              <a:rPr lang="en-US" sz="1600"/>
              <a:t>You can either bring it in from a file or type the program right into the window.</a:t>
            </a:r>
          </a:p>
          <a:p>
            <a:pPr eaLnBrk="1" hangingPunct="1"/>
            <a:r>
              <a:rPr lang="en-US" sz="1600"/>
              <a:t>Once the program is in the window, you can Click Submit (or the running guy).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81400"/>
            <a:ext cx="1371600" cy="646331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Enhanced Editor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52600" y="3276600"/>
            <a:ext cx="5334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0" y="2133600"/>
            <a:ext cx="137160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A345458-43B7-4477-B108-96A001405C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7425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Major Competitors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FB4035-4F7C-407A-9160-A6A5093D1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5334000"/>
            <a:ext cx="2523532" cy="739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A9FE6E-0008-470D-859A-0B429EEFA6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21" y="5280304"/>
            <a:ext cx="2190779" cy="7934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4B054D-A658-44B1-86F1-0B11BE3266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3746" y="2403753"/>
            <a:ext cx="2028854" cy="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1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Log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49530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/>
              <a:t>SAS Log provides a “blow by blow” account of the execution of your program.  It includes how many observations were read and output, as well as, errors and notes.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Note the errors in red.</a:t>
            </a:r>
          </a:p>
        </p:txBody>
      </p:sp>
      <p:pic>
        <p:nvPicPr>
          <p:cNvPr id="8" name="Content Placeholder 7" descr="SAS Log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285122" y="2209800"/>
            <a:ext cx="8858878" cy="2439401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Output Window</a:t>
            </a:r>
          </a:p>
        </p:txBody>
      </p:sp>
      <p:pic>
        <p:nvPicPr>
          <p:cNvPr id="2560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SAS Library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/>
              <a:t>SAS Data Libraries are like drawers in a filing cabinet.  The SAS data sets are files within those drawers.  Note the icons for the SAS library match that metaphor.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In order to assign a “drawer”, you assign a library reference name (</a:t>
            </a:r>
            <a:r>
              <a:rPr lang="en-US" sz="1600" dirty="0" err="1"/>
              <a:t>libref</a:t>
            </a:r>
            <a:r>
              <a:rPr lang="en-US" sz="16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There are two drawers already in your library: work (temporary) and </a:t>
            </a:r>
            <a:r>
              <a:rPr lang="en-US" sz="1600" dirty="0" err="1"/>
              <a:t>sasuser</a:t>
            </a:r>
            <a:r>
              <a:rPr lang="en-US" sz="1600" dirty="0"/>
              <a:t> (permanent).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You can also create your own libraries (drawers) using the </a:t>
            </a:r>
            <a:r>
              <a:rPr lang="en-US" sz="1600" dirty="0" err="1"/>
              <a:t>libname</a:t>
            </a:r>
            <a:r>
              <a:rPr lang="en-US" sz="1600" dirty="0"/>
              <a:t> statement.</a:t>
            </a:r>
          </a:p>
        </p:txBody>
      </p:sp>
      <p:pic>
        <p:nvPicPr>
          <p:cNvPr id="5" name="Picture 4" descr="SAS libraries.jpg"/>
          <p:cNvPicPr>
            <a:picLocks noChangeAspect="1"/>
          </p:cNvPicPr>
          <p:nvPr/>
        </p:nvPicPr>
        <p:blipFill>
          <a:blip r:embed="rId2" cstate="print"/>
          <a:srcRect t="4651"/>
          <a:stretch>
            <a:fillRect/>
          </a:stretch>
        </p:blipFill>
        <p:spPr>
          <a:xfrm>
            <a:off x="3276600" y="3276600"/>
            <a:ext cx="3034703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Establishing the libname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257800"/>
            <a:ext cx="8001000" cy="1252537"/>
          </a:xfrm>
        </p:spPr>
        <p:txBody>
          <a:bodyPr/>
          <a:lstStyle/>
          <a:p>
            <a:pPr eaLnBrk="1" hangingPunct="1">
              <a:buNone/>
            </a:pPr>
            <a:r>
              <a:rPr lang="en-US" sz="2600" dirty="0" err="1"/>
              <a:t>libname</a:t>
            </a:r>
            <a:r>
              <a:rPr lang="en-US" sz="2600" dirty="0"/>
              <a:t> Tina ‘</a:t>
            </a:r>
            <a:r>
              <a:rPr lang="en-US" sz="2600" dirty="0" err="1"/>
              <a:t>E:\Trainings\JMP</a:t>
            </a:r>
            <a:r>
              <a:rPr lang="en-US" sz="2600" dirty="0"/>
              <a:t> Training’; </a:t>
            </a:r>
          </a:p>
          <a:p>
            <a:pPr eaLnBrk="1" hangingPunct="1">
              <a:buNone/>
            </a:pPr>
            <a:r>
              <a:rPr lang="en-US" sz="2600" dirty="0"/>
              <a:t>run;</a:t>
            </a:r>
          </a:p>
          <a:p>
            <a:pPr eaLnBrk="1" hangingPunct="1">
              <a:buNone/>
            </a:pPr>
            <a:endParaRPr lang="en-US" sz="2600" dirty="0"/>
          </a:p>
        </p:txBody>
      </p:sp>
      <p:pic>
        <p:nvPicPr>
          <p:cNvPr id="27652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1600200"/>
            <a:ext cx="4800600" cy="3417888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3886200" y="3124200"/>
            <a:ext cx="2133600" cy="1477328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Type the </a:t>
            </a:r>
            <a:r>
              <a:rPr lang="en-US" dirty="0" err="1"/>
              <a:t>libname</a:t>
            </a:r>
            <a:r>
              <a:rPr lang="en-US" dirty="0"/>
              <a:t> command in the Enhanced Editor.  Click on the running icon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71800" y="2590800"/>
            <a:ext cx="8382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29000" y="1905000"/>
            <a:ext cx="1219200" cy="1219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Viewtable Window</a:t>
            </a:r>
          </a:p>
        </p:txBody>
      </p:sp>
      <p:pic>
        <p:nvPicPr>
          <p:cNvPr id="2969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Proc Univariate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4400"/>
              <a:t>Proc Univariate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 Univariate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/>
          <a:srcRect l="-781" t="1042" r="28125" b="45833"/>
          <a:stretch>
            <a:fillRect/>
          </a:stretch>
        </p:blipFill>
        <p:spPr bwMode="auto">
          <a:xfrm>
            <a:off x="685800" y="1752600"/>
            <a:ext cx="7086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 Univariate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 cstate="print"/>
          <a:srcRect l="18750" r="8594" b="18059"/>
          <a:stretch>
            <a:fillRect/>
          </a:stretch>
        </p:blipFill>
        <p:spPr bwMode="auto">
          <a:xfrm>
            <a:off x="838200" y="1295400"/>
            <a:ext cx="65532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359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Key 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153400" cy="4411662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Predicting what will be the right segment for a marketing</a:t>
            </a:r>
            <a:br>
              <a:rPr lang="en-US" altLang="zh-CN" sz="2000" dirty="0"/>
            </a:br>
            <a:r>
              <a:rPr lang="en-US" altLang="zh-CN" sz="2000" dirty="0"/>
              <a:t>campaign – </a:t>
            </a:r>
            <a:r>
              <a:rPr lang="en-US" altLang="zh-CN" sz="2000" dirty="0">
                <a:solidFill>
                  <a:srgbClr val="FF0000"/>
                </a:solidFill>
              </a:rPr>
              <a:t>Decision Trees</a:t>
            </a:r>
          </a:p>
          <a:p>
            <a:pPr eaLnBrk="1" hangingPunct="1"/>
            <a:r>
              <a:rPr lang="en-US" altLang="zh-CN" sz="2000" dirty="0"/>
              <a:t>Predicting the loan repay capacity of a customer – </a:t>
            </a:r>
            <a:r>
              <a:rPr lang="en-US" altLang="zh-CN" sz="2000" dirty="0">
                <a:solidFill>
                  <a:srgbClr val="FF0000"/>
                </a:solidFill>
              </a:rPr>
              <a:t>Logistic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Regression</a:t>
            </a:r>
          </a:p>
          <a:p>
            <a:pPr eaLnBrk="1" hangingPunct="1"/>
            <a:r>
              <a:rPr lang="en-US" altLang="zh-CN" sz="2000" dirty="0"/>
              <a:t>Forecasting the revenue numbers for a product – </a:t>
            </a:r>
            <a:r>
              <a:rPr lang="en-US" altLang="zh-CN" sz="2000" dirty="0">
                <a:solidFill>
                  <a:srgbClr val="FF0000"/>
                </a:solidFill>
              </a:rPr>
              <a:t>ARIMA</a:t>
            </a:r>
          </a:p>
          <a:p>
            <a:pPr eaLnBrk="1" hangingPunct="1"/>
            <a:r>
              <a:rPr lang="en-US" altLang="zh-CN" sz="2000" dirty="0"/>
              <a:t>Identifying fraud claims in healthcare insurance – </a:t>
            </a:r>
            <a:r>
              <a:rPr lang="en-US" altLang="zh-CN" sz="2000" dirty="0">
                <a:solidFill>
                  <a:srgbClr val="FF0000"/>
                </a:solidFill>
              </a:rPr>
              <a:t>Cluster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Analysis</a:t>
            </a:r>
          </a:p>
          <a:p>
            <a:pPr eaLnBrk="1" hangingPunct="1"/>
            <a:r>
              <a:rPr lang="en-US" altLang="zh-CN" sz="2000" dirty="0"/>
              <a:t>The recommendation engine that predicts the best product</a:t>
            </a:r>
            <a:br>
              <a:rPr lang="en-US" altLang="zh-CN" sz="2000" dirty="0"/>
            </a:br>
            <a:r>
              <a:rPr lang="en-US" altLang="zh-CN" sz="2000" dirty="0"/>
              <a:t>that interests the user - </a:t>
            </a:r>
            <a:r>
              <a:rPr lang="en-US" altLang="zh-CN" sz="2000" dirty="0">
                <a:solidFill>
                  <a:srgbClr val="FF0000"/>
                </a:solidFill>
              </a:rPr>
              <a:t>Neural networks</a:t>
            </a:r>
          </a:p>
          <a:p>
            <a:pPr eaLnBrk="1" hangingPunct="1"/>
            <a:r>
              <a:rPr lang="en-US" altLang="zh-CN" sz="2000" dirty="0"/>
              <a:t>Predicting the sales numbers based on macro economic data –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Regression analysis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0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359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Phases of Learning SAS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F07E3-7614-4246-B8C7-5029E05D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1811"/>
            <a:ext cx="7528408" cy="30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7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SAS Windows Environment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does it look like</a:t>
            </a:r>
          </a:p>
        </p:txBody>
      </p:sp>
    </p:spTree>
    <p:extLst>
      <p:ext uri="{BB962C8B-B14F-4D97-AF65-F5344CB8AC3E}">
        <p14:creationId xmlns:p14="http://schemas.microsoft.com/office/powerpoint/2010/main" val="176767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SAS EG Screen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B163DB-2F68-4774-8CDE-39FAAF38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94" y="1905000"/>
            <a:ext cx="7582971" cy="42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SAS EG Screen - UI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A431D4-79C4-4BE4-A5CD-B718B139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54162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6095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867</TotalTime>
  <Words>1204</Words>
  <Application>Microsoft Office PowerPoint</Application>
  <PresentationFormat>全屏显示(4:3)</PresentationFormat>
  <Paragraphs>167</Paragraphs>
  <Slides>47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等线</vt:lpstr>
      <vt:lpstr>Arial</vt:lpstr>
      <vt:lpstr>Calibri</vt:lpstr>
      <vt:lpstr>Courier New</vt:lpstr>
      <vt:lpstr>Times New Roman</vt:lpstr>
      <vt:lpstr>Wingdings</vt:lpstr>
      <vt:lpstr>Network</vt:lpstr>
      <vt:lpstr>Introduction to SAS Programming</vt:lpstr>
      <vt:lpstr>What is SAS?</vt:lpstr>
      <vt:lpstr>Various Industries Use SAS</vt:lpstr>
      <vt:lpstr>Major Competitors</vt:lpstr>
      <vt:lpstr>Key Applications</vt:lpstr>
      <vt:lpstr>Phases of Learning SAS</vt:lpstr>
      <vt:lpstr>SAS Windows Environment</vt:lpstr>
      <vt:lpstr>The SAS EG Screen</vt:lpstr>
      <vt:lpstr>The SAS EG Screen - UI</vt:lpstr>
      <vt:lpstr>Explorer</vt:lpstr>
      <vt:lpstr>Editor Window</vt:lpstr>
      <vt:lpstr>Log Window</vt:lpstr>
      <vt:lpstr>Output Window</vt:lpstr>
      <vt:lpstr>Give it a try: my first SAS program</vt:lpstr>
      <vt:lpstr>SAS Libraries</vt:lpstr>
      <vt:lpstr>Temporary and permanent libraries </vt:lpstr>
      <vt:lpstr>Defining a library</vt:lpstr>
      <vt:lpstr>Referencing files in SAS Libraries </vt:lpstr>
      <vt:lpstr>SAS default libraries</vt:lpstr>
      <vt:lpstr>SAS Datasets</vt:lpstr>
      <vt:lpstr>SAS Program</vt:lpstr>
      <vt:lpstr>SAS Data Set Terminology</vt:lpstr>
      <vt:lpstr>Data Set Descriptor Section</vt:lpstr>
      <vt:lpstr>SAS Data Section</vt:lpstr>
      <vt:lpstr>Attributes of Variables</vt:lpstr>
      <vt:lpstr>SAS Data Set and Variable Name Criteria</vt:lpstr>
      <vt:lpstr>SAS Dates</vt:lpstr>
      <vt:lpstr>Missing Data in SAS</vt:lpstr>
      <vt:lpstr>SAS Syntax</vt:lpstr>
      <vt:lpstr>SAS Syntax</vt:lpstr>
      <vt:lpstr>Example of SAS Syntax</vt:lpstr>
      <vt:lpstr>SAS Syntax Rules</vt:lpstr>
      <vt:lpstr>Example of SAS Free Format</vt:lpstr>
      <vt:lpstr>Example of SAS Formatted</vt:lpstr>
      <vt:lpstr>SAS Comments</vt:lpstr>
      <vt:lpstr>SAS Comments</vt:lpstr>
      <vt:lpstr>SAS Windows</vt:lpstr>
      <vt:lpstr>SAS Windows</vt:lpstr>
      <vt:lpstr>Enhanced Editor Window</vt:lpstr>
      <vt:lpstr>SAS Log </vt:lpstr>
      <vt:lpstr>Output Window</vt:lpstr>
      <vt:lpstr>SAS Library</vt:lpstr>
      <vt:lpstr>Establishing the libname</vt:lpstr>
      <vt:lpstr>Viewtable Window</vt:lpstr>
      <vt:lpstr>Proc Univariate</vt:lpstr>
      <vt:lpstr>Proc Univariate</vt:lpstr>
      <vt:lpstr>Proc Univariate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Programming</dc:title>
  <dc:creator>cughrin</dc:creator>
  <cp:lastModifiedBy>秦 宇</cp:lastModifiedBy>
  <cp:revision>105</cp:revision>
  <dcterms:created xsi:type="dcterms:W3CDTF">2008-06-16T18:01:02Z</dcterms:created>
  <dcterms:modified xsi:type="dcterms:W3CDTF">2020-02-19T13:59:39Z</dcterms:modified>
</cp:coreProperties>
</file>