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5" r:id="rId8"/>
    <p:sldId id="266" r:id="rId9"/>
    <p:sldId id="267" r:id="rId10"/>
    <p:sldId id="268" r:id="rId11"/>
    <p:sldId id="270" r:id="rId12"/>
    <p:sldId id="272" r:id="rId13"/>
    <p:sldId id="273" r:id="rId14"/>
    <p:sldId id="274" r:id="rId15"/>
    <p:sldId id="275"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yudong89@126.com" initials="q" lastIdx="1" clrIdx="0">
    <p:extLst>
      <p:ext uri="{19B8F6BF-5375-455C-9EA6-DF929625EA0E}">
        <p15:presenceInfo xmlns:p15="http://schemas.microsoft.com/office/powerpoint/2012/main" userId="86b2f4c6c02b5e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10" d="100"/>
          <a:sy n="110" d="100"/>
        </p:scale>
        <p:origin x="-370" y="-7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354230-9AA1-41B5-8248-0AE58FA3D0C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E0DC3E9E-3628-45D9-8773-2B143445421B}">
      <dgm:prSet/>
      <dgm:spPr/>
      <dgm:t>
        <a:bodyPr/>
        <a:lstStyle/>
        <a:p>
          <a:r>
            <a:rPr lang="en-US" dirty="0"/>
            <a:t>Pod</a:t>
          </a:r>
          <a:r>
            <a:rPr lang="zh-CN" dirty="0"/>
            <a:t>，是由一个或多个紧密耦合的容器的集合。</a:t>
          </a:r>
          <a:r>
            <a:rPr lang="en-US" dirty="0"/>
            <a:t>Pod </a:t>
          </a:r>
          <a:r>
            <a:rPr lang="zh-CN" dirty="0"/>
            <a:t>是可以在 </a:t>
          </a:r>
          <a:r>
            <a:rPr lang="en-US" dirty="0"/>
            <a:t>Kubernetes </a:t>
          </a:r>
          <a:r>
            <a:rPr lang="zh-CN" dirty="0"/>
            <a:t>中创建和管理的、最小的可部署的计算单元。</a:t>
          </a:r>
        </a:p>
      </dgm:t>
    </dgm:pt>
    <dgm:pt modelId="{686B5A82-7E51-4737-B68C-59090F36B766}" type="parTrans" cxnId="{5EA35EC7-3D58-486A-B918-EC447ED34862}">
      <dgm:prSet/>
      <dgm:spPr/>
      <dgm:t>
        <a:bodyPr/>
        <a:lstStyle/>
        <a:p>
          <a:endParaRPr lang="zh-CN" altLang="en-US"/>
        </a:p>
      </dgm:t>
    </dgm:pt>
    <dgm:pt modelId="{A8EB446E-529C-465C-A9B9-7E44F9820DD0}" type="sibTrans" cxnId="{5EA35EC7-3D58-486A-B918-EC447ED34862}">
      <dgm:prSet/>
      <dgm:spPr/>
      <dgm:t>
        <a:bodyPr/>
        <a:lstStyle/>
        <a:p>
          <a:endParaRPr lang="zh-CN" altLang="en-US"/>
        </a:p>
      </dgm:t>
    </dgm:pt>
    <dgm:pt modelId="{7FA4CFCF-78C7-47C6-BEEE-F0FC312E05A0}" type="pres">
      <dgm:prSet presAssocID="{2D354230-9AA1-41B5-8248-0AE58FA3D0C8}" presName="linearFlow" presStyleCnt="0">
        <dgm:presLayoutVars>
          <dgm:dir/>
          <dgm:resizeHandles val="exact"/>
        </dgm:presLayoutVars>
      </dgm:prSet>
      <dgm:spPr/>
    </dgm:pt>
    <dgm:pt modelId="{7C9FDFD7-6F3C-40B2-8E2F-55E61B5A4748}" type="pres">
      <dgm:prSet presAssocID="{E0DC3E9E-3628-45D9-8773-2B143445421B}" presName="composite" presStyleCnt="0"/>
      <dgm:spPr/>
    </dgm:pt>
    <dgm:pt modelId="{3108AC42-5482-4A6A-A205-8EDAEE9438E9}" type="pres">
      <dgm:prSet presAssocID="{E0DC3E9E-3628-45D9-8773-2B143445421B}"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846F6B5C-7EAF-445B-B402-918228830839}" type="pres">
      <dgm:prSet presAssocID="{E0DC3E9E-3628-45D9-8773-2B143445421B}" presName="txShp" presStyleLbl="node1" presStyleIdx="0" presStyleCnt="1">
        <dgm:presLayoutVars>
          <dgm:bulletEnabled val="1"/>
        </dgm:presLayoutVars>
      </dgm:prSet>
      <dgm:spPr/>
    </dgm:pt>
  </dgm:ptLst>
  <dgm:cxnLst>
    <dgm:cxn modelId="{98339637-2820-47E1-B8D2-5D89C6F53757}" type="presOf" srcId="{E0DC3E9E-3628-45D9-8773-2B143445421B}" destId="{846F6B5C-7EAF-445B-B402-918228830839}" srcOrd="0" destOrd="0" presId="urn:microsoft.com/office/officeart/2005/8/layout/vList3"/>
    <dgm:cxn modelId="{A6632670-636F-400C-ABAC-EB6E4A1F85B5}" type="presOf" srcId="{2D354230-9AA1-41B5-8248-0AE58FA3D0C8}" destId="{7FA4CFCF-78C7-47C6-BEEE-F0FC312E05A0}" srcOrd="0" destOrd="0" presId="urn:microsoft.com/office/officeart/2005/8/layout/vList3"/>
    <dgm:cxn modelId="{5EA35EC7-3D58-486A-B918-EC447ED34862}" srcId="{2D354230-9AA1-41B5-8248-0AE58FA3D0C8}" destId="{E0DC3E9E-3628-45D9-8773-2B143445421B}" srcOrd="0" destOrd="0" parTransId="{686B5A82-7E51-4737-B68C-59090F36B766}" sibTransId="{A8EB446E-529C-465C-A9B9-7E44F9820DD0}"/>
    <dgm:cxn modelId="{4459313C-8F81-4553-9E0A-B37610E287F3}" type="presParOf" srcId="{7FA4CFCF-78C7-47C6-BEEE-F0FC312E05A0}" destId="{7C9FDFD7-6F3C-40B2-8E2F-55E61B5A4748}" srcOrd="0" destOrd="0" presId="urn:microsoft.com/office/officeart/2005/8/layout/vList3"/>
    <dgm:cxn modelId="{367925B9-5574-41B4-A7EB-3EDBDD78E404}" type="presParOf" srcId="{7C9FDFD7-6F3C-40B2-8E2F-55E61B5A4748}" destId="{3108AC42-5482-4A6A-A205-8EDAEE9438E9}" srcOrd="0" destOrd="0" presId="urn:microsoft.com/office/officeart/2005/8/layout/vList3"/>
    <dgm:cxn modelId="{FE9E35B7-AAA7-4196-B6FB-5FE51D3A230B}" type="presParOf" srcId="{7C9FDFD7-6F3C-40B2-8E2F-55E61B5A4748}" destId="{846F6B5C-7EAF-445B-B402-91822883083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0009B2-43D6-4EAB-987A-F3CE82F3A3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4218118-6434-4BBF-A3AA-31A731299430}">
      <dgm:prSet/>
      <dgm:spPr/>
      <dgm:t>
        <a:bodyPr/>
        <a:lstStyle/>
        <a:p>
          <a:r>
            <a:rPr lang="en-US" b="1"/>
            <a:t>Container </a:t>
          </a:r>
          <a:r>
            <a:rPr lang="zh-CN" b="1"/>
            <a:t>状态</a:t>
          </a:r>
          <a:endParaRPr lang="zh-CN"/>
        </a:p>
      </dgm:t>
    </dgm:pt>
    <dgm:pt modelId="{40100F17-FEC4-4820-87C0-88A091F8816E}" type="parTrans" cxnId="{10BE6EEC-8F3A-4D9A-9476-D108293697F7}">
      <dgm:prSet/>
      <dgm:spPr/>
      <dgm:t>
        <a:bodyPr/>
        <a:lstStyle/>
        <a:p>
          <a:endParaRPr lang="zh-CN" altLang="en-US"/>
        </a:p>
      </dgm:t>
    </dgm:pt>
    <dgm:pt modelId="{85125A16-FEBD-4BC9-AEED-B28C82E98298}" type="sibTrans" cxnId="{10BE6EEC-8F3A-4D9A-9476-D108293697F7}">
      <dgm:prSet/>
      <dgm:spPr/>
      <dgm:t>
        <a:bodyPr/>
        <a:lstStyle/>
        <a:p>
          <a:endParaRPr lang="zh-CN" altLang="en-US"/>
        </a:p>
      </dgm:t>
    </dgm:pt>
    <dgm:pt modelId="{25D87D0F-B608-4BAD-917E-4DAB5C61B39B}">
      <dgm:prSet/>
      <dgm:spPr/>
      <dgm:t>
        <a:bodyPr/>
        <a:lstStyle/>
        <a:p>
          <a:r>
            <a:rPr lang="en-US" b="1" dirty="0"/>
            <a:t>Container </a:t>
          </a:r>
          <a:r>
            <a:rPr lang="zh-CN" b="1" dirty="0"/>
            <a:t>重启策略</a:t>
          </a:r>
          <a:endParaRPr lang="zh-CN" dirty="0"/>
        </a:p>
      </dgm:t>
    </dgm:pt>
    <dgm:pt modelId="{41D0FCAB-33F7-46CA-91A5-CB4DE8775FFF}" type="parTrans" cxnId="{7E4E0C6E-47E9-4306-9680-DBCA9645B21B}">
      <dgm:prSet/>
      <dgm:spPr/>
      <dgm:t>
        <a:bodyPr/>
        <a:lstStyle/>
        <a:p>
          <a:endParaRPr lang="zh-CN" altLang="en-US"/>
        </a:p>
      </dgm:t>
    </dgm:pt>
    <dgm:pt modelId="{7CA84F46-68BC-4B85-A530-2AD801784A48}" type="sibTrans" cxnId="{7E4E0C6E-47E9-4306-9680-DBCA9645B21B}">
      <dgm:prSet/>
      <dgm:spPr/>
      <dgm:t>
        <a:bodyPr/>
        <a:lstStyle/>
        <a:p>
          <a:endParaRPr lang="zh-CN" altLang="en-US"/>
        </a:p>
      </dgm:t>
    </dgm:pt>
    <dgm:pt modelId="{3AAC46DA-584A-4AA3-A952-A1B0ABAC9753}">
      <dgm:prSet/>
      <dgm:spPr/>
      <dgm:t>
        <a:bodyPr/>
        <a:lstStyle/>
        <a:p>
          <a:r>
            <a:rPr lang="en-US" b="1"/>
            <a:t>Container </a:t>
          </a:r>
          <a:r>
            <a:rPr lang="zh-CN" b="1"/>
            <a:t>探针</a:t>
          </a:r>
          <a:endParaRPr lang="zh-CN"/>
        </a:p>
      </dgm:t>
    </dgm:pt>
    <dgm:pt modelId="{736646AE-0548-48FD-96BE-1F006E338706}" type="parTrans" cxnId="{26BA460E-09F0-4D50-A6F1-2DA7937371E3}">
      <dgm:prSet/>
      <dgm:spPr/>
      <dgm:t>
        <a:bodyPr/>
        <a:lstStyle/>
        <a:p>
          <a:endParaRPr lang="zh-CN" altLang="en-US"/>
        </a:p>
      </dgm:t>
    </dgm:pt>
    <dgm:pt modelId="{BB4B683A-DC0B-4BC7-A791-8C92F164C0AF}" type="sibTrans" cxnId="{26BA460E-09F0-4D50-A6F1-2DA7937371E3}">
      <dgm:prSet/>
      <dgm:spPr/>
      <dgm:t>
        <a:bodyPr/>
        <a:lstStyle/>
        <a:p>
          <a:endParaRPr lang="zh-CN" altLang="en-US"/>
        </a:p>
      </dgm:t>
    </dgm:pt>
    <dgm:pt modelId="{5FD402D0-7829-4BA6-B372-75DE43C403F5}">
      <dgm:prSet/>
      <dgm:spPr/>
      <dgm:t>
        <a:bodyPr/>
        <a:lstStyle/>
        <a:p>
          <a:r>
            <a:rPr lang="en-US" b="1"/>
            <a:t>Probe</a:t>
          </a:r>
          <a:r>
            <a:rPr lang="zh-CN" b="1"/>
            <a:t> 类型</a:t>
          </a:r>
          <a:endParaRPr lang="zh-CN"/>
        </a:p>
      </dgm:t>
    </dgm:pt>
    <dgm:pt modelId="{7A701418-6E02-493D-9252-F6870BE4012A}" type="parTrans" cxnId="{587103D3-1E63-4485-95BF-445ECC67B2AA}">
      <dgm:prSet/>
      <dgm:spPr/>
      <dgm:t>
        <a:bodyPr/>
        <a:lstStyle/>
        <a:p>
          <a:endParaRPr lang="zh-CN" altLang="en-US"/>
        </a:p>
      </dgm:t>
    </dgm:pt>
    <dgm:pt modelId="{708A73C5-8034-4A24-8DE7-078246690AB0}" type="sibTrans" cxnId="{587103D3-1E63-4485-95BF-445ECC67B2AA}">
      <dgm:prSet/>
      <dgm:spPr/>
      <dgm:t>
        <a:bodyPr/>
        <a:lstStyle/>
        <a:p>
          <a:endParaRPr lang="zh-CN" altLang="en-US"/>
        </a:p>
      </dgm:t>
    </dgm:pt>
    <dgm:pt modelId="{97B7E6F5-6C50-4B0B-823B-99FF45460BC9}">
      <dgm:prSet/>
      <dgm:spPr/>
      <dgm:t>
        <a:bodyPr/>
        <a:lstStyle/>
        <a:p>
          <a:r>
            <a:rPr lang="zh-CN" b="1"/>
            <a:t>各个 </a:t>
          </a:r>
          <a:r>
            <a:rPr lang="en-US" b="1"/>
            <a:t>Probe </a:t>
          </a:r>
          <a:r>
            <a:rPr lang="zh-CN" b="1"/>
            <a:t>何时使用</a:t>
          </a:r>
          <a:endParaRPr lang="zh-CN"/>
        </a:p>
      </dgm:t>
    </dgm:pt>
    <dgm:pt modelId="{E66BA659-B9E4-4CB0-B462-25B180C4A28B}" type="parTrans" cxnId="{83F373FC-CC21-46C2-AAA2-E00A87D01718}">
      <dgm:prSet/>
      <dgm:spPr/>
      <dgm:t>
        <a:bodyPr/>
        <a:lstStyle/>
        <a:p>
          <a:endParaRPr lang="zh-CN" altLang="en-US"/>
        </a:p>
      </dgm:t>
    </dgm:pt>
    <dgm:pt modelId="{8439006A-58DB-4CD7-A836-71AD09C06D01}" type="sibTrans" cxnId="{83F373FC-CC21-46C2-AAA2-E00A87D01718}">
      <dgm:prSet/>
      <dgm:spPr/>
      <dgm:t>
        <a:bodyPr/>
        <a:lstStyle/>
        <a:p>
          <a:endParaRPr lang="zh-CN" altLang="en-US"/>
        </a:p>
      </dgm:t>
    </dgm:pt>
    <dgm:pt modelId="{58222B2B-36EF-4C0C-867F-696A9887F3ED}" type="pres">
      <dgm:prSet presAssocID="{0E0009B2-43D6-4EAB-987A-F3CE82F3A35A}" presName="linear" presStyleCnt="0">
        <dgm:presLayoutVars>
          <dgm:animLvl val="lvl"/>
          <dgm:resizeHandles val="exact"/>
        </dgm:presLayoutVars>
      </dgm:prSet>
      <dgm:spPr/>
    </dgm:pt>
    <dgm:pt modelId="{36848C7B-6AB9-4B5D-85B2-8131F9FF0F3C}" type="pres">
      <dgm:prSet presAssocID="{B4218118-6434-4BBF-A3AA-31A731299430}" presName="parentText" presStyleLbl="node1" presStyleIdx="0" presStyleCnt="5">
        <dgm:presLayoutVars>
          <dgm:chMax val="0"/>
          <dgm:bulletEnabled val="1"/>
        </dgm:presLayoutVars>
      </dgm:prSet>
      <dgm:spPr/>
    </dgm:pt>
    <dgm:pt modelId="{AFB26621-106F-41A0-B039-A79BE39B64A0}" type="pres">
      <dgm:prSet presAssocID="{85125A16-FEBD-4BC9-AEED-B28C82E98298}" presName="spacer" presStyleCnt="0"/>
      <dgm:spPr/>
    </dgm:pt>
    <dgm:pt modelId="{04C250A8-E720-4DED-8438-04AF37D6BC47}" type="pres">
      <dgm:prSet presAssocID="{25D87D0F-B608-4BAD-917E-4DAB5C61B39B}" presName="parentText" presStyleLbl="node1" presStyleIdx="1" presStyleCnt="5">
        <dgm:presLayoutVars>
          <dgm:chMax val="0"/>
          <dgm:bulletEnabled val="1"/>
        </dgm:presLayoutVars>
      </dgm:prSet>
      <dgm:spPr/>
    </dgm:pt>
    <dgm:pt modelId="{E33DC916-1420-4306-8402-19EF198A64A1}" type="pres">
      <dgm:prSet presAssocID="{7CA84F46-68BC-4B85-A530-2AD801784A48}" presName="spacer" presStyleCnt="0"/>
      <dgm:spPr/>
    </dgm:pt>
    <dgm:pt modelId="{CD181B26-2CAA-4408-A768-381EA75ECB7F}" type="pres">
      <dgm:prSet presAssocID="{3AAC46DA-584A-4AA3-A952-A1B0ABAC9753}" presName="parentText" presStyleLbl="node1" presStyleIdx="2" presStyleCnt="5">
        <dgm:presLayoutVars>
          <dgm:chMax val="0"/>
          <dgm:bulletEnabled val="1"/>
        </dgm:presLayoutVars>
      </dgm:prSet>
      <dgm:spPr/>
    </dgm:pt>
    <dgm:pt modelId="{8DF44365-5DEE-42FD-A099-5B3E0D6A9955}" type="pres">
      <dgm:prSet presAssocID="{BB4B683A-DC0B-4BC7-A791-8C92F164C0AF}" presName="spacer" presStyleCnt="0"/>
      <dgm:spPr/>
    </dgm:pt>
    <dgm:pt modelId="{1880FC18-7C9F-4AE4-8FDF-172D586A5864}" type="pres">
      <dgm:prSet presAssocID="{5FD402D0-7829-4BA6-B372-75DE43C403F5}" presName="parentText" presStyleLbl="node1" presStyleIdx="3" presStyleCnt="5">
        <dgm:presLayoutVars>
          <dgm:chMax val="0"/>
          <dgm:bulletEnabled val="1"/>
        </dgm:presLayoutVars>
      </dgm:prSet>
      <dgm:spPr/>
    </dgm:pt>
    <dgm:pt modelId="{00CA03C9-FC97-4258-B691-F54587BC3EAB}" type="pres">
      <dgm:prSet presAssocID="{708A73C5-8034-4A24-8DE7-078246690AB0}" presName="spacer" presStyleCnt="0"/>
      <dgm:spPr/>
    </dgm:pt>
    <dgm:pt modelId="{2FB1CBB3-EC04-448D-B945-B53D98360041}" type="pres">
      <dgm:prSet presAssocID="{97B7E6F5-6C50-4B0B-823B-99FF45460BC9}" presName="parentText" presStyleLbl="node1" presStyleIdx="4" presStyleCnt="5">
        <dgm:presLayoutVars>
          <dgm:chMax val="0"/>
          <dgm:bulletEnabled val="1"/>
        </dgm:presLayoutVars>
      </dgm:prSet>
      <dgm:spPr/>
    </dgm:pt>
  </dgm:ptLst>
  <dgm:cxnLst>
    <dgm:cxn modelId="{26BA460E-09F0-4D50-A6F1-2DA7937371E3}" srcId="{0E0009B2-43D6-4EAB-987A-F3CE82F3A35A}" destId="{3AAC46DA-584A-4AA3-A952-A1B0ABAC9753}" srcOrd="2" destOrd="0" parTransId="{736646AE-0548-48FD-96BE-1F006E338706}" sibTransId="{BB4B683A-DC0B-4BC7-A791-8C92F164C0AF}"/>
    <dgm:cxn modelId="{0C217418-0A60-483B-9629-6CBCC860D872}" type="presOf" srcId="{97B7E6F5-6C50-4B0B-823B-99FF45460BC9}" destId="{2FB1CBB3-EC04-448D-B945-B53D98360041}" srcOrd="0" destOrd="0" presId="urn:microsoft.com/office/officeart/2005/8/layout/vList2"/>
    <dgm:cxn modelId="{86A20423-7C4F-41AC-9107-6DC07FF33061}" type="presOf" srcId="{B4218118-6434-4BBF-A3AA-31A731299430}" destId="{36848C7B-6AB9-4B5D-85B2-8131F9FF0F3C}" srcOrd="0" destOrd="0" presId="urn:microsoft.com/office/officeart/2005/8/layout/vList2"/>
    <dgm:cxn modelId="{45E33E32-D007-4FF1-BC5E-60B38027D7D2}" type="presOf" srcId="{25D87D0F-B608-4BAD-917E-4DAB5C61B39B}" destId="{04C250A8-E720-4DED-8438-04AF37D6BC47}" srcOrd="0" destOrd="0" presId="urn:microsoft.com/office/officeart/2005/8/layout/vList2"/>
    <dgm:cxn modelId="{7E4E0C6E-47E9-4306-9680-DBCA9645B21B}" srcId="{0E0009B2-43D6-4EAB-987A-F3CE82F3A35A}" destId="{25D87D0F-B608-4BAD-917E-4DAB5C61B39B}" srcOrd="1" destOrd="0" parTransId="{41D0FCAB-33F7-46CA-91A5-CB4DE8775FFF}" sibTransId="{7CA84F46-68BC-4B85-A530-2AD801784A48}"/>
    <dgm:cxn modelId="{21975F59-EF45-414F-9C9E-7302EE0BC587}" type="presOf" srcId="{3AAC46DA-584A-4AA3-A952-A1B0ABAC9753}" destId="{CD181B26-2CAA-4408-A768-381EA75ECB7F}" srcOrd="0" destOrd="0" presId="urn:microsoft.com/office/officeart/2005/8/layout/vList2"/>
    <dgm:cxn modelId="{587103D3-1E63-4485-95BF-445ECC67B2AA}" srcId="{0E0009B2-43D6-4EAB-987A-F3CE82F3A35A}" destId="{5FD402D0-7829-4BA6-B372-75DE43C403F5}" srcOrd="3" destOrd="0" parTransId="{7A701418-6E02-493D-9252-F6870BE4012A}" sibTransId="{708A73C5-8034-4A24-8DE7-078246690AB0}"/>
    <dgm:cxn modelId="{185547DA-4AC6-4F07-8C82-6F6DC37FC379}" type="presOf" srcId="{0E0009B2-43D6-4EAB-987A-F3CE82F3A35A}" destId="{58222B2B-36EF-4C0C-867F-696A9887F3ED}" srcOrd="0" destOrd="0" presId="urn:microsoft.com/office/officeart/2005/8/layout/vList2"/>
    <dgm:cxn modelId="{10BE6EEC-8F3A-4D9A-9476-D108293697F7}" srcId="{0E0009B2-43D6-4EAB-987A-F3CE82F3A35A}" destId="{B4218118-6434-4BBF-A3AA-31A731299430}" srcOrd="0" destOrd="0" parTransId="{40100F17-FEC4-4820-87C0-88A091F8816E}" sibTransId="{85125A16-FEBD-4BC9-AEED-B28C82E98298}"/>
    <dgm:cxn modelId="{CF76F2F5-E19D-45A6-91FD-F39BE982ED1B}" type="presOf" srcId="{5FD402D0-7829-4BA6-B372-75DE43C403F5}" destId="{1880FC18-7C9F-4AE4-8FDF-172D586A5864}" srcOrd="0" destOrd="0" presId="urn:microsoft.com/office/officeart/2005/8/layout/vList2"/>
    <dgm:cxn modelId="{83F373FC-CC21-46C2-AAA2-E00A87D01718}" srcId="{0E0009B2-43D6-4EAB-987A-F3CE82F3A35A}" destId="{97B7E6F5-6C50-4B0B-823B-99FF45460BC9}" srcOrd="4" destOrd="0" parTransId="{E66BA659-B9E4-4CB0-B462-25B180C4A28B}" sibTransId="{8439006A-58DB-4CD7-A836-71AD09C06D01}"/>
    <dgm:cxn modelId="{32BB3091-2F77-425E-8E2C-A3F613268E8A}" type="presParOf" srcId="{58222B2B-36EF-4C0C-867F-696A9887F3ED}" destId="{36848C7B-6AB9-4B5D-85B2-8131F9FF0F3C}" srcOrd="0" destOrd="0" presId="urn:microsoft.com/office/officeart/2005/8/layout/vList2"/>
    <dgm:cxn modelId="{FE6D8C73-AA6A-42C4-B72E-2324D0736C5D}" type="presParOf" srcId="{58222B2B-36EF-4C0C-867F-696A9887F3ED}" destId="{AFB26621-106F-41A0-B039-A79BE39B64A0}" srcOrd="1" destOrd="0" presId="urn:microsoft.com/office/officeart/2005/8/layout/vList2"/>
    <dgm:cxn modelId="{7C1688B1-A23B-42B2-8906-AF2918A26FC6}" type="presParOf" srcId="{58222B2B-36EF-4C0C-867F-696A9887F3ED}" destId="{04C250A8-E720-4DED-8438-04AF37D6BC47}" srcOrd="2" destOrd="0" presId="urn:microsoft.com/office/officeart/2005/8/layout/vList2"/>
    <dgm:cxn modelId="{71328805-62B7-43BD-B00C-75E3776AB3AE}" type="presParOf" srcId="{58222B2B-36EF-4C0C-867F-696A9887F3ED}" destId="{E33DC916-1420-4306-8402-19EF198A64A1}" srcOrd="3" destOrd="0" presId="urn:microsoft.com/office/officeart/2005/8/layout/vList2"/>
    <dgm:cxn modelId="{73606AFB-D53B-489F-9F46-B849B55C3F23}" type="presParOf" srcId="{58222B2B-36EF-4C0C-867F-696A9887F3ED}" destId="{CD181B26-2CAA-4408-A768-381EA75ECB7F}" srcOrd="4" destOrd="0" presId="urn:microsoft.com/office/officeart/2005/8/layout/vList2"/>
    <dgm:cxn modelId="{93FC57F6-0542-418D-B20A-F831D51A10CB}" type="presParOf" srcId="{58222B2B-36EF-4C0C-867F-696A9887F3ED}" destId="{8DF44365-5DEE-42FD-A099-5B3E0D6A9955}" srcOrd="5" destOrd="0" presId="urn:microsoft.com/office/officeart/2005/8/layout/vList2"/>
    <dgm:cxn modelId="{DBA09B92-B639-4BF9-81ED-9500C7422DC7}" type="presParOf" srcId="{58222B2B-36EF-4C0C-867F-696A9887F3ED}" destId="{1880FC18-7C9F-4AE4-8FDF-172D586A5864}" srcOrd="6" destOrd="0" presId="urn:microsoft.com/office/officeart/2005/8/layout/vList2"/>
    <dgm:cxn modelId="{FD923ACD-E839-435D-9552-97A33F648E65}" type="presParOf" srcId="{58222B2B-36EF-4C0C-867F-696A9887F3ED}" destId="{00CA03C9-FC97-4258-B691-F54587BC3EAB}" srcOrd="7" destOrd="0" presId="urn:microsoft.com/office/officeart/2005/8/layout/vList2"/>
    <dgm:cxn modelId="{81D204E0-5E85-4F14-8E3C-4C6530D94BC3}" type="presParOf" srcId="{58222B2B-36EF-4C0C-867F-696A9887F3ED}" destId="{2FB1CBB3-EC04-448D-B945-B53D983600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F1B22C-A4D4-4241-8103-385A4AF7B97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DC083C6-E96B-4521-9107-CD22C7A0121E}">
      <dgm:prSet/>
      <dgm:spPr/>
      <dgm:t>
        <a:bodyPr/>
        <a:lstStyle/>
        <a:p>
          <a:r>
            <a:rPr lang="en-US" altLang="zh-CN" dirty="0" err="1"/>
            <a:t>readinessProbe</a:t>
          </a:r>
          <a:r>
            <a:rPr lang="en-US" altLang="zh-CN" dirty="0"/>
            <a:t>:</a:t>
          </a:r>
          <a:endParaRPr lang="zh-CN" altLang="en-US" dirty="0"/>
        </a:p>
        <a:p>
          <a:r>
            <a:rPr lang="en-US" altLang="zh-CN" dirty="0"/>
            <a:t> </a:t>
          </a:r>
          <a:r>
            <a:rPr lang="en-US" altLang="zh-CN" dirty="0" err="1"/>
            <a:t>initialDelaySeconds</a:t>
          </a:r>
          <a:r>
            <a:rPr lang="en-US" altLang="zh-CN" dirty="0"/>
            <a:t>: 30</a:t>
          </a:r>
          <a:endParaRPr lang="zh-CN" altLang="en-US" dirty="0"/>
        </a:p>
        <a:p>
          <a:r>
            <a:rPr lang="en-US" altLang="zh-CN" dirty="0"/>
            <a:t> </a:t>
          </a:r>
          <a:r>
            <a:rPr lang="en-US" altLang="zh-CN" dirty="0" err="1"/>
            <a:t>periodSeconds</a:t>
          </a:r>
          <a:r>
            <a:rPr lang="en-US" altLang="zh-CN" dirty="0"/>
            <a:t>: 5</a:t>
          </a:r>
          <a:endParaRPr lang="zh-CN" altLang="en-US" dirty="0"/>
        </a:p>
        <a:p>
          <a:r>
            <a:rPr lang="en-US" altLang="zh-CN" dirty="0"/>
            <a:t> </a:t>
          </a:r>
          <a:r>
            <a:rPr lang="en-US" altLang="zh-CN" dirty="0" err="1"/>
            <a:t>timeoutSeconds</a:t>
          </a:r>
          <a:r>
            <a:rPr lang="en-US" altLang="zh-CN" dirty="0"/>
            <a:t>: 1</a:t>
          </a:r>
          <a:endParaRPr lang="zh-CN" altLang="en-US" dirty="0"/>
        </a:p>
        <a:p>
          <a:r>
            <a:rPr lang="en-US" altLang="zh-CN" dirty="0"/>
            <a:t> </a:t>
          </a:r>
          <a:r>
            <a:rPr lang="en-US" altLang="zh-CN" dirty="0" err="1"/>
            <a:t>failureThreshold</a:t>
          </a:r>
          <a:r>
            <a:rPr lang="en-US" altLang="zh-CN" dirty="0"/>
            <a:t>: 3</a:t>
          </a:r>
          <a:endParaRPr lang="zh-CN" altLang="en-US" dirty="0"/>
        </a:p>
        <a:p>
          <a:r>
            <a:rPr lang="en-US" altLang="zh-CN" dirty="0"/>
            <a:t> </a:t>
          </a:r>
          <a:r>
            <a:rPr lang="en-US" altLang="zh-CN" dirty="0" err="1"/>
            <a:t>successThreshold</a:t>
          </a:r>
          <a:r>
            <a:rPr lang="en-US" altLang="zh-CN" dirty="0"/>
            <a:t>: 1</a:t>
          </a:r>
          <a:endParaRPr lang="zh-CN" altLang="en-US" dirty="0"/>
        </a:p>
        <a:p>
          <a:r>
            <a:rPr lang="en-US" altLang="zh-CN" dirty="0"/>
            <a:t> </a:t>
          </a:r>
          <a:r>
            <a:rPr lang="en-US" altLang="zh-CN" dirty="0" err="1"/>
            <a:t>httpGet</a:t>
          </a:r>
          <a:r>
            <a:rPr lang="en-US" altLang="zh-CN" dirty="0"/>
            <a:t>: {path: /actuator/health, port: 31060, scheme: HTTP} </a:t>
          </a:r>
          <a:endParaRPr lang="zh-CN" dirty="0"/>
        </a:p>
      </dgm:t>
    </dgm:pt>
    <dgm:pt modelId="{FDF9AAF0-8FB1-4460-A8E8-4E5BE6775733}" type="parTrans" cxnId="{1475DE0D-4A04-45F5-961E-FFC622AA9981}">
      <dgm:prSet/>
      <dgm:spPr/>
      <dgm:t>
        <a:bodyPr/>
        <a:lstStyle/>
        <a:p>
          <a:endParaRPr lang="zh-CN" altLang="en-US"/>
        </a:p>
      </dgm:t>
    </dgm:pt>
    <dgm:pt modelId="{04143796-7F11-4DF7-904D-BC0A61756284}" type="sibTrans" cxnId="{1475DE0D-4A04-45F5-961E-FFC622AA9981}">
      <dgm:prSet/>
      <dgm:spPr/>
      <dgm:t>
        <a:bodyPr/>
        <a:lstStyle/>
        <a:p>
          <a:endParaRPr lang="zh-CN" altLang="en-US"/>
        </a:p>
      </dgm:t>
    </dgm:pt>
    <dgm:pt modelId="{D9A261E7-368A-4A6A-AE54-82AC60C87513}" type="pres">
      <dgm:prSet presAssocID="{18F1B22C-A4D4-4241-8103-385A4AF7B970}" presName="linear" presStyleCnt="0">
        <dgm:presLayoutVars>
          <dgm:animLvl val="lvl"/>
          <dgm:resizeHandles val="exact"/>
        </dgm:presLayoutVars>
      </dgm:prSet>
      <dgm:spPr/>
    </dgm:pt>
    <dgm:pt modelId="{CC5AC42C-1182-49E9-B804-587716E46629}" type="pres">
      <dgm:prSet presAssocID="{5DC083C6-E96B-4521-9107-CD22C7A0121E}" presName="parentText" presStyleLbl="node1" presStyleIdx="0" presStyleCnt="1">
        <dgm:presLayoutVars>
          <dgm:chMax val="0"/>
          <dgm:bulletEnabled val="1"/>
        </dgm:presLayoutVars>
      </dgm:prSet>
      <dgm:spPr/>
    </dgm:pt>
  </dgm:ptLst>
  <dgm:cxnLst>
    <dgm:cxn modelId="{1475DE0D-4A04-45F5-961E-FFC622AA9981}" srcId="{18F1B22C-A4D4-4241-8103-385A4AF7B970}" destId="{5DC083C6-E96B-4521-9107-CD22C7A0121E}" srcOrd="0" destOrd="0" parTransId="{FDF9AAF0-8FB1-4460-A8E8-4E5BE6775733}" sibTransId="{04143796-7F11-4DF7-904D-BC0A61756284}"/>
    <dgm:cxn modelId="{C19BF924-095F-4C69-BD5E-D17B5AB65808}" type="presOf" srcId="{18F1B22C-A4D4-4241-8103-385A4AF7B970}" destId="{D9A261E7-368A-4A6A-AE54-82AC60C87513}" srcOrd="0" destOrd="0" presId="urn:microsoft.com/office/officeart/2005/8/layout/vList2"/>
    <dgm:cxn modelId="{CCE9B5E3-F9DD-42E4-90D2-301511C3CBA0}" type="presOf" srcId="{5DC083C6-E96B-4521-9107-CD22C7A0121E}" destId="{CC5AC42C-1182-49E9-B804-587716E46629}" srcOrd="0" destOrd="0" presId="urn:microsoft.com/office/officeart/2005/8/layout/vList2"/>
    <dgm:cxn modelId="{66CCC6CB-9A29-4E6A-92F5-9C7BCB358DC8}" type="presParOf" srcId="{D9A261E7-368A-4A6A-AE54-82AC60C87513}" destId="{CC5AC42C-1182-49E9-B804-587716E466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336287-000A-4721-A61E-2609754559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49CE466-BF59-48F4-9969-A091FFB6BA27}">
      <dgm:prSet phldrT="[文本]"/>
      <dgm:spPr/>
      <dgm:t>
        <a:bodyPr/>
        <a:lstStyle/>
        <a:p>
          <a:r>
            <a:rPr lang="zh-CN" altLang="en-US" dirty="0"/>
            <a:t>控制器模式</a:t>
          </a:r>
        </a:p>
      </dgm:t>
    </dgm:pt>
    <dgm:pt modelId="{49FDAF40-F3F1-4F88-8D72-2820DDDDAB52}" type="parTrans" cxnId="{16EEB060-E2A5-4412-AFF7-737B112ADA0E}">
      <dgm:prSet/>
      <dgm:spPr/>
      <dgm:t>
        <a:bodyPr/>
        <a:lstStyle/>
        <a:p>
          <a:endParaRPr lang="zh-CN" altLang="en-US"/>
        </a:p>
      </dgm:t>
    </dgm:pt>
    <dgm:pt modelId="{0129D07A-680B-4FD2-8218-93ACDD8613C3}" type="sibTrans" cxnId="{16EEB060-E2A5-4412-AFF7-737B112ADA0E}">
      <dgm:prSet/>
      <dgm:spPr/>
      <dgm:t>
        <a:bodyPr/>
        <a:lstStyle/>
        <a:p>
          <a:endParaRPr lang="zh-CN" altLang="en-US"/>
        </a:p>
      </dgm:t>
    </dgm:pt>
    <dgm:pt modelId="{52C355A3-AC90-4829-A16B-D5D55CACDAF8}">
      <dgm:prSet phldrT="[文本]"/>
      <dgm:spPr/>
      <dgm:t>
        <a:bodyPr/>
        <a:lstStyle/>
        <a:p>
          <a:r>
            <a:rPr lang="zh-CN" altLang="en-US" dirty="0"/>
            <a:t>控制器模式的实现</a:t>
          </a:r>
        </a:p>
      </dgm:t>
    </dgm:pt>
    <dgm:pt modelId="{058F6F96-75E1-4953-8262-3299E072BCDD}" type="parTrans" cxnId="{B5FF1661-04AB-4454-B43F-CFA08E18A25A}">
      <dgm:prSet/>
      <dgm:spPr/>
      <dgm:t>
        <a:bodyPr/>
        <a:lstStyle/>
        <a:p>
          <a:endParaRPr lang="zh-CN" altLang="en-US"/>
        </a:p>
      </dgm:t>
    </dgm:pt>
    <dgm:pt modelId="{5EA947F3-58EC-4A11-80C3-F8C59F895EBD}" type="sibTrans" cxnId="{B5FF1661-04AB-4454-B43F-CFA08E18A25A}">
      <dgm:prSet/>
      <dgm:spPr/>
      <dgm:t>
        <a:bodyPr/>
        <a:lstStyle/>
        <a:p>
          <a:endParaRPr lang="zh-CN" altLang="en-US"/>
        </a:p>
      </dgm:t>
    </dgm:pt>
    <dgm:pt modelId="{F34357A2-74AF-4EE8-BAE8-F2C7E9AE772B}">
      <dgm:prSet/>
      <dgm:spPr/>
      <dgm:t>
        <a:bodyPr/>
        <a:lstStyle/>
        <a:p>
          <a:endParaRPr lang="zh-CN" altLang="en-US" dirty="0"/>
        </a:p>
      </dgm:t>
    </dgm:pt>
    <dgm:pt modelId="{700DF6F0-032F-466E-BC1A-62ACC1DD37A3}" type="parTrans" cxnId="{E1CD6BAE-5A50-4DC4-A0E3-5FDF0226BA17}">
      <dgm:prSet/>
      <dgm:spPr/>
      <dgm:t>
        <a:bodyPr/>
        <a:lstStyle/>
        <a:p>
          <a:endParaRPr lang="zh-CN" altLang="en-US"/>
        </a:p>
      </dgm:t>
    </dgm:pt>
    <dgm:pt modelId="{FCA78E06-5225-41BD-ADB7-A6B400705F82}" type="sibTrans" cxnId="{E1CD6BAE-5A50-4DC4-A0E3-5FDF0226BA17}">
      <dgm:prSet/>
      <dgm:spPr/>
      <dgm:t>
        <a:bodyPr/>
        <a:lstStyle/>
        <a:p>
          <a:endParaRPr lang="zh-CN" altLang="en-US"/>
        </a:p>
      </dgm:t>
    </dgm:pt>
    <dgm:pt modelId="{117ADD60-BF3B-4BC5-BC8A-78AF4F680867}">
      <dgm:prSet/>
      <dgm:spPr/>
      <dgm:t>
        <a:bodyPr/>
        <a:lstStyle/>
        <a:p>
          <a:r>
            <a:rPr lang="zh-CN" altLang="en-US" dirty="0"/>
            <a:t>扩容</a:t>
          </a:r>
          <a:r>
            <a:rPr lang="en-US" altLang="zh-CN" dirty="0"/>
            <a:t>/</a:t>
          </a:r>
          <a:r>
            <a:rPr lang="zh-CN" altLang="en-US" dirty="0"/>
            <a:t>缩容</a:t>
          </a:r>
        </a:p>
      </dgm:t>
    </dgm:pt>
    <dgm:pt modelId="{B26A38AF-A65C-4C17-B895-93FF2B3D22EE}" type="parTrans" cxnId="{DEF98E1D-55B9-4FDB-AF16-4D123DFB82B4}">
      <dgm:prSet/>
      <dgm:spPr/>
      <dgm:t>
        <a:bodyPr/>
        <a:lstStyle/>
        <a:p>
          <a:endParaRPr lang="zh-CN" altLang="en-US"/>
        </a:p>
      </dgm:t>
    </dgm:pt>
    <dgm:pt modelId="{6D81AE7E-F26E-4BC0-BA6B-D2742A65DF26}" type="sibTrans" cxnId="{DEF98E1D-55B9-4FDB-AF16-4D123DFB82B4}">
      <dgm:prSet/>
      <dgm:spPr/>
      <dgm:t>
        <a:bodyPr/>
        <a:lstStyle/>
        <a:p>
          <a:endParaRPr lang="zh-CN" altLang="en-US"/>
        </a:p>
      </dgm:t>
    </dgm:pt>
    <dgm:pt modelId="{2910F6B2-FDFB-4A2B-969C-AEFB52BADDF4}" type="pres">
      <dgm:prSet presAssocID="{1C336287-000A-4721-A61E-260975455955}" presName="linear" presStyleCnt="0">
        <dgm:presLayoutVars>
          <dgm:dir/>
          <dgm:animLvl val="lvl"/>
          <dgm:resizeHandles val="exact"/>
        </dgm:presLayoutVars>
      </dgm:prSet>
      <dgm:spPr/>
    </dgm:pt>
    <dgm:pt modelId="{C3276A44-3F9D-46B6-8A65-46BE2F6A7B5C}" type="pres">
      <dgm:prSet presAssocID="{049CE466-BF59-48F4-9969-A091FFB6BA27}" presName="parentLin" presStyleCnt="0"/>
      <dgm:spPr/>
    </dgm:pt>
    <dgm:pt modelId="{6F991DB2-1F88-4475-BF05-F27B3F38B1E3}" type="pres">
      <dgm:prSet presAssocID="{049CE466-BF59-48F4-9969-A091FFB6BA27}" presName="parentLeftMargin" presStyleLbl="node1" presStyleIdx="0" presStyleCnt="4"/>
      <dgm:spPr/>
    </dgm:pt>
    <dgm:pt modelId="{7288FFBA-4595-46B2-87A8-971E5A7E9B43}" type="pres">
      <dgm:prSet presAssocID="{049CE466-BF59-48F4-9969-A091FFB6BA27}" presName="parentText" presStyleLbl="node1" presStyleIdx="0" presStyleCnt="4">
        <dgm:presLayoutVars>
          <dgm:chMax val="0"/>
          <dgm:bulletEnabled val="1"/>
        </dgm:presLayoutVars>
      </dgm:prSet>
      <dgm:spPr/>
    </dgm:pt>
    <dgm:pt modelId="{7A5A83E6-887B-4EF4-81D2-6920628B69A1}" type="pres">
      <dgm:prSet presAssocID="{049CE466-BF59-48F4-9969-A091FFB6BA27}" presName="negativeSpace" presStyleCnt="0"/>
      <dgm:spPr/>
    </dgm:pt>
    <dgm:pt modelId="{04327CEC-C56E-4DD4-AFD9-EFF63F0CDB99}" type="pres">
      <dgm:prSet presAssocID="{049CE466-BF59-48F4-9969-A091FFB6BA27}" presName="childText" presStyleLbl="conFgAcc1" presStyleIdx="0" presStyleCnt="4">
        <dgm:presLayoutVars>
          <dgm:bulletEnabled val="1"/>
        </dgm:presLayoutVars>
      </dgm:prSet>
      <dgm:spPr/>
    </dgm:pt>
    <dgm:pt modelId="{B7EA5D06-C333-4997-BC62-B54F75E653C4}" type="pres">
      <dgm:prSet presAssocID="{0129D07A-680B-4FD2-8218-93ACDD8613C3}" presName="spaceBetweenRectangles" presStyleCnt="0"/>
      <dgm:spPr/>
    </dgm:pt>
    <dgm:pt modelId="{4B707F07-A1F1-4937-A421-EFFF2EDBC36B}" type="pres">
      <dgm:prSet presAssocID="{52C355A3-AC90-4829-A16B-D5D55CACDAF8}" presName="parentLin" presStyleCnt="0"/>
      <dgm:spPr/>
    </dgm:pt>
    <dgm:pt modelId="{4DDAB89D-8264-4047-AC7E-05CBA0D4E3B6}" type="pres">
      <dgm:prSet presAssocID="{52C355A3-AC90-4829-A16B-D5D55CACDAF8}" presName="parentLeftMargin" presStyleLbl="node1" presStyleIdx="0" presStyleCnt="4"/>
      <dgm:spPr/>
    </dgm:pt>
    <dgm:pt modelId="{4BD19D32-CAB4-41E5-BA4A-5EE2C474AF89}" type="pres">
      <dgm:prSet presAssocID="{52C355A3-AC90-4829-A16B-D5D55CACDAF8}" presName="parentText" presStyleLbl="node1" presStyleIdx="1" presStyleCnt="4">
        <dgm:presLayoutVars>
          <dgm:chMax val="0"/>
          <dgm:bulletEnabled val="1"/>
        </dgm:presLayoutVars>
      </dgm:prSet>
      <dgm:spPr/>
    </dgm:pt>
    <dgm:pt modelId="{FA26661B-26B7-4E05-81E4-AB9DBE32EC9B}" type="pres">
      <dgm:prSet presAssocID="{52C355A3-AC90-4829-A16B-D5D55CACDAF8}" presName="negativeSpace" presStyleCnt="0"/>
      <dgm:spPr/>
    </dgm:pt>
    <dgm:pt modelId="{0A7BC608-373F-4D2A-A5F6-CFAC145D4676}" type="pres">
      <dgm:prSet presAssocID="{52C355A3-AC90-4829-A16B-D5D55CACDAF8}" presName="childText" presStyleLbl="conFgAcc1" presStyleIdx="1" presStyleCnt="4">
        <dgm:presLayoutVars>
          <dgm:bulletEnabled val="1"/>
        </dgm:presLayoutVars>
      </dgm:prSet>
      <dgm:spPr/>
    </dgm:pt>
    <dgm:pt modelId="{480418C2-87D8-4527-AE30-9D64DA460F88}" type="pres">
      <dgm:prSet presAssocID="{5EA947F3-58EC-4A11-80C3-F8C59F895EBD}" presName="spaceBetweenRectangles" presStyleCnt="0"/>
      <dgm:spPr/>
    </dgm:pt>
    <dgm:pt modelId="{B5941DC9-D9CA-40F0-BDD4-04789F3255A7}" type="pres">
      <dgm:prSet presAssocID="{117ADD60-BF3B-4BC5-BC8A-78AF4F680867}" presName="parentLin" presStyleCnt="0"/>
      <dgm:spPr/>
    </dgm:pt>
    <dgm:pt modelId="{9D2FF5FC-9F52-48D7-B009-7D77D17993DD}" type="pres">
      <dgm:prSet presAssocID="{117ADD60-BF3B-4BC5-BC8A-78AF4F680867}" presName="parentLeftMargin" presStyleLbl="node1" presStyleIdx="1" presStyleCnt="4"/>
      <dgm:spPr/>
    </dgm:pt>
    <dgm:pt modelId="{8EE91967-5E35-4C6A-9F48-49E4AA82B566}" type="pres">
      <dgm:prSet presAssocID="{117ADD60-BF3B-4BC5-BC8A-78AF4F680867}" presName="parentText" presStyleLbl="node1" presStyleIdx="2" presStyleCnt="4">
        <dgm:presLayoutVars>
          <dgm:chMax val="0"/>
          <dgm:bulletEnabled val="1"/>
        </dgm:presLayoutVars>
      </dgm:prSet>
      <dgm:spPr/>
    </dgm:pt>
    <dgm:pt modelId="{CB4695DF-644D-4FFB-B7DC-C052AABC49B9}" type="pres">
      <dgm:prSet presAssocID="{117ADD60-BF3B-4BC5-BC8A-78AF4F680867}" presName="negativeSpace" presStyleCnt="0"/>
      <dgm:spPr/>
    </dgm:pt>
    <dgm:pt modelId="{3837E284-284D-4A67-AF37-10BBB4FA02AC}" type="pres">
      <dgm:prSet presAssocID="{117ADD60-BF3B-4BC5-BC8A-78AF4F680867}" presName="childText" presStyleLbl="conFgAcc1" presStyleIdx="2" presStyleCnt="4">
        <dgm:presLayoutVars>
          <dgm:bulletEnabled val="1"/>
        </dgm:presLayoutVars>
      </dgm:prSet>
      <dgm:spPr/>
    </dgm:pt>
    <dgm:pt modelId="{BAFE3D92-52F5-4CB0-944D-EE6B6D0C3C9D}" type="pres">
      <dgm:prSet presAssocID="{6D81AE7E-F26E-4BC0-BA6B-D2742A65DF26}" presName="spaceBetweenRectangles" presStyleCnt="0"/>
      <dgm:spPr/>
    </dgm:pt>
    <dgm:pt modelId="{202DD5DF-CBC5-4B16-9E55-CA4759B4BE34}" type="pres">
      <dgm:prSet presAssocID="{F34357A2-74AF-4EE8-BAE8-F2C7E9AE772B}" presName="parentLin" presStyleCnt="0"/>
      <dgm:spPr/>
    </dgm:pt>
    <dgm:pt modelId="{035A9D67-412C-4B9E-8D07-2D4FADF7E751}" type="pres">
      <dgm:prSet presAssocID="{F34357A2-74AF-4EE8-BAE8-F2C7E9AE772B}" presName="parentLeftMargin" presStyleLbl="node1" presStyleIdx="2" presStyleCnt="4"/>
      <dgm:spPr/>
    </dgm:pt>
    <dgm:pt modelId="{E6F330EF-69CF-415F-83B7-8D996D70DC78}" type="pres">
      <dgm:prSet presAssocID="{F34357A2-74AF-4EE8-BAE8-F2C7E9AE772B}" presName="parentText" presStyleLbl="node1" presStyleIdx="3" presStyleCnt="4">
        <dgm:presLayoutVars>
          <dgm:chMax val="0"/>
          <dgm:bulletEnabled val="1"/>
        </dgm:presLayoutVars>
      </dgm:prSet>
      <dgm:spPr/>
    </dgm:pt>
    <dgm:pt modelId="{83836566-D656-48F4-82FD-55BDF458BC54}" type="pres">
      <dgm:prSet presAssocID="{F34357A2-74AF-4EE8-BAE8-F2C7E9AE772B}" presName="negativeSpace" presStyleCnt="0"/>
      <dgm:spPr/>
    </dgm:pt>
    <dgm:pt modelId="{2502CA9B-78E7-433D-B2DD-94C90D395A77}" type="pres">
      <dgm:prSet presAssocID="{F34357A2-74AF-4EE8-BAE8-F2C7E9AE772B}" presName="childText" presStyleLbl="conFgAcc1" presStyleIdx="3" presStyleCnt="4">
        <dgm:presLayoutVars>
          <dgm:bulletEnabled val="1"/>
        </dgm:presLayoutVars>
      </dgm:prSet>
      <dgm:spPr/>
    </dgm:pt>
  </dgm:ptLst>
  <dgm:cxnLst>
    <dgm:cxn modelId="{B0430E1B-E735-4A61-B2FF-6FD2056D7658}" type="presOf" srcId="{117ADD60-BF3B-4BC5-BC8A-78AF4F680867}" destId="{9D2FF5FC-9F52-48D7-B009-7D77D17993DD}" srcOrd="0" destOrd="0" presId="urn:microsoft.com/office/officeart/2005/8/layout/list1"/>
    <dgm:cxn modelId="{DEF98E1D-55B9-4FDB-AF16-4D123DFB82B4}" srcId="{1C336287-000A-4721-A61E-260975455955}" destId="{117ADD60-BF3B-4BC5-BC8A-78AF4F680867}" srcOrd="2" destOrd="0" parTransId="{B26A38AF-A65C-4C17-B895-93FF2B3D22EE}" sibTransId="{6D81AE7E-F26E-4BC0-BA6B-D2742A65DF26}"/>
    <dgm:cxn modelId="{16EEB060-E2A5-4412-AFF7-737B112ADA0E}" srcId="{1C336287-000A-4721-A61E-260975455955}" destId="{049CE466-BF59-48F4-9969-A091FFB6BA27}" srcOrd="0" destOrd="0" parTransId="{49FDAF40-F3F1-4F88-8D72-2820DDDDAB52}" sibTransId="{0129D07A-680B-4FD2-8218-93ACDD8613C3}"/>
    <dgm:cxn modelId="{B5FF1661-04AB-4454-B43F-CFA08E18A25A}" srcId="{1C336287-000A-4721-A61E-260975455955}" destId="{52C355A3-AC90-4829-A16B-D5D55CACDAF8}" srcOrd="1" destOrd="0" parTransId="{058F6F96-75E1-4953-8262-3299E072BCDD}" sibTransId="{5EA947F3-58EC-4A11-80C3-F8C59F895EBD}"/>
    <dgm:cxn modelId="{F3BA7D53-B1FE-45A5-901F-264DE4210553}" type="presOf" srcId="{F34357A2-74AF-4EE8-BAE8-F2C7E9AE772B}" destId="{E6F330EF-69CF-415F-83B7-8D996D70DC78}" srcOrd="1" destOrd="0" presId="urn:microsoft.com/office/officeart/2005/8/layout/list1"/>
    <dgm:cxn modelId="{D0F4347D-EA9C-45E4-8F60-966FDCED4240}" type="presOf" srcId="{F34357A2-74AF-4EE8-BAE8-F2C7E9AE772B}" destId="{035A9D67-412C-4B9E-8D07-2D4FADF7E751}" srcOrd="0" destOrd="0" presId="urn:microsoft.com/office/officeart/2005/8/layout/list1"/>
    <dgm:cxn modelId="{4545DC8A-BC88-4B3C-ADC0-1609F32F6B97}" type="presOf" srcId="{1C336287-000A-4721-A61E-260975455955}" destId="{2910F6B2-FDFB-4A2B-969C-AEFB52BADDF4}" srcOrd="0" destOrd="0" presId="urn:microsoft.com/office/officeart/2005/8/layout/list1"/>
    <dgm:cxn modelId="{2F1E3CA6-F58C-4012-A331-B08C3CD1AD29}" type="presOf" srcId="{049CE466-BF59-48F4-9969-A091FFB6BA27}" destId="{7288FFBA-4595-46B2-87A8-971E5A7E9B43}" srcOrd="1" destOrd="0" presId="urn:microsoft.com/office/officeart/2005/8/layout/list1"/>
    <dgm:cxn modelId="{E1CD6BAE-5A50-4DC4-A0E3-5FDF0226BA17}" srcId="{1C336287-000A-4721-A61E-260975455955}" destId="{F34357A2-74AF-4EE8-BAE8-F2C7E9AE772B}" srcOrd="3" destOrd="0" parTransId="{700DF6F0-032F-466E-BC1A-62ACC1DD37A3}" sibTransId="{FCA78E06-5225-41BD-ADB7-A6B400705F82}"/>
    <dgm:cxn modelId="{6D981BC7-1C66-4353-9C9A-3707875C5167}" type="presOf" srcId="{52C355A3-AC90-4829-A16B-D5D55CACDAF8}" destId="{4BD19D32-CAB4-41E5-BA4A-5EE2C474AF89}" srcOrd="1" destOrd="0" presId="urn:microsoft.com/office/officeart/2005/8/layout/list1"/>
    <dgm:cxn modelId="{B95C19DA-DD30-4896-86D6-26A7C00C9EAE}" type="presOf" srcId="{52C355A3-AC90-4829-A16B-D5D55CACDAF8}" destId="{4DDAB89D-8264-4047-AC7E-05CBA0D4E3B6}" srcOrd="0" destOrd="0" presId="urn:microsoft.com/office/officeart/2005/8/layout/list1"/>
    <dgm:cxn modelId="{820045E4-4F25-40D9-8AA9-8B23CC7D6AE9}" type="presOf" srcId="{049CE466-BF59-48F4-9969-A091FFB6BA27}" destId="{6F991DB2-1F88-4475-BF05-F27B3F38B1E3}" srcOrd="0" destOrd="0" presId="urn:microsoft.com/office/officeart/2005/8/layout/list1"/>
    <dgm:cxn modelId="{6B15CAF0-D8CC-4B58-9A39-A709F68D0837}" type="presOf" srcId="{117ADD60-BF3B-4BC5-BC8A-78AF4F680867}" destId="{8EE91967-5E35-4C6A-9F48-49E4AA82B566}" srcOrd="1" destOrd="0" presId="urn:microsoft.com/office/officeart/2005/8/layout/list1"/>
    <dgm:cxn modelId="{C8206978-94CD-4989-B0DF-E46AD8536903}" type="presParOf" srcId="{2910F6B2-FDFB-4A2B-969C-AEFB52BADDF4}" destId="{C3276A44-3F9D-46B6-8A65-46BE2F6A7B5C}" srcOrd="0" destOrd="0" presId="urn:microsoft.com/office/officeart/2005/8/layout/list1"/>
    <dgm:cxn modelId="{06800BAE-DC99-4970-9C88-A87F92105705}" type="presParOf" srcId="{C3276A44-3F9D-46B6-8A65-46BE2F6A7B5C}" destId="{6F991DB2-1F88-4475-BF05-F27B3F38B1E3}" srcOrd="0" destOrd="0" presId="urn:microsoft.com/office/officeart/2005/8/layout/list1"/>
    <dgm:cxn modelId="{FBECD52A-1DEB-4F86-AB36-4DE5E39B4D9C}" type="presParOf" srcId="{C3276A44-3F9D-46B6-8A65-46BE2F6A7B5C}" destId="{7288FFBA-4595-46B2-87A8-971E5A7E9B43}" srcOrd="1" destOrd="0" presId="urn:microsoft.com/office/officeart/2005/8/layout/list1"/>
    <dgm:cxn modelId="{97ED2B85-DAF5-4ABC-B076-39EF89FD95A9}" type="presParOf" srcId="{2910F6B2-FDFB-4A2B-969C-AEFB52BADDF4}" destId="{7A5A83E6-887B-4EF4-81D2-6920628B69A1}" srcOrd="1" destOrd="0" presId="urn:microsoft.com/office/officeart/2005/8/layout/list1"/>
    <dgm:cxn modelId="{8F1C7AE7-AE8D-462E-A644-41B328739CF9}" type="presParOf" srcId="{2910F6B2-FDFB-4A2B-969C-AEFB52BADDF4}" destId="{04327CEC-C56E-4DD4-AFD9-EFF63F0CDB99}" srcOrd="2" destOrd="0" presId="urn:microsoft.com/office/officeart/2005/8/layout/list1"/>
    <dgm:cxn modelId="{6854A1E2-625C-4C30-97D6-D60424473CF5}" type="presParOf" srcId="{2910F6B2-FDFB-4A2B-969C-AEFB52BADDF4}" destId="{B7EA5D06-C333-4997-BC62-B54F75E653C4}" srcOrd="3" destOrd="0" presId="urn:microsoft.com/office/officeart/2005/8/layout/list1"/>
    <dgm:cxn modelId="{C02ABDF4-2FA3-4D42-835F-7D1A88ABA844}" type="presParOf" srcId="{2910F6B2-FDFB-4A2B-969C-AEFB52BADDF4}" destId="{4B707F07-A1F1-4937-A421-EFFF2EDBC36B}" srcOrd="4" destOrd="0" presId="urn:microsoft.com/office/officeart/2005/8/layout/list1"/>
    <dgm:cxn modelId="{632EE6C2-EF77-4568-96F4-155E7722F60F}" type="presParOf" srcId="{4B707F07-A1F1-4937-A421-EFFF2EDBC36B}" destId="{4DDAB89D-8264-4047-AC7E-05CBA0D4E3B6}" srcOrd="0" destOrd="0" presId="urn:microsoft.com/office/officeart/2005/8/layout/list1"/>
    <dgm:cxn modelId="{D217489A-4017-4D20-9A58-F79559ECFA36}" type="presParOf" srcId="{4B707F07-A1F1-4937-A421-EFFF2EDBC36B}" destId="{4BD19D32-CAB4-41E5-BA4A-5EE2C474AF89}" srcOrd="1" destOrd="0" presId="urn:microsoft.com/office/officeart/2005/8/layout/list1"/>
    <dgm:cxn modelId="{508AA4DB-4ADC-4DB0-BA55-E8A08601CC7C}" type="presParOf" srcId="{2910F6B2-FDFB-4A2B-969C-AEFB52BADDF4}" destId="{FA26661B-26B7-4E05-81E4-AB9DBE32EC9B}" srcOrd="5" destOrd="0" presId="urn:microsoft.com/office/officeart/2005/8/layout/list1"/>
    <dgm:cxn modelId="{202C5D07-2CDA-414A-A406-6E8C3F32867E}" type="presParOf" srcId="{2910F6B2-FDFB-4A2B-969C-AEFB52BADDF4}" destId="{0A7BC608-373F-4D2A-A5F6-CFAC145D4676}" srcOrd="6" destOrd="0" presId="urn:microsoft.com/office/officeart/2005/8/layout/list1"/>
    <dgm:cxn modelId="{50F0C0F0-F9A0-4988-9CB1-52695F89F328}" type="presParOf" srcId="{2910F6B2-FDFB-4A2B-969C-AEFB52BADDF4}" destId="{480418C2-87D8-4527-AE30-9D64DA460F88}" srcOrd="7" destOrd="0" presId="urn:microsoft.com/office/officeart/2005/8/layout/list1"/>
    <dgm:cxn modelId="{6C14CF21-95CD-438F-853E-CC8EF42A8BE1}" type="presParOf" srcId="{2910F6B2-FDFB-4A2B-969C-AEFB52BADDF4}" destId="{B5941DC9-D9CA-40F0-BDD4-04789F3255A7}" srcOrd="8" destOrd="0" presId="urn:microsoft.com/office/officeart/2005/8/layout/list1"/>
    <dgm:cxn modelId="{90943ABC-D0FD-45DE-8244-EFD55D6E55B0}" type="presParOf" srcId="{B5941DC9-D9CA-40F0-BDD4-04789F3255A7}" destId="{9D2FF5FC-9F52-48D7-B009-7D77D17993DD}" srcOrd="0" destOrd="0" presId="urn:microsoft.com/office/officeart/2005/8/layout/list1"/>
    <dgm:cxn modelId="{EDEA3A0D-54F3-4DBB-84BD-68D5693461CC}" type="presParOf" srcId="{B5941DC9-D9CA-40F0-BDD4-04789F3255A7}" destId="{8EE91967-5E35-4C6A-9F48-49E4AA82B566}" srcOrd="1" destOrd="0" presId="urn:microsoft.com/office/officeart/2005/8/layout/list1"/>
    <dgm:cxn modelId="{C93F83A7-EA12-4643-AF6D-5FD45F3DB68F}" type="presParOf" srcId="{2910F6B2-FDFB-4A2B-969C-AEFB52BADDF4}" destId="{CB4695DF-644D-4FFB-B7DC-C052AABC49B9}" srcOrd="9" destOrd="0" presId="urn:microsoft.com/office/officeart/2005/8/layout/list1"/>
    <dgm:cxn modelId="{E67184B3-5073-48E3-B97C-2D6AB00F21A0}" type="presParOf" srcId="{2910F6B2-FDFB-4A2B-969C-AEFB52BADDF4}" destId="{3837E284-284D-4A67-AF37-10BBB4FA02AC}" srcOrd="10" destOrd="0" presId="urn:microsoft.com/office/officeart/2005/8/layout/list1"/>
    <dgm:cxn modelId="{EDF27DC5-5931-4934-9EFF-4773ECB6EB4E}" type="presParOf" srcId="{2910F6B2-FDFB-4A2B-969C-AEFB52BADDF4}" destId="{BAFE3D92-52F5-4CB0-944D-EE6B6D0C3C9D}" srcOrd="11" destOrd="0" presId="urn:microsoft.com/office/officeart/2005/8/layout/list1"/>
    <dgm:cxn modelId="{6AC115B8-72BE-4360-9355-F426F3500178}" type="presParOf" srcId="{2910F6B2-FDFB-4A2B-969C-AEFB52BADDF4}" destId="{202DD5DF-CBC5-4B16-9E55-CA4759B4BE34}" srcOrd="12" destOrd="0" presId="urn:microsoft.com/office/officeart/2005/8/layout/list1"/>
    <dgm:cxn modelId="{5CA7F3C7-5D82-48CB-BBC5-2E8CC649DE76}" type="presParOf" srcId="{202DD5DF-CBC5-4B16-9E55-CA4759B4BE34}" destId="{035A9D67-412C-4B9E-8D07-2D4FADF7E751}" srcOrd="0" destOrd="0" presId="urn:microsoft.com/office/officeart/2005/8/layout/list1"/>
    <dgm:cxn modelId="{E4906532-BE4B-4668-9BAD-11564E8DAF4F}" type="presParOf" srcId="{202DD5DF-CBC5-4B16-9E55-CA4759B4BE34}" destId="{E6F330EF-69CF-415F-83B7-8D996D70DC78}" srcOrd="1" destOrd="0" presId="urn:microsoft.com/office/officeart/2005/8/layout/list1"/>
    <dgm:cxn modelId="{358614CD-A563-430D-9BC1-19ACD4578AE8}" type="presParOf" srcId="{2910F6B2-FDFB-4A2B-969C-AEFB52BADDF4}" destId="{83836566-D656-48F4-82FD-55BDF458BC54}" srcOrd="13" destOrd="0" presId="urn:microsoft.com/office/officeart/2005/8/layout/list1"/>
    <dgm:cxn modelId="{351EEDCD-AA60-4FB5-A4FE-48906044AAD2}" type="presParOf" srcId="{2910F6B2-FDFB-4A2B-969C-AEFB52BADDF4}" destId="{2502CA9B-78E7-433D-B2DD-94C90D395A7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ECD71F-FEC8-441D-B956-3473183BB5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D36A804-99CC-48F1-A68C-81A27442CFB8}">
      <dgm:prSet phldrT="[文本]"/>
      <dgm:spPr/>
      <dgm:t>
        <a:bodyPr/>
        <a:lstStyle/>
        <a:p>
          <a:r>
            <a:rPr lang="zh-CN" altLang="en-US" dirty="0"/>
            <a:t>如果在这个集群中，携带 </a:t>
          </a:r>
          <a:r>
            <a:rPr lang="en-US" altLang="en-US" dirty="0"/>
            <a:t>app=nginx </a:t>
          </a:r>
          <a:r>
            <a:rPr lang="zh-CN" altLang="en-US" dirty="0"/>
            <a:t>标签的 </a:t>
          </a:r>
          <a:r>
            <a:rPr lang="en-US" altLang="en-US" dirty="0"/>
            <a:t>Pod </a:t>
          </a:r>
          <a:r>
            <a:rPr lang="zh-CN" altLang="en-US" dirty="0"/>
            <a:t>的个数大于 </a:t>
          </a:r>
          <a:r>
            <a:rPr lang="en-US" altLang="zh-CN" dirty="0"/>
            <a:t>2</a:t>
          </a:r>
          <a:r>
            <a:rPr lang="en-US" altLang="en-US" dirty="0"/>
            <a:t> </a:t>
          </a:r>
          <a:r>
            <a:rPr lang="zh-CN" altLang="en-US" dirty="0"/>
            <a:t>的时候，就会有旧的 </a:t>
          </a:r>
          <a:r>
            <a:rPr lang="en-US" altLang="en-US" dirty="0"/>
            <a:t>Pod </a:t>
          </a:r>
          <a:r>
            <a:rPr lang="zh-CN" altLang="en-US" dirty="0"/>
            <a:t>被删除；反之，就会有新的 </a:t>
          </a:r>
          <a:r>
            <a:rPr lang="en-US" altLang="en-US" dirty="0"/>
            <a:t>Pod </a:t>
          </a:r>
          <a:r>
            <a:rPr lang="zh-CN" altLang="en-US" dirty="0"/>
            <a:t>被创建。</a:t>
          </a:r>
        </a:p>
      </dgm:t>
    </dgm:pt>
    <dgm:pt modelId="{D986B991-31B7-4472-B06E-BDC417BE1BB6}" type="parTrans" cxnId="{7BD93A0E-88DA-41E0-A5BB-822E5E0979E2}">
      <dgm:prSet/>
      <dgm:spPr/>
      <dgm:t>
        <a:bodyPr/>
        <a:lstStyle/>
        <a:p>
          <a:endParaRPr lang="zh-CN" altLang="en-US"/>
        </a:p>
      </dgm:t>
    </dgm:pt>
    <dgm:pt modelId="{6718B7B6-5DBB-4BDA-8325-3F57D4444517}" type="sibTrans" cxnId="{7BD93A0E-88DA-41E0-A5BB-822E5E0979E2}">
      <dgm:prSet/>
      <dgm:spPr/>
      <dgm:t>
        <a:bodyPr/>
        <a:lstStyle/>
        <a:p>
          <a:endParaRPr lang="zh-CN" altLang="en-US"/>
        </a:p>
      </dgm:t>
    </dgm:pt>
    <dgm:pt modelId="{EBDE1106-0CC7-4E81-A205-F3D199264DE1}">
      <dgm:prSet/>
      <dgm:spPr/>
      <dgm:t>
        <a:bodyPr/>
        <a:lstStyle/>
        <a:p>
          <a:r>
            <a:rPr lang="en-US" altLang="en-US" dirty="0"/>
            <a:t>Deployment </a:t>
          </a:r>
          <a:r>
            <a:rPr lang="en-US" dirty="0"/>
            <a:t>Controller</a:t>
          </a:r>
          <a:r>
            <a:rPr lang="zh-CN" altLang="en-US" dirty="0"/>
            <a:t>确保携带了 </a:t>
          </a:r>
          <a:r>
            <a:rPr lang="en-US" altLang="en-US" dirty="0"/>
            <a:t>app=nginx </a:t>
          </a:r>
          <a:r>
            <a:rPr lang="zh-CN" altLang="en-US" dirty="0"/>
            <a:t>标签的 </a:t>
          </a:r>
          <a:r>
            <a:rPr lang="en-US" altLang="en-US" dirty="0"/>
            <a:t>Pod </a:t>
          </a:r>
          <a:r>
            <a:rPr lang="zh-CN" altLang="en-US" dirty="0"/>
            <a:t>的个数，永远等于 </a:t>
          </a:r>
          <a:r>
            <a:rPr lang="en-US" altLang="en-US" dirty="0" err="1"/>
            <a:t>spec.replicas</a:t>
          </a:r>
          <a:r>
            <a:rPr lang="en-US" altLang="en-US" dirty="0"/>
            <a:t> </a:t>
          </a:r>
          <a:r>
            <a:rPr lang="zh-CN" altLang="en-US" dirty="0"/>
            <a:t>指定的个数，即 </a:t>
          </a:r>
          <a:r>
            <a:rPr lang="en-US" altLang="zh-CN" dirty="0"/>
            <a:t>2</a:t>
          </a:r>
          <a:r>
            <a:rPr lang="zh-CN" altLang="en-US" dirty="0"/>
            <a:t>个。</a:t>
          </a:r>
        </a:p>
      </dgm:t>
    </dgm:pt>
    <dgm:pt modelId="{B65BC1A9-23A8-49F0-93E6-13783C06E940}" type="sibTrans" cxnId="{6D3ADD3E-A098-4B53-AB22-F0C9B0917F3D}">
      <dgm:prSet/>
      <dgm:spPr/>
      <dgm:t>
        <a:bodyPr/>
        <a:lstStyle/>
        <a:p>
          <a:endParaRPr lang="zh-CN" altLang="en-US"/>
        </a:p>
      </dgm:t>
    </dgm:pt>
    <dgm:pt modelId="{BB52D436-BBF1-4940-AE29-DDE14CD8C6FB}" type="parTrans" cxnId="{6D3ADD3E-A098-4B53-AB22-F0C9B0917F3D}">
      <dgm:prSet/>
      <dgm:spPr/>
      <dgm:t>
        <a:bodyPr/>
        <a:lstStyle/>
        <a:p>
          <a:endParaRPr lang="zh-CN" altLang="en-US"/>
        </a:p>
      </dgm:t>
    </dgm:pt>
    <dgm:pt modelId="{775A89D2-3A57-4A10-B2D7-3B65DE90F36A}" type="pres">
      <dgm:prSet presAssocID="{6CECD71F-FEC8-441D-B956-3473183BB51E}" presName="linear" presStyleCnt="0">
        <dgm:presLayoutVars>
          <dgm:animLvl val="lvl"/>
          <dgm:resizeHandles val="exact"/>
        </dgm:presLayoutVars>
      </dgm:prSet>
      <dgm:spPr/>
    </dgm:pt>
    <dgm:pt modelId="{4301C116-B372-4F97-AA61-AB1CB1E6B72B}" type="pres">
      <dgm:prSet presAssocID="{EBDE1106-0CC7-4E81-A205-F3D199264DE1}" presName="parentText" presStyleLbl="node1" presStyleIdx="0" presStyleCnt="2">
        <dgm:presLayoutVars>
          <dgm:chMax val="0"/>
          <dgm:bulletEnabled val="1"/>
        </dgm:presLayoutVars>
      </dgm:prSet>
      <dgm:spPr/>
    </dgm:pt>
    <dgm:pt modelId="{59C75AE5-88C8-41CC-99F7-E6F41DA75DEF}" type="pres">
      <dgm:prSet presAssocID="{B65BC1A9-23A8-49F0-93E6-13783C06E940}" presName="spacer" presStyleCnt="0"/>
      <dgm:spPr/>
    </dgm:pt>
    <dgm:pt modelId="{0BDBEBAE-DB40-4E7B-AC32-DB0AFA9CDCEC}" type="pres">
      <dgm:prSet presAssocID="{FD36A804-99CC-48F1-A68C-81A27442CFB8}" presName="parentText" presStyleLbl="node1" presStyleIdx="1" presStyleCnt="2">
        <dgm:presLayoutVars>
          <dgm:chMax val="0"/>
          <dgm:bulletEnabled val="1"/>
        </dgm:presLayoutVars>
      </dgm:prSet>
      <dgm:spPr/>
    </dgm:pt>
  </dgm:ptLst>
  <dgm:cxnLst>
    <dgm:cxn modelId="{7BD93A0E-88DA-41E0-A5BB-822E5E0979E2}" srcId="{6CECD71F-FEC8-441D-B956-3473183BB51E}" destId="{FD36A804-99CC-48F1-A68C-81A27442CFB8}" srcOrd="1" destOrd="0" parTransId="{D986B991-31B7-4472-B06E-BDC417BE1BB6}" sibTransId="{6718B7B6-5DBB-4BDA-8325-3F57D4444517}"/>
    <dgm:cxn modelId="{6D0E9718-9265-4458-87E2-19D7946714AC}" type="presOf" srcId="{6CECD71F-FEC8-441D-B956-3473183BB51E}" destId="{775A89D2-3A57-4A10-B2D7-3B65DE90F36A}" srcOrd="0" destOrd="0" presId="urn:microsoft.com/office/officeart/2005/8/layout/vList2"/>
    <dgm:cxn modelId="{6D3ADD3E-A098-4B53-AB22-F0C9B0917F3D}" srcId="{6CECD71F-FEC8-441D-B956-3473183BB51E}" destId="{EBDE1106-0CC7-4E81-A205-F3D199264DE1}" srcOrd="0" destOrd="0" parTransId="{BB52D436-BBF1-4940-AE29-DDE14CD8C6FB}" sibTransId="{B65BC1A9-23A8-49F0-93E6-13783C06E940}"/>
    <dgm:cxn modelId="{0B3A14E7-66F9-4CCB-AF1F-41C3961F3F7F}" type="presOf" srcId="{EBDE1106-0CC7-4E81-A205-F3D199264DE1}" destId="{4301C116-B372-4F97-AA61-AB1CB1E6B72B}" srcOrd="0" destOrd="0" presId="urn:microsoft.com/office/officeart/2005/8/layout/vList2"/>
    <dgm:cxn modelId="{5E00D5FD-6135-4A8C-8167-706614D33718}" type="presOf" srcId="{FD36A804-99CC-48F1-A68C-81A27442CFB8}" destId="{0BDBEBAE-DB40-4E7B-AC32-DB0AFA9CDCEC}" srcOrd="0" destOrd="0" presId="urn:microsoft.com/office/officeart/2005/8/layout/vList2"/>
    <dgm:cxn modelId="{0890F159-E8EE-469B-9A04-6C90E81240E9}" type="presParOf" srcId="{775A89D2-3A57-4A10-B2D7-3B65DE90F36A}" destId="{4301C116-B372-4F97-AA61-AB1CB1E6B72B}" srcOrd="0" destOrd="0" presId="urn:microsoft.com/office/officeart/2005/8/layout/vList2"/>
    <dgm:cxn modelId="{88A97901-34E1-402F-936A-CE45B57D035C}" type="presParOf" srcId="{775A89D2-3A57-4A10-B2D7-3B65DE90F36A}" destId="{59C75AE5-88C8-41CC-99F7-E6F41DA75DEF}" srcOrd="1" destOrd="0" presId="urn:microsoft.com/office/officeart/2005/8/layout/vList2"/>
    <dgm:cxn modelId="{C8346B3E-31FE-45A2-8008-D973E7596B4B}" type="presParOf" srcId="{775A89D2-3A57-4A10-B2D7-3B65DE90F36A}" destId="{0BDBEBAE-DB40-4E7B-AC32-DB0AFA9CDC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12DA3E-543C-4D24-AF20-34FAC1D688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15ED458-2FF3-477B-9FA3-1BCAD6EC4D1E}">
      <dgm:prSet phldrT="[文本]"/>
      <dgm:spPr/>
      <dgm:t>
        <a:bodyPr/>
        <a:lstStyle/>
        <a:p>
          <a:r>
            <a:rPr lang="zh-CN" altLang="en-US" dirty="0"/>
            <a:t>新 </a:t>
          </a:r>
          <a:r>
            <a:rPr lang="en-US" altLang="en-US" dirty="0" err="1"/>
            <a:t>ReplicaSet</a:t>
          </a:r>
          <a:r>
            <a:rPr lang="en-US" altLang="en-US" dirty="0"/>
            <a:t> </a:t>
          </a:r>
          <a:r>
            <a:rPr lang="zh-CN" altLang="en-US" dirty="0"/>
            <a:t>管理的 </a:t>
          </a:r>
          <a:r>
            <a:rPr lang="en-US" altLang="en-US" dirty="0"/>
            <a:t>Pod </a:t>
          </a:r>
          <a:r>
            <a:rPr lang="zh-CN" altLang="en-US" dirty="0"/>
            <a:t>副本数，从 </a:t>
          </a:r>
          <a:r>
            <a:rPr lang="en-US" altLang="en-US" dirty="0"/>
            <a:t>0 </a:t>
          </a:r>
          <a:r>
            <a:rPr lang="zh-CN" altLang="en-US" dirty="0"/>
            <a:t>个变成 </a:t>
          </a:r>
          <a:r>
            <a:rPr lang="en-US" altLang="en-US" dirty="0"/>
            <a:t>1 </a:t>
          </a:r>
          <a:r>
            <a:rPr lang="zh-CN" altLang="en-US" dirty="0"/>
            <a:t>个，再变成 </a:t>
          </a:r>
          <a:r>
            <a:rPr lang="en-US" altLang="en-US" dirty="0"/>
            <a:t>2 </a:t>
          </a:r>
          <a:r>
            <a:rPr lang="zh-CN" altLang="en-US" dirty="0"/>
            <a:t>个，最后变成 </a:t>
          </a:r>
          <a:r>
            <a:rPr lang="en-US" altLang="en-US" dirty="0"/>
            <a:t>3 </a:t>
          </a:r>
          <a:r>
            <a:rPr lang="zh-CN" altLang="en-US" dirty="0"/>
            <a:t>个。而旧的 </a:t>
          </a:r>
          <a:r>
            <a:rPr lang="en-US" altLang="en-US" dirty="0" err="1"/>
            <a:t>ReplicaSet</a:t>
          </a:r>
          <a:r>
            <a:rPr lang="en-US" altLang="en-US" dirty="0"/>
            <a:t> </a:t>
          </a:r>
          <a:r>
            <a:rPr lang="zh-CN" altLang="en-US" dirty="0"/>
            <a:t>管理的 </a:t>
          </a:r>
          <a:r>
            <a:rPr lang="en-US" altLang="en-US" dirty="0"/>
            <a:t>Pod </a:t>
          </a:r>
          <a:r>
            <a:rPr lang="zh-CN" altLang="en-US" dirty="0"/>
            <a:t>副本数则从 </a:t>
          </a:r>
          <a:r>
            <a:rPr lang="en-US" altLang="en-US" dirty="0"/>
            <a:t>3 </a:t>
          </a:r>
          <a:r>
            <a:rPr lang="zh-CN" altLang="en-US" dirty="0"/>
            <a:t>个变成 </a:t>
          </a:r>
          <a:r>
            <a:rPr lang="en-US" altLang="en-US" dirty="0"/>
            <a:t>2 </a:t>
          </a:r>
          <a:r>
            <a:rPr lang="zh-CN" altLang="en-US" dirty="0"/>
            <a:t>个，再变成 </a:t>
          </a:r>
          <a:r>
            <a:rPr lang="en-US" altLang="en-US" dirty="0"/>
            <a:t>1 </a:t>
          </a:r>
          <a:r>
            <a:rPr lang="zh-CN" altLang="en-US" dirty="0"/>
            <a:t>个，最后变成 </a:t>
          </a:r>
          <a:r>
            <a:rPr lang="en-US" altLang="en-US" dirty="0"/>
            <a:t>0 </a:t>
          </a:r>
          <a:r>
            <a:rPr lang="zh-CN" altLang="en-US" dirty="0"/>
            <a:t>个。</a:t>
          </a:r>
        </a:p>
      </dgm:t>
    </dgm:pt>
    <dgm:pt modelId="{F10AAF9A-5DEF-4967-B119-2C992E6C5065}" type="parTrans" cxnId="{6410F1BF-E40C-451F-89B2-5D7C20FA9BB1}">
      <dgm:prSet/>
      <dgm:spPr/>
      <dgm:t>
        <a:bodyPr/>
        <a:lstStyle/>
        <a:p>
          <a:endParaRPr lang="zh-CN" altLang="en-US"/>
        </a:p>
      </dgm:t>
    </dgm:pt>
    <dgm:pt modelId="{F7D85DC1-E22E-454B-B46E-28908AD30938}" type="sibTrans" cxnId="{6410F1BF-E40C-451F-89B2-5D7C20FA9BB1}">
      <dgm:prSet/>
      <dgm:spPr/>
      <dgm:t>
        <a:bodyPr/>
        <a:lstStyle/>
        <a:p>
          <a:endParaRPr lang="zh-CN" altLang="en-US"/>
        </a:p>
      </dgm:t>
    </dgm:pt>
    <dgm:pt modelId="{15929607-83B3-4940-92AA-C05E48255557}">
      <dgm:prSet phldrT="[文本]"/>
      <dgm:spPr/>
      <dgm:t>
        <a:bodyPr/>
        <a:lstStyle/>
        <a:p>
          <a:r>
            <a:rPr lang="zh-CN" altLang="en-US" b="1" i="0" dirty="0"/>
            <a:t>滚动更新</a:t>
          </a:r>
          <a:r>
            <a:rPr lang="zh-CN" altLang="en-US" b="0" i="0" dirty="0"/>
            <a:t> 允许通过使用新的实例逐步更新 </a:t>
          </a:r>
          <a:r>
            <a:rPr lang="en-US" altLang="zh-CN" b="0" i="0" dirty="0"/>
            <a:t>Pod </a:t>
          </a:r>
          <a:r>
            <a:rPr lang="zh-CN" altLang="en-US" b="0" i="0" dirty="0"/>
            <a:t>实例，零停机进行 </a:t>
          </a:r>
          <a:r>
            <a:rPr lang="en-US" altLang="zh-CN" b="0" i="0" dirty="0"/>
            <a:t>Deployment </a:t>
          </a:r>
          <a:r>
            <a:rPr lang="zh-CN" altLang="en-US" b="0" i="0" dirty="0"/>
            <a:t>更新。新的 </a:t>
          </a:r>
          <a:r>
            <a:rPr lang="en-US" altLang="zh-CN" b="0" i="0" dirty="0"/>
            <a:t>Pod </a:t>
          </a:r>
          <a:r>
            <a:rPr lang="zh-CN" altLang="en-US" b="0" i="0" dirty="0"/>
            <a:t>将在具有可用资源的节点上进行调度。</a:t>
          </a:r>
          <a:endParaRPr lang="en-US" altLang="zh-CN" b="0" i="0" dirty="0"/>
        </a:p>
        <a:p>
          <a:r>
            <a:rPr lang="zh-CN" altLang="en-US" b="0" i="0" dirty="0"/>
            <a:t>默认情况下，更新期间不可用的 </a:t>
          </a:r>
          <a:r>
            <a:rPr lang="en-US" b="0" i="0" dirty="0"/>
            <a:t>pod </a:t>
          </a:r>
          <a:r>
            <a:rPr lang="zh-CN" altLang="en-US" b="0" i="0" dirty="0"/>
            <a:t>的最大值和可以创建的新 </a:t>
          </a:r>
          <a:r>
            <a:rPr lang="en-US" b="0" i="0" dirty="0"/>
            <a:t>pod </a:t>
          </a:r>
          <a:r>
            <a:rPr lang="zh-CN" altLang="en-US" b="0" i="0" dirty="0"/>
            <a:t>数都是 </a:t>
          </a:r>
          <a:r>
            <a:rPr lang="en-US" altLang="zh-CN" b="0" i="0" dirty="0"/>
            <a:t>1</a:t>
          </a:r>
          <a:r>
            <a:rPr lang="zh-CN" altLang="en-US" b="0" i="0" dirty="0"/>
            <a:t>。</a:t>
          </a:r>
          <a:endParaRPr lang="zh-CN" altLang="en-US" dirty="0"/>
        </a:p>
      </dgm:t>
    </dgm:pt>
    <dgm:pt modelId="{934E28B5-FA80-4140-B63D-DFFAF0428F78}" type="parTrans" cxnId="{4F6DB1A7-BA99-46C4-BF98-2219B5AE9ED9}">
      <dgm:prSet/>
      <dgm:spPr/>
      <dgm:t>
        <a:bodyPr/>
        <a:lstStyle/>
        <a:p>
          <a:endParaRPr lang="zh-CN" altLang="en-US"/>
        </a:p>
      </dgm:t>
    </dgm:pt>
    <dgm:pt modelId="{39A69528-2456-47F7-827C-E64F8FFD9E2C}" type="sibTrans" cxnId="{4F6DB1A7-BA99-46C4-BF98-2219B5AE9ED9}">
      <dgm:prSet/>
      <dgm:spPr/>
      <dgm:t>
        <a:bodyPr/>
        <a:lstStyle/>
        <a:p>
          <a:endParaRPr lang="zh-CN" altLang="en-US"/>
        </a:p>
      </dgm:t>
    </dgm:pt>
    <dgm:pt modelId="{10231739-A786-4692-9A1B-DF4E7B6E1F90}" type="pres">
      <dgm:prSet presAssocID="{6D12DA3E-543C-4D24-AF20-34FAC1D6887A}" presName="linear" presStyleCnt="0">
        <dgm:presLayoutVars>
          <dgm:animLvl val="lvl"/>
          <dgm:resizeHandles val="exact"/>
        </dgm:presLayoutVars>
      </dgm:prSet>
      <dgm:spPr/>
    </dgm:pt>
    <dgm:pt modelId="{718A756B-AEDE-4D08-98BD-9B4E1243F5AF}" type="pres">
      <dgm:prSet presAssocID="{115ED458-2FF3-477B-9FA3-1BCAD6EC4D1E}" presName="parentText" presStyleLbl="node1" presStyleIdx="0" presStyleCnt="2">
        <dgm:presLayoutVars>
          <dgm:chMax val="0"/>
          <dgm:bulletEnabled val="1"/>
        </dgm:presLayoutVars>
      </dgm:prSet>
      <dgm:spPr/>
    </dgm:pt>
    <dgm:pt modelId="{3E769FD4-AC74-4C4A-9F3E-032296355809}" type="pres">
      <dgm:prSet presAssocID="{F7D85DC1-E22E-454B-B46E-28908AD30938}" presName="spacer" presStyleCnt="0"/>
      <dgm:spPr/>
    </dgm:pt>
    <dgm:pt modelId="{16C57F15-83DE-4371-A795-AAB6673613F6}" type="pres">
      <dgm:prSet presAssocID="{15929607-83B3-4940-92AA-C05E48255557}" presName="parentText" presStyleLbl="node1" presStyleIdx="1" presStyleCnt="2">
        <dgm:presLayoutVars>
          <dgm:chMax val="0"/>
          <dgm:bulletEnabled val="1"/>
        </dgm:presLayoutVars>
      </dgm:prSet>
      <dgm:spPr/>
    </dgm:pt>
  </dgm:ptLst>
  <dgm:cxnLst>
    <dgm:cxn modelId="{6DEF2F0D-C89B-41EF-BFEF-669C0973E398}" type="presOf" srcId="{15929607-83B3-4940-92AA-C05E48255557}" destId="{16C57F15-83DE-4371-A795-AAB6673613F6}" srcOrd="0" destOrd="0" presId="urn:microsoft.com/office/officeart/2005/8/layout/vList2"/>
    <dgm:cxn modelId="{E6A5656F-0E52-46A6-9F30-07F702219E92}" type="presOf" srcId="{115ED458-2FF3-477B-9FA3-1BCAD6EC4D1E}" destId="{718A756B-AEDE-4D08-98BD-9B4E1243F5AF}" srcOrd="0" destOrd="0" presId="urn:microsoft.com/office/officeart/2005/8/layout/vList2"/>
    <dgm:cxn modelId="{4AD0C374-AB18-4098-A0F9-7B86F35D53A5}" type="presOf" srcId="{6D12DA3E-543C-4D24-AF20-34FAC1D6887A}" destId="{10231739-A786-4692-9A1B-DF4E7B6E1F90}" srcOrd="0" destOrd="0" presId="urn:microsoft.com/office/officeart/2005/8/layout/vList2"/>
    <dgm:cxn modelId="{4F6DB1A7-BA99-46C4-BF98-2219B5AE9ED9}" srcId="{6D12DA3E-543C-4D24-AF20-34FAC1D6887A}" destId="{15929607-83B3-4940-92AA-C05E48255557}" srcOrd="1" destOrd="0" parTransId="{934E28B5-FA80-4140-B63D-DFFAF0428F78}" sibTransId="{39A69528-2456-47F7-827C-E64F8FFD9E2C}"/>
    <dgm:cxn modelId="{6410F1BF-E40C-451F-89B2-5D7C20FA9BB1}" srcId="{6D12DA3E-543C-4D24-AF20-34FAC1D6887A}" destId="{115ED458-2FF3-477B-9FA3-1BCAD6EC4D1E}" srcOrd="0" destOrd="0" parTransId="{F10AAF9A-5DEF-4967-B119-2C992E6C5065}" sibTransId="{F7D85DC1-E22E-454B-B46E-28908AD30938}"/>
    <dgm:cxn modelId="{DD40E63A-FC30-4358-9729-7173D4955EBE}" type="presParOf" srcId="{10231739-A786-4692-9A1B-DF4E7B6E1F90}" destId="{718A756B-AEDE-4D08-98BD-9B4E1243F5AF}" srcOrd="0" destOrd="0" presId="urn:microsoft.com/office/officeart/2005/8/layout/vList2"/>
    <dgm:cxn modelId="{1760DA9E-E848-4A91-8DCD-C977132EFB3A}" type="presParOf" srcId="{10231739-A786-4692-9A1B-DF4E7B6E1F90}" destId="{3E769FD4-AC74-4C4A-9F3E-032296355809}" srcOrd="1" destOrd="0" presId="urn:microsoft.com/office/officeart/2005/8/layout/vList2"/>
    <dgm:cxn modelId="{734B06D5-9A9A-45E8-B6BA-7DD119EB66F3}" type="presParOf" srcId="{10231739-A786-4692-9A1B-DF4E7B6E1F90}" destId="{16C57F15-83DE-4371-A795-AAB6673613F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6B5C-7EAF-445B-B402-918228830839}">
      <dsp:nvSpPr>
        <dsp:cNvPr id="0" name=""/>
        <dsp:cNvSpPr/>
      </dsp:nvSpPr>
      <dsp:spPr>
        <a:xfrm rot="10800000">
          <a:off x="2159912" y="500444"/>
          <a:ext cx="5716784" cy="287988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9949"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Pod</a:t>
          </a:r>
          <a:r>
            <a:rPr lang="zh-CN" sz="2900" kern="1200" dirty="0"/>
            <a:t>，是由一个或多个紧密耦合的容器的集合。</a:t>
          </a:r>
          <a:r>
            <a:rPr lang="en-US" sz="2900" kern="1200" dirty="0"/>
            <a:t>Pod </a:t>
          </a:r>
          <a:r>
            <a:rPr lang="zh-CN" sz="2900" kern="1200" dirty="0"/>
            <a:t>是可以在 </a:t>
          </a:r>
          <a:r>
            <a:rPr lang="en-US" sz="2900" kern="1200" dirty="0"/>
            <a:t>Kubernetes </a:t>
          </a:r>
          <a:r>
            <a:rPr lang="zh-CN" sz="2900" kern="1200" dirty="0"/>
            <a:t>中创建和管理的、最小的可部署的计算单元。</a:t>
          </a:r>
        </a:p>
      </dsp:txBody>
      <dsp:txXfrm rot="10800000">
        <a:off x="2879883" y="500444"/>
        <a:ext cx="4996813" cy="2879883"/>
      </dsp:txXfrm>
    </dsp:sp>
    <dsp:sp modelId="{3108AC42-5482-4A6A-A205-8EDAEE9438E9}">
      <dsp:nvSpPr>
        <dsp:cNvPr id="0" name=""/>
        <dsp:cNvSpPr/>
      </dsp:nvSpPr>
      <dsp:spPr>
        <a:xfrm>
          <a:off x="719970" y="500444"/>
          <a:ext cx="2879883" cy="28798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48C7B-6AB9-4B5D-85B2-8131F9FF0F3C}">
      <dsp:nvSpPr>
        <dsp:cNvPr id="0" name=""/>
        <dsp:cNvSpPr/>
      </dsp:nvSpPr>
      <dsp:spPr>
        <a:xfrm>
          <a:off x="0" y="4741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Container </a:t>
          </a:r>
          <a:r>
            <a:rPr lang="zh-CN" sz="2700" b="1" kern="1200"/>
            <a:t>状态</a:t>
          </a:r>
          <a:endParaRPr lang="zh-CN" sz="2700" kern="1200"/>
        </a:p>
      </dsp:txBody>
      <dsp:txXfrm>
        <a:off x="33926" y="81342"/>
        <a:ext cx="8528816" cy="627128"/>
      </dsp:txXfrm>
    </dsp:sp>
    <dsp:sp modelId="{04C250A8-E720-4DED-8438-04AF37D6BC47}">
      <dsp:nvSpPr>
        <dsp:cNvPr id="0" name=""/>
        <dsp:cNvSpPr/>
      </dsp:nvSpPr>
      <dsp:spPr>
        <a:xfrm>
          <a:off x="0" y="82015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Container </a:t>
          </a:r>
          <a:r>
            <a:rPr lang="zh-CN" sz="2700" b="1" kern="1200" dirty="0"/>
            <a:t>重启策略</a:t>
          </a:r>
          <a:endParaRPr lang="zh-CN" sz="2700" kern="1200" dirty="0"/>
        </a:p>
      </dsp:txBody>
      <dsp:txXfrm>
        <a:off x="33926" y="854082"/>
        <a:ext cx="8528816" cy="627128"/>
      </dsp:txXfrm>
    </dsp:sp>
    <dsp:sp modelId="{CD181B26-2CAA-4408-A768-381EA75ECB7F}">
      <dsp:nvSpPr>
        <dsp:cNvPr id="0" name=""/>
        <dsp:cNvSpPr/>
      </dsp:nvSpPr>
      <dsp:spPr>
        <a:xfrm>
          <a:off x="0" y="159289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Container </a:t>
          </a:r>
          <a:r>
            <a:rPr lang="zh-CN" sz="2700" b="1" kern="1200"/>
            <a:t>探针</a:t>
          </a:r>
          <a:endParaRPr lang="zh-CN" sz="2700" kern="1200"/>
        </a:p>
      </dsp:txBody>
      <dsp:txXfrm>
        <a:off x="33926" y="1626822"/>
        <a:ext cx="8528816" cy="627128"/>
      </dsp:txXfrm>
    </dsp:sp>
    <dsp:sp modelId="{1880FC18-7C9F-4AE4-8FDF-172D586A5864}">
      <dsp:nvSpPr>
        <dsp:cNvPr id="0" name=""/>
        <dsp:cNvSpPr/>
      </dsp:nvSpPr>
      <dsp:spPr>
        <a:xfrm>
          <a:off x="0" y="236563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Probe</a:t>
          </a:r>
          <a:r>
            <a:rPr lang="zh-CN" sz="2700" b="1" kern="1200"/>
            <a:t> 类型</a:t>
          </a:r>
          <a:endParaRPr lang="zh-CN" sz="2700" kern="1200"/>
        </a:p>
      </dsp:txBody>
      <dsp:txXfrm>
        <a:off x="33926" y="2399562"/>
        <a:ext cx="8528816" cy="627128"/>
      </dsp:txXfrm>
    </dsp:sp>
    <dsp:sp modelId="{2FB1CBB3-EC04-448D-B945-B53D98360041}">
      <dsp:nvSpPr>
        <dsp:cNvPr id="0" name=""/>
        <dsp:cNvSpPr/>
      </dsp:nvSpPr>
      <dsp:spPr>
        <a:xfrm>
          <a:off x="0" y="313837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b="1" kern="1200"/>
            <a:t>各个 </a:t>
          </a:r>
          <a:r>
            <a:rPr lang="en-US" sz="2700" b="1" kern="1200"/>
            <a:t>Probe </a:t>
          </a:r>
          <a:r>
            <a:rPr lang="zh-CN" sz="2700" b="1" kern="1200"/>
            <a:t>何时使用</a:t>
          </a:r>
          <a:endParaRPr lang="zh-CN" sz="2700" kern="1200"/>
        </a:p>
      </dsp:txBody>
      <dsp:txXfrm>
        <a:off x="33926" y="3172302"/>
        <a:ext cx="8528816" cy="627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AC42C-1182-49E9-B804-587716E46629}">
      <dsp:nvSpPr>
        <dsp:cNvPr id="0" name=""/>
        <dsp:cNvSpPr/>
      </dsp:nvSpPr>
      <dsp:spPr>
        <a:xfrm>
          <a:off x="0" y="73066"/>
          <a:ext cx="4184035" cy="3734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err="1"/>
            <a:t>readinessProbe</a:t>
          </a:r>
          <a:r>
            <a:rPr lang="en-US" altLang="zh-CN" sz="2100" kern="1200" dirty="0"/>
            <a:t>:</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initialDelaySeconds</a:t>
          </a:r>
          <a:r>
            <a:rPr lang="en-US" altLang="zh-CN" sz="2100" kern="1200" dirty="0"/>
            <a:t>: 30</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periodSeconds</a:t>
          </a:r>
          <a:r>
            <a:rPr lang="en-US" altLang="zh-CN" sz="2100" kern="1200" dirty="0"/>
            <a:t>: 5</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timeoutSeconds</a:t>
          </a:r>
          <a:r>
            <a:rPr lang="en-US" altLang="zh-CN" sz="2100" kern="1200" dirty="0"/>
            <a:t>: 1</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failureThreshold</a:t>
          </a:r>
          <a:r>
            <a:rPr lang="en-US" altLang="zh-CN" sz="2100" kern="1200" dirty="0"/>
            <a:t>: 3</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successThreshold</a:t>
          </a:r>
          <a:r>
            <a:rPr lang="en-US" altLang="zh-CN" sz="2100" kern="1200" dirty="0"/>
            <a:t>: 1</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httpGet</a:t>
          </a:r>
          <a:r>
            <a:rPr lang="en-US" altLang="zh-CN" sz="2100" kern="1200" dirty="0"/>
            <a:t>: {path: /actuator/health, port: 31060, scheme: HTTP} </a:t>
          </a:r>
          <a:endParaRPr lang="zh-CN" sz="2100" kern="1200" dirty="0"/>
        </a:p>
      </dsp:txBody>
      <dsp:txXfrm>
        <a:off x="182310" y="255376"/>
        <a:ext cx="3819415" cy="33700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27CEC-C56E-4DD4-AFD9-EFF63F0CDB99}">
      <dsp:nvSpPr>
        <dsp:cNvPr id="0" name=""/>
        <dsp:cNvSpPr/>
      </dsp:nvSpPr>
      <dsp:spPr>
        <a:xfrm>
          <a:off x="0" y="32899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88FFBA-4595-46B2-87A8-971E5A7E9B43}">
      <dsp:nvSpPr>
        <dsp:cNvPr id="0" name=""/>
        <dsp:cNvSpPr/>
      </dsp:nvSpPr>
      <dsp:spPr>
        <a:xfrm>
          <a:off x="429815" y="427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控制器模式</a:t>
          </a:r>
        </a:p>
      </dsp:txBody>
      <dsp:txXfrm>
        <a:off x="461518" y="35981"/>
        <a:ext cx="5954012" cy="586034"/>
      </dsp:txXfrm>
    </dsp:sp>
    <dsp:sp modelId="{0A7BC608-373F-4D2A-A5F6-CFAC145D4676}">
      <dsp:nvSpPr>
        <dsp:cNvPr id="0" name=""/>
        <dsp:cNvSpPr/>
      </dsp:nvSpPr>
      <dsp:spPr>
        <a:xfrm>
          <a:off x="0" y="132691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D19D32-CAB4-41E5-BA4A-5EE2C474AF89}">
      <dsp:nvSpPr>
        <dsp:cNvPr id="0" name=""/>
        <dsp:cNvSpPr/>
      </dsp:nvSpPr>
      <dsp:spPr>
        <a:xfrm>
          <a:off x="429815" y="100219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控制器模式的实现</a:t>
          </a:r>
        </a:p>
      </dsp:txBody>
      <dsp:txXfrm>
        <a:off x="461518" y="1033901"/>
        <a:ext cx="5954012" cy="586034"/>
      </dsp:txXfrm>
    </dsp:sp>
    <dsp:sp modelId="{3837E284-284D-4A67-AF37-10BBB4FA02AC}">
      <dsp:nvSpPr>
        <dsp:cNvPr id="0" name=""/>
        <dsp:cNvSpPr/>
      </dsp:nvSpPr>
      <dsp:spPr>
        <a:xfrm>
          <a:off x="0" y="232483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E91967-5E35-4C6A-9F48-49E4AA82B566}">
      <dsp:nvSpPr>
        <dsp:cNvPr id="0" name=""/>
        <dsp:cNvSpPr/>
      </dsp:nvSpPr>
      <dsp:spPr>
        <a:xfrm>
          <a:off x="429815" y="200011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扩容</a:t>
          </a:r>
          <a:r>
            <a:rPr lang="en-US" altLang="zh-CN" sz="2200" kern="1200" dirty="0"/>
            <a:t>/</a:t>
          </a:r>
          <a:r>
            <a:rPr lang="zh-CN" altLang="en-US" sz="2200" kern="1200" dirty="0"/>
            <a:t>缩容</a:t>
          </a:r>
        </a:p>
      </dsp:txBody>
      <dsp:txXfrm>
        <a:off x="461518" y="2031821"/>
        <a:ext cx="5954012" cy="586034"/>
      </dsp:txXfrm>
    </dsp:sp>
    <dsp:sp modelId="{2502CA9B-78E7-433D-B2DD-94C90D395A77}">
      <dsp:nvSpPr>
        <dsp:cNvPr id="0" name=""/>
        <dsp:cNvSpPr/>
      </dsp:nvSpPr>
      <dsp:spPr>
        <a:xfrm>
          <a:off x="0" y="332275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F330EF-69CF-415F-83B7-8D996D70DC78}">
      <dsp:nvSpPr>
        <dsp:cNvPr id="0" name=""/>
        <dsp:cNvSpPr/>
      </dsp:nvSpPr>
      <dsp:spPr>
        <a:xfrm>
          <a:off x="429815" y="299803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endParaRPr lang="zh-CN" altLang="en-US" sz="2200" kern="1200" dirty="0"/>
        </a:p>
      </dsp:txBody>
      <dsp:txXfrm>
        <a:off x="461518" y="3029741"/>
        <a:ext cx="5954012" cy="586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1C116-B372-4F97-AA61-AB1CB1E6B72B}">
      <dsp:nvSpPr>
        <dsp:cNvPr id="0" name=""/>
        <dsp:cNvSpPr/>
      </dsp:nvSpPr>
      <dsp:spPr>
        <a:xfrm>
          <a:off x="0" y="367186"/>
          <a:ext cx="4184034" cy="1544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Deployment </a:t>
          </a:r>
          <a:r>
            <a:rPr lang="en-US" sz="2000" kern="1200" dirty="0"/>
            <a:t>Controller</a:t>
          </a:r>
          <a:r>
            <a:rPr lang="zh-CN" altLang="en-US" sz="2000" kern="1200" dirty="0"/>
            <a:t>确保携带了 </a:t>
          </a:r>
          <a:r>
            <a:rPr lang="en-US" altLang="en-US" sz="2000" kern="1200" dirty="0"/>
            <a:t>app=nginx </a:t>
          </a:r>
          <a:r>
            <a:rPr lang="zh-CN" altLang="en-US" sz="2000" kern="1200" dirty="0"/>
            <a:t>标签的 </a:t>
          </a:r>
          <a:r>
            <a:rPr lang="en-US" altLang="en-US" sz="2000" kern="1200" dirty="0"/>
            <a:t>Pod </a:t>
          </a:r>
          <a:r>
            <a:rPr lang="zh-CN" altLang="en-US" sz="2000" kern="1200" dirty="0"/>
            <a:t>的个数，永远等于 </a:t>
          </a:r>
          <a:r>
            <a:rPr lang="en-US" altLang="en-US" sz="2000" kern="1200" dirty="0" err="1"/>
            <a:t>spec.replicas</a:t>
          </a:r>
          <a:r>
            <a:rPr lang="en-US" altLang="en-US" sz="2000" kern="1200" dirty="0"/>
            <a:t> </a:t>
          </a:r>
          <a:r>
            <a:rPr lang="zh-CN" altLang="en-US" sz="2000" kern="1200" dirty="0"/>
            <a:t>指定的个数，即 </a:t>
          </a:r>
          <a:r>
            <a:rPr lang="en-US" altLang="zh-CN" sz="2000" kern="1200" dirty="0"/>
            <a:t>2</a:t>
          </a:r>
          <a:r>
            <a:rPr lang="zh-CN" altLang="en-US" sz="2000" kern="1200" dirty="0"/>
            <a:t>个。</a:t>
          </a:r>
        </a:p>
      </dsp:txBody>
      <dsp:txXfrm>
        <a:off x="75391" y="442577"/>
        <a:ext cx="4033252" cy="1393618"/>
      </dsp:txXfrm>
    </dsp:sp>
    <dsp:sp modelId="{0BDBEBAE-DB40-4E7B-AC32-DB0AFA9CDCEC}">
      <dsp:nvSpPr>
        <dsp:cNvPr id="0" name=""/>
        <dsp:cNvSpPr/>
      </dsp:nvSpPr>
      <dsp:spPr>
        <a:xfrm>
          <a:off x="0" y="1969186"/>
          <a:ext cx="4184034" cy="1544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如果在这个集群中，携带 </a:t>
          </a:r>
          <a:r>
            <a:rPr lang="en-US" altLang="en-US" sz="2000" kern="1200" dirty="0"/>
            <a:t>app=nginx </a:t>
          </a:r>
          <a:r>
            <a:rPr lang="zh-CN" altLang="en-US" sz="2000" kern="1200" dirty="0"/>
            <a:t>标签的 </a:t>
          </a:r>
          <a:r>
            <a:rPr lang="en-US" altLang="en-US" sz="2000" kern="1200" dirty="0"/>
            <a:t>Pod </a:t>
          </a:r>
          <a:r>
            <a:rPr lang="zh-CN" altLang="en-US" sz="2000" kern="1200" dirty="0"/>
            <a:t>的个数大于 </a:t>
          </a:r>
          <a:r>
            <a:rPr lang="en-US" altLang="zh-CN" sz="2000" kern="1200" dirty="0"/>
            <a:t>2</a:t>
          </a:r>
          <a:r>
            <a:rPr lang="en-US" altLang="en-US" sz="2000" kern="1200" dirty="0"/>
            <a:t> </a:t>
          </a:r>
          <a:r>
            <a:rPr lang="zh-CN" altLang="en-US" sz="2000" kern="1200" dirty="0"/>
            <a:t>的时候，就会有旧的 </a:t>
          </a:r>
          <a:r>
            <a:rPr lang="en-US" altLang="en-US" sz="2000" kern="1200" dirty="0"/>
            <a:t>Pod </a:t>
          </a:r>
          <a:r>
            <a:rPr lang="zh-CN" altLang="en-US" sz="2000" kern="1200" dirty="0"/>
            <a:t>被删除；反之，就会有新的 </a:t>
          </a:r>
          <a:r>
            <a:rPr lang="en-US" altLang="en-US" sz="2000" kern="1200" dirty="0"/>
            <a:t>Pod </a:t>
          </a:r>
          <a:r>
            <a:rPr lang="zh-CN" altLang="en-US" sz="2000" kern="1200" dirty="0"/>
            <a:t>被创建。</a:t>
          </a:r>
        </a:p>
      </dsp:txBody>
      <dsp:txXfrm>
        <a:off x="75391" y="2044577"/>
        <a:ext cx="4033252" cy="13936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A756B-AEDE-4D08-98BD-9B4E1243F5AF}">
      <dsp:nvSpPr>
        <dsp:cNvPr id="0" name=""/>
        <dsp:cNvSpPr/>
      </dsp:nvSpPr>
      <dsp:spPr>
        <a:xfrm>
          <a:off x="0" y="25456"/>
          <a:ext cx="4184034" cy="18918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新 </a:t>
          </a:r>
          <a:r>
            <a:rPr lang="en-US" altLang="en-US" sz="1600" kern="1200" dirty="0" err="1"/>
            <a:t>ReplicaSet</a:t>
          </a:r>
          <a:r>
            <a:rPr lang="en-US" altLang="en-US" sz="1600" kern="1200" dirty="0"/>
            <a:t> </a:t>
          </a:r>
          <a:r>
            <a:rPr lang="zh-CN" altLang="en-US" sz="1600" kern="1200" dirty="0"/>
            <a:t>管理的 </a:t>
          </a:r>
          <a:r>
            <a:rPr lang="en-US" altLang="en-US" sz="1600" kern="1200" dirty="0"/>
            <a:t>Pod </a:t>
          </a:r>
          <a:r>
            <a:rPr lang="zh-CN" altLang="en-US" sz="1600" kern="1200" dirty="0"/>
            <a:t>副本数，从 </a:t>
          </a:r>
          <a:r>
            <a:rPr lang="en-US" altLang="en-US" sz="1600" kern="1200" dirty="0"/>
            <a:t>0 </a:t>
          </a:r>
          <a:r>
            <a:rPr lang="zh-CN" altLang="en-US" sz="1600" kern="1200" dirty="0"/>
            <a:t>个变成 </a:t>
          </a:r>
          <a:r>
            <a:rPr lang="en-US" altLang="en-US" sz="1600" kern="1200" dirty="0"/>
            <a:t>1 </a:t>
          </a:r>
          <a:r>
            <a:rPr lang="zh-CN" altLang="en-US" sz="1600" kern="1200" dirty="0"/>
            <a:t>个，再变成 </a:t>
          </a:r>
          <a:r>
            <a:rPr lang="en-US" altLang="en-US" sz="1600" kern="1200" dirty="0"/>
            <a:t>2 </a:t>
          </a:r>
          <a:r>
            <a:rPr lang="zh-CN" altLang="en-US" sz="1600" kern="1200" dirty="0"/>
            <a:t>个，最后变成 </a:t>
          </a:r>
          <a:r>
            <a:rPr lang="en-US" altLang="en-US" sz="1600" kern="1200" dirty="0"/>
            <a:t>3 </a:t>
          </a:r>
          <a:r>
            <a:rPr lang="zh-CN" altLang="en-US" sz="1600" kern="1200" dirty="0"/>
            <a:t>个。而旧的 </a:t>
          </a:r>
          <a:r>
            <a:rPr lang="en-US" altLang="en-US" sz="1600" kern="1200" dirty="0" err="1"/>
            <a:t>ReplicaSet</a:t>
          </a:r>
          <a:r>
            <a:rPr lang="en-US" altLang="en-US" sz="1600" kern="1200" dirty="0"/>
            <a:t> </a:t>
          </a:r>
          <a:r>
            <a:rPr lang="zh-CN" altLang="en-US" sz="1600" kern="1200" dirty="0"/>
            <a:t>管理的 </a:t>
          </a:r>
          <a:r>
            <a:rPr lang="en-US" altLang="en-US" sz="1600" kern="1200" dirty="0"/>
            <a:t>Pod </a:t>
          </a:r>
          <a:r>
            <a:rPr lang="zh-CN" altLang="en-US" sz="1600" kern="1200" dirty="0"/>
            <a:t>副本数则从 </a:t>
          </a:r>
          <a:r>
            <a:rPr lang="en-US" altLang="en-US" sz="1600" kern="1200" dirty="0"/>
            <a:t>3 </a:t>
          </a:r>
          <a:r>
            <a:rPr lang="zh-CN" altLang="en-US" sz="1600" kern="1200" dirty="0"/>
            <a:t>个变成 </a:t>
          </a:r>
          <a:r>
            <a:rPr lang="en-US" altLang="en-US" sz="1600" kern="1200" dirty="0"/>
            <a:t>2 </a:t>
          </a:r>
          <a:r>
            <a:rPr lang="zh-CN" altLang="en-US" sz="1600" kern="1200" dirty="0"/>
            <a:t>个，再变成 </a:t>
          </a:r>
          <a:r>
            <a:rPr lang="en-US" altLang="en-US" sz="1600" kern="1200" dirty="0"/>
            <a:t>1 </a:t>
          </a:r>
          <a:r>
            <a:rPr lang="zh-CN" altLang="en-US" sz="1600" kern="1200" dirty="0"/>
            <a:t>个，最后变成 </a:t>
          </a:r>
          <a:r>
            <a:rPr lang="en-US" altLang="en-US" sz="1600" kern="1200" dirty="0"/>
            <a:t>0 </a:t>
          </a:r>
          <a:r>
            <a:rPr lang="zh-CN" altLang="en-US" sz="1600" kern="1200" dirty="0"/>
            <a:t>个。</a:t>
          </a:r>
        </a:p>
      </dsp:txBody>
      <dsp:txXfrm>
        <a:off x="92354" y="117810"/>
        <a:ext cx="3999326" cy="1707182"/>
      </dsp:txXfrm>
    </dsp:sp>
    <dsp:sp modelId="{16C57F15-83DE-4371-A795-AAB6673613F6}">
      <dsp:nvSpPr>
        <dsp:cNvPr id="0" name=""/>
        <dsp:cNvSpPr/>
      </dsp:nvSpPr>
      <dsp:spPr>
        <a:xfrm>
          <a:off x="0" y="1963426"/>
          <a:ext cx="4184034" cy="18918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b="1" i="0" kern="1200" dirty="0"/>
            <a:t>滚动更新</a:t>
          </a:r>
          <a:r>
            <a:rPr lang="zh-CN" altLang="en-US" sz="1600" b="0" i="0" kern="1200" dirty="0"/>
            <a:t> 允许通过使用新的实例逐步更新 </a:t>
          </a:r>
          <a:r>
            <a:rPr lang="en-US" altLang="zh-CN" sz="1600" b="0" i="0" kern="1200" dirty="0"/>
            <a:t>Pod </a:t>
          </a:r>
          <a:r>
            <a:rPr lang="zh-CN" altLang="en-US" sz="1600" b="0" i="0" kern="1200" dirty="0"/>
            <a:t>实例，零停机进行 </a:t>
          </a:r>
          <a:r>
            <a:rPr lang="en-US" altLang="zh-CN" sz="1600" b="0" i="0" kern="1200" dirty="0"/>
            <a:t>Deployment </a:t>
          </a:r>
          <a:r>
            <a:rPr lang="zh-CN" altLang="en-US" sz="1600" b="0" i="0" kern="1200" dirty="0"/>
            <a:t>更新。新的 </a:t>
          </a:r>
          <a:r>
            <a:rPr lang="en-US" altLang="zh-CN" sz="1600" b="0" i="0" kern="1200" dirty="0"/>
            <a:t>Pod </a:t>
          </a:r>
          <a:r>
            <a:rPr lang="zh-CN" altLang="en-US" sz="1600" b="0" i="0" kern="1200" dirty="0"/>
            <a:t>将在具有可用资源的节点上进行调度。</a:t>
          </a:r>
          <a:endParaRPr lang="en-US" altLang="zh-CN" sz="1600" b="0" i="0" kern="1200" dirty="0"/>
        </a:p>
        <a:p>
          <a:pPr marL="0" lvl="0" indent="0" algn="l" defTabSz="711200">
            <a:lnSpc>
              <a:spcPct val="90000"/>
            </a:lnSpc>
            <a:spcBef>
              <a:spcPct val="0"/>
            </a:spcBef>
            <a:spcAft>
              <a:spcPct val="35000"/>
            </a:spcAft>
            <a:buNone/>
          </a:pPr>
          <a:r>
            <a:rPr lang="zh-CN" altLang="en-US" sz="1600" b="0" i="0" kern="1200" dirty="0"/>
            <a:t>默认情况下，更新期间不可用的 </a:t>
          </a:r>
          <a:r>
            <a:rPr lang="en-US" sz="1600" b="0" i="0" kern="1200" dirty="0"/>
            <a:t>pod </a:t>
          </a:r>
          <a:r>
            <a:rPr lang="zh-CN" altLang="en-US" sz="1600" b="0" i="0" kern="1200" dirty="0"/>
            <a:t>的最大值和可以创建的新 </a:t>
          </a:r>
          <a:r>
            <a:rPr lang="en-US" sz="1600" b="0" i="0" kern="1200" dirty="0"/>
            <a:t>pod </a:t>
          </a:r>
          <a:r>
            <a:rPr lang="zh-CN" altLang="en-US" sz="1600" b="0" i="0" kern="1200" dirty="0"/>
            <a:t>数都是 </a:t>
          </a:r>
          <a:r>
            <a:rPr lang="en-US" altLang="zh-CN" sz="1600" b="0" i="0" kern="1200" dirty="0"/>
            <a:t>1</a:t>
          </a:r>
          <a:r>
            <a:rPr lang="zh-CN" altLang="en-US" sz="1600" b="0" i="0" kern="1200" dirty="0"/>
            <a:t>。</a:t>
          </a:r>
          <a:endParaRPr lang="zh-CN" altLang="en-US" sz="1600" kern="1200" dirty="0"/>
        </a:p>
      </dsp:txBody>
      <dsp:txXfrm>
        <a:off x="92354" y="2055780"/>
        <a:ext cx="3999326" cy="1707182"/>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3843828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42830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2521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903469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6280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031402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23338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444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12816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2686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296484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10912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58901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43424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375989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BA9216E-B78E-4B37-A46B-9D5E94D01D3E}" type="datetimeFigureOut">
              <a:rPr lang="zh-CN" altLang="en-US" smtClean="0"/>
              <a:t>2022/10/17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69990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A9216E-B78E-4B37-A46B-9D5E94D01D3E}" type="datetimeFigureOut">
              <a:rPr lang="zh-CN" altLang="en-US" smtClean="0"/>
              <a:t>2022/10/17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3697209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ntainiq.com/post/grpc"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github.com/grpc/grpc/blob/master/doc/health-checking.md"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zh-cn/docs/concepts/workloads/controllers/statefulset/" TargetMode="External"/><Relationship Id="rId2" Type="http://schemas.openxmlformats.org/officeDocument/2006/relationships/hyperlink" Target="https://kubernetes.io/zh-cn/docs/concepts/workloads/controllers/deployment/" TargetMode="External"/><Relationship Id="rId1" Type="http://schemas.openxmlformats.org/officeDocument/2006/relationships/slideLayout" Target="../slideLayouts/slideLayout2.xml"/><Relationship Id="rId4" Type="http://schemas.openxmlformats.org/officeDocument/2006/relationships/hyperlink" Target="https://kubernetes.io/zh-cn/docs/concepts/workloads/controllers/daemonse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70959-8C01-7E62-CF11-7394D8F46D29}"/>
              </a:ext>
            </a:extLst>
          </p:cNvPr>
          <p:cNvSpPr>
            <a:spLocks noGrp="1"/>
          </p:cNvSpPr>
          <p:nvPr>
            <p:ph type="ctrTitle"/>
          </p:nvPr>
        </p:nvSpPr>
        <p:spPr/>
        <p:txBody>
          <a:bodyPr/>
          <a:lstStyle/>
          <a:p>
            <a:r>
              <a:rPr lang="en-US" altLang="zh-CN" dirty="0"/>
              <a:t>Kubernetes</a:t>
            </a:r>
            <a:r>
              <a:rPr lang="zh-CN" altLang="en-US" dirty="0"/>
              <a:t>原理</a:t>
            </a:r>
          </a:p>
        </p:txBody>
      </p:sp>
      <p:sp>
        <p:nvSpPr>
          <p:cNvPr id="3" name="副标题 2">
            <a:extLst>
              <a:ext uri="{FF2B5EF4-FFF2-40B4-BE49-F238E27FC236}">
                <a16:creationId xmlns:a16="http://schemas.microsoft.com/office/drawing/2014/main" id="{BBDB52DB-6A39-2666-8A71-74163E4B66DF}"/>
              </a:ext>
            </a:extLst>
          </p:cNvPr>
          <p:cNvSpPr>
            <a:spLocks noGrp="1"/>
          </p:cNvSpPr>
          <p:nvPr>
            <p:ph type="subTitle" idx="1"/>
          </p:nvPr>
        </p:nvSpPr>
        <p:spPr/>
        <p:txBody>
          <a:bodyPr/>
          <a:lstStyle/>
          <a:p>
            <a:r>
              <a:rPr lang="en-US" altLang="zh-CN" dirty="0"/>
              <a:t>Morgan 2022/09/20</a:t>
            </a:r>
            <a:endParaRPr lang="zh-CN" altLang="en-US" dirty="0"/>
          </a:p>
        </p:txBody>
      </p:sp>
    </p:spTree>
    <p:extLst>
      <p:ext uri="{BB962C8B-B14F-4D97-AF65-F5344CB8AC3E}">
        <p14:creationId xmlns:p14="http://schemas.microsoft.com/office/powerpoint/2010/main" val="31038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DD579-8504-F10A-8E64-F48D7E5C640C}"/>
              </a:ext>
            </a:extLst>
          </p:cNvPr>
          <p:cNvSpPr>
            <a:spLocks noGrp="1"/>
          </p:cNvSpPr>
          <p:nvPr>
            <p:ph type="title"/>
          </p:nvPr>
        </p:nvSpPr>
        <p:spPr/>
        <p:txBody>
          <a:bodyPr/>
          <a:lstStyle/>
          <a:p>
            <a:r>
              <a:rPr lang="en-US" altLang="zh-CN" dirty="0"/>
              <a:t>3.Container </a:t>
            </a:r>
            <a:r>
              <a:rPr lang="zh-CN" altLang="en-US" dirty="0"/>
              <a:t>重启策略</a:t>
            </a:r>
          </a:p>
        </p:txBody>
      </p:sp>
      <p:sp>
        <p:nvSpPr>
          <p:cNvPr id="4" name="标题 1">
            <a:extLst>
              <a:ext uri="{FF2B5EF4-FFF2-40B4-BE49-F238E27FC236}">
                <a16:creationId xmlns:a16="http://schemas.microsoft.com/office/drawing/2014/main" id="{4E101F8C-A2EE-4F8B-7869-1E4F19C6B8C5}"/>
              </a:ext>
            </a:extLst>
          </p:cNvPr>
          <p:cNvSpPr txBox="1">
            <a:spLocks/>
          </p:cNvSpPr>
          <p:nvPr/>
        </p:nvSpPr>
        <p:spPr>
          <a:xfrm>
            <a:off x="766110" y="2108199"/>
            <a:ext cx="8596668" cy="1904507"/>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1800" dirty="0">
                <a:solidFill>
                  <a:schemeClr val="tx1">
                    <a:lumMod val="75000"/>
                    <a:lumOff val="25000"/>
                  </a:schemeClr>
                </a:solidFill>
                <a:latin typeface="+mn-lt"/>
                <a:ea typeface="+mn-ea"/>
                <a:cs typeface="+mn-cs"/>
              </a:rPr>
              <a:t>Pod </a:t>
            </a:r>
            <a:r>
              <a:rPr lang="zh-CN" altLang="en-US" sz="1800" dirty="0">
                <a:solidFill>
                  <a:schemeClr val="tx1">
                    <a:lumMod val="75000"/>
                    <a:lumOff val="25000"/>
                  </a:schemeClr>
                </a:solidFill>
                <a:latin typeface="+mn-lt"/>
                <a:ea typeface="+mn-ea"/>
                <a:cs typeface="+mn-cs"/>
              </a:rPr>
              <a:t>的 </a:t>
            </a:r>
            <a:r>
              <a:rPr lang="en-US" altLang="zh-CN" sz="1800" dirty="0">
                <a:solidFill>
                  <a:schemeClr val="tx1">
                    <a:lumMod val="75000"/>
                    <a:lumOff val="25000"/>
                  </a:schemeClr>
                </a:solidFill>
                <a:latin typeface="+mn-lt"/>
                <a:ea typeface="+mn-ea"/>
                <a:cs typeface="+mn-cs"/>
              </a:rPr>
              <a:t>spec </a:t>
            </a:r>
            <a:r>
              <a:rPr lang="zh-CN" altLang="en-US" sz="1800" dirty="0">
                <a:solidFill>
                  <a:schemeClr val="tx1">
                    <a:lumMod val="75000"/>
                    <a:lumOff val="25000"/>
                  </a:schemeClr>
                </a:solidFill>
                <a:latin typeface="+mn-lt"/>
                <a:ea typeface="+mn-ea"/>
                <a:cs typeface="+mn-cs"/>
              </a:rPr>
              <a:t>中包含一个 </a:t>
            </a:r>
            <a:r>
              <a:rPr lang="en-US" altLang="zh-CN" sz="1800" dirty="0" err="1">
                <a:solidFill>
                  <a:schemeClr val="tx1">
                    <a:lumMod val="75000"/>
                    <a:lumOff val="25000"/>
                  </a:schemeClr>
                </a:solidFill>
                <a:latin typeface="+mn-lt"/>
                <a:ea typeface="+mn-ea"/>
                <a:cs typeface="+mn-cs"/>
              </a:rPr>
              <a:t>restartPolicy</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字段，其应用于当某个容器异常退出时或者健康检查失败时，</a:t>
            </a:r>
            <a:r>
              <a:rPr lang="en-US" altLang="zh-CN" sz="1800" dirty="0" err="1">
                <a:solidFill>
                  <a:schemeClr val="tx1">
                    <a:lumMod val="75000"/>
                    <a:lumOff val="25000"/>
                  </a:schemeClr>
                </a:solidFill>
                <a:latin typeface="+mn-lt"/>
                <a:ea typeface="+mn-ea"/>
                <a:cs typeface="+mn-cs"/>
              </a:rPr>
              <a:t>kubelet</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将根据何用策略重启容器 ，默认值是 </a:t>
            </a:r>
            <a:r>
              <a:rPr lang="en-US" altLang="zh-CN" sz="1800" dirty="0">
                <a:solidFill>
                  <a:schemeClr val="tx1">
                    <a:lumMod val="75000"/>
                    <a:lumOff val="25000"/>
                  </a:schemeClr>
                </a:solidFill>
                <a:latin typeface="+mn-lt"/>
                <a:ea typeface="+mn-ea"/>
                <a:cs typeface="+mn-cs"/>
              </a:rPr>
              <a:t>Always </a:t>
            </a:r>
            <a:r>
              <a:rPr lang="zh-CN" altLang="en-US" sz="1800" dirty="0">
                <a:solidFill>
                  <a:schemeClr val="tx1">
                    <a:lumMod val="75000"/>
                    <a:lumOff val="25000"/>
                  </a:schemeClr>
                </a:solidFill>
                <a:latin typeface="+mn-lt"/>
                <a:ea typeface="+mn-ea"/>
                <a:cs typeface="+mn-cs"/>
              </a:rPr>
              <a:t>。</a:t>
            </a:r>
            <a:endParaRPr lang="en-US" altLang="zh-CN" sz="1800" dirty="0">
              <a:solidFill>
                <a:schemeClr val="tx1">
                  <a:lumMod val="75000"/>
                  <a:lumOff val="25000"/>
                </a:schemeClr>
              </a:solidFill>
              <a:latin typeface="+mn-lt"/>
              <a:ea typeface="+mn-ea"/>
              <a:cs typeface="+mn-cs"/>
            </a:endParaRPr>
          </a:p>
          <a:p>
            <a:endParaRPr lang="en-US" altLang="zh-CN" sz="1800" dirty="0">
              <a:solidFill>
                <a:schemeClr val="tx1">
                  <a:lumMod val="75000"/>
                  <a:lumOff val="25000"/>
                </a:schemeClr>
              </a:solidFill>
              <a:latin typeface="+mn-lt"/>
              <a:ea typeface="+mn-ea"/>
              <a:cs typeface="+mn-cs"/>
            </a:endParaRPr>
          </a:p>
          <a:p>
            <a:pPr marL="285750" indent="-285750">
              <a:buFont typeface="Arial" panose="020B0604020202020204" pitchFamily="34" charset="0"/>
              <a:buChar char="•"/>
            </a:pPr>
            <a:r>
              <a:rPr lang="en-US" altLang="zh-CN" sz="1800" dirty="0">
                <a:solidFill>
                  <a:schemeClr val="tx1">
                    <a:lumMod val="75000"/>
                    <a:lumOff val="25000"/>
                  </a:schemeClr>
                </a:solidFill>
                <a:latin typeface="+mn-lt"/>
                <a:ea typeface="+mn-ea"/>
                <a:cs typeface="+mn-cs"/>
              </a:rPr>
              <a:t>Always</a:t>
            </a:r>
            <a:r>
              <a:rPr lang="zh-CN" altLang="en-US" sz="1800" dirty="0">
                <a:solidFill>
                  <a:schemeClr val="tx1">
                    <a:lumMod val="75000"/>
                    <a:lumOff val="25000"/>
                  </a:schemeClr>
                </a:solidFill>
                <a:latin typeface="+mn-lt"/>
                <a:ea typeface="+mn-ea"/>
                <a:cs typeface="+mn-cs"/>
              </a:rPr>
              <a:t>：当容器失效时，由 </a:t>
            </a:r>
            <a:r>
              <a:rPr lang="en-US" altLang="zh-CN" sz="1800" dirty="0" err="1">
                <a:solidFill>
                  <a:schemeClr val="tx1">
                    <a:lumMod val="75000"/>
                    <a:lumOff val="25000"/>
                  </a:schemeClr>
                </a:solidFill>
                <a:latin typeface="+mn-lt"/>
                <a:ea typeface="+mn-ea"/>
                <a:cs typeface="+mn-cs"/>
              </a:rPr>
              <a:t>kubelet</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自动重启该容器。</a:t>
            </a:r>
          </a:p>
          <a:p>
            <a:endParaRPr lang="zh-CN" altLang="en-US" sz="1800" dirty="0">
              <a:solidFill>
                <a:schemeClr val="tx1">
                  <a:lumMod val="75000"/>
                  <a:lumOff val="25000"/>
                </a:schemeClr>
              </a:solidFill>
              <a:latin typeface="+mn-lt"/>
              <a:ea typeface="+mn-ea"/>
              <a:cs typeface="+mn-cs"/>
            </a:endParaRPr>
          </a:p>
          <a:p>
            <a:pPr marL="285750" indent="-285750">
              <a:buFont typeface="Arial" panose="020B0604020202020204" pitchFamily="34" charset="0"/>
              <a:buChar char="•"/>
            </a:pPr>
            <a:r>
              <a:rPr lang="en-US" altLang="zh-CN" sz="1800" dirty="0" err="1">
                <a:solidFill>
                  <a:schemeClr val="tx1">
                    <a:lumMod val="75000"/>
                    <a:lumOff val="25000"/>
                  </a:schemeClr>
                </a:solidFill>
                <a:latin typeface="+mn-lt"/>
                <a:ea typeface="+mn-ea"/>
                <a:cs typeface="+mn-cs"/>
              </a:rPr>
              <a:t>OnFailure</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：当容器终止运行且退出码不为 </a:t>
            </a:r>
            <a:r>
              <a:rPr lang="en-US" altLang="zh-CN" sz="1800" dirty="0">
                <a:solidFill>
                  <a:schemeClr val="tx1">
                    <a:lumMod val="75000"/>
                    <a:lumOff val="25000"/>
                  </a:schemeClr>
                </a:solidFill>
                <a:latin typeface="+mn-lt"/>
                <a:ea typeface="+mn-ea"/>
                <a:cs typeface="+mn-cs"/>
              </a:rPr>
              <a:t>0 </a:t>
            </a:r>
            <a:r>
              <a:rPr lang="zh-CN" altLang="en-US" sz="1800" dirty="0">
                <a:solidFill>
                  <a:schemeClr val="tx1">
                    <a:lumMod val="75000"/>
                    <a:lumOff val="25000"/>
                  </a:schemeClr>
                </a:solidFill>
                <a:latin typeface="+mn-lt"/>
                <a:ea typeface="+mn-ea"/>
                <a:cs typeface="+mn-cs"/>
              </a:rPr>
              <a:t>时，由 </a:t>
            </a:r>
            <a:r>
              <a:rPr lang="en-US" altLang="zh-CN" sz="1800" dirty="0" err="1">
                <a:solidFill>
                  <a:schemeClr val="tx1">
                    <a:lumMod val="75000"/>
                    <a:lumOff val="25000"/>
                  </a:schemeClr>
                </a:solidFill>
                <a:latin typeface="+mn-lt"/>
                <a:ea typeface="+mn-ea"/>
                <a:cs typeface="+mn-cs"/>
              </a:rPr>
              <a:t>kubelet</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自动重启该容器。</a:t>
            </a:r>
          </a:p>
          <a:p>
            <a:endParaRPr lang="zh-CN" altLang="en-US" sz="1800" dirty="0">
              <a:solidFill>
                <a:schemeClr val="tx1">
                  <a:lumMod val="75000"/>
                  <a:lumOff val="25000"/>
                </a:schemeClr>
              </a:solidFill>
              <a:latin typeface="+mn-lt"/>
              <a:ea typeface="+mn-ea"/>
              <a:cs typeface="+mn-cs"/>
            </a:endParaRPr>
          </a:p>
          <a:p>
            <a:pPr marL="285750" indent="-285750">
              <a:buFont typeface="Arial" panose="020B0604020202020204" pitchFamily="34" charset="0"/>
              <a:buChar char="•"/>
            </a:pPr>
            <a:r>
              <a:rPr lang="en-US" altLang="zh-CN" sz="1800" dirty="0">
                <a:solidFill>
                  <a:schemeClr val="tx1">
                    <a:lumMod val="75000"/>
                    <a:lumOff val="25000"/>
                  </a:schemeClr>
                </a:solidFill>
                <a:latin typeface="+mn-lt"/>
                <a:ea typeface="+mn-ea"/>
                <a:cs typeface="+mn-cs"/>
              </a:rPr>
              <a:t>Never</a:t>
            </a:r>
            <a:r>
              <a:rPr lang="zh-CN" altLang="en-US" sz="1800" dirty="0">
                <a:solidFill>
                  <a:schemeClr val="tx1">
                    <a:lumMod val="75000"/>
                    <a:lumOff val="25000"/>
                  </a:schemeClr>
                </a:solidFill>
                <a:latin typeface="+mn-lt"/>
                <a:ea typeface="+mn-ea"/>
                <a:cs typeface="+mn-cs"/>
              </a:rPr>
              <a:t>：不论容器运行状态如何，</a:t>
            </a:r>
            <a:r>
              <a:rPr lang="en-US" altLang="zh-CN" sz="1800" dirty="0" err="1">
                <a:solidFill>
                  <a:schemeClr val="tx1">
                    <a:lumMod val="75000"/>
                    <a:lumOff val="25000"/>
                  </a:schemeClr>
                </a:solidFill>
                <a:latin typeface="+mn-lt"/>
                <a:ea typeface="+mn-ea"/>
                <a:cs typeface="+mn-cs"/>
              </a:rPr>
              <a:t>kubelet</a:t>
            </a:r>
            <a:r>
              <a:rPr lang="zh-CN" altLang="en-US" sz="1800" dirty="0">
                <a:solidFill>
                  <a:schemeClr val="tx1">
                    <a:lumMod val="75000"/>
                    <a:lumOff val="25000"/>
                  </a:schemeClr>
                </a:solidFill>
                <a:latin typeface="+mn-lt"/>
                <a:ea typeface="+mn-ea"/>
                <a:cs typeface="+mn-cs"/>
              </a:rPr>
              <a:t>都不会重启该容器。</a:t>
            </a:r>
          </a:p>
        </p:txBody>
      </p:sp>
      <p:sp>
        <p:nvSpPr>
          <p:cNvPr id="17" name="文本框 16">
            <a:extLst>
              <a:ext uri="{FF2B5EF4-FFF2-40B4-BE49-F238E27FC236}">
                <a16:creationId xmlns:a16="http://schemas.microsoft.com/office/drawing/2014/main" id="{E0D46856-6A49-A67A-C555-F9C9AF8A13F9}"/>
              </a:ext>
            </a:extLst>
          </p:cNvPr>
          <p:cNvSpPr txBox="1"/>
          <p:nvPr/>
        </p:nvSpPr>
        <p:spPr>
          <a:xfrm>
            <a:off x="766110" y="4352925"/>
            <a:ext cx="8596668" cy="1200329"/>
          </a:xfrm>
          <a:prstGeom prst="rect">
            <a:avLst/>
          </a:prstGeom>
          <a:noFill/>
        </p:spPr>
        <p:txBody>
          <a:bodyPr wrap="square" rtlCol="0">
            <a:spAutoFit/>
          </a:bodyPr>
          <a:lstStyle/>
          <a:p>
            <a:r>
              <a:rPr lang="zh-CN" altLang="en-US" dirty="0"/>
              <a:t>注：</a:t>
            </a:r>
            <a:r>
              <a:rPr lang="en-US" altLang="zh-CN" dirty="0" err="1"/>
              <a:t>restartPolicy</a:t>
            </a:r>
            <a:r>
              <a:rPr lang="en-US" altLang="zh-CN" dirty="0"/>
              <a:t> </a:t>
            </a:r>
            <a:r>
              <a:rPr lang="zh-CN" altLang="en-US" dirty="0"/>
              <a:t>适用于 </a:t>
            </a:r>
            <a:r>
              <a:rPr lang="en-US" altLang="zh-CN" dirty="0"/>
              <a:t>Pod </a:t>
            </a:r>
            <a:r>
              <a:rPr lang="zh-CN" altLang="en-US" dirty="0"/>
              <a:t>中的所有容器。</a:t>
            </a:r>
            <a:r>
              <a:rPr lang="en-US" altLang="zh-CN" dirty="0" err="1"/>
              <a:t>restartPolicy</a:t>
            </a:r>
            <a:r>
              <a:rPr lang="en-US" altLang="zh-CN" dirty="0"/>
              <a:t> </a:t>
            </a:r>
            <a:r>
              <a:rPr lang="zh-CN" altLang="en-US" dirty="0"/>
              <a:t>仅针对同一节点上 </a:t>
            </a:r>
            <a:r>
              <a:rPr lang="en-US" altLang="zh-CN" dirty="0" err="1"/>
              <a:t>kubelet</a:t>
            </a:r>
            <a:r>
              <a:rPr lang="en-US" altLang="zh-CN" dirty="0"/>
              <a:t> </a:t>
            </a:r>
            <a:r>
              <a:rPr lang="zh-CN" altLang="en-US" dirty="0"/>
              <a:t>的容器重启动作。</a:t>
            </a:r>
            <a:endParaRPr lang="en-US" altLang="zh-CN" dirty="0"/>
          </a:p>
          <a:p>
            <a:r>
              <a:rPr lang="zh-CN" altLang="en-US" dirty="0"/>
              <a:t>而如果你想让 </a:t>
            </a:r>
            <a:r>
              <a:rPr lang="en-US" altLang="zh-CN" dirty="0"/>
              <a:t>Pod </a:t>
            </a:r>
            <a:r>
              <a:rPr lang="zh-CN" altLang="en-US" dirty="0"/>
              <a:t>出现在其他的可用节点上，就必须使用 </a:t>
            </a:r>
            <a:r>
              <a:rPr lang="en-US" altLang="zh-CN" dirty="0"/>
              <a:t>Deployment </a:t>
            </a:r>
            <a:r>
              <a:rPr lang="zh-CN" altLang="en-US" dirty="0"/>
              <a:t>这样的“控制器”来管理 </a:t>
            </a:r>
            <a:r>
              <a:rPr lang="en-US" altLang="zh-CN" dirty="0"/>
              <a:t>Pod</a:t>
            </a:r>
            <a:r>
              <a:rPr lang="zh-CN" altLang="en-US" dirty="0"/>
              <a:t>，哪怕你只需要一个 </a:t>
            </a:r>
            <a:r>
              <a:rPr lang="en-US" altLang="zh-CN" dirty="0"/>
              <a:t>Pod </a:t>
            </a:r>
            <a:r>
              <a:rPr lang="zh-CN" altLang="en-US" dirty="0"/>
              <a:t>副本。</a:t>
            </a:r>
          </a:p>
        </p:txBody>
      </p:sp>
    </p:spTree>
    <p:extLst>
      <p:ext uri="{BB962C8B-B14F-4D97-AF65-F5344CB8AC3E}">
        <p14:creationId xmlns:p14="http://schemas.microsoft.com/office/powerpoint/2010/main" val="54239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6EAEE-617E-9C50-04C0-56134F99D927}"/>
              </a:ext>
            </a:extLst>
          </p:cNvPr>
          <p:cNvSpPr>
            <a:spLocks noGrp="1"/>
          </p:cNvSpPr>
          <p:nvPr>
            <p:ph type="title"/>
          </p:nvPr>
        </p:nvSpPr>
        <p:spPr/>
        <p:txBody>
          <a:bodyPr/>
          <a:lstStyle/>
          <a:p>
            <a:r>
              <a:rPr lang="en-US" altLang="zh-CN" b="1" dirty="0"/>
              <a:t>4.Probe</a:t>
            </a:r>
            <a:r>
              <a:rPr lang="zh-CN" altLang="en-US" sz="3600" b="1" dirty="0"/>
              <a:t>类型</a:t>
            </a:r>
            <a:endParaRPr lang="zh-CN" altLang="en-US" dirty="0"/>
          </a:p>
        </p:txBody>
      </p:sp>
      <p:pic>
        <p:nvPicPr>
          <p:cNvPr id="9" name="图片 8">
            <a:extLst>
              <a:ext uri="{FF2B5EF4-FFF2-40B4-BE49-F238E27FC236}">
                <a16:creationId xmlns:a16="http://schemas.microsoft.com/office/drawing/2014/main" id="{4FD41EE5-7541-371F-02CC-99BCA1C9669A}"/>
              </a:ext>
            </a:extLst>
          </p:cNvPr>
          <p:cNvPicPr>
            <a:picLocks noChangeAspect="1"/>
          </p:cNvPicPr>
          <p:nvPr/>
        </p:nvPicPr>
        <p:blipFill>
          <a:blip r:embed="rId2"/>
          <a:stretch>
            <a:fillRect/>
          </a:stretch>
        </p:blipFill>
        <p:spPr>
          <a:xfrm>
            <a:off x="781234" y="1677370"/>
            <a:ext cx="8913181" cy="4794451"/>
          </a:xfrm>
          <a:prstGeom prst="rect">
            <a:avLst/>
          </a:prstGeom>
        </p:spPr>
      </p:pic>
    </p:spTree>
    <p:extLst>
      <p:ext uri="{BB962C8B-B14F-4D97-AF65-F5344CB8AC3E}">
        <p14:creationId xmlns:p14="http://schemas.microsoft.com/office/powerpoint/2010/main" val="355128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4A0CF-C161-4F03-3AAB-36F697E257B0}"/>
              </a:ext>
            </a:extLst>
          </p:cNvPr>
          <p:cNvSpPr>
            <a:spLocks noGrp="1"/>
          </p:cNvSpPr>
          <p:nvPr>
            <p:ph type="title"/>
          </p:nvPr>
        </p:nvSpPr>
        <p:spPr/>
        <p:txBody>
          <a:bodyPr/>
          <a:lstStyle/>
          <a:p>
            <a:r>
              <a:rPr lang="en-US" altLang="zh-CN" b="1" dirty="0"/>
              <a:t>Probe</a:t>
            </a:r>
            <a:r>
              <a:rPr lang="en-US" altLang="zh-CN" sz="3600" b="1" dirty="0"/>
              <a:t> </a:t>
            </a:r>
            <a:r>
              <a:rPr lang="zh-CN" altLang="en-US" b="1" dirty="0"/>
              <a:t>检查机制</a:t>
            </a:r>
            <a:endParaRPr lang="zh-CN" altLang="en-US" dirty="0"/>
          </a:p>
        </p:txBody>
      </p:sp>
      <p:pic>
        <p:nvPicPr>
          <p:cNvPr id="5" name="内容占位符 4">
            <a:extLst>
              <a:ext uri="{FF2B5EF4-FFF2-40B4-BE49-F238E27FC236}">
                <a16:creationId xmlns:a16="http://schemas.microsoft.com/office/drawing/2014/main" id="{9E9A692A-7E67-2CFD-FEAD-4E9E30599B74}"/>
              </a:ext>
            </a:extLst>
          </p:cNvPr>
          <p:cNvPicPr>
            <a:picLocks noGrp="1" noChangeAspect="1"/>
          </p:cNvPicPr>
          <p:nvPr>
            <p:ph sz="half" idx="1"/>
          </p:nvPr>
        </p:nvPicPr>
        <p:blipFill>
          <a:blip r:embed="rId2"/>
          <a:stretch>
            <a:fillRect/>
          </a:stretch>
        </p:blipFill>
        <p:spPr>
          <a:xfrm>
            <a:off x="715507" y="2160588"/>
            <a:ext cx="4107773" cy="3881437"/>
          </a:xfrm>
        </p:spPr>
      </p:pic>
      <p:sp>
        <p:nvSpPr>
          <p:cNvPr id="3" name="内容占位符 2">
            <a:extLst>
              <a:ext uri="{FF2B5EF4-FFF2-40B4-BE49-F238E27FC236}">
                <a16:creationId xmlns:a16="http://schemas.microsoft.com/office/drawing/2014/main" id="{B0AC7653-2617-60AB-98BE-D87E25854964}"/>
              </a:ext>
            </a:extLst>
          </p:cNvPr>
          <p:cNvSpPr>
            <a:spLocks noGrp="1"/>
          </p:cNvSpPr>
          <p:nvPr>
            <p:ph sz="half" idx="2"/>
          </p:nvPr>
        </p:nvSpPr>
        <p:spPr/>
        <p:txBody>
          <a:bodyPr>
            <a:normAutofit fontScale="92500"/>
          </a:bodyPr>
          <a:lstStyle/>
          <a:p>
            <a:pPr algn="l">
              <a:buFont typeface="Arial" panose="020B0604020202020204" pitchFamily="34" charset="0"/>
              <a:buChar char="•"/>
            </a:pPr>
            <a:r>
              <a:rPr lang="en-US" altLang="zh-CN" b="1" i="0" dirty="0">
                <a:solidFill>
                  <a:srgbClr val="222222"/>
                </a:solidFill>
                <a:effectLst/>
                <a:latin typeface="Inter"/>
              </a:rPr>
              <a:t>Exec</a:t>
            </a:r>
            <a:r>
              <a:rPr lang="zh-CN" altLang="en-US" b="1" i="0" dirty="0">
                <a:solidFill>
                  <a:srgbClr val="222222"/>
                </a:solidFill>
                <a:effectLst/>
                <a:latin typeface="Inter"/>
              </a:rPr>
              <a:t>：</a:t>
            </a:r>
            <a:r>
              <a:rPr lang="zh-CN" altLang="en-US" b="0" i="0" dirty="0">
                <a:solidFill>
                  <a:srgbClr val="222222"/>
                </a:solidFill>
                <a:effectLst/>
                <a:latin typeface="Inter"/>
              </a:rPr>
              <a:t>探针在容器内运行命令。如果命令以</a:t>
            </a:r>
            <a:r>
              <a:rPr lang="en-US" altLang="zh-CN" b="0" i="0" dirty="0">
                <a:solidFill>
                  <a:srgbClr val="000000"/>
                </a:solidFill>
                <a:effectLst/>
                <a:latin typeface="Courier New" panose="02070309020205020404" pitchFamily="49" charset="0"/>
              </a:rPr>
              <a:t>0</a:t>
            </a:r>
            <a:r>
              <a:rPr lang="zh-CN" altLang="en-US" b="0" i="0" dirty="0">
                <a:solidFill>
                  <a:srgbClr val="222222"/>
                </a:solidFill>
                <a:effectLst/>
                <a:latin typeface="Inter"/>
              </a:rPr>
              <a:t>作为其退出代码终止，则认为探测成功。</a:t>
            </a:r>
          </a:p>
          <a:p>
            <a:pPr algn="l">
              <a:buFont typeface="Arial" panose="020B0604020202020204" pitchFamily="34" charset="0"/>
              <a:buChar char="•"/>
            </a:pPr>
            <a:r>
              <a:rPr lang="en-US" altLang="zh-CN" b="1" i="0" dirty="0">
                <a:solidFill>
                  <a:srgbClr val="222222"/>
                </a:solidFill>
                <a:effectLst/>
                <a:latin typeface="Inter"/>
              </a:rPr>
              <a:t>HTTP</a:t>
            </a:r>
            <a:r>
              <a:rPr lang="zh-CN" altLang="en-US" b="1" i="0" dirty="0">
                <a:solidFill>
                  <a:srgbClr val="222222"/>
                </a:solidFill>
                <a:effectLst/>
                <a:latin typeface="Inter"/>
              </a:rPr>
              <a:t>：</a:t>
            </a:r>
            <a:r>
              <a:rPr lang="zh-CN" altLang="en-US" b="0" i="0" dirty="0">
                <a:solidFill>
                  <a:srgbClr val="222222"/>
                </a:solidFill>
                <a:effectLst/>
                <a:latin typeface="Inter"/>
              </a:rPr>
              <a:t>探测器针对容器中的 </a:t>
            </a:r>
            <a:r>
              <a:rPr lang="en-US" altLang="zh-CN" b="0" i="0" dirty="0">
                <a:solidFill>
                  <a:srgbClr val="222222"/>
                </a:solidFill>
                <a:effectLst/>
                <a:latin typeface="Inter"/>
              </a:rPr>
              <a:t>URL</a:t>
            </a:r>
            <a:r>
              <a:rPr lang="zh-CN" altLang="en-US" b="0" i="0" dirty="0">
                <a:solidFill>
                  <a:srgbClr val="222222"/>
                </a:solidFill>
                <a:effectLst/>
                <a:latin typeface="Inter"/>
              </a:rPr>
              <a:t>发出 </a:t>
            </a:r>
            <a:r>
              <a:rPr lang="en-US" altLang="zh-CN" b="0" i="0" dirty="0">
                <a:solidFill>
                  <a:srgbClr val="222222"/>
                </a:solidFill>
                <a:effectLst/>
                <a:latin typeface="Inter"/>
              </a:rPr>
              <a:t>HTTP </a:t>
            </a:r>
            <a:r>
              <a:rPr lang="en-US" altLang="zh-CN" b="0" i="0" dirty="0">
                <a:solidFill>
                  <a:srgbClr val="000000"/>
                </a:solidFill>
                <a:effectLst/>
                <a:latin typeface="Courier New" panose="02070309020205020404" pitchFamily="49" charset="0"/>
              </a:rPr>
              <a:t>GET</a:t>
            </a:r>
            <a:r>
              <a:rPr lang="zh-CN" altLang="en-US" b="0" i="0" dirty="0">
                <a:solidFill>
                  <a:srgbClr val="000000"/>
                </a:solidFill>
                <a:effectLst/>
                <a:latin typeface="Courier New" panose="02070309020205020404" pitchFamily="49" charset="0"/>
              </a:rPr>
              <a:t>请求。</a:t>
            </a:r>
            <a:r>
              <a:rPr lang="zh-CN" altLang="en-US" b="0" i="0" dirty="0">
                <a:solidFill>
                  <a:srgbClr val="222222"/>
                </a:solidFill>
                <a:effectLst/>
                <a:latin typeface="Inter"/>
              </a:rPr>
              <a:t>当容器的响应具有 </a:t>
            </a:r>
            <a:r>
              <a:rPr lang="en-US" altLang="zh-CN" b="0" i="0" dirty="0">
                <a:solidFill>
                  <a:srgbClr val="222222"/>
                </a:solidFill>
                <a:effectLst/>
                <a:latin typeface="Inter"/>
              </a:rPr>
              <a:t>200-399 </a:t>
            </a:r>
            <a:r>
              <a:rPr lang="zh-CN" altLang="en-US" b="0" i="0" dirty="0">
                <a:solidFill>
                  <a:srgbClr val="222222"/>
                </a:solidFill>
                <a:effectLst/>
                <a:latin typeface="Inter"/>
              </a:rPr>
              <a:t>范围内的 </a:t>
            </a:r>
            <a:r>
              <a:rPr lang="en-US" altLang="zh-CN" b="0" i="0" dirty="0">
                <a:solidFill>
                  <a:srgbClr val="222222"/>
                </a:solidFill>
                <a:effectLst/>
                <a:latin typeface="Inter"/>
              </a:rPr>
              <a:t>HTTP </a:t>
            </a:r>
            <a:r>
              <a:rPr lang="zh-CN" altLang="en-US" b="0" i="0" dirty="0">
                <a:solidFill>
                  <a:srgbClr val="222222"/>
                </a:solidFill>
                <a:effectLst/>
                <a:latin typeface="Inter"/>
              </a:rPr>
              <a:t>状态代码时，探测成功。</a:t>
            </a:r>
          </a:p>
          <a:p>
            <a:pPr algn="l">
              <a:buFont typeface="Arial" panose="020B0604020202020204" pitchFamily="34" charset="0"/>
              <a:buChar char="•"/>
            </a:pPr>
            <a:r>
              <a:rPr lang="en-US" altLang="zh-CN" b="1" i="0" dirty="0">
                <a:solidFill>
                  <a:srgbClr val="222222"/>
                </a:solidFill>
                <a:effectLst/>
                <a:latin typeface="Inter"/>
              </a:rPr>
              <a:t>TCP</a:t>
            </a:r>
            <a:r>
              <a:rPr lang="zh-CN" altLang="en-US" b="1" i="0" dirty="0">
                <a:solidFill>
                  <a:srgbClr val="222222"/>
                </a:solidFill>
                <a:effectLst/>
                <a:latin typeface="Inter"/>
              </a:rPr>
              <a:t>：</a:t>
            </a:r>
            <a:r>
              <a:rPr lang="zh-CN" altLang="en-US" b="0" i="0" dirty="0">
                <a:solidFill>
                  <a:srgbClr val="222222"/>
                </a:solidFill>
                <a:effectLst/>
                <a:latin typeface="Inter"/>
              </a:rPr>
              <a:t>探针尝试连接到容器内的特定 </a:t>
            </a:r>
            <a:r>
              <a:rPr lang="en-US" altLang="zh-CN" b="0" i="0" dirty="0">
                <a:solidFill>
                  <a:srgbClr val="222222"/>
                </a:solidFill>
                <a:effectLst/>
                <a:latin typeface="Inter"/>
              </a:rPr>
              <a:t>TCP </a:t>
            </a:r>
            <a:r>
              <a:rPr lang="zh-CN" altLang="en-US" b="0" i="0" dirty="0">
                <a:solidFill>
                  <a:srgbClr val="222222"/>
                </a:solidFill>
                <a:effectLst/>
                <a:latin typeface="Inter"/>
              </a:rPr>
              <a:t>端口；如果端口打开，则认为探测成功。</a:t>
            </a:r>
          </a:p>
          <a:p>
            <a:pPr algn="l">
              <a:buFont typeface="Arial" panose="020B0604020202020204" pitchFamily="34" charset="0"/>
              <a:buChar char="•"/>
            </a:pPr>
            <a:r>
              <a:rPr lang="en-US" altLang="zh-CN" b="1" i="0" dirty="0" err="1">
                <a:solidFill>
                  <a:srgbClr val="222222"/>
                </a:solidFill>
                <a:effectLst/>
                <a:latin typeface="Inter"/>
              </a:rPr>
              <a:t>gRPC</a:t>
            </a:r>
            <a:r>
              <a:rPr lang="zh-CN" altLang="en-US" b="1" i="0" dirty="0">
                <a:solidFill>
                  <a:srgbClr val="222222"/>
                </a:solidFill>
                <a:effectLst/>
                <a:latin typeface="Inter"/>
              </a:rPr>
              <a:t>：使用</a:t>
            </a:r>
            <a:r>
              <a:rPr lang="en-US" altLang="zh-CN" b="0" i="0" u="sng" dirty="0" err="1">
                <a:solidFill>
                  <a:srgbClr val="3C00E2"/>
                </a:solidFill>
                <a:effectLst/>
                <a:latin typeface="Inter"/>
                <a:hlinkClick r:id="rId3"/>
              </a:rPr>
              <a:t>gRPC</a:t>
            </a:r>
            <a:r>
              <a:rPr lang="zh-CN" altLang="en-US" b="0" i="0" dirty="0">
                <a:solidFill>
                  <a:srgbClr val="222222"/>
                </a:solidFill>
                <a:effectLst/>
                <a:latin typeface="Inter"/>
              </a:rPr>
              <a:t>的应用程序支持</a:t>
            </a:r>
            <a:r>
              <a:rPr lang="en-US" altLang="zh-CN" b="0" i="0" dirty="0" err="1">
                <a:solidFill>
                  <a:srgbClr val="222222"/>
                </a:solidFill>
                <a:effectLst/>
                <a:latin typeface="Inter"/>
              </a:rPr>
              <a:t>gRPC</a:t>
            </a:r>
            <a:r>
              <a:rPr lang="zh-CN" altLang="en-US" b="0" i="0" u="sng" dirty="0">
                <a:solidFill>
                  <a:srgbClr val="3C00E2"/>
                </a:solidFill>
                <a:effectLst/>
                <a:latin typeface="Inter"/>
                <a:hlinkClick r:id="rId4"/>
              </a:rPr>
              <a:t>健康检查</a:t>
            </a:r>
            <a:r>
              <a:rPr lang="zh-CN" altLang="en-US" b="0" i="0" dirty="0">
                <a:solidFill>
                  <a:srgbClr val="222222"/>
                </a:solidFill>
                <a:effectLst/>
                <a:latin typeface="Inter"/>
              </a:rPr>
              <a:t>探测。这种类型的探针在 </a:t>
            </a:r>
            <a:r>
              <a:rPr lang="en-US" altLang="zh-CN" b="0" i="0" dirty="0">
                <a:solidFill>
                  <a:srgbClr val="222222"/>
                </a:solidFill>
                <a:effectLst/>
                <a:latin typeface="Inter"/>
              </a:rPr>
              <a:t>Kubernetes v1.23 </a:t>
            </a:r>
            <a:r>
              <a:rPr lang="zh-CN" altLang="en-US" b="0" i="0" dirty="0">
                <a:solidFill>
                  <a:srgbClr val="222222"/>
                </a:solidFill>
                <a:effectLst/>
                <a:latin typeface="Inter"/>
              </a:rPr>
              <a:t>的 </a:t>
            </a:r>
            <a:r>
              <a:rPr lang="en-US" altLang="zh-CN" b="0" i="0" dirty="0">
                <a:solidFill>
                  <a:srgbClr val="222222"/>
                </a:solidFill>
                <a:effectLst/>
                <a:latin typeface="Inter"/>
              </a:rPr>
              <a:t>alpha </a:t>
            </a:r>
            <a:r>
              <a:rPr lang="zh-CN" altLang="en-US" b="0" i="0" dirty="0">
                <a:solidFill>
                  <a:srgbClr val="222222"/>
                </a:solidFill>
                <a:effectLst/>
                <a:latin typeface="Inter"/>
              </a:rPr>
              <a:t>版本中可用。</a:t>
            </a:r>
          </a:p>
          <a:p>
            <a:endParaRPr lang="zh-CN" altLang="en-US" dirty="0"/>
          </a:p>
        </p:txBody>
      </p:sp>
    </p:spTree>
    <p:extLst>
      <p:ext uri="{BB962C8B-B14F-4D97-AF65-F5344CB8AC3E}">
        <p14:creationId xmlns:p14="http://schemas.microsoft.com/office/powerpoint/2010/main" val="21032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D8E4F-F754-7E5C-C75C-F173E5902891}"/>
              </a:ext>
            </a:extLst>
          </p:cNvPr>
          <p:cNvSpPr>
            <a:spLocks noGrp="1"/>
          </p:cNvSpPr>
          <p:nvPr>
            <p:ph type="title"/>
          </p:nvPr>
        </p:nvSpPr>
        <p:spPr/>
        <p:txBody>
          <a:bodyPr/>
          <a:lstStyle/>
          <a:p>
            <a:r>
              <a:rPr lang="en-US" altLang="zh-CN" dirty="0"/>
              <a:t>5.Prode </a:t>
            </a:r>
            <a:r>
              <a:rPr lang="zh-CN" altLang="en-US" dirty="0"/>
              <a:t>示例</a:t>
            </a:r>
          </a:p>
        </p:txBody>
      </p:sp>
      <p:sp>
        <p:nvSpPr>
          <p:cNvPr id="7" name="内容占位符 6">
            <a:extLst>
              <a:ext uri="{FF2B5EF4-FFF2-40B4-BE49-F238E27FC236}">
                <a16:creationId xmlns:a16="http://schemas.microsoft.com/office/drawing/2014/main" id="{FC832AED-F4F2-D7AD-279C-A5C9AC873E1B}"/>
              </a:ext>
            </a:extLst>
          </p:cNvPr>
          <p:cNvSpPr>
            <a:spLocks noGrp="1"/>
          </p:cNvSpPr>
          <p:nvPr>
            <p:ph sz="half" idx="2"/>
          </p:nvPr>
        </p:nvSpPr>
        <p:spPr/>
        <p:txBody>
          <a:bodyPr>
            <a:normAutofit fontScale="85000" lnSpcReduction="10000"/>
          </a:bodyPr>
          <a:lstStyle/>
          <a:p>
            <a:r>
              <a:rPr lang="en-US" altLang="zh-CN" b="1" dirty="0" err="1"/>
              <a:t>initialDelaySeconds</a:t>
            </a:r>
            <a:r>
              <a:rPr lang="en-US" altLang="zh-CN" dirty="0"/>
              <a:t> </a:t>
            </a:r>
            <a:r>
              <a:rPr lang="zh-CN" altLang="en-US" dirty="0"/>
              <a:t>：设置容器启动和第一次执行探测之间的延迟。默认为零秒。</a:t>
            </a:r>
          </a:p>
          <a:p>
            <a:r>
              <a:rPr lang="en-US" altLang="zh-CN" b="1" dirty="0" err="1"/>
              <a:t>periodSeconds</a:t>
            </a:r>
            <a:r>
              <a:rPr lang="en-US" altLang="zh-CN" dirty="0"/>
              <a:t> </a:t>
            </a:r>
            <a:r>
              <a:rPr lang="zh-CN" altLang="en-US" dirty="0"/>
              <a:t>：定义在初始延迟后执行探测的频率。默认为十秒。</a:t>
            </a:r>
          </a:p>
          <a:p>
            <a:r>
              <a:rPr lang="en-US" altLang="zh-CN" b="1" dirty="0" err="1"/>
              <a:t>timeoutSeconds</a:t>
            </a:r>
            <a:r>
              <a:rPr lang="en-US" altLang="zh-CN" dirty="0"/>
              <a:t> </a:t>
            </a:r>
            <a:r>
              <a:rPr lang="zh-CN" altLang="en-US" dirty="0"/>
              <a:t>：每个探测将在这么多秒后超时并被标记为失败。默认为一秒。</a:t>
            </a:r>
          </a:p>
          <a:p>
            <a:pPr>
              <a:lnSpc>
                <a:spcPct val="160000"/>
              </a:lnSpc>
            </a:pPr>
            <a:r>
              <a:rPr lang="en-US" altLang="zh-CN" b="1" dirty="0" err="1"/>
              <a:t>failureThreshold</a:t>
            </a:r>
            <a:r>
              <a:rPr lang="zh-CN" altLang="en-US" dirty="0"/>
              <a:t>：指示</a:t>
            </a:r>
            <a:r>
              <a:rPr lang="en-US" altLang="zh-CN" dirty="0"/>
              <a:t>Kubernetes</a:t>
            </a:r>
            <a:r>
              <a:rPr lang="zh-CN" altLang="en-US" dirty="0"/>
              <a:t>在首次记录失败后重试多次。仅当重试也失败时，才会重新启动容器。默认为三个。</a:t>
            </a:r>
          </a:p>
          <a:p>
            <a:r>
              <a:rPr lang="en-US" altLang="zh-CN" b="1" dirty="0" err="1"/>
              <a:t>successThreshold</a:t>
            </a:r>
            <a:r>
              <a:rPr lang="zh-CN" altLang="en-US" dirty="0"/>
              <a:t>：这设置了将不健康容器恢复为健康状态的标准。这意味着容器必须成功通过此数量的连续活动检查才能再次被视为健康。默认为一个。</a:t>
            </a:r>
          </a:p>
        </p:txBody>
      </p:sp>
      <p:graphicFrame>
        <p:nvGraphicFramePr>
          <p:cNvPr id="15" name="内容占位符 14">
            <a:extLst>
              <a:ext uri="{FF2B5EF4-FFF2-40B4-BE49-F238E27FC236}">
                <a16:creationId xmlns:a16="http://schemas.microsoft.com/office/drawing/2014/main" id="{714BDD6C-9AD1-8D5A-7A45-36C5F4DDF763}"/>
              </a:ext>
            </a:extLst>
          </p:cNvPr>
          <p:cNvGraphicFramePr>
            <a:graphicFrameLocks noGrp="1"/>
          </p:cNvGraphicFramePr>
          <p:nvPr>
            <p:ph sz="half" idx="1"/>
            <p:extLst>
              <p:ext uri="{D42A27DB-BD31-4B8C-83A1-F6EECF244321}">
                <p14:modId xmlns:p14="http://schemas.microsoft.com/office/powerpoint/2010/main" val="2974793345"/>
              </p:ext>
            </p:extLst>
          </p:nvPr>
        </p:nvGraphicFramePr>
        <p:xfrm>
          <a:off x="677334" y="2160589"/>
          <a:ext cx="4184035" cy="3880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07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7A9138-7358-DC77-4DFD-99AB4845EF0D}"/>
              </a:ext>
            </a:extLst>
          </p:cNvPr>
          <p:cNvSpPr>
            <a:spLocks noGrp="1"/>
          </p:cNvSpPr>
          <p:nvPr>
            <p:ph type="title"/>
          </p:nvPr>
        </p:nvSpPr>
        <p:spPr/>
        <p:txBody>
          <a:bodyPr/>
          <a:lstStyle/>
          <a:p>
            <a:r>
              <a:rPr lang="zh-CN" altLang="en-US" dirty="0"/>
              <a:t>三、</a:t>
            </a:r>
            <a:r>
              <a:rPr lang="en-US" altLang="zh-CN" dirty="0" err="1"/>
              <a:t>Contariner</a:t>
            </a:r>
            <a:r>
              <a:rPr lang="en-US" altLang="zh-CN" dirty="0"/>
              <a:t> </a:t>
            </a:r>
            <a:r>
              <a:rPr lang="zh-CN" altLang="en-US" dirty="0"/>
              <a:t>编排原理</a:t>
            </a:r>
          </a:p>
        </p:txBody>
      </p:sp>
      <p:graphicFrame>
        <p:nvGraphicFramePr>
          <p:cNvPr id="6" name="内容占位符 5">
            <a:extLst>
              <a:ext uri="{FF2B5EF4-FFF2-40B4-BE49-F238E27FC236}">
                <a16:creationId xmlns:a16="http://schemas.microsoft.com/office/drawing/2014/main" id="{5205BA04-E074-4ECA-EEC2-569F099DA603}"/>
              </a:ext>
            </a:extLst>
          </p:cNvPr>
          <p:cNvGraphicFramePr>
            <a:graphicFrameLocks noGrp="1"/>
          </p:cNvGraphicFramePr>
          <p:nvPr>
            <p:ph idx="1"/>
            <p:extLst>
              <p:ext uri="{D42A27DB-BD31-4B8C-83A1-F6EECF244321}">
                <p14:modId xmlns:p14="http://schemas.microsoft.com/office/powerpoint/2010/main" val="128109535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851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744E148-A930-DD5B-C49C-E50B8F13E8CE}"/>
              </a:ext>
            </a:extLst>
          </p:cNvPr>
          <p:cNvSpPr>
            <a:spLocks noGrp="1"/>
          </p:cNvSpPr>
          <p:nvPr>
            <p:ph type="title"/>
          </p:nvPr>
        </p:nvSpPr>
        <p:spPr/>
        <p:txBody>
          <a:bodyPr/>
          <a:lstStyle/>
          <a:p>
            <a:r>
              <a:rPr lang="en-US" altLang="zh-CN" dirty="0"/>
              <a:t>Deployment </a:t>
            </a:r>
            <a:r>
              <a:rPr lang="zh-CN" altLang="en-US" dirty="0"/>
              <a:t>示例</a:t>
            </a:r>
          </a:p>
        </p:txBody>
      </p:sp>
      <p:graphicFrame>
        <p:nvGraphicFramePr>
          <p:cNvPr id="19" name="内容占位符 18">
            <a:extLst>
              <a:ext uri="{FF2B5EF4-FFF2-40B4-BE49-F238E27FC236}">
                <a16:creationId xmlns:a16="http://schemas.microsoft.com/office/drawing/2014/main" id="{7120CB6B-422A-41EA-FB27-E5C84575C805}"/>
              </a:ext>
            </a:extLst>
          </p:cNvPr>
          <p:cNvGraphicFramePr>
            <a:graphicFrameLocks noGrp="1"/>
          </p:cNvGraphicFramePr>
          <p:nvPr>
            <p:ph sz="half" idx="2"/>
            <p:extLst>
              <p:ext uri="{D42A27DB-BD31-4B8C-83A1-F6EECF244321}">
                <p14:modId xmlns:p14="http://schemas.microsoft.com/office/powerpoint/2010/main" val="80464556"/>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内容占位符 22">
            <a:extLst>
              <a:ext uri="{FF2B5EF4-FFF2-40B4-BE49-F238E27FC236}">
                <a16:creationId xmlns:a16="http://schemas.microsoft.com/office/drawing/2014/main" id="{5B0D43BD-1AE0-FB7B-549D-82A1CF7E37B4}"/>
              </a:ext>
            </a:extLst>
          </p:cNvPr>
          <p:cNvPicPr>
            <a:picLocks noGrp="1" noChangeAspect="1"/>
          </p:cNvPicPr>
          <p:nvPr>
            <p:ph sz="half" idx="1"/>
          </p:nvPr>
        </p:nvPicPr>
        <p:blipFill>
          <a:blip r:embed="rId7"/>
          <a:stretch>
            <a:fillRect/>
          </a:stretch>
        </p:blipFill>
        <p:spPr>
          <a:xfrm>
            <a:off x="677863" y="2264735"/>
            <a:ext cx="4183062" cy="3673143"/>
          </a:xfrm>
        </p:spPr>
      </p:pic>
    </p:spTree>
    <p:extLst>
      <p:ext uri="{BB962C8B-B14F-4D97-AF65-F5344CB8AC3E}">
        <p14:creationId xmlns:p14="http://schemas.microsoft.com/office/powerpoint/2010/main" val="163806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41698-F9D3-BB37-9816-B9A3B750FBEA}"/>
              </a:ext>
            </a:extLst>
          </p:cNvPr>
          <p:cNvSpPr>
            <a:spLocks noGrp="1"/>
          </p:cNvSpPr>
          <p:nvPr>
            <p:ph type="title"/>
          </p:nvPr>
        </p:nvSpPr>
        <p:spPr/>
        <p:txBody>
          <a:bodyPr/>
          <a:lstStyle/>
          <a:p>
            <a:r>
              <a:rPr lang="zh-CN" altLang="en-US" dirty="0"/>
              <a:t>控制循环</a:t>
            </a:r>
          </a:p>
        </p:txBody>
      </p:sp>
      <p:pic>
        <p:nvPicPr>
          <p:cNvPr id="3074" name="Picture 2" descr="Kubernetes - Desired State and Control Loops - The IT Hollow">
            <a:extLst>
              <a:ext uri="{FF2B5EF4-FFF2-40B4-BE49-F238E27FC236}">
                <a16:creationId xmlns:a16="http://schemas.microsoft.com/office/drawing/2014/main" id="{4911AAB9-0BBD-F2A9-82DA-00F73BC4B54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48631" y="2160588"/>
            <a:ext cx="3841525" cy="3881437"/>
          </a:xfrm>
          <a:prstGeom prst="rect">
            <a:avLst/>
          </a:prstGeom>
          <a:noFill/>
          <a:extLst>
            <a:ext uri="{909E8E84-426E-40DD-AFC4-6F175D3DCCD1}">
              <a14:hiddenFill xmlns:a14="http://schemas.microsoft.com/office/drawing/2010/main">
                <a:solidFill>
                  <a:srgbClr val="FFFFFF"/>
                </a:solidFill>
              </a14:hiddenFill>
            </a:ext>
          </a:extLst>
        </p:spPr>
      </p:pic>
      <p:pic>
        <p:nvPicPr>
          <p:cNvPr id="10" name="内容占位符 9">
            <a:extLst>
              <a:ext uri="{FF2B5EF4-FFF2-40B4-BE49-F238E27FC236}">
                <a16:creationId xmlns:a16="http://schemas.microsoft.com/office/drawing/2014/main" id="{851CC320-EE1A-3E5F-5196-4C6A0A578641}"/>
              </a:ext>
            </a:extLst>
          </p:cNvPr>
          <p:cNvPicPr>
            <a:picLocks noGrp="1" noChangeAspect="1"/>
          </p:cNvPicPr>
          <p:nvPr>
            <p:ph sz="half" idx="2"/>
          </p:nvPr>
        </p:nvPicPr>
        <p:blipFill>
          <a:blip r:embed="rId3"/>
          <a:stretch>
            <a:fillRect/>
          </a:stretch>
        </p:blipFill>
        <p:spPr>
          <a:xfrm>
            <a:off x="5089525" y="3025453"/>
            <a:ext cx="4184650" cy="2151706"/>
          </a:xfrm>
        </p:spPr>
      </p:pic>
    </p:spTree>
    <p:extLst>
      <p:ext uri="{BB962C8B-B14F-4D97-AF65-F5344CB8AC3E}">
        <p14:creationId xmlns:p14="http://schemas.microsoft.com/office/powerpoint/2010/main" val="213099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420-3233-27B2-D2A8-85105C006E15}"/>
              </a:ext>
            </a:extLst>
          </p:cNvPr>
          <p:cNvSpPr>
            <a:spLocks noGrp="1"/>
          </p:cNvSpPr>
          <p:nvPr>
            <p:ph type="title"/>
          </p:nvPr>
        </p:nvSpPr>
        <p:spPr>
          <a:xfrm>
            <a:off x="677334" y="609600"/>
            <a:ext cx="8596668" cy="929640"/>
          </a:xfrm>
        </p:spPr>
        <p:txBody>
          <a:bodyPr/>
          <a:lstStyle/>
          <a:p>
            <a:r>
              <a:rPr lang="zh-CN" altLang="en-US" dirty="0"/>
              <a:t>控制器模型的实现</a:t>
            </a:r>
          </a:p>
        </p:txBody>
      </p:sp>
      <p:pic>
        <p:nvPicPr>
          <p:cNvPr id="6" name="内容占位符 5">
            <a:extLst>
              <a:ext uri="{FF2B5EF4-FFF2-40B4-BE49-F238E27FC236}">
                <a16:creationId xmlns:a16="http://schemas.microsoft.com/office/drawing/2014/main" id="{E71795F4-9F21-6E36-CAD2-FDE66F3DA968}"/>
              </a:ext>
            </a:extLst>
          </p:cNvPr>
          <p:cNvPicPr>
            <a:picLocks noGrp="1" noChangeAspect="1"/>
          </p:cNvPicPr>
          <p:nvPr>
            <p:ph sz="half" idx="1"/>
          </p:nvPr>
        </p:nvPicPr>
        <p:blipFill>
          <a:blip r:embed="rId2"/>
          <a:stretch>
            <a:fillRect/>
          </a:stretch>
        </p:blipFill>
        <p:spPr>
          <a:xfrm>
            <a:off x="677863" y="2004060"/>
            <a:ext cx="4183062" cy="3840480"/>
          </a:xfrm>
        </p:spPr>
      </p:pic>
      <p:pic>
        <p:nvPicPr>
          <p:cNvPr id="10" name="内容占位符 9">
            <a:extLst>
              <a:ext uri="{FF2B5EF4-FFF2-40B4-BE49-F238E27FC236}">
                <a16:creationId xmlns:a16="http://schemas.microsoft.com/office/drawing/2014/main" id="{2516AF26-8A64-2123-3F3F-7BA49CC29D32}"/>
              </a:ext>
            </a:extLst>
          </p:cNvPr>
          <p:cNvPicPr>
            <a:picLocks noGrp="1" noChangeAspect="1"/>
          </p:cNvPicPr>
          <p:nvPr>
            <p:ph sz="half" idx="2"/>
          </p:nvPr>
        </p:nvPicPr>
        <p:blipFill>
          <a:blip r:embed="rId3"/>
          <a:stretch>
            <a:fillRect/>
          </a:stretch>
        </p:blipFill>
        <p:spPr>
          <a:xfrm>
            <a:off x="5174074" y="2004061"/>
            <a:ext cx="4015551" cy="3779520"/>
          </a:xfrm>
        </p:spPr>
      </p:pic>
    </p:spTree>
    <p:extLst>
      <p:ext uri="{BB962C8B-B14F-4D97-AF65-F5344CB8AC3E}">
        <p14:creationId xmlns:p14="http://schemas.microsoft.com/office/powerpoint/2010/main" val="1773981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B923B-9062-B043-15DC-2D03E579ACBD}"/>
              </a:ext>
            </a:extLst>
          </p:cNvPr>
          <p:cNvSpPr>
            <a:spLocks noGrp="1"/>
          </p:cNvSpPr>
          <p:nvPr>
            <p:ph type="title"/>
          </p:nvPr>
        </p:nvSpPr>
        <p:spPr/>
        <p:txBody>
          <a:bodyPr/>
          <a:lstStyle/>
          <a:p>
            <a:pPr lvl="0"/>
            <a:r>
              <a:rPr lang="zh-CN" altLang="en-US" b="1" i="0" dirty="0"/>
              <a:t>滚动更新</a:t>
            </a:r>
            <a:r>
              <a:rPr lang="zh-CN" altLang="en-US" b="0" i="0" dirty="0"/>
              <a:t> </a:t>
            </a:r>
            <a:endParaRPr lang="zh-CN" altLang="en-US" dirty="0"/>
          </a:p>
        </p:txBody>
      </p:sp>
      <p:pic>
        <p:nvPicPr>
          <p:cNvPr id="6" name="内容占位符 5">
            <a:extLst>
              <a:ext uri="{FF2B5EF4-FFF2-40B4-BE49-F238E27FC236}">
                <a16:creationId xmlns:a16="http://schemas.microsoft.com/office/drawing/2014/main" id="{DA602F31-D685-8C5E-577B-82D3AB71AD3B}"/>
              </a:ext>
            </a:extLst>
          </p:cNvPr>
          <p:cNvPicPr>
            <a:picLocks noGrp="1" noChangeAspect="1"/>
          </p:cNvPicPr>
          <p:nvPr>
            <p:ph sz="half" idx="1"/>
          </p:nvPr>
        </p:nvPicPr>
        <p:blipFill>
          <a:blip r:embed="rId2"/>
          <a:stretch>
            <a:fillRect/>
          </a:stretch>
        </p:blipFill>
        <p:spPr>
          <a:xfrm>
            <a:off x="677863" y="2103120"/>
            <a:ext cx="4183062" cy="3938241"/>
          </a:xfrm>
        </p:spPr>
      </p:pic>
      <p:graphicFrame>
        <p:nvGraphicFramePr>
          <p:cNvPr id="3" name="内容占位符 2">
            <a:extLst>
              <a:ext uri="{FF2B5EF4-FFF2-40B4-BE49-F238E27FC236}">
                <a16:creationId xmlns:a16="http://schemas.microsoft.com/office/drawing/2014/main" id="{26E713A3-FE89-65A1-73B0-5AE41A62F06F}"/>
              </a:ext>
            </a:extLst>
          </p:cNvPr>
          <p:cNvGraphicFramePr>
            <a:graphicFrameLocks noGrp="1"/>
          </p:cNvGraphicFramePr>
          <p:nvPr>
            <p:ph sz="half" idx="2"/>
            <p:extLst>
              <p:ext uri="{D42A27DB-BD31-4B8C-83A1-F6EECF244321}">
                <p14:modId xmlns:p14="http://schemas.microsoft.com/office/powerpoint/2010/main" val="506895961"/>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09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91E6F-3EE2-8CA3-E498-1FDF1DAAD624}"/>
              </a:ext>
            </a:extLst>
          </p:cNvPr>
          <p:cNvSpPr>
            <a:spLocks noGrp="1"/>
          </p:cNvSpPr>
          <p:nvPr>
            <p:ph type="title"/>
          </p:nvPr>
        </p:nvSpPr>
        <p:spPr/>
        <p:txBody>
          <a:bodyPr/>
          <a:lstStyle/>
          <a:p>
            <a:r>
              <a:rPr lang="zh-CN" altLang="en-US" dirty="0"/>
              <a:t>一、</a:t>
            </a:r>
            <a:r>
              <a:rPr lang="en-US" altLang="zh-CN" dirty="0"/>
              <a:t>Kubernetes Pod</a:t>
            </a:r>
            <a:endParaRPr lang="zh-CN" altLang="en-US" dirty="0"/>
          </a:p>
        </p:txBody>
      </p:sp>
      <p:sp>
        <p:nvSpPr>
          <p:cNvPr id="3" name="内容占位符 2">
            <a:extLst>
              <a:ext uri="{FF2B5EF4-FFF2-40B4-BE49-F238E27FC236}">
                <a16:creationId xmlns:a16="http://schemas.microsoft.com/office/drawing/2014/main" id="{CCC4B951-EFE6-F456-96D9-CA3F6DB0B387}"/>
              </a:ext>
            </a:extLst>
          </p:cNvPr>
          <p:cNvSpPr>
            <a:spLocks noGrp="1"/>
          </p:cNvSpPr>
          <p:nvPr>
            <p:ph idx="1"/>
          </p:nvPr>
        </p:nvSpPr>
        <p:spPr/>
        <p:txBody>
          <a:bodyPr>
            <a:normAutofit/>
          </a:bodyPr>
          <a:lstStyle/>
          <a:p>
            <a:pPr>
              <a:lnSpc>
                <a:spcPct val="200000"/>
              </a:lnSpc>
            </a:pPr>
            <a:r>
              <a:rPr lang="zh-CN" altLang="en-US" sz="2000" b="1" dirty="0"/>
              <a:t>什么是 </a:t>
            </a:r>
            <a:r>
              <a:rPr lang="en-US" altLang="zh-CN" sz="2000" b="1" dirty="0"/>
              <a:t>Pod</a:t>
            </a:r>
          </a:p>
          <a:p>
            <a:pPr>
              <a:lnSpc>
                <a:spcPct val="200000"/>
              </a:lnSpc>
            </a:pPr>
            <a:r>
              <a:rPr lang="en-US" altLang="zh-CN" sz="2000" b="1" dirty="0"/>
              <a:t>Pod </a:t>
            </a:r>
            <a:r>
              <a:rPr lang="zh-CN" altLang="en-US" sz="2000" b="1" dirty="0"/>
              <a:t>的特点</a:t>
            </a:r>
            <a:endParaRPr lang="en-US" altLang="zh-CN" sz="2000" b="1" dirty="0"/>
          </a:p>
          <a:p>
            <a:pPr>
              <a:lnSpc>
                <a:spcPct val="200000"/>
              </a:lnSpc>
            </a:pPr>
            <a:r>
              <a:rPr lang="zh-CN" altLang="en-US" sz="2000" b="1" dirty="0"/>
              <a:t>为什么要 </a:t>
            </a:r>
            <a:r>
              <a:rPr lang="en-US" altLang="zh-CN" sz="2000" b="1" dirty="0"/>
              <a:t>Pod</a:t>
            </a:r>
          </a:p>
          <a:p>
            <a:pPr>
              <a:lnSpc>
                <a:spcPct val="200000"/>
              </a:lnSpc>
            </a:pPr>
            <a:r>
              <a:rPr lang="en-US" altLang="zh-CN" sz="2000" b="1" dirty="0"/>
              <a:t>Pod </a:t>
            </a:r>
            <a:r>
              <a:rPr lang="zh-CN" altLang="en-US" sz="2000" b="1" dirty="0"/>
              <a:t>如何创建及管理</a:t>
            </a:r>
            <a:endParaRPr lang="en-US" altLang="zh-CN" sz="2000" b="1" dirty="0"/>
          </a:p>
          <a:p>
            <a:pPr>
              <a:lnSpc>
                <a:spcPct val="200000"/>
              </a:lnSpc>
            </a:pPr>
            <a:r>
              <a:rPr lang="en-US" altLang="zh-CN" sz="2000" b="1" dirty="0"/>
              <a:t>Pod </a:t>
            </a:r>
            <a:r>
              <a:rPr lang="zh-CN" altLang="en-US" sz="2000" b="1" dirty="0"/>
              <a:t>的生命周期</a:t>
            </a:r>
          </a:p>
        </p:txBody>
      </p:sp>
    </p:spTree>
    <p:extLst>
      <p:ext uri="{BB962C8B-B14F-4D97-AF65-F5344CB8AC3E}">
        <p14:creationId xmlns:p14="http://schemas.microsoft.com/office/powerpoint/2010/main" val="72594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800B5-F60F-C07D-28EF-69D4575CBFF3}"/>
              </a:ext>
            </a:extLst>
          </p:cNvPr>
          <p:cNvSpPr>
            <a:spLocks noGrp="1"/>
          </p:cNvSpPr>
          <p:nvPr>
            <p:ph type="title"/>
          </p:nvPr>
        </p:nvSpPr>
        <p:spPr/>
        <p:txBody>
          <a:bodyPr/>
          <a:lstStyle/>
          <a:p>
            <a:r>
              <a:rPr lang="en-US" altLang="zh-CN" dirty="0"/>
              <a:t>1.</a:t>
            </a:r>
            <a:r>
              <a:rPr lang="zh-CN" altLang="en-US" dirty="0"/>
              <a:t>什么是 </a:t>
            </a:r>
            <a:r>
              <a:rPr lang="en-US" altLang="zh-CN" dirty="0"/>
              <a:t>Pod</a:t>
            </a:r>
            <a:endParaRPr lang="zh-CN" altLang="en-US" dirty="0"/>
          </a:p>
        </p:txBody>
      </p:sp>
      <p:graphicFrame>
        <p:nvGraphicFramePr>
          <p:cNvPr id="4" name="内容占位符 3">
            <a:extLst>
              <a:ext uri="{FF2B5EF4-FFF2-40B4-BE49-F238E27FC236}">
                <a16:creationId xmlns:a16="http://schemas.microsoft.com/office/drawing/2014/main" id="{CB1F0320-BA28-500A-F8CA-25E9D615D2D5}"/>
              </a:ext>
            </a:extLst>
          </p:cNvPr>
          <p:cNvGraphicFramePr>
            <a:graphicFrameLocks noGrp="1"/>
          </p:cNvGraphicFramePr>
          <p:nvPr>
            <p:ph idx="1"/>
            <p:extLst>
              <p:ext uri="{D42A27DB-BD31-4B8C-83A1-F6EECF244321}">
                <p14:modId xmlns:p14="http://schemas.microsoft.com/office/powerpoint/2010/main" val="4101793862"/>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306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63C27-5FF2-3E50-1EF8-2C22A0747D93}"/>
              </a:ext>
            </a:extLst>
          </p:cNvPr>
          <p:cNvSpPr>
            <a:spLocks noGrp="1"/>
          </p:cNvSpPr>
          <p:nvPr>
            <p:ph type="title"/>
          </p:nvPr>
        </p:nvSpPr>
        <p:spPr/>
        <p:txBody>
          <a:bodyPr/>
          <a:lstStyle/>
          <a:p>
            <a:r>
              <a:rPr lang="en-US" altLang="zh-CN" sz="3600" b="1" dirty="0"/>
              <a:t>2.Pod </a:t>
            </a:r>
            <a:r>
              <a:rPr lang="zh-CN" altLang="en-US" sz="3600" b="1" dirty="0"/>
              <a:t>的特点</a:t>
            </a:r>
            <a:endParaRPr lang="zh-CN" altLang="en-US" dirty="0"/>
          </a:p>
        </p:txBody>
      </p:sp>
      <p:sp>
        <p:nvSpPr>
          <p:cNvPr id="4" name="内容占位符 3">
            <a:extLst>
              <a:ext uri="{FF2B5EF4-FFF2-40B4-BE49-F238E27FC236}">
                <a16:creationId xmlns:a16="http://schemas.microsoft.com/office/drawing/2014/main" id="{F1491791-69C2-EEC0-7C70-EE690806C415}"/>
              </a:ext>
            </a:extLst>
          </p:cNvPr>
          <p:cNvSpPr>
            <a:spLocks noGrp="1"/>
          </p:cNvSpPr>
          <p:nvPr>
            <p:ph sz="half" idx="2"/>
          </p:nvPr>
        </p:nvSpPr>
        <p:spPr/>
        <p:txBody>
          <a:bodyPr/>
          <a:lstStyle/>
          <a:p>
            <a:pPr>
              <a:lnSpc>
                <a:spcPct val="200000"/>
              </a:lnSpc>
            </a:pPr>
            <a:r>
              <a:rPr lang="zh-CN" altLang="en-US" dirty="0"/>
              <a:t>共享网络、存储。</a:t>
            </a:r>
          </a:p>
          <a:p>
            <a:r>
              <a:rPr lang="en-US" altLang="zh-CN" dirty="0"/>
              <a:t>Pod </a:t>
            </a:r>
            <a:r>
              <a:rPr lang="zh-CN" altLang="en-US" dirty="0"/>
              <a:t>中的每一个容器的生命周期是一致的。</a:t>
            </a:r>
          </a:p>
          <a:p>
            <a:r>
              <a:rPr lang="en-US" altLang="zh-CN" dirty="0"/>
              <a:t>Pod </a:t>
            </a:r>
            <a:r>
              <a:rPr lang="zh-CN" altLang="en-US" dirty="0"/>
              <a:t>中的容器被自动安排到集群中的同一物理机或虚拟机上，并可以一起进行调度。</a:t>
            </a:r>
          </a:p>
          <a:p>
            <a:r>
              <a:rPr lang="zh-CN" altLang="en-US" dirty="0"/>
              <a:t>复制：</a:t>
            </a:r>
            <a:r>
              <a:rPr lang="en-US" altLang="zh-CN" dirty="0"/>
              <a:t>Kubernetes </a:t>
            </a:r>
            <a:r>
              <a:rPr lang="zh-CN" altLang="en-US" dirty="0"/>
              <a:t>可以使用复制控制器根据需要水平扩展应用程序。</a:t>
            </a:r>
          </a:p>
        </p:txBody>
      </p:sp>
      <p:pic>
        <p:nvPicPr>
          <p:cNvPr id="5" name="Picture 2">
            <a:extLst>
              <a:ext uri="{FF2B5EF4-FFF2-40B4-BE49-F238E27FC236}">
                <a16:creationId xmlns:a16="http://schemas.microsoft.com/office/drawing/2014/main" id="{BE6AF4AF-15FA-AC94-370C-F7B447D02C2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2770" y="2160588"/>
            <a:ext cx="387324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0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E4F07-5DE6-7A6A-86C0-E757771FFC86}"/>
              </a:ext>
            </a:extLst>
          </p:cNvPr>
          <p:cNvSpPr>
            <a:spLocks noGrp="1"/>
          </p:cNvSpPr>
          <p:nvPr>
            <p:ph type="title"/>
          </p:nvPr>
        </p:nvSpPr>
        <p:spPr/>
        <p:txBody>
          <a:bodyPr/>
          <a:lstStyle/>
          <a:p>
            <a:r>
              <a:rPr lang="en-US" altLang="zh-CN" dirty="0"/>
              <a:t>3.Pod </a:t>
            </a:r>
            <a:r>
              <a:rPr lang="zh-CN" altLang="en-US" dirty="0"/>
              <a:t>如何创建及管理？</a:t>
            </a:r>
          </a:p>
        </p:txBody>
      </p:sp>
      <p:sp>
        <p:nvSpPr>
          <p:cNvPr id="3" name="内容占位符 2">
            <a:extLst>
              <a:ext uri="{FF2B5EF4-FFF2-40B4-BE49-F238E27FC236}">
                <a16:creationId xmlns:a16="http://schemas.microsoft.com/office/drawing/2014/main" id="{5A3EB1D0-F307-2980-9227-C51672DF759B}"/>
              </a:ext>
            </a:extLst>
          </p:cNvPr>
          <p:cNvSpPr>
            <a:spLocks noGrp="1"/>
          </p:cNvSpPr>
          <p:nvPr>
            <p:ph idx="1"/>
          </p:nvPr>
        </p:nvSpPr>
        <p:spPr/>
        <p:txBody>
          <a:bodyPr/>
          <a:lstStyle/>
          <a:p>
            <a:pPr algn="l"/>
            <a:r>
              <a:rPr lang="zh-CN" altLang="en-US" dirty="0"/>
              <a:t>由于 </a:t>
            </a:r>
            <a:r>
              <a:rPr lang="en-US" altLang="zh-CN" dirty="0"/>
              <a:t>Pod </a:t>
            </a:r>
            <a:r>
              <a:rPr lang="zh-CN" altLang="en-US" dirty="0"/>
              <a:t>被设计成了相对临时性的、用后即抛的一次性实体。当我们需要创建一个个 </a:t>
            </a:r>
            <a:r>
              <a:rPr lang="en-US" altLang="zh-CN" dirty="0"/>
              <a:t>Pod </a:t>
            </a:r>
            <a:r>
              <a:rPr lang="zh-CN" altLang="en-US" dirty="0"/>
              <a:t>时，经常使用工作负载资源来创建和管理一个或多个 </a:t>
            </a:r>
            <a:r>
              <a:rPr lang="en-US" altLang="zh-CN" dirty="0"/>
              <a:t>Pod</a:t>
            </a:r>
            <a:r>
              <a:rPr lang="zh-CN" altLang="en-US" dirty="0"/>
              <a:t>。 资源的控制器能够处理副本的管理、上线，并在 </a:t>
            </a:r>
            <a:r>
              <a:rPr lang="en-US" altLang="zh-CN" dirty="0"/>
              <a:t>Pod </a:t>
            </a:r>
            <a:r>
              <a:rPr lang="zh-CN" altLang="en-US" dirty="0"/>
              <a:t>失效时提供自愈能力。 例如，如果一个节点失败，控制器注意到该节点上的 </a:t>
            </a:r>
            <a:r>
              <a:rPr lang="en-US" altLang="zh-CN" dirty="0"/>
              <a:t>Pod </a:t>
            </a:r>
            <a:r>
              <a:rPr lang="zh-CN" altLang="en-US" dirty="0"/>
              <a:t>已经停止工作， 就可以创建替换性的 </a:t>
            </a:r>
            <a:r>
              <a:rPr lang="en-US" altLang="zh-CN" dirty="0"/>
              <a:t>Pod</a:t>
            </a:r>
            <a:r>
              <a:rPr lang="zh-CN" altLang="en-US" dirty="0"/>
              <a:t>。调度器会将替身 </a:t>
            </a:r>
            <a:r>
              <a:rPr lang="en-US" altLang="zh-CN" dirty="0"/>
              <a:t>Pod </a:t>
            </a:r>
            <a:r>
              <a:rPr lang="zh-CN" altLang="en-US" dirty="0"/>
              <a:t>调度到一个健康的节点执行。</a:t>
            </a:r>
          </a:p>
          <a:p>
            <a:pPr algn="l"/>
            <a:r>
              <a:rPr lang="zh-CN" altLang="en-US" dirty="0"/>
              <a:t>下面是一些管理一个或者多个 </a:t>
            </a:r>
            <a:r>
              <a:rPr lang="en-US" altLang="zh-CN" dirty="0"/>
              <a:t>Pod </a:t>
            </a:r>
            <a:r>
              <a:rPr lang="zh-CN" altLang="en-US" dirty="0"/>
              <a:t>的工作负载资源的示例：</a:t>
            </a:r>
          </a:p>
          <a:p>
            <a:pPr marL="0" indent="0">
              <a:buNone/>
            </a:pPr>
            <a:r>
              <a:rPr lang="en-US" altLang="zh-CN" b="0" i="0" dirty="0">
                <a:solidFill>
                  <a:srgbClr val="8CD2D5"/>
                </a:solidFill>
                <a:effectLst/>
                <a:latin typeface="-apple-system"/>
                <a:hlinkClick r:id="rId2"/>
              </a:rPr>
              <a:t>	Deployment</a:t>
            </a:r>
            <a:endParaRPr lang="zh-CN" altLang="en-US" b="0" i="0" dirty="0">
              <a:solidFill>
                <a:srgbClr val="EAEAEA"/>
              </a:solidFill>
              <a:effectLst/>
              <a:latin typeface="-apple-system"/>
            </a:endParaRPr>
          </a:p>
          <a:p>
            <a:pPr marL="0" indent="0">
              <a:buNone/>
            </a:pPr>
            <a:r>
              <a:rPr lang="en-US" altLang="zh-CN" b="0" i="0" dirty="0">
                <a:solidFill>
                  <a:srgbClr val="8CD2D5"/>
                </a:solidFill>
                <a:effectLst/>
                <a:latin typeface="-apple-system"/>
                <a:hlinkClick r:id="rId3"/>
              </a:rPr>
              <a:t>	</a:t>
            </a:r>
            <a:r>
              <a:rPr lang="en-US" altLang="zh-CN" b="0" i="0" dirty="0" err="1">
                <a:solidFill>
                  <a:srgbClr val="8CD2D5"/>
                </a:solidFill>
                <a:effectLst/>
                <a:latin typeface="-apple-system"/>
                <a:hlinkClick r:id="rId3"/>
              </a:rPr>
              <a:t>StatefulSet</a:t>
            </a:r>
            <a:endParaRPr lang="zh-CN" altLang="en-US" b="0" i="0" dirty="0">
              <a:solidFill>
                <a:srgbClr val="EAEAEA"/>
              </a:solidFill>
              <a:effectLst/>
              <a:latin typeface="-apple-system"/>
            </a:endParaRPr>
          </a:p>
          <a:p>
            <a:pPr marL="0" indent="0">
              <a:buNone/>
            </a:pPr>
            <a:r>
              <a:rPr lang="en-US" altLang="zh-CN" b="0" i="0" dirty="0">
                <a:solidFill>
                  <a:srgbClr val="8CD2D5"/>
                </a:solidFill>
                <a:effectLst/>
                <a:latin typeface="-apple-system"/>
                <a:hlinkClick r:id="rId4"/>
              </a:rPr>
              <a:t>	</a:t>
            </a:r>
            <a:r>
              <a:rPr lang="en-US" altLang="zh-CN" b="0" i="0" dirty="0" err="1">
                <a:solidFill>
                  <a:srgbClr val="8CD2D5"/>
                </a:solidFill>
                <a:effectLst/>
                <a:latin typeface="-apple-system"/>
                <a:hlinkClick r:id="rId4"/>
              </a:rPr>
              <a:t>DaemonSet</a:t>
            </a:r>
            <a:endParaRPr lang="zh-CN" altLang="en-US" dirty="0"/>
          </a:p>
        </p:txBody>
      </p:sp>
    </p:spTree>
    <p:extLst>
      <p:ext uri="{BB962C8B-B14F-4D97-AF65-F5344CB8AC3E}">
        <p14:creationId xmlns:p14="http://schemas.microsoft.com/office/powerpoint/2010/main" val="192770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1B8F0-7425-8D2D-41E5-750C76539C59}"/>
              </a:ext>
            </a:extLst>
          </p:cNvPr>
          <p:cNvSpPr>
            <a:spLocks noGrp="1"/>
          </p:cNvSpPr>
          <p:nvPr>
            <p:ph type="title"/>
          </p:nvPr>
        </p:nvSpPr>
        <p:spPr>
          <a:xfrm>
            <a:off x="677334" y="609600"/>
            <a:ext cx="8596668" cy="642151"/>
          </a:xfrm>
        </p:spPr>
        <p:txBody>
          <a:bodyPr/>
          <a:lstStyle/>
          <a:p>
            <a:r>
              <a:rPr lang="en-US" altLang="zh-CN" dirty="0"/>
              <a:t>4.</a:t>
            </a:r>
            <a:r>
              <a:rPr lang="pl-PL" altLang="zh-CN" dirty="0"/>
              <a:t>Pod </a:t>
            </a:r>
            <a:r>
              <a:rPr lang="zh-CN" altLang="pl-PL" dirty="0"/>
              <a:t>的生命周期？</a:t>
            </a:r>
            <a:endParaRPr lang="zh-CN" altLang="en-US" dirty="0"/>
          </a:p>
        </p:txBody>
      </p:sp>
      <p:sp>
        <p:nvSpPr>
          <p:cNvPr id="3" name="内容占位符 2">
            <a:extLst>
              <a:ext uri="{FF2B5EF4-FFF2-40B4-BE49-F238E27FC236}">
                <a16:creationId xmlns:a16="http://schemas.microsoft.com/office/drawing/2014/main" id="{66729989-4D30-A14C-B5B8-99B1645CDAB1}"/>
              </a:ext>
            </a:extLst>
          </p:cNvPr>
          <p:cNvSpPr>
            <a:spLocks noGrp="1"/>
          </p:cNvSpPr>
          <p:nvPr>
            <p:ph sz="half" idx="1"/>
          </p:nvPr>
        </p:nvSpPr>
        <p:spPr>
          <a:xfrm>
            <a:off x="588558" y="1518438"/>
            <a:ext cx="7081749" cy="825267"/>
          </a:xfrm>
        </p:spPr>
        <p:txBody>
          <a:bodyPr>
            <a:normAutofit fontScale="92500"/>
          </a:bodyPr>
          <a:lstStyle/>
          <a:p>
            <a:pPr marL="0" indent="0">
              <a:buNone/>
            </a:pPr>
            <a:r>
              <a:rPr lang="en-US" altLang="zh-CN" dirty="0"/>
              <a:t>Pod </a:t>
            </a:r>
            <a:r>
              <a:rPr lang="zh-CN" altLang="en-US" dirty="0"/>
              <a:t>的 </a:t>
            </a:r>
            <a:r>
              <a:rPr lang="en-US" altLang="zh-CN" dirty="0"/>
              <a:t>status </a:t>
            </a:r>
            <a:r>
              <a:rPr lang="zh-CN" altLang="en-US" dirty="0"/>
              <a:t>字段是一个 </a:t>
            </a:r>
            <a:r>
              <a:rPr lang="en-US" altLang="zh-CN" dirty="0" err="1"/>
              <a:t>PodStatus</a:t>
            </a:r>
            <a:r>
              <a:rPr lang="en-US" altLang="zh-CN" dirty="0"/>
              <a:t> </a:t>
            </a:r>
            <a:r>
              <a:rPr lang="zh-CN" altLang="en-US" dirty="0"/>
              <a:t>对象，其中包含一个 </a:t>
            </a:r>
            <a:r>
              <a:rPr lang="en-US" altLang="zh-CN" dirty="0"/>
              <a:t>phase </a:t>
            </a:r>
            <a:r>
              <a:rPr lang="zh-CN" altLang="en-US" dirty="0"/>
              <a:t>字段。</a:t>
            </a:r>
            <a:r>
              <a:rPr lang="en-US" altLang="zh-CN" dirty="0"/>
              <a:t>Pod </a:t>
            </a:r>
            <a:r>
              <a:rPr lang="zh-CN" altLang="en-US" dirty="0"/>
              <a:t>的阶段（</a:t>
            </a:r>
            <a:r>
              <a:rPr lang="en-US" altLang="zh-CN" dirty="0"/>
              <a:t>Phase</a:t>
            </a:r>
            <a:r>
              <a:rPr lang="zh-CN" altLang="en-US" dirty="0"/>
              <a:t>）是 </a:t>
            </a:r>
            <a:r>
              <a:rPr lang="en-US" altLang="zh-CN" dirty="0"/>
              <a:t>Pod </a:t>
            </a:r>
            <a:r>
              <a:rPr lang="zh-CN" altLang="en-US" dirty="0"/>
              <a:t>在其生命周期中所处位置的简单宏观概述。</a:t>
            </a:r>
          </a:p>
        </p:txBody>
      </p:sp>
      <p:sp>
        <p:nvSpPr>
          <p:cNvPr id="4" name="内容占位符 3">
            <a:extLst>
              <a:ext uri="{FF2B5EF4-FFF2-40B4-BE49-F238E27FC236}">
                <a16:creationId xmlns:a16="http://schemas.microsoft.com/office/drawing/2014/main" id="{6A83C507-8DF5-2EB4-8CEE-6F35BE502705}"/>
              </a:ext>
            </a:extLst>
          </p:cNvPr>
          <p:cNvSpPr>
            <a:spLocks noGrp="1"/>
          </p:cNvSpPr>
          <p:nvPr>
            <p:ph sz="half" idx="2"/>
          </p:nvPr>
        </p:nvSpPr>
        <p:spPr>
          <a:xfrm>
            <a:off x="585927" y="3866582"/>
            <a:ext cx="8830121" cy="3089072"/>
          </a:xfrm>
        </p:spPr>
        <p:txBody>
          <a:bodyPr>
            <a:normAutofit fontScale="92500"/>
          </a:bodyPr>
          <a:lstStyle/>
          <a:p>
            <a:r>
              <a:rPr lang="en-US" altLang="zh-CN" dirty="0"/>
              <a:t>Pending</a:t>
            </a:r>
            <a:r>
              <a:rPr lang="zh-CN" altLang="en-US" dirty="0"/>
              <a:t>：</a:t>
            </a:r>
            <a:r>
              <a:rPr lang="en-US" altLang="zh-CN" dirty="0"/>
              <a:t>Pod </a:t>
            </a:r>
            <a:r>
              <a:rPr lang="zh-CN" altLang="en-US" dirty="0"/>
              <a:t>已被 </a:t>
            </a:r>
            <a:r>
              <a:rPr lang="en-US" altLang="zh-CN" dirty="0"/>
              <a:t>Kubernetes </a:t>
            </a:r>
            <a:r>
              <a:rPr lang="zh-CN" altLang="en-US" dirty="0"/>
              <a:t>系统接受，但有一个或者多个容器尚未创建亦未运行。此阶段包括等待 </a:t>
            </a:r>
            <a:r>
              <a:rPr lang="en-US" altLang="zh-CN" dirty="0"/>
              <a:t>Pod </a:t>
            </a:r>
            <a:r>
              <a:rPr lang="zh-CN" altLang="en-US" dirty="0"/>
              <a:t>被调度的时间和通过网络下载镜像的时间。</a:t>
            </a:r>
          </a:p>
          <a:p>
            <a:r>
              <a:rPr lang="en-US" altLang="zh-CN" dirty="0"/>
              <a:t>Running</a:t>
            </a:r>
            <a:r>
              <a:rPr lang="zh-CN" altLang="en-US" dirty="0"/>
              <a:t>：</a:t>
            </a:r>
            <a:r>
              <a:rPr lang="en-US" altLang="zh-CN" dirty="0"/>
              <a:t>Pod </a:t>
            </a:r>
            <a:r>
              <a:rPr lang="zh-CN" altLang="en-US" dirty="0"/>
              <a:t>已经绑定到了某个节点，</a:t>
            </a:r>
            <a:r>
              <a:rPr lang="en-US" altLang="zh-CN" dirty="0"/>
              <a:t>Pod </a:t>
            </a:r>
            <a:r>
              <a:rPr lang="zh-CN" altLang="en-US" dirty="0"/>
              <a:t>中所有的容器都已被创建。至少有一个容器仍在运行，或者正处于启动或重启状态。</a:t>
            </a:r>
          </a:p>
          <a:p>
            <a:r>
              <a:rPr lang="en-US" altLang="zh-CN" dirty="0"/>
              <a:t>Succeeded</a:t>
            </a:r>
            <a:r>
              <a:rPr lang="zh-CN" altLang="en-US" dirty="0"/>
              <a:t>：</a:t>
            </a:r>
            <a:r>
              <a:rPr lang="en-US" altLang="zh-CN" dirty="0"/>
              <a:t>Pod </a:t>
            </a:r>
            <a:r>
              <a:rPr lang="zh-CN" altLang="en-US" dirty="0"/>
              <a:t>中的所有容器都已成功终止，并且不会再重启。</a:t>
            </a:r>
          </a:p>
          <a:p>
            <a:r>
              <a:rPr lang="en-US" altLang="zh-CN" dirty="0"/>
              <a:t>Failed</a:t>
            </a:r>
            <a:r>
              <a:rPr lang="zh-CN" altLang="en-US" dirty="0"/>
              <a:t>：</a:t>
            </a:r>
            <a:r>
              <a:rPr lang="en-US" altLang="zh-CN" dirty="0"/>
              <a:t>Pod </a:t>
            </a:r>
            <a:r>
              <a:rPr lang="zh-CN" altLang="en-US" dirty="0"/>
              <a:t>中的所有容器都已终止，并且至少有一个容器是因为失败终止。也就是说，容器以非 </a:t>
            </a:r>
            <a:r>
              <a:rPr lang="en-US" altLang="zh-CN" dirty="0"/>
              <a:t>0 </a:t>
            </a:r>
            <a:r>
              <a:rPr lang="zh-CN" altLang="en-US" dirty="0"/>
              <a:t>状态退出或者被系统终止。</a:t>
            </a:r>
          </a:p>
          <a:p>
            <a:r>
              <a:rPr lang="en-US" altLang="zh-CN" dirty="0"/>
              <a:t>Unknown</a:t>
            </a:r>
            <a:r>
              <a:rPr lang="zh-CN" altLang="en-US" dirty="0"/>
              <a:t>：因为某些原因无法取得 </a:t>
            </a:r>
            <a:r>
              <a:rPr lang="en-US" altLang="zh-CN" dirty="0"/>
              <a:t>Pod </a:t>
            </a:r>
            <a:r>
              <a:rPr lang="zh-CN" altLang="en-US" dirty="0"/>
              <a:t>的状态。这种情况通常是因为与 </a:t>
            </a:r>
            <a:r>
              <a:rPr lang="en-US" altLang="zh-CN" dirty="0"/>
              <a:t>Pod </a:t>
            </a:r>
            <a:r>
              <a:rPr lang="zh-CN" altLang="en-US" dirty="0"/>
              <a:t>所在主机通信失败。</a:t>
            </a:r>
          </a:p>
        </p:txBody>
      </p:sp>
      <p:pic>
        <p:nvPicPr>
          <p:cNvPr id="5" name="图片 4">
            <a:extLst>
              <a:ext uri="{FF2B5EF4-FFF2-40B4-BE49-F238E27FC236}">
                <a16:creationId xmlns:a16="http://schemas.microsoft.com/office/drawing/2014/main" id="{22B657D1-F59D-BF9B-AFA3-50D5C98BF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27" y="2130641"/>
            <a:ext cx="8688076" cy="1735941"/>
          </a:xfrm>
          <a:prstGeom prst="rect">
            <a:avLst/>
          </a:prstGeom>
        </p:spPr>
      </p:pic>
    </p:spTree>
    <p:extLst>
      <p:ext uri="{BB962C8B-B14F-4D97-AF65-F5344CB8AC3E}">
        <p14:creationId xmlns:p14="http://schemas.microsoft.com/office/powerpoint/2010/main" val="203209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91E6F-3EE2-8CA3-E498-1FDF1DAAD624}"/>
              </a:ext>
            </a:extLst>
          </p:cNvPr>
          <p:cNvSpPr>
            <a:spLocks noGrp="1"/>
          </p:cNvSpPr>
          <p:nvPr>
            <p:ph type="title"/>
          </p:nvPr>
        </p:nvSpPr>
        <p:spPr/>
        <p:txBody>
          <a:bodyPr/>
          <a:lstStyle/>
          <a:p>
            <a:r>
              <a:rPr lang="zh-CN" altLang="en-US" dirty="0"/>
              <a:t>二、</a:t>
            </a:r>
            <a:r>
              <a:rPr lang="en-US" altLang="zh-CN" dirty="0"/>
              <a:t>Kubernetes Container</a:t>
            </a:r>
            <a:endParaRPr lang="zh-CN" altLang="en-US" dirty="0"/>
          </a:p>
        </p:txBody>
      </p:sp>
      <p:graphicFrame>
        <p:nvGraphicFramePr>
          <p:cNvPr id="4" name="内容占位符 3">
            <a:extLst>
              <a:ext uri="{FF2B5EF4-FFF2-40B4-BE49-F238E27FC236}">
                <a16:creationId xmlns:a16="http://schemas.microsoft.com/office/drawing/2014/main" id="{0D438A4B-7E18-3A53-C245-4F68FCA605FD}"/>
              </a:ext>
            </a:extLst>
          </p:cNvPr>
          <p:cNvGraphicFramePr>
            <a:graphicFrameLocks noGrp="1"/>
          </p:cNvGraphicFramePr>
          <p:nvPr>
            <p:ph idx="1"/>
            <p:extLst>
              <p:ext uri="{D42A27DB-BD31-4B8C-83A1-F6EECF244321}">
                <p14:modId xmlns:p14="http://schemas.microsoft.com/office/powerpoint/2010/main" val="369119572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52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4DDAE-5031-43A2-5F4E-FFCF532D2F05}"/>
              </a:ext>
            </a:extLst>
          </p:cNvPr>
          <p:cNvSpPr>
            <a:spLocks noGrp="1"/>
          </p:cNvSpPr>
          <p:nvPr>
            <p:ph type="title"/>
          </p:nvPr>
        </p:nvSpPr>
        <p:spPr/>
        <p:txBody>
          <a:bodyPr/>
          <a:lstStyle/>
          <a:p>
            <a:r>
              <a:rPr lang="en-US" altLang="zh-CN" sz="3600" b="1" dirty="0"/>
              <a:t>1.Container </a:t>
            </a:r>
            <a:r>
              <a:rPr lang="zh-CN" altLang="en-US" sz="3600" b="1" dirty="0"/>
              <a:t>状态</a:t>
            </a:r>
            <a:br>
              <a:rPr lang="en-US" altLang="zh-CN" sz="3600" b="1" dirty="0"/>
            </a:br>
            <a:endParaRPr lang="zh-CN" altLang="en-US" dirty="0"/>
          </a:p>
        </p:txBody>
      </p:sp>
      <p:sp>
        <p:nvSpPr>
          <p:cNvPr id="5" name="文本框 4">
            <a:extLst>
              <a:ext uri="{FF2B5EF4-FFF2-40B4-BE49-F238E27FC236}">
                <a16:creationId xmlns:a16="http://schemas.microsoft.com/office/drawing/2014/main" id="{B1CE1301-B3E5-40B0-A3DF-1F2994A840C5}"/>
              </a:ext>
            </a:extLst>
          </p:cNvPr>
          <p:cNvSpPr txBox="1"/>
          <p:nvPr/>
        </p:nvSpPr>
        <p:spPr>
          <a:xfrm>
            <a:off x="677334" y="1674674"/>
            <a:ext cx="8448379" cy="2169825"/>
          </a:xfrm>
          <a:prstGeom prst="rect">
            <a:avLst/>
          </a:prstGeom>
          <a:noFill/>
        </p:spPr>
        <p:txBody>
          <a:bodyPr wrap="square">
            <a:spAutoFit/>
          </a:bodyPr>
          <a:lstStyle/>
          <a:p>
            <a:pPr>
              <a:lnSpc>
                <a:spcPct val="150000"/>
              </a:lnSpc>
            </a:pPr>
            <a:r>
              <a:rPr lang="zh-CN" altLang="en-US" dirty="0"/>
              <a:t>一旦调度器将 </a:t>
            </a:r>
            <a:r>
              <a:rPr lang="en-US" altLang="zh-CN" dirty="0"/>
              <a:t>Pod </a:t>
            </a:r>
            <a:r>
              <a:rPr lang="zh-CN" altLang="en-US" dirty="0"/>
              <a:t>分派给某个节点，</a:t>
            </a:r>
            <a:r>
              <a:rPr lang="en-US" altLang="zh-CN" dirty="0" err="1"/>
              <a:t>kubelet</a:t>
            </a:r>
            <a:r>
              <a:rPr lang="en-US" altLang="zh-CN" dirty="0"/>
              <a:t> </a:t>
            </a:r>
            <a:r>
              <a:rPr lang="zh-CN" altLang="en-US" dirty="0"/>
              <a:t>就通过 容器运行时 开始为 </a:t>
            </a:r>
            <a:r>
              <a:rPr lang="en-US" altLang="zh-CN" dirty="0"/>
              <a:t>Pod </a:t>
            </a:r>
            <a:r>
              <a:rPr lang="zh-CN" altLang="en-US" dirty="0"/>
              <a:t>创建容器。 容器的状态有三种：</a:t>
            </a:r>
            <a:r>
              <a:rPr lang="en-US" altLang="zh-CN" dirty="0"/>
              <a:t>Waiting</a:t>
            </a:r>
            <a:r>
              <a:rPr lang="zh-CN" altLang="en-US" dirty="0"/>
              <a:t>（等待）、</a:t>
            </a:r>
            <a:r>
              <a:rPr lang="en-US" altLang="zh-CN" dirty="0"/>
              <a:t>Running</a:t>
            </a:r>
            <a:r>
              <a:rPr lang="zh-CN" altLang="en-US" dirty="0"/>
              <a:t>（运行中）和 </a:t>
            </a:r>
            <a:r>
              <a:rPr lang="en-US" altLang="zh-CN" dirty="0"/>
              <a:t>Terminated</a:t>
            </a:r>
            <a:r>
              <a:rPr lang="zh-CN" altLang="en-US" dirty="0"/>
              <a:t>（已终止）。</a:t>
            </a:r>
          </a:p>
          <a:p>
            <a:endParaRPr lang="zh-CN" altLang="en-US" dirty="0"/>
          </a:p>
          <a:p>
            <a:r>
              <a:rPr lang="zh-CN" altLang="en-US" dirty="0"/>
              <a:t>要检查 </a:t>
            </a:r>
            <a:r>
              <a:rPr lang="en-US" altLang="zh-CN" dirty="0"/>
              <a:t>Pod </a:t>
            </a:r>
            <a:r>
              <a:rPr lang="zh-CN" altLang="en-US" dirty="0"/>
              <a:t>中容器的状态，你可以使用 </a:t>
            </a:r>
            <a:r>
              <a:rPr lang="en-US" altLang="zh-CN" dirty="0" err="1"/>
              <a:t>kubectl</a:t>
            </a:r>
            <a:r>
              <a:rPr lang="en-US" altLang="zh-CN" dirty="0"/>
              <a:t> describe pod &lt;pod name&gt;</a:t>
            </a:r>
            <a:r>
              <a:rPr lang="zh-CN" altLang="en-US" dirty="0"/>
              <a:t>。 其输出中包含 </a:t>
            </a:r>
            <a:r>
              <a:rPr lang="en-US" altLang="zh-CN" dirty="0"/>
              <a:t>Pod </a:t>
            </a:r>
            <a:r>
              <a:rPr lang="zh-CN" altLang="en-US" dirty="0"/>
              <a:t>中每个容器的状态。</a:t>
            </a:r>
          </a:p>
        </p:txBody>
      </p:sp>
      <p:pic>
        <p:nvPicPr>
          <p:cNvPr id="8" name="Picture 2">
            <a:extLst>
              <a:ext uri="{FF2B5EF4-FFF2-40B4-BE49-F238E27FC236}">
                <a16:creationId xmlns:a16="http://schemas.microsoft.com/office/drawing/2014/main" id="{08463F71-6834-EA01-0F5D-D464D333F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548" y="4240382"/>
            <a:ext cx="79819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39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BBC40F1C-0FA7-A598-2205-D06E10388BD3}"/>
              </a:ext>
            </a:extLst>
          </p:cNvPr>
          <p:cNvSpPr txBox="1">
            <a:spLocks/>
          </p:cNvSpPr>
          <p:nvPr/>
        </p:nvSpPr>
        <p:spPr>
          <a:xfrm>
            <a:off x="677334" y="2194621"/>
            <a:ext cx="8596668" cy="370902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dirty="0"/>
              <a:t>Waiting </a:t>
            </a:r>
            <a:r>
              <a:rPr lang="zh-CN" altLang="en-US" dirty="0"/>
              <a:t>如果容器并不处在 </a:t>
            </a:r>
            <a:r>
              <a:rPr lang="en-US" altLang="zh-CN" dirty="0"/>
              <a:t>Running </a:t>
            </a:r>
            <a:r>
              <a:rPr lang="zh-CN" altLang="en-US" dirty="0"/>
              <a:t>或 </a:t>
            </a:r>
            <a:r>
              <a:rPr lang="en-US" altLang="zh-CN" dirty="0"/>
              <a:t>Terminated </a:t>
            </a:r>
            <a:r>
              <a:rPr lang="zh-CN" altLang="en-US" dirty="0"/>
              <a:t>状态之一，它就处在 </a:t>
            </a:r>
            <a:r>
              <a:rPr lang="en-US" altLang="zh-CN" dirty="0"/>
              <a:t>Waiting </a:t>
            </a:r>
            <a:r>
              <a:rPr lang="zh-CN" altLang="en-US" dirty="0"/>
              <a:t>状态。 处于 </a:t>
            </a:r>
            <a:r>
              <a:rPr lang="en-US" altLang="zh-CN" dirty="0"/>
              <a:t>Waiting </a:t>
            </a:r>
            <a:r>
              <a:rPr lang="zh-CN" altLang="en-US" dirty="0"/>
              <a:t>状态的容器仍在运行它完成启动所需要的操作：例如，从某个容器镜像 仓库拉取容器镜像，或者向容器应用 </a:t>
            </a:r>
            <a:r>
              <a:rPr lang="en-US" altLang="zh-CN" dirty="0"/>
              <a:t>Secret </a:t>
            </a:r>
            <a:r>
              <a:rPr lang="zh-CN" altLang="en-US" dirty="0"/>
              <a:t>数据等等。</a:t>
            </a:r>
          </a:p>
          <a:p>
            <a:pPr>
              <a:lnSpc>
                <a:spcPct val="150000"/>
              </a:lnSpc>
            </a:pPr>
            <a:r>
              <a:rPr lang="en-US" altLang="zh-CN" dirty="0"/>
              <a:t>Running </a:t>
            </a:r>
            <a:r>
              <a:rPr lang="zh-CN" altLang="en-US" dirty="0"/>
              <a:t>状态表明容器正在执行状态并且没有问题发生。</a:t>
            </a:r>
          </a:p>
          <a:p>
            <a:pPr>
              <a:lnSpc>
                <a:spcPct val="150000"/>
              </a:lnSpc>
            </a:pPr>
            <a:r>
              <a:rPr lang="en-US" altLang="zh-CN" dirty="0"/>
              <a:t>Terminated </a:t>
            </a:r>
            <a:r>
              <a:rPr lang="zh-CN" altLang="en-US" dirty="0"/>
              <a:t>处于 </a:t>
            </a:r>
            <a:r>
              <a:rPr lang="en-US" altLang="zh-CN" dirty="0"/>
              <a:t>Terminated </a:t>
            </a:r>
            <a:r>
              <a:rPr lang="zh-CN" altLang="en-US" dirty="0"/>
              <a:t>状态的容器已经开始执行并且或者正常结束或者因为某些原因失败。</a:t>
            </a:r>
          </a:p>
        </p:txBody>
      </p:sp>
      <p:sp>
        <p:nvSpPr>
          <p:cNvPr id="4" name="标题 1">
            <a:extLst>
              <a:ext uri="{FF2B5EF4-FFF2-40B4-BE49-F238E27FC236}">
                <a16:creationId xmlns:a16="http://schemas.microsoft.com/office/drawing/2014/main" id="{15483FD6-1CF1-005F-DC6F-138AFA0E7CB0}"/>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2.Container </a:t>
            </a:r>
            <a:r>
              <a:rPr lang="zh-CN" altLang="en-US" b="1" dirty="0"/>
              <a:t>状态描述</a:t>
            </a:r>
            <a:br>
              <a:rPr lang="en-US" altLang="zh-CN" b="1" dirty="0"/>
            </a:br>
            <a:endParaRPr lang="zh-CN" altLang="en-US" dirty="0"/>
          </a:p>
        </p:txBody>
      </p:sp>
    </p:spTree>
    <p:extLst>
      <p:ext uri="{BB962C8B-B14F-4D97-AF65-F5344CB8AC3E}">
        <p14:creationId xmlns:p14="http://schemas.microsoft.com/office/powerpoint/2010/main" val="3493146579"/>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6354</TotalTime>
  <Words>1276</Words>
  <Application>Microsoft Office PowerPoint</Application>
  <PresentationFormat>宽屏</PresentationFormat>
  <Paragraphs>84</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-apple-system</vt:lpstr>
      <vt:lpstr>Inter</vt:lpstr>
      <vt:lpstr>Arial</vt:lpstr>
      <vt:lpstr>Courier New</vt:lpstr>
      <vt:lpstr>Trebuchet MS</vt:lpstr>
      <vt:lpstr>Wingdings 3</vt:lpstr>
      <vt:lpstr>平面</vt:lpstr>
      <vt:lpstr>Kubernetes原理</vt:lpstr>
      <vt:lpstr>一、Kubernetes Pod</vt:lpstr>
      <vt:lpstr>1.什么是 Pod</vt:lpstr>
      <vt:lpstr>2.Pod 的特点</vt:lpstr>
      <vt:lpstr>3.Pod 如何创建及管理？</vt:lpstr>
      <vt:lpstr>4.Pod 的生命周期？</vt:lpstr>
      <vt:lpstr>二、Kubernetes Container</vt:lpstr>
      <vt:lpstr>1.Container 状态 </vt:lpstr>
      <vt:lpstr>PowerPoint 演示文稿</vt:lpstr>
      <vt:lpstr>3.Container 重启策略</vt:lpstr>
      <vt:lpstr>4.Probe类型</vt:lpstr>
      <vt:lpstr>Probe 检查机制</vt:lpstr>
      <vt:lpstr>5.Prode 示例</vt:lpstr>
      <vt:lpstr>三、Contariner 编排原理</vt:lpstr>
      <vt:lpstr>Deployment 示例</vt:lpstr>
      <vt:lpstr>控制循环</vt:lpstr>
      <vt:lpstr>控制器模型的实现</vt:lpstr>
      <vt:lpstr>滚动更新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Kubernetes原理</dc:title>
  <dc:creator>qinyudong89@126.com</dc:creator>
  <cp:lastModifiedBy>qinyudong89@126.com</cp:lastModifiedBy>
  <cp:revision>25</cp:revision>
  <dcterms:created xsi:type="dcterms:W3CDTF">2022-09-28T00:42:13Z</dcterms:created>
  <dcterms:modified xsi:type="dcterms:W3CDTF">2022-10-18T15:17:56Z</dcterms:modified>
</cp:coreProperties>
</file>