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0" r:id="rId4"/>
    <p:sldId id="259" r:id="rId5"/>
    <p:sldId id="261" r:id="rId6"/>
    <p:sldId id="273" r:id="rId7"/>
    <p:sldId id="262" r:id="rId8"/>
    <p:sldId id="265" r:id="rId9"/>
    <p:sldId id="275" r:id="rId10"/>
    <p:sldId id="263" r:id="rId11"/>
    <p:sldId id="266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Lbls>
            <c:txPr>
              <a:bodyPr/>
              <a:lstStyle/>
              <a:p>
                <a:pPr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Sheet1!$B$2:$B$9</c:f>
              <c:strCache>
                <c:ptCount val="8"/>
                <c:pt idx="0">
                  <c:v>创新性移动应用招聘</c:v>
                </c:pt>
                <c:pt idx="1">
                  <c:v>RPO/项目招聘</c:v>
                </c:pt>
                <c:pt idx="2">
                  <c:v>企业官网</c:v>
                </c:pt>
                <c:pt idx="3">
                  <c:v>企业内部专职人员招聘</c:v>
                </c:pt>
                <c:pt idx="4">
                  <c:v>社交网站</c:v>
                </c:pt>
                <c:pt idx="5">
                  <c:v>猎头</c:v>
                </c:pt>
                <c:pt idx="6">
                  <c:v>内部推荐</c:v>
                </c:pt>
                <c:pt idx="7">
                  <c:v>招聘门户网站</c:v>
                </c:pt>
              </c:strCache>
            </c:strRef>
          </c:cat>
          <c:val>
            <c:numRef>
              <c:f>Sheet1!$C$2:$C$9</c:f>
              <c:numCache>
                <c:formatCode>0.0%</c:formatCode>
                <c:ptCount val="8"/>
                <c:pt idx="0">
                  <c:v>4.0800000000000003E-2</c:v>
                </c:pt>
                <c:pt idx="1">
                  <c:v>7.4800000000000005E-2</c:v>
                </c:pt>
                <c:pt idx="2">
                  <c:v>0.10199999999999999</c:v>
                </c:pt>
                <c:pt idx="3">
                  <c:v>0.2177</c:v>
                </c:pt>
                <c:pt idx="4">
                  <c:v>0.26534999999999997</c:v>
                </c:pt>
                <c:pt idx="5">
                  <c:v>0.36049999999999999</c:v>
                </c:pt>
                <c:pt idx="6">
                  <c:v>0.41499999999999998</c:v>
                </c:pt>
                <c:pt idx="7">
                  <c:v>0.80269999999999997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209984"/>
        <c:axId val="35211520"/>
      </c:barChart>
      <c:catAx>
        <c:axId val="3520998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35211520"/>
        <c:crosses val="autoZero"/>
        <c:auto val="1"/>
        <c:lblAlgn val="ctr"/>
        <c:lblOffset val="100"/>
        <c:noMultiLvlLbl val="0"/>
      </c:catAx>
      <c:valAx>
        <c:axId val="35211520"/>
        <c:scaling>
          <c:orientation val="minMax"/>
        </c:scaling>
        <c:delete val="1"/>
        <c:axPos val="b"/>
        <c:majorGridlines/>
        <c:numFmt formatCode="0.0%" sourceLinked="1"/>
        <c:majorTickMark val="out"/>
        <c:minorTickMark val="none"/>
        <c:tickLblPos val="nextTo"/>
        <c:crossAx val="35209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5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6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1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9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303D-F7BD-440D-8369-6102FA95BD57}" type="datetimeFigureOut">
              <a:rPr lang="zh-CN" altLang="en-US" smtClean="0"/>
              <a:t>2014/9/21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E4AD-4607-4781-9A9A-20B8895B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5976664" cy="168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伯乐内</a:t>
            </a:r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聘</a:t>
            </a:r>
            <a:endParaRPr lang="en-US" altLang="zh-CN" sz="4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OfferMe</a:t>
            </a:r>
            <a:endParaRPr lang="zh-CN" altLang="en-US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140968"/>
            <a:ext cx="914400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商业计划书</a:t>
            </a:r>
            <a:endParaRPr lang="zh-CN" altLang="en-US" sz="3200" b="1" dirty="0">
              <a:solidFill>
                <a:schemeClr val="accen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61653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Comic Sans MS" panose="030F0702030302020204" pitchFamily="66" charset="0"/>
                <a:ea typeface="幼圆" panose="02010509060101010101" pitchFamily="49" charset="-122"/>
              </a:rPr>
              <a:t>2014-9</a:t>
            </a:r>
            <a:endParaRPr lang="zh-CN" altLang="en-US" dirty="0">
              <a:solidFill>
                <a:schemeClr val="bg1"/>
              </a:solidFill>
              <a:latin typeface="Comic Sans MS" panose="030F0702030302020204" pitchFamily="66" charset="0"/>
              <a:ea typeface="幼圆" panose="02010509060101010101" pitchFamily="49" charset="-122"/>
            </a:endParaRPr>
          </a:p>
        </p:txBody>
      </p:sp>
      <p:pic>
        <p:nvPicPr>
          <p:cNvPr id="2052" name="Picture 4" descr="https://raw.githubusercontent.com/qinyuemin/OfferMe/master/logo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62616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2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10" name="组合 9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2" name="五边形 11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手动操作 12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36303" y="1301577"/>
            <a:ext cx="38476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秦悦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发起人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为三星研发中心研发工程师，拥有多年移动互联网开发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团队中负责：产品，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75248" y="1301577"/>
            <a:ext cx="38476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颜重光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现为三星研发中心部门长，拥有多年在世界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强电子、移动终端企业商务拓展经验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团队中负责：运营，商务拓展</a:t>
            </a:r>
          </a:p>
        </p:txBody>
      </p:sp>
      <p:sp>
        <p:nvSpPr>
          <p:cNvPr id="27" name="矩形 26"/>
          <p:cNvSpPr/>
          <p:nvPr/>
        </p:nvSpPr>
        <p:spPr>
          <a:xfrm>
            <a:off x="436303" y="2764666"/>
            <a:ext cx="38992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钮海晏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现为三星研发中心经理，曾任上市手机公司市场总监，拥有多年市场推 广经验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团队中负责：市场推广</a:t>
            </a:r>
          </a:p>
        </p:txBody>
      </p:sp>
      <p:sp>
        <p:nvSpPr>
          <p:cNvPr id="28" name="矩形 27"/>
          <p:cNvSpPr/>
          <p:nvPr/>
        </p:nvSpPr>
        <p:spPr>
          <a:xfrm>
            <a:off x="436303" y="4606448"/>
            <a:ext cx="38476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琦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现为欢网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PMO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，拥有多年互联网应用、服务技术架构经验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团队中负责：技术，开发</a:t>
            </a:r>
          </a:p>
        </p:txBody>
      </p:sp>
      <p:sp>
        <p:nvSpPr>
          <p:cNvPr id="29" name="矩形 28"/>
          <p:cNvSpPr/>
          <p:nvPr/>
        </p:nvSpPr>
        <p:spPr>
          <a:xfrm>
            <a:off x="4675248" y="2955141"/>
            <a:ext cx="39436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张佑铖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现为上海知名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公司研发工程师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团队中负责：开发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10" name="组合 9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2" name="五边形 11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手动操作 12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开发及运营计划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8479" y="112067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目前已完成功能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352" y="1837273"/>
            <a:ext cx="17331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整体设计，架构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职位搜索功能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职位发布功能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2352" y="1624732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23180" y="1837273"/>
            <a:ext cx="25729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奖励系统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支付结算系统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奖励、退款、支付功能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评价系统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点赞、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、订阅功能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投诉，建议功能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社交分享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信分享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公共账号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网站开发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宣传，介绍，下载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人快速编辑职位并发布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个人复杂简历生成或上传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39307" y="112474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规划中的功能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23180" y="1628800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01001" y="112474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运营推广计划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084874" y="1628800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2352" y="3212976"/>
            <a:ext cx="24475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目前的功能通过两个月的业余时间开发，完成基本功能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未来会加快开发节奏，通过频繁的发布及数据</a:t>
            </a:r>
            <a:r>
              <a:rPr lang="en-US" altLang="zh-CN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反馈分析加速产品的迭代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56176" y="1853530"/>
            <a:ext cx="25729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自媒体建设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开设微博及微信官方账号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官方网站的建设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发布优选职位及软文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科技媒体推广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36Kr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iHeima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等创业媒体发布新闻稿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论坛里发布新闻稿及测评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在科技门户发布新闻稿及软文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用户扩张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通过熟悉的人发布企业职位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人员聚集区域（如张江）发放传单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在招聘会上做线下活动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收集用户反馈，对用户进行采访和观察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通过内部数据分析发现问题，改善产品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8" name="组合 7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1" name="五边形 10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手动操作 11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开发及运营计划（续）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1859" y="1844824"/>
            <a:ext cx="86526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6832" y="1484784"/>
            <a:ext cx="95393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9555" y="1484784"/>
            <a:ext cx="95393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第三版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12324" y="1484784"/>
            <a:ext cx="6132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15186" y="1484784"/>
            <a:ext cx="6132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6514" y="1484784"/>
            <a:ext cx="859579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82370" y="1484784"/>
            <a:ext cx="109021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小范围推广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9985" y="1484784"/>
            <a:ext cx="8858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047047" y="1844824"/>
            <a:ext cx="5246662" cy="3960440"/>
            <a:chOff x="2047047" y="1844824"/>
            <a:chExt cx="5246662" cy="432048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047047" y="1844824"/>
              <a:ext cx="0" cy="43204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728432" y="1844824"/>
              <a:ext cx="0" cy="43204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477955" y="1844824"/>
              <a:ext cx="0" cy="43204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40724" y="1844824"/>
              <a:ext cx="0" cy="43204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612324" y="1844824"/>
              <a:ext cx="0" cy="43204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93709" y="1844824"/>
              <a:ext cx="0" cy="432048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/>
          <p:nvPr/>
        </p:nvCxnSpPr>
        <p:spPr>
          <a:xfrm>
            <a:off x="246640" y="5805264"/>
            <a:ext cx="86526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547664" y="5805264"/>
            <a:ext cx="81385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10/15</a:t>
            </a:r>
          </a:p>
        </p:txBody>
      </p:sp>
      <p:sp>
        <p:nvSpPr>
          <p:cNvPr id="30" name="矩形 29"/>
          <p:cNvSpPr/>
          <p:nvPr/>
        </p:nvSpPr>
        <p:spPr>
          <a:xfrm>
            <a:off x="3176594" y="5805264"/>
            <a:ext cx="6132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11/8</a:t>
            </a:r>
          </a:p>
        </p:txBody>
      </p:sp>
      <p:sp>
        <p:nvSpPr>
          <p:cNvPr id="31" name="矩形 30"/>
          <p:cNvSpPr/>
          <p:nvPr/>
        </p:nvSpPr>
        <p:spPr>
          <a:xfrm>
            <a:off x="2267744" y="5805264"/>
            <a:ext cx="75946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10/31</a:t>
            </a:r>
          </a:p>
        </p:txBody>
      </p:sp>
      <p:sp>
        <p:nvSpPr>
          <p:cNvPr id="32" name="矩形 31"/>
          <p:cNvSpPr/>
          <p:nvPr/>
        </p:nvSpPr>
        <p:spPr>
          <a:xfrm>
            <a:off x="4427984" y="5805264"/>
            <a:ext cx="7534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11/15</a:t>
            </a:r>
          </a:p>
        </p:txBody>
      </p:sp>
      <p:sp>
        <p:nvSpPr>
          <p:cNvPr id="33" name="矩形 32"/>
          <p:cNvSpPr/>
          <p:nvPr/>
        </p:nvSpPr>
        <p:spPr>
          <a:xfrm>
            <a:off x="6203493" y="5805264"/>
            <a:ext cx="72330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12/13</a:t>
            </a:r>
          </a:p>
        </p:txBody>
      </p:sp>
      <p:sp>
        <p:nvSpPr>
          <p:cNvPr id="34" name="矩形 33"/>
          <p:cNvSpPr/>
          <p:nvPr/>
        </p:nvSpPr>
        <p:spPr>
          <a:xfrm>
            <a:off x="6992347" y="5805264"/>
            <a:ext cx="88053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12/27</a:t>
            </a:r>
          </a:p>
        </p:txBody>
      </p:sp>
      <p:sp>
        <p:nvSpPr>
          <p:cNvPr id="35" name="矩形 34"/>
          <p:cNvSpPr/>
          <p:nvPr/>
        </p:nvSpPr>
        <p:spPr>
          <a:xfrm>
            <a:off x="752417" y="1944542"/>
            <a:ext cx="122649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微信分享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2417" y="2335025"/>
            <a:ext cx="122649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2417" y="4005064"/>
            <a:ext cx="1907877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1190" y="1930686"/>
            <a:ext cx="374281" cy="19303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fr-FR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5448" y="4005065"/>
            <a:ext cx="374281" cy="504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fr-FR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5448" y="4653136"/>
            <a:ext cx="39054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fr-FR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2417" y="2736630"/>
            <a:ext cx="122649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公众账号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17" y="3528718"/>
            <a:ext cx="4701553" cy="33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网站开发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53970" y="4005064"/>
            <a:ext cx="1771600" cy="504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2417" y="3127113"/>
            <a:ext cx="5791769" cy="315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服务器开发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46093" y="1944542"/>
            <a:ext cx="2998092" cy="260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第三方登录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46093" y="2307315"/>
            <a:ext cx="2998092" cy="329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支付系统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68170" y="2708920"/>
            <a:ext cx="1976015" cy="33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完善第一版问题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15186" y="1944542"/>
            <a:ext cx="1294631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友盟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2417" y="4797152"/>
            <a:ext cx="190787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准备商业计划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52417" y="5301208"/>
            <a:ext cx="190787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准备推广计划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96570" y="4797152"/>
            <a:ext cx="3747615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推广内容制作，试推广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96570" y="5301208"/>
            <a:ext cx="592804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数据、用户反馈；产品改进；合作伙伴拓展；用户拓展计划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80462" y="4797152"/>
            <a:ext cx="1976015" cy="2741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fr-FR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10" name="组合 9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2" name="五边形 11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手动操作 12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用户规模预测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287" y="1196752"/>
            <a:ext cx="36346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将精力集中在北上广深地区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目标在一年内做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万个活跃用户，注册用户达到百万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目标一年内做到在线职位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个以上，日均新增职位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个以上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目标一年内平均每个职位申请人数超过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5576" y="1628800"/>
            <a:ext cx="7632848" cy="4104456"/>
            <a:chOff x="755576" y="1772816"/>
            <a:chExt cx="7272808" cy="410445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755576" y="5445224"/>
              <a:ext cx="6768752" cy="0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55576" y="5517232"/>
              <a:ext cx="81979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2014.12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627711" y="5517232"/>
              <a:ext cx="1160313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2015.6</a:t>
              </a:r>
              <a:endPara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44208" y="5517232"/>
              <a:ext cx="108012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2015.12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27584" y="4941168"/>
              <a:ext cx="64807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fr-FR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79912" y="414908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  <a:endParaRPr lang="fr-FR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44208" y="1772816"/>
              <a:ext cx="115212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  <a:endParaRPr lang="fr-FR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88224" y="2348880"/>
              <a:ext cx="144016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注册用户数量</a:t>
              </a:r>
              <a:endParaRPr lang="fr-FR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77734" y="5085184"/>
              <a:ext cx="72008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  <a:endParaRPr lang="fr-FR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60232" y="3789040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  <a:endParaRPr lang="fr-FR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72200" y="4293096"/>
              <a:ext cx="144016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活跃用户数量</a:t>
              </a:r>
              <a:endParaRPr lang="fr-FR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22784" y="2038350"/>
              <a:ext cx="6162675" cy="3314700"/>
            </a:xfrm>
            <a:custGeom>
              <a:avLst/>
              <a:gdLst>
                <a:gd name="connsiteX0" fmla="*/ 0 w 6162675"/>
                <a:gd name="connsiteY0" fmla="*/ 3314700 h 3314700"/>
                <a:gd name="connsiteX1" fmla="*/ 3343275 w 6162675"/>
                <a:gd name="connsiteY1" fmla="*/ 2619375 h 3314700"/>
                <a:gd name="connsiteX2" fmla="*/ 6162675 w 6162675"/>
                <a:gd name="connsiteY2" fmla="*/ 0 h 33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675" h="3314700">
                  <a:moveTo>
                    <a:pt x="0" y="3314700"/>
                  </a:moveTo>
                  <a:cubicBezTo>
                    <a:pt x="1158081" y="3243262"/>
                    <a:pt x="2316163" y="3171825"/>
                    <a:pt x="3343275" y="2619375"/>
                  </a:cubicBezTo>
                  <a:cubicBezTo>
                    <a:pt x="4370388" y="2066925"/>
                    <a:pt x="5692775" y="433387"/>
                    <a:pt x="6162675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951359" y="4162425"/>
              <a:ext cx="6172200" cy="1190625"/>
            </a:xfrm>
            <a:custGeom>
              <a:avLst/>
              <a:gdLst>
                <a:gd name="connsiteX0" fmla="*/ 0 w 6172200"/>
                <a:gd name="connsiteY0" fmla="*/ 1190625 h 1190625"/>
                <a:gd name="connsiteX1" fmla="*/ 3181350 w 6172200"/>
                <a:gd name="connsiteY1" fmla="*/ 904875 h 1190625"/>
                <a:gd name="connsiteX2" fmla="*/ 6172200 w 6172200"/>
                <a:gd name="connsiteY2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72200" h="1190625">
                  <a:moveTo>
                    <a:pt x="0" y="1190625"/>
                  </a:moveTo>
                  <a:cubicBezTo>
                    <a:pt x="1076325" y="1146969"/>
                    <a:pt x="2152650" y="1103313"/>
                    <a:pt x="3181350" y="904875"/>
                  </a:cubicBezTo>
                  <a:cubicBezTo>
                    <a:pt x="4210050" y="706437"/>
                    <a:pt x="5740400" y="11112"/>
                    <a:pt x="61722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2601" y="6604084"/>
            <a:ext cx="34836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活跃用户定义：每月登陆使用“伯乐内聘”超过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次（含）的用户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3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5976664" cy="168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伯乐内</a:t>
            </a:r>
            <a:r>
              <a:rPr lang="zh-CN" altLang="en-US" sz="4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聘</a:t>
            </a:r>
            <a:endParaRPr lang="en-US" altLang="zh-CN" sz="4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OfferMe</a:t>
            </a:r>
            <a:endParaRPr lang="zh-CN" altLang="en-US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140968"/>
            <a:ext cx="914400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谢谢！</a:t>
            </a:r>
            <a:r>
              <a:rPr lang="en-US" altLang="zh-CN" sz="3200" b="1" dirty="0" smtClean="0">
                <a:solidFill>
                  <a:schemeClr val="accent1"/>
                </a:solidFill>
                <a:latin typeface="Comic Sans MS" panose="030F0702030302020204" pitchFamily="66" charset="0"/>
                <a:ea typeface="幼圆" panose="02010509060101010101" pitchFamily="49" charset="-122"/>
              </a:rPr>
              <a:t>Let’s discuss!</a:t>
            </a:r>
            <a:endParaRPr lang="zh-CN" altLang="en-US" sz="3200" b="1" dirty="0">
              <a:solidFill>
                <a:schemeClr val="accent1"/>
              </a:solidFill>
              <a:latin typeface="Comic Sans MS" panose="030F0702030302020204" pitchFamily="66" charset="0"/>
              <a:ea typeface="幼圆" panose="020105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61653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Comic Sans MS" panose="030F0702030302020204" pitchFamily="66" charset="0"/>
                <a:ea typeface="幼圆" panose="02010509060101010101" pitchFamily="49" charset="-122"/>
              </a:rPr>
              <a:t>2014-9</a:t>
            </a:r>
            <a:endParaRPr lang="zh-CN" altLang="en-US" dirty="0">
              <a:solidFill>
                <a:schemeClr val="bg1"/>
              </a:solidFill>
              <a:latin typeface="Comic Sans MS" panose="030F0702030302020204" pitchFamily="66" charset="0"/>
              <a:ea typeface="幼圆" panose="02010509060101010101" pitchFamily="49" charset="-122"/>
            </a:endParaRPr>
          </a:p>
        </p:txBody>
      </p:sp>
      <p:pic>
        <p:nvPicPr>
          <p:cNvPr id="12" name="Picture 4" descr="https://raw.githubusercontent.com/qinyuemin/OfferMe/master/logo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62616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3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124744"/>
            <a:ext cx="547260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对手分析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行业分析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开发及运营计划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用户规模预测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71509" y="90484"/>
            <a:ext cx="902811" cy="1042406"/>
            <a:chOff x="8071509" y="82338"/>
            <a:chExt cx="902811" cy="1042406"/>
          </a:xfrm>
        </p:grpSpPr>
        <p:grpSp>
          <p:nvGrpSpPr>
            <p:cNvPr id="12" name="组合 11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4" name="五边形 13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手动操作 14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5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48236"/>
            <a:ext cx="79585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伯乐内聘 （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OfferMe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用打一盘游戏的时间快速申请内聘职位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个对接求职者与内部职位推荐人的移动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，聚焦于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互联网行业的职位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9552" y="4456253"/>
            <a:ext cx="7742534" cy="1470961"/>
            <a:chOff x="357858" y="3038159"/>
            <a:chExt cx="7742534" cy="1470961"/>
          </a:xfrm>
        </p:grpSpPr>
        <p:sp>
          <p:nvSpPr>
            <p:cNvPr id="7" name="椭圆 6"/>
            <p:cNvSpPr/>
            <p:nvPr/>
          </p:nvSpPr>
          <p:spPr>
            <a:xfrm>
              <a:off x="357858" y="3132587"/>
              <a:ext cx="1049259" cy="5036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求职者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07704" y="4089449"/>
              <a:ext cx="1296144" cy="4196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伯乐内聘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5522" y="3038159"/>
              <a:ext cx="740654" cy="692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内聘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713047" y="3132959"/>
              <a:ext cx="1141841" cy="5036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04248" y="3174558"/>
              <a:ext cx="1296144" cy="419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曲线连接符 14"/>
            <p:cNvCxnSpPr>
              <a:stCxn id="7" idx="4"/>
              <a:endCxn id="8" idx="1"/>
            </p:cNvCxnSpPr>
            <p:nvPr/>
          </p:nvCxnSpPr>
          <p:spPr>
            <a:xfrm rot="16200000" flipH="1">
              <a:off x="1063554" y="3455135"/>
              <a:ext cx="663084" cy="1025216"/>
            </a:xfrm>
            <a:prstGeom prst="curvedConnector2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stCxn id="8" idx="3"/>
              <a:endCxn id="11" idx="4"/>
            </p:cNvCxnSpPr>
            <p:nvPr/>
          </p:nvCxnSpPr>
          <p:spPr>
            <a:xfrm flipV="1">
              <a:off x="3203848" y="3636573"/>
              <a:ext cx="1080120" cy="662712"/>
            </a:xfrm>
            <a:prstGeom prst="curvedConnector2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6"/>
              <a:endCxn id="10" idx="1"/>
            </p:cNvCxnSpPr>
            <p:nvPr/>
          </p:nvCxnSpPr>
          <p:spPr>
            <a:xfrm flipV="1">
              <a:off x="4854888" y="3384394"/>
              <a:ext cx="560634" cy="372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3"/>
              <a:endCxn id="13" idx="1"/>
            </p:cNvCxnSpPr>
            <p:nvPr/>
          </p:nvCxnSpPr>
          <p:spPr>
            <a:xfrm>
              <a:off x="6156176" y="3384394"/>
              <a:ext cx="648072" cy="0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7" idx="0"/>
              <a:endCxn id="13" idx="0"/>
            </p:cNvCxnSpPr>
            <p:nvPr/>
          </p:nvCxnSpPr>
          <p:spPr>
            <a:xfrm rot="16200000" flipH="1">
              <a:off x="4146418" y="-131344"/>
              <a:ext cx="41971" cy="6569832"/>
            </a:xfrm>
            <a:prstGeom prst="curvedConnector3">
              <a:avLst>
                <a:gd name="adj1" fmla="val -1565903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2333160" y="3550950"/>
            <a:ext cx="4031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普通的公开求职渠道：成功率低、信息不透明、过程繁琐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01135" y="4271030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普通的内聘：推荐员工的亲朋好友，圈子小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7" idx="6"/>
            <a:endCxn id="11" idx="2"/>
          </p:cNvCxnSpPr>
          <p:nvPr/>
        </p:nvCxnSpPr>
        <p:spPr>
          <a:xfrm>
            <a:off x="1588811" y="4802488"/>
            <a:ext cx="2305930" cy="3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537670" y="5352891"/>
            <a:ext cx="40811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伯乐内聘：对接海量求职者和推荐人。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为求职者带来最简单、高成功率、直接透明的应聘渠道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为推荐人扩大推荐合适候选人的来源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3528" y="28529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>
            <a:stCxn id="37" idx="3"/>
            <a:endCxn id="40" idx="1"/>
          </p:cNvCxnSpPr>
          <p:nvPr/>
        </p:nvCxnSpPr>
        <p:spPr>
          <a:xfrm>
            <a:off x="1431524" y="3037602"/>
            <a:ext cx="534677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778302" y="28837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直接、简单、透明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6" name="组合 5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4" name="五边形 3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流程图: 手动操作 4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3332" y="2996952"/>
            <a:ext cx="2523123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从用户到产品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5457" y="23488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用户是谁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676" y="3068960"/>
            <a:ext cx="2658100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求职者 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应届生，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工作经验 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丝，码农，跳槽频繁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手机、社交网络重度用户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技能标准化、同质化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内向，圈子小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676" y="4870901"/>
            <a:ext cx="186621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推荐人 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喜欢交朋友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想赚点推荐费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6637" y="23488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用户痛点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3848" y="3277433"/>
            <a:ext cx="2512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端无法满足随时随地求职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填写简历较为麻烦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传统渠道成功率太低，竞争激烈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圈子小，内聘机会少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无法在应聘前交流提问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03848" y="5086925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只能推荐亲朋好友，资源少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只能通过社交网发布消息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8965" y="23488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产品特性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3332" y="3277433"/>
            <a:ext cx="20505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专注在移动端，随时随地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两分钟填简历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只有内聘职位，成功率高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平台海量内聘资源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系统，方便简单交流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4177" y="5086925"/>
            <a:ext cx="2318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海量求职者资源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平台发布，社交推荐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“推荐奖金”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“公司奖金”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4676" y="2852936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75002" y="2852936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167780" y="2852936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5894" y="1055058"/>
            <a:ext cx="75484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为年轻的，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技术型求职者设计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根据用户的特点，只专注于移动端，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把求职过程和填写内容最简化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25" name="组合 24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27" name="五边形 26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手动操作 27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10" name="组合 9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2" name="五边形 11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手动操作 12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1033" name="Picture 9" descr="C:\Users\Administrator\Desktop\Screenshot_2014-09-21-14-23-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443026" cy="23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strator\Desktop\Screenshot_2014-09-21-14-28-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06" y="1196752"/>
            <a:ext cx="1437043" cy="236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istrator\Desktop\Screenshot_2014-09-21-14-28-5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89" y="1196753"/>
            <a:ext cx="1437043" cy="23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ministrator\Desktop\Screenshot_2014-09-21-14-30-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7" y="3861047"/>
            <a:ext cx="1437043" cy="23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istrator\Desktop\Screenshot_2014-09-21-14-30-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867446"/>
            <a:ext cx="1443026" cy="23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istrator\Desktop\Screenshot_2014-09-21-14-31-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89" y="3862511"/>
            <a:ext cx="1437043" cy="23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205670" y="1816363"/>
            <a:ext cx="354279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目前开发（中）的功能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账号系统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邮箱账号注册及登录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社交账号登录（规划中）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主页（搜索页面）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针对求职者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热门职位推荐（规划中）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职位搜索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职位申请 （规划中）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职位发布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针对推荐人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编辑、发布职位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查看求职者申请 （规划中）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个人信息编辑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个人应聘、发布的职位（规划改进）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个人最简化简历 （规划中）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 （规划改进）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直接拨打电话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（规划改进）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9147" y="1177588"/>
            <a:ext cx="3589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敏捷开发，利用</a:t>
            </a:r>
            <a:r>
              <a:rPr lang="en-US" altLang="zh-CN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build-measure-learn</a:t>
            </a:r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的方法根据用户反馈及数据调整开发计划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产品业务流程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10" name="组合 9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12" name="五边形 11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手动操作 12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323528" y="2843399"/>
            <a:ext cx="864096" cy="41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求职者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36296" y="2505819"/>
            <a:ext cx="864096" cy="41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7704" y="2505819"/>
            <a:ext cx="936104" cy="4196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07704" y="3130177"/>
            <a:ext cx="936104" cy="4196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系统推荐</a:t>
            </a:r>
          </a:p>
        </p:txBody>
      </p:sp>
      <p:sp>
        <p:nvSpPr>
          <p:cNvPr id="21" name="矩形 20"/>
          <p:cNvSpPr/>
          <p:nvPr/>
        </p:nvSpPr>
        <p:spPr>
          <a:xfrm>
            <a:off x="3635896" y="2505818"/>
            <a:ext cx="93610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4088" y="2505816"/>
            <a:ext cx="936104" cy="4196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编辑发布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80" y="3419463"/>
            <a:ext cx="93610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最小简历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2080" y="4021522"/>
            <a:ext cx="93610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成功奖励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>
            <a:stCxn id="17" idx="3"/>
            <a:endCxn id="19" idx="1"/>
          </p:cNvCxnSpPr>
          <p:nvPr/>
        </p:nvCxnSpPr>
        <p:spPr>
          <a:xfrm flipV="1">
            <a:off x="1187624" y="2715655"/>
            <a:ext cx="720080" cy="337580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7" idx="3"/>
            <a:endCxn id="20" idx="1"/>
          </p:cNvCxnSpPr>
          <p:nvPr/>
        </p:nvCxnSpPr>
        <p:spPr>
          <a:xfrm>
            <a:off x="1187624" y="3053235"/>
            <a:ext cx="720080" cy="28677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9" idx="3"/>
            <a:endCxn id="21" idx="1"/>
          </p:cNvCxnSpPr>
          <p:nvPr/>
        </p:nvCxnSpPr>
        <p:spPr>
          <a:xfrm flipV="1">
            <a:off x="2843808" y="2715654"/>
            <a:ext cx="792088" cy="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0" idx="3"/>
            <a:endCxn id="21" idx="1"/>
          </p:cNvCxnSpPr>
          <p:nvPr/>
        </p:nvCxnSpPr>
        <p:spPr>
          <a:xfrm flipV="1">
            <a:off x="2843808" y="2715654"/>
            <a:ext cx="792088" cy="62435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53" idx="0"/>
          </p:cNvCxnSpPr>
          <p:nvPr/>
        </p:nvCxnSpPr>
        <p:spPr>
          <a:xfrm>
            <a:off x="4103948" y="2925489"/>
            <a:ext cx="0" cy="4939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635896" y="3419463"/>
            <a:ext cx="936104" cy="4196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53" idx="3"/>
            <a:endCxn id="23" idx="1"/>
          </p:cNvCxnSpPr>
          <p:nvPr/>
        </p:nvCxnSpPr>
        <p:spPr>
          <a:xfrm>
            <a:off x="4572000" y="3629299"/>
            <a:ext cx="72008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3"/>
            <a:endCxn id="24" idx="1"/>
          </p:cNvCxnSpPr>
          <p:nvPr/>
        </p:nvCxnSpPr>
        <p:spPr>
          <a:xfrm>
            <a:off x="4572000" y="3629299"/>
            <a:ext cx="720080" cy="6020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1"/>
            <a:endCxn id="21" idx="3"/>
          </p:cNvCxnSpPr>
          <p:nvPr/>
        </p:nvCxnSpPr>
        <p:spPr>
          <a:xfrm flipH="1">
            <a:off x="4572000" y="2715652"/>
            <a:ext cx="792088" cy="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3" idx="3"/>
            <a:endCxn id="18" idx="2"/>
          </p:cNvCxnSpPr>
          <p:nvPr/>
        </p:nvCxnSpPr>
        <p:spPr>
          <a:xfrm flipV="1">
            <a:off x="6228184" y="2925490"/>
            <a:ext cx="1440160" cy="70380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732240" y="4021522"/>
            <a:ext cx="93610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结算平台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肘形连接符 67"/>
          <p:cNvCxnSpPr>
            <a:stCxn id="67" idx="3"/>
          </p:cNvCxnSpPr>
          <p:nvPr/>
        </p:nvCxnSpPr>
        <p:spPr>
          <a:xfrm flipV="1">
            <a:off x="7668344" y="2925490"/>
            <a:ext cx="288032" cy="130586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1"/>
            <a:endCxn id="24" idx="3"/>
          </p:cNvCxnSpPr>
          <p:nvPr/>
        </p:nvCxnSpPr>
        <p:spPr>
          <a:xfrm flipH="1">
            <a:off x="6228184" y="4231358"/>
            <a:ext cx="50405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8" idx="1"/>
            <a:endCxn id="22" idx="3"/>
          </p:cNvCxnSpPr>
          <p:nvPr/>
        </p:nvCxnSpPr>
        <p:spPr>
          <a:xfrm flipH="1" flipV="1">
            <a:off x="6300192" y="2715652"/>
            <a:ext cx="936104" cy="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35896" y="4441193"/>
            <a:ext cx="936104" cy="4196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接受申请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肘形连接符 79"/>
          <p:cNvCxnSpPr>
            <a:stCxn id="18" idx="3"/>
            <a:endCxn id="79" idx="2"/>
          </p:cNvCxnSpPr>
          <p:nvPr/>
        </p:nvCxnSpPr>
        <p:spPr>
          <a:xfrm flipH="1">
            <a:off x="4103948" y="2715655"/>
            <a:ext cx="3996444" cy="2145209"/>
          </a:xfrm>
          <a:prstGeom prst="bentConnector4">
            <a:avLst>
              <a:gd name="adj1" fmla="val -5720"/>
              <a:gd name="adj2" fmla="val 1106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907704" y="4441192"/>
            <a:ext cx="93610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交流系统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79" idx="1"/>
            <a:endCxn id="83" idx="3"/>
          </p:cNvCxnSpPr>
          <p:nvPr/>
        </p:nvCxnSpPr>
        <p:spPr>
          <a:xfrm flipH="1" flipV="1">
            <a:off x="2843808" y="4651028"/>
            <a:ext cx="792088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3" idx="1"/>
            <a:endCxn id="17" idx="2"/>
          </p:cNvCxnSpPr>
          <p:nvPr/>
        </p:nvCxnSpPr>
        <p:spPr>
          <a:xfrm rot="10800000">
            <a:off x="755576" y="3263070"/>
            <a:ext cx="1152128" cy="138795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635896" y="1556792"/>
            <a:ext cx="93610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社交分享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肘形连接符 91"/>
          <p:cNvCxnSpPr>
            <a:stCxn id="22" idx="0"/>
            <a:endCxn id="91" idx="3"/>
          </p:cNvCxnSpPr>
          <p:nvPr/>
        </p:nvCxnSpPr>
        <p:spPr>
          <a:xfrm rot="16200000" flipV="1">
            <a:off x="4832476" y="1506152"/>
            <a:ext cx="739188" cy="126014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17" idx="0"/>
            <a:endCxn id="91" idx="1"/>
          </p:cNvCxnSpPr>
          <p:nvPr/>
        </p:nvCxnSpPr>
        <p:spPr>
          <a:xfrm rot="5400000" flipH="1" flipV="1">
            <a:off x="1657351" y="864854"/>
            <a:ext cx="1076771" cy="288032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1" idx="2"/>
            <a:endCxn id="21" idx="0"/>
          </p:cNvCxnSpPr>
          <p:nvPr/>
        </p:nvCxnSpPr>
        <p:spPr>
          <a:xfrm>
            <a:off x="4103948" y="1976463"/>
            <a:ext cx="0" cy="52935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83" idx="2"/>
            <a:endCxn id="18" idx="3"/>
          </p:cNvCxnSpPr>
          <p:nvPr/>
        </p:nvCxnSpPr>
        <p:spPr>
          <a:xfrm rot="5400000" flipH="1" flipV="1">
            <a:off x="4165470" y="925941"/>
            <a:ext cx="2145208" cy="5724636"/>
          </a:xfrm>
          <a:prstGeom prst="bentConnector4">
            <a:avLst>
              <a:gd name="adj1" fmla="val -36853"/>
              <a:gd name="adj2" fmla="val 10765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342244" y="5726338"/>
            <a:ext cx="61037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通过交流，求职者发送完整版简历给推荐人（此过程不经过伯乐内聘平台，但是发邮件时可以抄送给伯乐专用邮箱，系统会自动将完整简历添加给用户，便于将来求职时直接发送）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156176" y="3140968"/>
            <a:ext cx="16728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分钟写完的最小简历，方便推荐人快速筛选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10908" y="4010305"/>
            <a:ext cx="16728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只有推荐人接受申请才能使用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交流系统，避免骚扰推荐人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220072" y="4437112"/>
            <a:ext cx="16728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采用奖励推荐人的方式，提高推荐人积极性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259632" y="1341929"/>
            <a:ext cx="203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利用社交网络（特别是朋友圈）进行招聘信息的扩散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5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366740" y="4869161"/>
            <a:ext cx="222354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833" y="2708921"/>
            <a:ext cx="1296144" cy="41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求职者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4097" y="2708920"/>
            <a:ext cx="1296144" cy="41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2661" y="3861049"/>
            <a:ext cx="1296144" cy="419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伯乐内聘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8" idx="2"/>
            <a:endCxn id="11" idx="1"/>
          </p:cNvCxnSpPr>
          <p:nvPr/>
        </p:nvCxnSpPr>
        <p:spPr>
          <a:xfrm rot="16200000" flipH="1">
            <a:off x="1028137" y="3306360"/>
            <a:ext cx="942293" cy="58675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10" idx="2"/>
          </p:cNvCxnSpPr>
          <p:nvPr/>
        </p:nvCxnSpPr>
        <p:spPr>
          <a:xfrm flipV="1">
            <a:off x="3088805" y="3128591"/>
            <a:ext cx="493364" cy="94229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70001" y="4280720"/>
            <a:ext cx="0" cy="5164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73857" y="4797153"/>
            <a:ext cx="12961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73857" y="3128591"/>
            <a:ext cx="0" cy="16685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299483" y="4070885"/>
            <a:ext cx="0" cy="783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33364" y="3322738"/>
            <a:ext cx="980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自愿提供“成功奖金”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63355" y="3246271"/>
            <a:ext cx="980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成功入职后，将奖金打给推荐人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7833" y="4854352"/>
            <a:ext cx="180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推荐不成功，或者求职者取消奖金，则返还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74057" y="5014918"/>
            <a:ext cx="1808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从成功奖金中，每单抽取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元（暂定），作为中间费用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0797" y="1136358"/>
            <a:ext cx="2568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成功奖金（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 fee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7989" y="1630541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求职者自愿给的，可以随时取消的奖金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人更有动力推荐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伯乐内聘平台进行抽成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17989" y="1546920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220072" y="1136358"/>
            <a:ext cx="2423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增值服务（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freemium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47264" y="1630541"/>
            <a:ext cx="32619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针对求职者，为了避免和其他求职渠道一样海投，规定每个求职者每天最多申请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个职位（暂定）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者可以购买增值服务来增加申请职位的最大数量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提供订阅服务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人的认证服务（暂时不限定推荐人推荐职位的数量）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247264" y="1546920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20072" y="369728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47264" y="4191471"/>
            <a:ext cx="3261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首页推荐，平台官方社交账号推荐等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搜索时置顶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247264" y="4107850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53" name="组合 52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55" name="五边形 54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流程图: 手动操作 55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1262692" y="1625037"/>
            <a:ext cx="6837699" cy="398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竞争对手分析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3863" y="1681758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伯乐内聘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4813" y="120836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上招聘产品</a:t>
            </a:r>
            <a:endParaRPr lang="zh-CN" altLang="en-US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62005" y="1618928"/>
            <a:ext cx="7438387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76922" y="1208366"/>
            <a:ext cx="0" cy="3660794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4813" y="2420888"/>
            <a:ext cx="743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54093" y="2093089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内推网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259632" y="1618928"/>
            <a:ext cx="6123" cy="32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3274" y="1815207"/>
            <a:ext cx="626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内部招聘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65755" y="2023194"/>
            <a:ext cx="683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23986" y="2996952"/>
            <a:ext cx="743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3274" y="3570888"/>
            <a:ext cx="743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3985" y="4149080"/>
            <a:ext cx="743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23984" y="4797152"/>
            <a:ext cx="743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82085" y="2503929"/>
            <a:ext cx="957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大街网、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LinkedIn</a:t>
            </a:r>
          </a:p>
        </p:txBody>
      </p:sp>
      <p:sp>
        <p:nvSpPr>
          <p:cNvPr id="30" name="矩形 29"/>
          <p:cNvSpPr/>
          <p:nvPr/>
        </p:nvSpPr>
        <p:spPr>
          <a:xfrm>
            <a:off x="1382085" y="3068960"/>
            <a:ext cx="957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51job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ChinaHR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95666" y="3728065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周伯通招聘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54093" y="4365104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猎聘网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3274" y="2575937"/>
            <a:ext cx="626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3274" y="3152001"/>
            <a:ext cx="626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274" y="3728065"/>
            <a:ext cx="626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3274" y="4346054"/>
            <a:ext cx="626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猎头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75856" y="1208366"/>
            <a:ext cx="0" cy="35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530951" y="120836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00239" y="119675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r>
              <a:rPr lang="en-US" altLang="zh-CN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</a:p>
        </p:txBody>
      </p:sp>
      <p:sp>
        <p:nvSpPr>
          <p:cNvPr id="43" name="矩形 42"/>
          <p:cNvSpPr/>
          <p:nvPr/>
        </p:nvSpPr>
        <p:spPr>
          <a:xfrm>
            <a:off x="4552950" y="119675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48342" y="119675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</a:t>
            </a:r>
            <a:endParaRPr lang="zh-CN" altLang="en-US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60232" y="119675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zh-CN" altLang="en-US" sz="1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83968" y="1196752"/>
            <a:ext cx="0" cy="35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64088" y="1196752"/>
            <a:ext cx="0" cy="35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444208" y="1196752"/>
            <a:ext cx="0" cy="35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596336" y="1196752"/>
            <a:ext cx="0" cy="35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304953" y="167670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08664" y="2081406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08664" y="25759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08664" y="3140968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08664" y="3728065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08664" y="43761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22590" y="167670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26301" y="2081406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26301" y="25759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26301" y="3140968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26301" y="3728065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26301" y="43761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30702" y="167670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移动平台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34413" y="2081406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网页为主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34413" y="25759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网页加移动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334413" y="3140968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网页为主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34413" y="3728065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网页为主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34413" y="43761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网页加移动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36096" y="167670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439807" y="2081406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39807" y="25759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39807" y="3140968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39807" y="3728065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439807" y="43761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562950" y="167670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66661" y="2081406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66661" y="25759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66661" y="3140968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66661" y="3728065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566661" y="4376137"/>
            <a:ext cx="957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84" name="组合 83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86" name="五边形 85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手动操作 86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479911" y="5138608"/>
            <a:ext cx="75484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对比行业其它玩家，伯乐内聘的特色在于：简单、聚焦、成功率高以及全面移动化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对比内推网，伯乐内聘的特色在于：移动化、更简单快捷、更注重双方沟通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23528" y="836712"/>
            <a:ext cx="792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21883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071509" y="82338"/>
            <a:ext cx="902811" cy="1042406"/>
            <a:chOff x="8071509" y="82338"/>
            <a:chExt cx="902811" cy="1042406"/>
          </a:xfrm>
        </p:grpSpPr>
        <p:grpSp>
          <p:nvGrpSpPr>
            <p:cNvPr id="84" name="组合 83"/>
            <p:cNvGrpSpPr/>
            <p:nvPr/>
          </p:nvGrpSpPr>
          <p:grpSpPr>
            <a:xfrm>
              <a:off x="8388424" y="440668"/>
              <a:ext cx="288032" cy="684076"/>
              <a:chOff x="2123728" y="1412776"/>
              <a:chExt cx="360040" cy="1152128"/>
            </a:xfrm>
          </p:grpSpPr>
          <p:sp>
            <p:nvSpPr>
              <p:cNvPr id="86" name="五边形 85"/>
              <p:cNvSpPr/>
              <p:nvPr/>
            </p:nvSpPr>
            <p:spPr>
              <a:xfrm rot="5400000">
                <a:off x="1835696" y="1988840"/>
                <a:ext cx="936104" cy="21602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手动操作 86"/>
              <p:cNvSpPr/>
              <p:nvPr/>
            </p:nvSpPr>
            <p:spPr>
              <a:xfrm>
                <a:off x="2123728" y="1412776"/>
                <a:ext cx="360040" cy="288032"/>
              </a:xfrm>
              <a:prstGeom prst="flowChartManualOperation">
                <a:avLst/>
              </a:prstGeom>
              <a:gradFill>
                <a:gsLst>
                  <a:gs pos="0">
                    <a:schemeClr val="tx2"/>
                  </a:gs>
                  <a:gs pos="50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800000" scaled="0"/>
              </a:gra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8071509" y="82338"/>
              <a:ext cx="902811" cy="307777"/>
            </a:xfrm>
            <a:prstGeom prst="rect">
              <a:avLst/>
            </a:prstGeom>
            <a:effectLst>
              <a:glow rad="203200">
                <a:schemeClr val="accent1">
                  <a:satMod val="175000"/>
                  <a:alpha val="40000"/>
                </a:schemeClr>
              </a:glow>
              <a:outerShdw blurRad="50800" dist="38100" dir="5400000" algn="t" rotWithShape="0">
                <a:schemeClr val="tx2">
                  <a:alpha val="4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伯乐内聘</a:t>
              </a:r>
              <a:endParaRPr lang="zh-CN" altLang="en-US" sz="1400" b="1" dirty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3528" y="1124744"/>
            <a:ext cx="4536504" cy="2725271"/>
            <a:chOff x="323528" y="1207785"/>
            <a:chExt cx="4536504" cy="2725271"/>
          </a:xfrm>
        </p:grpSpPr>
        <p:graphicFrame>
          <p:nvGraphicFramePr>
            <p:cNvPr id="89" name="图表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4924599"/>
                </p:ext>
              </p:extLst>
            </p:nvPr>
          </p:nvGraphicFramePr>
          <p:xfrm>
            <a:off x="323528" y="1412776"/>
            <a:ext cx="4536504" cy="2520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0" name="矩形 89"/>
            <p:cNvSpPr/>
            <p:nvPr/>
          </p:nvSpPr>
          <p:spPr>
            <a:xfrm>
              <a:off x="345242" y="1207785"/>
              <a:ext cx="357868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企业招聘所采用的方式统计</a:t>
              </a:r>
              <a:endParaRPr lang="en-US" altLang="zh-CN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126501" y="2075364"/>
            <a:ext cx="32619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传统招聘效率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 约为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部分企业</a:t>
            </a:r>
            <a:r>
              <a:rPr lang="zh-CN" altLang="en-US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内部招聘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占所有渠道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50%~70%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  内部推荐占所有渠道的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~30%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讯  内部推荐占所有渠道的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~45%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浪  内部推荐占所有渠道的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~30-40%</a:t>
            </a:r>
          </a:p>
        </p:txBody>
      </p:sp>
      <p:sp>
        <p:nvSpPr>
          <p:cNvPr id="92" name="矩形 91"/>
          <p:cNvSpPr/>
          <p:nvPr/>
        </p:nvSpPr>
        <p:spPr>
          <a:xfrm>
            <a:off x="5035610" y="1263243"/>
            <a:ext cx="3589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内部推荐效率是传统招聘的几十倍，也是</a:t>
            </a:r>
            <a:r>
              <a:rPr lang="en-US" altLang="zh-CN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、互联网企业最重要的招聘渠道之一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01" y="6604084"/>
            <a:ext cx="5094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企业招聘趋势调研报告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《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80/90</a:t>
            </a:r>
            <a:r>
              <a:rPr lang="zh-C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后职场生态调查》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，各大求职网站等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5536" y="423212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职位供给</a:t>
            </a:r>
          </a:p>
        </p:txBody>
      </p:sp>
      <p:sp>
        <p:nvSpPr>
          <p:cNvPr id="94" name="矩形 93"/>
          <p:cNvSpPr/>
          <p:nvPr/>
        </p:nvSpPr>
        <p:spPr>
          <a:xfrm>
            <a:off x="422729" y="4725144"/>
            <a:ext cx="2997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根据前程无忧，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月单月，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职位招聘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需求数近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根据三大人才网站，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年单月计算机及信息服务占所有职位的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33.04%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</a:t>
            </a:r>
            <a:r>
              <a:rPr lang="en-US" altLang="zh-CN" sz="1200" dirty="0" err="1" smtClean="0"/>
              <a:t>ChinaHR</a:t>
            </a:r>
            <a:r>
              <a:rPr lang="zh-CN" altLang="en-US" sz="1200" dirty="0" smtClean="0"/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北上广深处于前三位的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招聘行业是计算机、信息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服务、电子及电信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22728" y="4584031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635896" y="422108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职位需求</a:t>
            </a:r>
            <a:endParaRPr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663088" y="4714111"/>
            <a:ext cx="2999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699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727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万大学毕业生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智联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11.6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后表示，跳槽达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次以上。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的人有过跳槽经历，其中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45.7%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跳槽次数达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次（含）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3663088" y="4572998"/>
            <a:ext cx="244756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6804248" y="4581128"/>
            <a:ext cx="20051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虽然伯乐内聘做的是垂直、细分的市场。但是鉴于高成功率，我们预计活跃用户比例会比传统的线上招聘产品高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9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1711</Words>
  <Application>Microsoft Office PowerPoint</Application>
  <PresentationFormat>全屏显示(4:3)</PresentationFormat>
  <Paragraphs>328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SkyUN.Org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小兔~</dc:creator>
  <cp:lastModifiedBy>小兔~</cp:lastModifiedBy>
  <cp:revision>47</cp:revision>
  <dcterms:created xsi:type="dcterms:W3CDTF">2014-09-21T00:46:48Z</dcterms:created>
  <dcterms:modified xsi:type="dcterms:W3CDTF">2014-09-21T08:45:09Z</dcterms:modified>
</cp:coreProperties>
</file>