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96" r:id="rId3"/>
    <p:sldId id="314" r:id="rId4"/>
    <p:sldId id="307" r:id="rId5"/>
    <p:sldId id="315" r:id="rId6"/>
    <p:sldId id="312" r:id="rId7"/>
    <p:sldId id="313" r:id="rId8"/>
    <p:sldId id="316" r:id="rId9"/>
    <p:sldId id="308" r:id="rId10"/>
    <p:sldId id="309" r:id="rId11"/>
    <p:sldId id="310" r:id="rId12"/>
    <p:sldId id="311" r:id="rId13"/>
    <p:sldId id="30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1979">
          <p15:clr>
            <a:srgbClr val="A4A3A4"/>
          </p15:clr>
        </p15:guide>
        <p15:guide id="3" pos="869">
          <p15:clr>
            <a:srgbClr val="A4A3A4"/>
          </p15:clr>
        </p15:guide>
        <p15:guide id="4" pos="62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000B"/>
    <a:srgbClr val="FFFFFF"/>
    <a:srgbClr val="270B17"/>
    <a:srgbClr val="781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0" y="52"/>
      </p:cViewPr>
      <p:guideLst>
        <p:guide orient="horz" pos="754"/>
        <p:guide orient="horz" pos="1979"/>
        <p:guide pos="869"/>
        <p:guide pos="62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5235-D026-46CF-A71B-93F0B23D54F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DEEC-5D81-46A3-9935-FF96FF36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1196661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1989540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2770847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3561024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046201" y="5566054"/>
            <a:ext cx="716362" cy="845938"/>
            <a:chOff x="8367154" y="5203814"/>
            <a:chExt cx="1890395" cy="2232329"/>
          </a:xfrm>
        </p:grpSpPr>
        <p:sp>
          <p:nvSpPr>
            <p:cNvPr id="11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6"/>
            <p:cNvSpPr>
              <a:spLocks noEditPoints="1"/>
            </p:cNvSpPr>
            <p:nvPr/>
          </p:nvSpPr>
          <p:spPr bwMode="auto">
            <a:xfrm>
              <a:off x="8530421" y="5338329"/>
              <a:ext cx="1564890" cy="1962273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7"/>
            <p:cNvSpPr>
              <a:spLocks noEditPoints="1"/>
            </p:cNvSpPr>
            <p:nvPr/>
          </p:nvSpPr>
          <p:spPr bwMode="auto">
            <a:xfrm>
              <a:off x="8462650" y="5260290"/>
              <a:ext cx="1700431" cy="2120404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61"/>
            <p:cNvSpPr>
              <a:spLocks noEditPoints="1"/>
            </p:cNvSpPr>
            <p:nvPr/>
          </p:nvSpPr>
          <p:spPr bwMode="auto">
            <a:xfrm>
              <a:off x="9015085" y="5797322"/>
              <a:ext cx="595562" cy="853296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3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"/>
            <a:ext cx="12192000" cy="2042861"/>
          </a:xfrm>
          <a:prstGeom prst="rect">
            <a:avLst/>
          </a:prstGeom>
          <a:solidFill>
            <a:srgbClr val="8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9387687" y="2562508"/>
            <a:ext cx="1114980" cy="99583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45493" y="2424085"/>
            <a:ext cx="9057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微软雅黑" pitchFamily="34" charset="-122"/>
                <a:ea typeface="微软雅黑" pitchFamily="34" charset="-122"/>
              </a:rPr>
              <a:t>本科毕业设计答辩</a:t>
            </a:r>
          </a:p>
        </p:txBody>
      </p:sp>
      <p:sp>
        <p:nvSpPr>
          <p:cNvPr id="12" name="等腰三角形 11"/>
          <p:cNvSpPr/>
          <p:nvPr/>
        </p:nvSpPr>
        <p:spPr>
          <a:xfrm flipV="1">
            <a:off x="9577763" y="2042862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9E2216-1A42-7CAE-0C25-B3CE69E4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612"/>
            <a:ext cx="5710415" cy="157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F435C5-F3D9-B38B-003B-CFAFBC1379A5}"/>
              </a:ext>
            </a:extLst>
          </p:cNvPr>
          <p:cNvSpPr txBox="1"/>
          <p:nvPr/>
        </p:nvSpPr>
        <p:spPr>
          <a:xfrm>
            <a:off x="7530901" y="4681411"/>
            <a:ext cx="483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1828324049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C18A71-519A-B560-DDB7-3C8E31165265}"/>
              </a:ext>
            </a:extLst>
          </p:cNvPr>
          <p:cNvSpPr txBox="1"/>
          <p:nvPr/>
        </p:nvSpPr>
        <p:spPr>
          <a:xfrm>
            <a:off x="7683301" y="4061498"/>
            <a:ext cx="483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答辩人：刘珍玉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89D5E0-6254-1C6F-339A-44C0B948538D}"/>
              </a:ext>
            </a:extLst>
          </p:cNvPr>
          <p:cNvSpPr txBox="1"/>
          <p:nvPr/>
        </p:nvSpPr>
        <p:spPr>
          <a:xfrm>
            <a:off x="7691421" y="5301324"/>
            <a:ext cx="483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导师：李永波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65F277-744C-6638-F1B5-0BB36F51D053}"/>
              </a:ext>
            </a:extLst>
          </p:cNvPr>
          <p:cNvSpPr txBox="1"/>
          <p:nvPr/>
        </p:nvSpPr>
        <p:spPr>
          <a:xfrm>
            <a:off x="7683301" y="5921238"/>
            <a:ext cx="312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2022.05.14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DAF2A1-512E-CFFF-45B0-C3D8B113A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11B283-EF79-6A99-7C01-3D73713A79F9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研究思路与方法      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B06D936-31D0-38CC-BB9C-73DF5B268B6E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72C37E1-A2AB-56C1-F40E-CE156F0112EA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BA3DEB3-2DC0-3191-70DC-13C10C1232F1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00911AA-4448-3F17-4592-E2D963763A99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3DA127E-3CA9-8C14-18D2-B286E9D380DD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8F000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CFE8F0-0A1E-F91C-6161-44F627AA9ABF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4389091" y="330834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系统展示：贴一些系统主要功能运行截图</a:t>
            </a:r>
          </a:p>
        </p:txBody>
      </p:sp>
    </p:spTree>
    <p:extLst>
      <p:ext uri="{BB962C8B-B14F-4D97-AF65-F5344CB8AC3E}">
        <p14:creationId xmlns:p14="http://schemas.microsoft.com/office/powerpoint/2010/main" val="3480100142"/>
      </p:ext>
    </p:extLst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5A946C-40C6-58C2-3C09-354727C4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F5C76E-595D-B69A-CD3C-A03EC722B768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研究内容  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研究思路与方法      研究成果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8DC30A8-D9B5-31B9-C99E-23C37DB89309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0B1CA82-540B-93FC-95F9-863F0E63D650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0B3CBE5-3BFA-43D3-D6FE-5D50B0B2DC6A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CF3AEAE-BBF5-DD81-96A8-C6DE9A26022E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8F000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E89E2EF-E99A-EE36-62AF-05821924950A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94BBE5-12E3-DE07-AF49-2A01D5EF025E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BCC3AC-B5D0-EECE-9805-892B95D1A950}"/>
              </a:ext>
            </a:extLst>
          </p:cNvPr>
          <p:cNvSpPr txBox="1"/>
          <p:nvPr/>
        </p:nvSpPr>
        <p:spPr>
          <a:xfrm>
            <a:off x="739597" y="3576276"/>
            <a:ext cx="924560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tabLst>
                <a:tab pos="2322830" algn="l"/>
              </a:tabLs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大学四年，感谢学校、朋友、家人在大学期间提供给我充分的养料和爱，这些永不过时的东西确保我一路精神充沛、昂首阔步，它们使得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nothing is impossible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！！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3605F6-0D57-6899-7C87-13FBD37BCF6B}"/>
              </a:ext>
            </a:extLst>
          </p:cNvPr>
          <p:cNvSpPr txBox="1"/>
          <p:nvPr/>
        </p:nvSpPr>
        <p:spPr>
          <a:xfrm>
            <a:off x="739597" y="1422031"/>
            <a:ext cx="9245600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tabLst>
                <a:tab pos="2322830" algn="l"/>
              </a:tabLs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最后，系统和论文仍然存在着不足和缺点，比如对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SpringBoot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框架仍然需要深入理解，对论文的设计仍然需要进一步优化、完成，对系统的测试仍然需要更加专业化。总之，本系统仍需要进一步地打磨、润色，对系统所使用到的理论也有待进一步推敲、理解。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0CFF9EC-2129-3276-3687-8B06E1F98B9F}"/>
              </a:ext>
            </a:extLst>
          </p:cNvPr>
          <p:cNvGrpSpPr/>
          <p:nvPr/>
        </p:nvGrpSpPr>
        <p:grpSpPr>
          <a:xfrm rot="7674335" flipV="1">
            <a:off x="8841900" y="3151088"/>
            <a:ext cx="3935372" cy="311121"/>
            <a:chOff x="1812925" y="4382596"/>
            <a:chExt cx="6064251" cy="479425"/>
          </a:xfrm>
        </p:grpSpPr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2C385065-19EF-11E5-8294-38F1BC86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4382596"/>
              <a:ext cx="4332288" cy="47942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60">
              <a:extLst>
                <a:ext uri="{FF2B5EF4-FFF2-40B4-BE49-F238E27FC236}">
                  <a16:creationId xmlns:a16="http://schemas.microsoft.com/office/drawing/2014/main" id="{283E83A9-A6C5-CAFD-7A6E-2F3261CB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4508009"/>
              <a:ext cx="4332288" cy="2270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61">
              <a:extLst>
                <a:ext uri="{FF2B5EF4-FFF2-40B4-BE49-F238E27FC236}">
                  <a16:creationId xmlns:a16="http://schemas.microsoft.com/office/drawing/2014/main" id="{F3CF413D-E287-3802-D9F7-2257EDA9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382596"/>
              <a:ext cx="819150" cy="4794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62">
              <a:extLst>
                <a:ext uri="{FF2B5EF4-FFF2-40B4-BE49-F238E27FC236}">
                  <a16:creationId xmlns:a16="http://schemas.microsoft.com/office/drawing/2014/main" id="{C7AEA8B2-2B87-EC3C-8AA0-72A701A8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508009"/>
              <a:ext cx="819150" cy="227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3">
              <a:extLst>
                <a:ext uri="{FF2B5EF4-FFF2-40B4-BE49-F238E27FC236}">
                  <a16:creationId xmlns:a16="http://schemas.microsoft.com/office/drawing/2014/main" id="{DE0269F0-8BDD-9A62-C060-E3E24BA08BED}"/>
                </a:ext>
              </a:extLst>
            </p:cNvPr>
            <p:cNvSpPr/>
            <p:nvPr/>
          </p:nvSpPr>
          <p:spPr bwMode="auto">
            <a:xfrm>
              <a:off x="6964363" y="4382596"/>
              <a:ext cx="912813" cy="479425"/>
            </a:xfrm>
            <a:custGeom>
              <a:avLst/>
              <a:gdLst>
                <a:gd name="T0" fmla="*/ 575 w 575"/>
                <a:gd name="T1" fmla="*/ 130 h 302"/>
                <a:gd name="T2" fmla="*/ 575 w 575"/>
                <a:gd name="T3" fmla="*/ 172 h 302"/>
                <a:gd name="T4" fmla="*/ 0 w 575"/>
                <a:gd name="T5" fmla="*/ 302 h 302"/>
                <a:gd name="T6" fmla="*/ 0 w 575"/>
                <a:gd name="T7" fmla="*/ 0 h 302"/>
                <a:gd name="T8" fmla="*/ 575 w 575"/>
                <a:gd name="T9" fmla="*/ 13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302">
                  <a:moveTo>
                    <a:pt x="575" y="130"/>
                  </a:moveTo>
                  <a:lnTo>
                    <a:pt x="575" y="172"/>
                  </a:lnTo>
                  <a:lnTo>
                    <a:pt x="0" y="302"/>
                  </a:lnTo>
                  <a:lnTo>
                    <a:pt x="0" y="0"/>
                  </a:lnTo>
                  <a:lnTo>
                    <a:pt x="575" y="130"/>
                  </a:lnTo>
                  <a:close/>
                </a:path>
              </a:pathLst>
            </a:custGeom>
            <a:solidFill>
              <a:srgbClr val="FFD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4">
              <a:extLst>
                <a:ext uri="{FF2B5EF4-FFF2-40B4-BE49-F238E27FC236}">
                  <a16:creationId xmlns:a16="http://schemas.microsoft.com/office/drawing/2014/main" id="{2AD711D6-7EB2-D92A-D704-797E35B2BC97}"/>
                </a:ext>
              </a:extLst>
            </p:cNvPr>
            <p:cNvSpPr/>
            <p:nvPr/>
          </p:nvSpPr>
          <p:spPr bwMode="auto">
            <a:xfrm>
              <a:off x="7480300" y="4501659"/>
              <a:ext cx="396875" cy="246063"/>
            </a:xfrm>
            <a:custGeom>
              <a:avLst/>
              <a:gdLst>
                <a:gd name="T0" fmla="*/ 0 w 250"/>
                <a:gd name="T1" fmla="*/ 155 h 155"/>
                <a:gd name="T2" fmla="*/ 250 w 250"/>
                <a:gd name="T3" fmla="*/ 97 h 155"/>
                <a:gd name="T4" fmla="*/ 250 w 250"/>
                <a:gd name="T5" fmla="*/ 55 h 155"/>
                <a:gd name="T6" fmla="*/ 0 w 250"/>
                <a:gd name="T7" fmla="*/ 0 h 155"/>
                <a:gd name="T8" fmla="*/ 0 w 25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">
                  <a:moveTo>
                    <a:pt x="0" y="155"/>
                  </a:moveTo>
                  <a:lnTo>
                    <a:pt x="250" y="97"/>
                  </a:lnTo>
                  <a:lnTo>
                    <a:pt x="250" y="55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DE3E89-2D9F-E9A5-82B7-8C3706459617}"/>
              </a:ext>
            </a:extLst>
          </p:cNvPr>
          <p:cNvGrpSpPr/>
          <p:nvPr/>
        </p:nvGrpSpPr>
        <p:grpSpPr>
          <a:xfrm rot="5400000" flipV="1">
            <a:off x="8642063" y="3082151"/>
            <a:ext cx="3935372" cy="311121"/>
            <a:chOff x="1812925" y="4382596"/>
            <a:chExt cx="6064251" cy="479425"/>
          </a:xfrm>
        </p:grpSpPr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4D870D4-CC22-C4BB-0DF5-4800C3D9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4382596"/>
              <a:ext cx="4332288" cy="47942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0">
              <a:extLst>
                <a:ext uri="{FF2B5EF4-FFF2-40B4-BE49-F238E27FC236}">
                  <a16:creationId xmlns:a16="http://schemas.microsoft.com/office/drawing/2014/main" id="{AAB20C28-64F0-E8D0-1A2B-4390D360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4508009"/>
              <a:ext cx="4332288" cy="2270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61">
              <a:extLst>
                <a:ext uri="{FF2B5EF4-FFF2-40B4-BE49-F238E27FC236}">
                  <a16:creationId xmlns:a16="http://schemas.microsoft.com/office/drawing/2014/main" id="{AA72FF27-B384-B3DF-A418-8A3E54787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382596"/>
              <a:ext cx="819150" cy="4794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03013664-BC74-845E-C0C4-6583879E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508009"/>
              <a:ext cx="819150" cy="227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7F125DF9-2A84-EDA0-481D-DF06C8C4176D}"/>
                </a:ext>
              </a:extLst>
            </p:cNvPr>
            <p:cNvSpPr/>
            <p:nvPr/>
          </p:nvSpPr>
          <p:spPr bwMode="auto">
            <a:xfrm>
              <a:off x="6964363" y="4382596"/>
              <a:ext cx="912813" cy="479425"/>
            </a:xfrm>
            <a:custGeom>
              <a:avLst/>
              <a:gdLst>
                <a:gd name="T0" fmla="*/ 575 w 575"/>
                <a:gd name="T1" fmla="*/ 130 h 302"/>
                <a:gd name="T2" fmla="*/ 575 w 575"/>
                <a:gd name="T3" fmla="*/ 172 h 302"/>
                <a:gd name="T4" fmla="*/ 0 w 575"/>
                <a:gd name="T5" fmla="*/ 302 h 302"/>
                <a:gd name="T6" fmla="*/ 0 w 575"/>
                <a:gd name="T7" fmla="*/ 0 h 302"/>
                <a:gd name="T8" fmla="*/ 575 w 575"/>
                <a:gd name="T9" fmla="*/ 13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302">
                  <a:moveTo>
                    <a:pt x="575" y="130"/>
                  </a:moveTo>
                  <a:lnTo>
                    <a:pt x="575" y="172"/>
                  </a:lnTo>
                  <a:lnTo>
                    <a:pt x="0" y="302"/>
                  </a:lnTo>
                  <a:lnTo>
                    <a:pt x="0" y="0"/>
                  </a:lnTo>
                  <a:lnTo>
                    <a:pt x="575" y="130"/>
                  </a:lnTo>
                  <a:close/>
                </a:path>
              </a:pathLst>
            </a:custGeom>
            <a:solidFill>
              <a:srgbClr val="FFD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B04AF4E6-7B4B-7C7C-D4E3-937A12FA39CD}"/>
                </a:ext>
              </a:extLst>
            </p:cNvPr>
            <p:cNvSpPr/>
            <p:nvPr/>
          </p:nvSpPr>
          <p:spPr bwMode="auto">
            <a:xfrm>
              <a:off x="7480300" y="4501659"/>
              <a:ext cx="396875" cy="246063"/>
            </a:xfrm>
            <a:custGeom>
              <a:avLst/>
              <a:gdLst>
                <a:gd name="T0" fmla="*/ 0 w 250"/>
                <a:gd name="T1" fmla="*/ 155 h 155"/>
                <a:gd name="T2" fmla="*/ 250 w 250"/>
                <a:gd name="T3" fmla="*/ 97 h 155"/>
                <a:gd name="T4" fmla="*/ 250 w 250"/>
                <a:gd name="T5" fmla="*/ 55 h 155"/>
                <a:gd name="T6" fmla="*/ 0 w 250"/>
                <a:gd name="T7" fmla="*/ 0 h 155"/>
                <a:gd name="T8" fmla="*/ 0 w 25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">
                  <a:moveTo>
                    <a:pt x="0" y="155"/>
                  </a:moveTo>
                  <a:lnTo>
                    <a:pt x="250" y="97"/>
                  </a:lnTo>
                  <a:lnTo>
                    <a:pt x="250" y="55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228299"/>
      </p:ext>
    </p:extLst>
  </p:cSld>
  <p:clrMapOvr>
    <a:masterClrMapping/>
  </p:clrMapOvr>
  <p:transition spd="slow" advClick="0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3DCEFCD-B1CC-2018-908A-A3EF2BC9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49A663-5099-F518-4866-5EE263FBC4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6AD321B-3AAA-F629-AE17-2F19C0A1BCCE}"/>
              </a:ext>
            </a:extLst>
          </p:cNvPr>
          <p:cNvSpPr/>
          <p:nvPr/>
        </p:nvSpPr>
        <p:spPr>
          <a:xfrm flipV="1">
            <a:off x="5916353" y="4014699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798788-10E4-5507-131A-C11F97328496}"/>
              </a:ext>
            </a:extLst>
          </p:cNvPr>
          <p:cNvSpPr/>
          <p:nvPr/>
        </p:nvSpPr>
        <p:spPr>
          <a:xfrm>
            <a:off x="-1" y="1404848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D6E79E-4FDB-D2E9-55AA-0F1CB0D8B244}"/>
              </a:ext>
            </a:extLst>
          </p:cNvPr>
          <p:cNvGrpSpPr/>
          <p:nvPr/>
        </p:nvGrpSpPr>
        <p:grpSpPr>
          <a:xfrm>
            <a:off x="4102759" y="1976438"/>
            <a:ext cx="3986483" cy="1482725"/>
            <a:chOff x="2682875" y="2071687"/>
            <a:chExt cx="3986483" cy="1482725"/>
          </a:xfrm>
        </p:grpSpPr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CB4785AA-B59E-F1CB-DA5B-2EBFDA7DA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</a:p>
          </p:txBody>
        </p:sp>
        <p:sp>
          <p:nvSpPr>
            <p:cNvPr id="14" name="空心弧 13">
              <a:extLst>
                <a:ext uri="{FF2B5EF4-FFF2-40B4-BE49-F238E27FC236}">
                  <a16:creationId xmlns:a16="http://schemas.microsoft.com/office/drawing/2014/main" id="{C8A4B34A-9CEB-6C72-2E40-8DAA0851CA7C}"/>
                </a:ext>
              </a:extLst>
            </p:cNvPr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E0FA298A-CEAB-8E0E-790E-0B858E2C7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513" y="3155950"/>
              <a:ext cx="247846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 eaLnBrk="1" hangingPunct="1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感谢各位老师聆听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145238"/>
      </p:ext>
    </p:extLst>
  </p:cSld>
  <p:clrMapOvr>
    <a:masterClrMapping/>
  </p:clrMapOvr>
  <p:transition spd="slow" advClick="0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138F4D82-BD71-7AB5-8DF4-A03F9AC9F1E9}"/>
              </a:ext>
            </a:extLst>
          </p:cNvPr>
          <p:cNvSpPr/>
          <p:nvPr/>
        </p:nvSpPr>
        <p:spPr>
          <a:xfrm>
            <a:off x="86115" y="4170113"/>
            <a:ext cx="11844039" cy="2500927"/>
          </a:xfrm>
          <a:prstGeom prst="rect">
            <a:avLst/>
          </a:prstGeom>
          <a:solidFill>
            <a:srgbClr val="FFFFFF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EF4E8D-D5FC-39EE-9BCA-AC960CCB2C3F}"/>
              </a:ext>
            </a:extLst>
          </p:cNvPr>
          <p:cNvSpPr/>
          <p:nvPr/>
        </p:nvSpPr>
        <p:spPr>
          <a:xfrm>
            <a:off x="86115" y="833793"/>
            <a:ext cx="11844039" cy="3089637"/>
          </a:xfrm>
          <a:prstGeom prst="rect">
            <a:avLst/>
          </a:prstGeom>
          <a:solidFill>
            <a:srgbClr val="FFFFFF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2A7B913-9166-193E-37AA-3655D759A0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2734" y="186960"/>
            <a:ext cx="2783840" cy="27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10FFFEC-99A0-A20C-7652-6E9D4757A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91A9C9B-ACC1-029C-E7F8-C066F80277EF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研究内容       研究思路与方法      研究成果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0AEBF5F-5391-799B-70E6-6C5A4633CB39}"/>
              </a:ext>
            </a:extLst>
          </p:cNvPr>
          <p:cNvSpPr>
            <a:spLocks noEditPoints="1"/>
          </p:cNvSpPr>
          <p:nvPr/>
        </p:nvSpPr>
        <p:spPr bwMode="auto">
          <a:xfrm>
            <a:off x="26212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629FD7A-FEA6-29A3-CE46-1896973EC7C4}"/>
              </a:ext>
            </a:extLst>
          </p:cNvPr>
          <p:cNvSpPr>
            <a:spLocks noEditPoints="1"/>
          </p:cNvSpPr>
          <p:nvPr/>
        </p:nvSpPr>
        <p:spPr bwMode="auto">
          <a:xfrm>
            <a:off x="4475798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5E4BDC09-1E20-195B-DE37-E9B278592846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D0DDBD9-3240-56A8-1D59-F32D8BCCF789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6D8E25AC-4521-5225-28B5-877A4AD9E615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28670-D7D3-DAD4-BE54-4DC71B85B1B8}"/>
              </a:ext>
            </a:extLst>
          </p:cNvPr>
          <p:cNvSpPr txBox="1"/>
          <p:nvPr/>
        </p:nvSpPr>
        <p:spPr>
          <a:xfrm>
            <a:off x="11241674" y="125444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B63150B-8589-A8B4-5D14-56A75AC4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6" y="1416146"/>
            <a:ext cx="2656251" cy="14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CD568F6-9787-275B-7A9D-372A7AA7D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4"/>
          <a:stretch/>
        </p:blipFill>
        <p:spPr bwMode="auto">
          <a:xfrm>
            <a:off x="3311461" y="986088"/>
            <a:ext cx="3723275" cy="14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kePHP LOGO">
            <a:extLst>
              <a:ext uri="{FF2B5EF4-FFF2-40B4-BE49-F238E27FC236}">
                <a16:creationId xmlns:a16="http://schemas.microsoft.com/office/drawing/2014/main" id="{1DB061AB-2F8F-DBF9-16B7-6083D91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58" y="2549963"/>
            <a:ext cx="1844370" cy="13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yii">
            <a:extLst>
              <a:ext uri="{FF2B5EF4-FFF2-40B4-BE49-F238E27FC236}">
                <a16:creationId xmlns:a16="http://schemas.microsoft.com/office/drawing/2014/main" id="{94249E86-3648-3791-3AF4-F75FBE009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17" y="1416146"/>
            <a:ext cx="2705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inkphp">
            <a:extLst>
              <a:ext uri="{FF2B5EF4-FFF2-40B4-BE49-F238E27FC236}">
                <a16:creationId xmlns:a16="http://schemas.microsoft.com/office/drawing/2014/main" id="{54DB7EB8-1141-451C-F26A-957B905A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282" y="2087253"/>
            <a:ext cx="2233874" cy="17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249D3F3B-6E71-D00B-6874-4F839A2E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65" y="4319770"/>
            <a:ext cx="3357311" cy="22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FE98B8BE-B3F0-DEAE-6E94-D6A59ED84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6" b="21301"/>
          <a:stretch/>
        </p:blipFill>
        <p:spPr bwMode="auto">
          <a:xfrm>
            <a:off x="5572734" y="4951245"/>
            <a:ext cx="2083739" cy="8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原理图">
            <a:extLst>
              <a:ext uri="{FF2B5EF4-FFF2-40B4-BE49-F238E27FC236}">
                <a16:creationId xmlns:a16="http://schemas.microsoft.com/office/drawing/2014/main" id="{E408CCB2-A213-C191-388F-EBD3DC63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803" y="4392168"/>
            <a:ext cx="3235158" cy="19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70F4320D-B8E2-C13F-2F17-BD6EC740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73" y="5868886"/>
            <a:ext cx="928754" cy="4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524A09E9-8884-42C5-F1AC-09438DBCB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3"/>
          <a:stretch/>
        </p:blipFill>
        <p:spPr bwMode="auto">
          <a:xfrm>
            <a:off x="675877" y="4839098"/>
            <a:ext cx="1418288" cy="9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5460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34952" y="1232694"/>
            <a:ext cx="2232837" cy="7524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63029" y="1455521"/>
            <a:ext cx="2232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7868216" y="1181111"/>
            <a:ext cx="766308" cy="20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7868216" y="853175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4262922" cy="6858000"/>
          </a:xfrm>
          <a:prstGeom prst="rect">
            <a:avLst/>
          </a:prstGeom>
          <a:solidFill>
            <a:srgbClr val="8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 flipH="1">
            <a:off x="4183860" y="1392717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861048" y="2419637"/>
            <a:ext cx="223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背景与意义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36080" y="4750940"/>
            <a:ext cx="255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、总结与展望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61049" y="3182199"/>
            <a:ext cx="223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、需求分析与系统设计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36080" y="5513231"/>
            <a:ext cx="283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61048" y="3988649"/>
            <a:ext cx="308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、系统实现与展示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28AAD33B-1625-24EF-5096-F5D4C295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2"/>
            <a:ext cx="4104215" cy="113129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49D7F7-826A-BD46-1137-696B8F29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824175"/>
            <a:ext cx="11229975" cy="5743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F03884-FAB7-5272-8E07-532AF514D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B2F150-62C3-DDB9-E2F5-8FB5F7D54B7C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研究内容       研究思路与方法      研究成果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4A4BADF-B969-D40B-5BE7-3E4E329A684E}"/>
              </a:ext>
            </a:extLst>
          </p:cNvPr>
          <p:cNvSpPr>
            <a:spLocks noEditPoints="1"/>
          </p:cNvSpPr>
          <p:nvPr/>
        </p:nvSpPr>
        <p:spPr bwMode="auto">
          <a:xfrm>
            <a:off x="26212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81C1CB7-8702-304A-FC36-5CBF6D1AE731}"/>
              </a:ext>
            </a:extLst>
          </p:cNvPr>
          <p:cNvSpPr>
            <a:spLocks noEditPoints="1"/>
          </p:cNvSpPr>
          <p:nvPr/>
        </p:nvSpPr>
        <p:spPr bwMode="auto">
          <a:xfrm>
            <a:off x="4475798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9CC4E56-3C01-BCB3-1E8F-73A5EB07B680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7DD1456-5669-6D13-B19C-977049E893B1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06C69E8-68BD-541F-3CD9-FAC4A05B8ED2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2D5135-8F50-2DED-DAD8-30773C05E534}"/>
              </a:ext>
            </a:extLst>
          </p:cNvPr>
          <p:cNvSpPr txBox="1"/>
          <p:nvPr/>
        </p:nvSpPr>
        <p:spPr>
          <a:xfrm>
            <a:off x="11241674" y="125444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10944879"/>
      </p:ext>
    </p:extLst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C42763-6839-9ACE-AC29-DA5A2AC8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615FC8-16A1-02A4-8277-7B8B1AF8A36E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研究内容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研究思路与方法      研究成果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3417435-1E89-D9C9-E89A-C75374D8625D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C4879EF-6C70-A589-795C-520F64509C35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A2A276-DF72-7CAE-4B99-487F451D21F7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C4B0569-4CB1-6678-44E1-4194FBF94719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1EAC62C-77E8-1B0F-9C96-94F462A95B73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4ED2D-FAB4-2AF7-8AED-66D0F958FC6E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495" y="1899457"/>
            <a:ext cx="9109895" cy="36600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91640" y="1179576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需求分析： 讲讲系统用例图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91030"/>
      </p:ext>
    </p:extLst>
  </p:cSld>
  <p:clrMapOvr>
    <a:masterClrMapping/>
  </p:clrMapOvr>
  <p:transition spd="slow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C42763-6839-9ACE-AC29-DA5A2AC8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615FC8-16A1-02A4-8277-7B8B1AF8A36E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研究内容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研究思路与方法      研究成果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3417435-1E89-D9C9-E89A-C75374D8625D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C4879EF-6C70-A589-795C-520F64509C35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A2A276-DF72-7CAE-4B99-487F451D21F7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C4B0569-4CB1-6678-44E1-4194FBF94719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1EAC62C-77E8-1B0F-9C96-94F462A95B73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4ED2D-FAB4-2AF7-8AED-66D0F958FC6E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B8A517-F1C0-776F-973F-5F4D79BC5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61" y="1824426"/>
            <a:ext cx="5931535" cy="43573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102689" y="1010411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系统设计： 讲讲系统功能模块图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77845"/>
      </p:ext>
    </p:extLst>
  </p:cSld>
  <p:clrMapOvr>
    <a:masterClrMapping/>
  </p:clrMapOvr>
  <p:transition spd="slow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E7F0E1-44A5-83E7-F266-BDFAA85F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4" y="934721"/>
            <a:ext cx="5486124" cy="573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8A1630-22ED-26CC-9348-C60A7946A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7D204E-757F-1778-6AEC-8DB042573ED3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研究内容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研究思路与方法      研究成果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E74393E-3324-A3C1-F5D5-68E665D32FFD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CAEFCC-BC1F-FC07-FF29-BDD4E6278C6D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A03ACBB-F482-A313-5934-BA8654ED7698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76DD897-0E9A-86CC-EEF1-7A9BEBB17CEC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711D296-2B2F-822A-8B2F-62156BADF418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3545A5-480A-7436-DC89-F2C85142CFEF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C5B1FB-BA8D-CA16-DC7B-347F1D5F1534}"/>
              </a:ext>
            </a:extLst>
          </p:cNvPr>
          <p:cNvSpPr txBox="1"/>
          <p:nvPr/>
        </p:nvSpPr>
        <p:spPr>
          <a:xfrm>
            <a:off x="5871008" y="1239520"/>
            <a:ext cx="5778616" cy="41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）前端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层，负责构建系统的前端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界面可以被分为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后台管理系统前端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界面、数据可视化面板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界面两种。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）前端数据处理层，负责与系统的后端数据接口进行交互，并将相应的处理结果渲染到前端的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界面，然后展示给用户。前端数据处理层分为模板渲染引擎和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Axios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交互两部分，前者负责将系统后端数据接口返回的请求结果渲染到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界面中，后者负责与系统后端的数据接口进行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请求交互。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0869" y="606260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系统设计： </a:t>
            </a:r>
            <a:r>
              <a:rPr lang="zh-CN" altLang="en-US" b="1" dirty="0" smtClean="0">
                <a:solidFill>
                  <a:srgbClr val="FF0000"/>
                </a:solidFill>
              </a:rPr>
              <a:t>讲讲系统架构图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967"/>
      </p:ext>
    </p:extLst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7B5F8C-B288-9D11-F3BF-DA302F649678}"/>
              </a:ext>
            </a:extLst>
          </p:cNvPr>
          <p:cNvSpPr txBox="1"/>
          <p:nvPr/>
        </p:nvSpPr>
        <p:spPr>
          <a:xfrm>
            <a:off x="1381760" y="1330128"/>
            <a:ext cx="9174480" cy="336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）后端控制器层，用于校验、接收和处理前端的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数据交互请求。后端控制器层主要分为安全访问拦截器和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接口控制器两部分，前者负责对系统前端的数据请求进行用户身份认证和数据权限校验，后者负责接收和处理相应的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数据请求。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）后端业务层，用于完成系统后端的业务逻辑操作。后端业务层主要由系统管理等具体的业务逻辑处理类、工具类和数据实体类构成。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）后端数据持久化层，负责访问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数据库，完成数据存储和查询服务。它主要由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数据库访问类、向业务层开放的数据持久化接口类构成。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）数据存储层，负责存储系统中的数据。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771E6-C226-4CA7-0AF8-D6A91430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6DEE74-A87F-4480-CAD1-257D86F4D972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研究内容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研究思路与方法      研究成果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4E88672-690B-8C2C-B644-1748FA995871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4D06886-F0C4-3EE0-65EC-2F43AD2B9B0C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643C597-AC61-9440-1969-E53DCBB36095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D319940-9554-3DD5-52DC-34282F02E592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258511F-8B4E-4527-C350-7863EBB37F43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044593-DC1D-27DA-2C81-EDE48D2A5130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708800922"/>
      </p:ext>
    </p:extLst>
  </p:cSld>
  <p:clrMapOvr>
    <a:masterClrMapping/>
  </p:clrMapOvr>
  <p:transition spd="slow" advClick="0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C42763-6839-9ACE-AC29-DA5A2AC8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615FC8-16A1-02A4-8277-7B8B1AF8A36E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研究内容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研究思路与方法      研究成果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3417435-1E89-D9C9-E89A-C75374D8625D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C4879EF-6C70-A589-795C-520F64509C35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A2A276-DF72-7CAE-4B99-487F451D21F7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C4B0569-4CB1-6678-44E1-4194FBF94719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1EAC62C-77E8-1B0F-9C96-94F462A95B73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4ED2D-FAB4-2AF7-8AED-66D0F958FC6E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2689" y="101041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系统实现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689" y="1810512"/>
            <a:ext cx="355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简单介绍下用到的</a:t>
            </a:r>
            <a:r>
              <a:rPr lang="zh-CN" altLang="en-US" b="1" dirty="0" smtClean="0"/>
              <a:t>技术</a:t>
            </a:r>
            <a:endParaRPr lang="en-US" altLang="zh-CN" b="1" dirty="0" smtClean="0"/>
          </a:p>
          <a:p>
            <a:r>
              <a:rPr lang="zh-CN" altLang="en-US" dirty="0" smtClean="0"/>
              <a:t>、</a:t>
            </a:r>
            <a:r>
              <a:rPr lang="zh-CN" altLang="en-US" b="1" dirty="0" smtClean="0"/>
              <a:t>代码工程包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22481"/>
      </p:ext>
    </p:extLst>
  </p:cSld>
  <p:clrMapOvr>
    <a:masterClrMapping/>
  </p:clrMapOvr>
  <p:transition spd="slow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EC3090-61E7-F34F-11C8-6209590B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" y="73055"/>
            <a:ext cx="2461065" cy="60657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98C0BF-8697-B15E-BC53-36DE87FC6FB5}"/>
              </a:ext>
            </a:extLst>
          </p:cNvPr>
          <p:cNvSpPr txBox="1"/>
          <p:nvPr/>
        </p:nvSpPr>
        <p:spPr>
          <a:xfrm>
            <a:off x="2997200" y="125445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选题原因     </a:t>
            </a:r>
            <a:r>
              <a:rPr lang="en-US" altLang="zh-CN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270B17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rgbClr val="8F000B"/>
                </a:solidFill>
                <a:latin typeface="微软雅黑" pitchFamily="34" charset="-122"/>
                <a:ea typeface="微软雅黑" pitchFamily="34" charset="-122"/>
              </a:rPr>
              <a:t>研究思路与方法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研究成果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3A24C4D-8B7C-9B84-D349-CB03ED722D95}"/>
              </a:ext>
            </a:extLst>
          </p:cNvPr>
          <p:cNvSpPr>
            <a:spLocks noEditPoints="1"/>
          </p:cNvSpPr>
          <p:nvPr/>
        </p:nvSpPr>
        <p:spPr bwMode="auto">
          <a:xfrm>
            <a:off x="4501625" y="165977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4222BEA-0C3F-E543-16A8-441F3B79FE25}"/>
              </a:ext>
            </a:extLst>
          </p:cNvPr>
          <p:cNvSpPr>
            <a:spLocks noEditPoints="1"/>
          </p:cNvSpPr>
          <p:nvPr/>
        </p:nvSpPr>
        <p:spPr bwMode="auto">
          <a:xfrm>
            <a:off x="2606467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AED361D-684C-007E-93C7-7E6778411E31}"/>
              </a:ext>
            </a:extLst>
          </p:cNvPr>
          <p:cNvSpPr>
            <a:spLocks noEditPoints="1"/>
          </p:cNvSpPr>
          <p:nvPr/>
        </p:nvSpPr>
        <p:spPr bwMode="auto">
          <a:xfrm>
            <a:off x="6330316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8F000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D2C8FD0-407B-2F4F-FA0D-9A5CAE945729}"/>
              </a:ext>
            </a:extLst>
          </p:cNvPr>
          <p:cNvSpPr>
            <a:spLocks noEditPoints="1"/>
          </p:cNvSpPr>
          <p:nvPr/>
        </p:nvSpPr>
        <p:spPr bwMode="auto">
          <a:xfrm>
            <a:off x="1086645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F8243AC-6E9A-255D-8A5D-9E73D5FDAE8B}"/>
              </a:ext>
            </a:extLst>
          </p:cNvPr>
          <p:cNvSpPr>
            <a:spLocks noEditPoints="1"/>
          </p:cNvSpPr>
          <p:nvPr/>
        </p:nvSpPr>
        <p:spPr bwMode="auto">
          <a:xfrm>
            <a:off x="9022080" y="186960"/>
            <a:ext cx="457200" cy="37876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270B1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0BC79-C034-FB3B-8035-63619845AF88}"/>
              </a:ext>
            </a:extLst>
          </p:cNvPr>
          <p:cNvSpPr txBox="1"/>
          <p:nvPr/>
        </p:nvSpPr>
        <p:spPr>
          <a:xfrm>
            <a:off x="11236960" y="124529"/>
            <a:ext cx="82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14AD428D-3D35-80E1-A220-5DF849C42C9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710535" y="1691948"/>
            <a:ext cx="3663372" cy="3991302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9364" y="1598414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系统展示：贴一些系统主要功能运行截图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71894"/>
      </p:ext>
    </p:extLst>
  </p:cSld>
  <p:clrMapOvr>
    <a:masterClrMapping/>
  </p:clrMapOvr>
  <p:transition spd="slow" advClick="0" advTm="3000">
    <p:fade/>
  </p:transition>
</p:sld>
</file>

<file path=ppt/theme/theme1.xml><?xml version="1.0" encoding="utf-8"?>
<a:theme xmlns:a="http://schemas.openxmlformats.org/drawingml/2006/main" name="Office 主题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592</Words>
  <Application>Microsoft Office PowerPoint</Application>
  <PresentationFormat>宽屏</PresentationFormat>
  <Paragraphs>49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>http:/www.ypppt.com</cp:keywords>
  <dc:description>http://www.ypppt.com/</dc:description>
  <cp:lastModifiedBy>Administrator</cp:lastModifiedBy>
  <cp:revision>411</cp:revision>
  <dcterms:created xsi:type="dcterms:W3CDTF">2016-04-18T02:22:00Z</dcterms:created>
  <dcterms:modified xsi:type="dcterms:W3CDTF">2022-05-12T11:54:55Z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