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5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7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9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1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7" r:id="rId4"/>
    <p:sldId id="289" r:id="rId5"/>
    <p:sldId id="298" r:id="rId6"/>
    <p:sldId id="290" r:id="rId7"/>
    <p:sldId id="300" r:id="rId8"/>
    <p:sldId id="301" r:id="rId9"/>
    <p:sldId id="302" r:id="rId10"/>
    <p:sldId id="303" r:id="rId11"/>
    <p:sldId id="304" r:id="rId12"/>
    <p:sldId id="305" r:id="rId13"/>
    <p:sldId id="299" r:id="rId14"/>
    <p:sldId id="306" r:id="rId15"/>
    <p:sldId id="307" r:id="rId16"/>
    <p:sldId id="291" r:id="rId17"/>
    <p:sldId id="294" r:id="rId18"/>
    <p:sldId id="292" r:id="rId19"/>
    <p:sldId id="295" r:id="rId20"/>
    <p:sldId id="296" r:id="rId21"/>
    <p:sldId id="297" r:id="rId22"/>
    <p:sldId id="284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20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4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89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80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0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75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39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09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67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17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6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59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82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87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5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1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2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7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MH_Number"/>
          <p:cNvSpPr/>
          <p:nvPr userDrawn="1">
            <p:custDataLst>
              <p:tags r:id="rId1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9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14.png"/><Relationship Id="rId5" Type="http://schemas.openxmlformats.org/officeDocument/2006/relationships/tags" Target="../tags/tag109.xml"/><Relationship Id="rId10" Type="http://schemas.openxmlformats.org/officeDocument/2006/relationships/image" Target="../media/image13.png"/><Relationship Id="rId4" Type="http://schemas.openxmlformats.org/officeDocument/2006/relationships/tags" Target="../tags/tag108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10" Type="http://schemas.openxmlformats.org/officeDocument/2006/relationships/image" Target="../media/image16.png"/><Relationship Id="rId4" Type="http://schemas.openxmlformats.org/officeDocument/2006/relationships/tags" Target="../tags/tag114.xm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12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20.png"/><Relationship Id="rId5" Type="http://schemas.openxmlformats.org/officeDocument/2006/relationships/tags" Target="../tags/tag127.xml"/><Relationship Id="rId10" Type="http://schemas.openxmlformats.org/officeDocument/2006/relationships/image" Target="../media/image19.png"/><Relationship Id="rId4" Type="http://schemas.openxmlformats.org/officeDocument/2006/relationships/tags" Target="../tags/tag126.xml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3859891"/>
            <a:ext cx="10515600" cy="98946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6 </a:t>
            </a:r>
            <a:r>
              <a:rPr lang="zh-CN" altLang="en-US" dirty="0"/>
              <a:t>地址映射与共享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12470" y="5389744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1403103</a:t>
            </a:r>
            <a:r>
              <a:rPr lang="zh-CN" altLang="en-US" dirty="0"/>
              <a:t>班</a:t>
            </a: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484935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计算机科学与技术学院</a:t>
            </a: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60450" y="593012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                                           </a:t>
            </a:r>
            <a:r>
              <a:rPr lang="zh-CN" altLang="en-US" dirty="0"/>
              <a:t>佘阳</a:t>
            </a:r>
            <a:r>
              <a:rPr lang="en-US" altLang="zh-CN" dirty="0"/>
              <a:t>/</a:t>
            </a:r>
            <a:r>
              <a:rPr lang="zh-CN" altLang="en-US" dirty="0"/>
              <a:t>金策                                                  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58828" y="1894493"/>
            <a:ext cx="4514534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看</a:t>
            </a:r>
            <a:r>
              <a:rPr lang="en-US" altLang="zh-CN" sz="2800" dirty="0"/>
              <a:t>ds</a:t>
            </a:r>
          </a:p>
          <a:p>
            <a:r>
              <a:rPr lang="en-US" altLang="zh-CN" sz="2800" dirty="0"/>
              <a:t>0x0017 = 0000000000010111. RPL = 11</a:t>
            </a:r>
            <a:r>
              <a:rPr lang="zh-CN" altLang="en-US" sz="2800" dirty="0"/>
              <a:t>，最低的特权级（很好理解，因为实在应用程序中执行）。 </a:t>
            </a:r>
            <a:endParaRPr lang="en-US" altLang="zh-CN" sz="2800" dirty="0"/>
          </a:p>
          <a:p>
            <a:r>
              <a:rPr lang="en-US" altLang="zh-CN" sz="2800" dirty="0"/>
              <a:t>TI = 1, </a:t>
            </a:r>
            <a:r>
              <a:rPr lang="zh-CN" altLang="en-US" sz="2800" dirty="0"/>
              <a:t>表示在</a:t>
            </a:r>
            <a:r>
              <a:rPr lang="en-US" altLang="zh-CN" sz="2800" dirty="0"/>
              <a:t>LDT</a:t>
            </a:r>
            <a:r>
              <a:rPr lang="zh-CN" altLang="en-US" sz="2800" dirty="0"/>
              <a:t>中查找，</a:t>
            </a:r>
            <a:endParaRPr lang="en-US" altLang="zh-CN" sz="2800" dirty="0"/>
          </a:p>
          <a:p>
            <a:r>
              <a:rPr lang="zh-CN" altLang="en-US" sz="2800" dirty="0"/>
              <a:t>查找谁？ </a:t>
            </a:r>
            <a:r>
              <a:rPr lang="en-US" altLang="zh-CN" sz="2800" dirty="0"/>
              <a:t>10 = 2</a:t>
            </a:r>
            <a:r>
              <a:rPr lang="zh-CN" altLang="en-US" sz="2800" dirty="0"/>
              <a:t>。。查找从</a:t>
            </a:r>
            <a:r>
              <a:rPr lang="en-US" altLang="zh-CN" sz="2800" dirty="0"/>
              <a:t>LDT</a:t>
            </a:r>
            <a:r>
              <a:rPr lang="zh-CN" altLang="en-US" sz="2800" dirty="0"/>
              <a:t>表中的第</a:t>
            </a:r>
            <a:r>
              <a:rPr lang="en-US" altLang="zh-CN" sz="2800" dirty="0"/>
              <a:t>3</a:t>
            </a:r>
            <a:r>
              <a:rPr lang="zh-CN" altLang="en-US" sz="2800" dirty="0"/>
              <a:t>个段描述符（在</a:t>
            </a:r>
            <a:r>
              <a:rPr lang="en-US" altLang="zh-CN" sz="2800" dirty="0"/>
              <a:t>LDT</a:t>
            </a:r>
            <a:r>
              <a:rPr lang="zh-CN" altLang="en-US" sz="2800" dirty="0"/>
              <a:t>中，从</a:t>
            </a:r>
            <a:r>
              <a:rPr lang="en-US" altLang="zh-CN" sz="2800" dirty="0"/>
              <a:t>0</a:t>
            </a:r>
            <a:r>
              <a:rPr lang="zh-CN" altLang="en-US" sz="2800" dirty="0"/>
              <a:t>开始编号）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621" y="1894493"/>
            <a:ext cx="5841002" cy="4268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57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58828" y="1894493"/>
            <a:ext cx="4514534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/>
              <a:t>LDT</a:t>
            </a:r>
            <a:r>
              <a:rPr lang="zh-CN" altLang="en-US" sz="2800" dirty="0"/>
              <a:t>和</a:t>
            </a:r>
            <a:r>
              <a:rPr lang="en-US" altLang="zh-CN" sz="2800" dirty="0"/>
              <a:t>GDT</a:t>
            </a:r>
            <a:r>
              <a:rPr lang="zh-CN" altLang="en-US" sz="2800" dirty="0"/>
              <a:t>差不多，都是每项占</a:t>
            </a:r>
            <a:r>
              <a:rPr lang="en-US" altLang="zh-CN" sz="2800" dirty="0"/>
              <a:t>8</a:t>
            </a:r>
            <a:r>
              <a:rPr lang="zh-CN" altLang="en-US" sz="2800" dirty="0"/>
              <a:t>个字节 所以第三项</a:t>
            </a:r>
            <a:r>
              <a:rPr lang="en-US" altLang="zh-CN" sz="2800" dirty="0"/>
              <a:t>(</a:t>
            </a:r>
            <a:r>
              <a:rPr lang="zh-CN" altLang="en-US" sz="2800" b="1" dirty="0"/>
              <a:t>从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开始记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r>
              <a:rPr lang="en-US" altLang="zh-CN" sz="2800" dirty="0"/>
              <a:t>dl=0x00003fff, dh=0x10c0f300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这样</a:t>
            </a:r>
            <a:r>
              <a:rPr lang="zh-CN" altLang="en-US" sz="2800" dirty="0"/>
              <a:t>的话段描述符就是</a:t>
            </a:r>
            <a:r>
              <a:rPr lang="en-US" altLang="zh-CN" sz="2800" dirty="0"/>
              <a:t>0x10000000</a:t>
            </a:r>
          </a:p>
          <a:p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7769" y="1894493"/>
            <a:ext cx="5509737" cy="38494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55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6491" y="1696222"/>
            <a:ext cx="11236611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这个段描述符里面装的是什么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一个</a:t>
            </a:r>
            <a:r>
              <a:rPr lang="en-US" altLang="zh-CN" sz="2800" dirty="0"/>
              <a:t>64</a:t>
            </a:r>
            <a:r>
              <a:rPr lang="zh-CN" altLang="en-US" sz="2800" dirty="0"/>
              <a:t>位的二进制数。存放段的基址和段限长等重要的数据</a:t>
            </a:r>
            <a:endParaRPr lang="en-US" altLang="zh-CN" sz="2800" dirty="0"/>
          </a:p>
          <a:p>
            <a:r>
              <a:rPr lang="en-US" altLang="zh-CN" sz="2800" dirty="0"/>
              <a:t>P</a:t>
            </a:r>
            <a:r>
              <a:rPr lang="zh-CN" altLang="en-US" sz="2800" dirty="0"/>
              <a:t>（</a:t>
            </a:r>
            <a:r>
              <a:rPr lang="en-US" altLang="zh-CN" sz="2800" dirty="0"/>
              <a:t>Present)</a:t>
            </a:r>
            <a:r>
              <a:rPr lang="zh-CN" altLang="en-US" sz="2800" dirty="0"/>
              <a:t>是段是否存在的</a:t>
            </a:r>
            <a:r>
              <a:rPr lang="zh-CN" altLang="en-US" sz="2800" dirty="0" smtClean="0"/>
              <a:t>标记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S</a:t>
            </a:r>
            <a:r>
              <a:rPr lang="zh-CN" altLang="en-US" sz="2800" dirty="0"/>
              <a:t>用来表示 是系统段描述符（</a:t>
            </a:r>
            <a:r>
              <a:rPr lang="en-US" altLang="zh-CN" sz="2800" dirty="0"/>
              <a:t>S=0</a:t>
            </a:r>
            <a:r>
              <a:rPr lang="zh-CN" altLang="en-US" sz="2800" dirty="0"/>
              <a:t>）还是 代码或者数据段描述符（</a:t>
            </a:r>
            <a:r>
              <a:rPr lang="en-US" altLang="zh-CN" sz="2800" dirty="0"/>
              <a:t>S=1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TYPE </a:t>
            </a:r>
            <a:r>
              <a:rPr lang="zh-CN" altLang="en-US" sz="2800" dirty="0"/>
              <a:t>表示段的类型，比如数据段，代码段，可读，可写</a:t>
            </a:r>
            <a:endParaRPr lang="en-US" altLang="zh-CN" sz="2800" dirty="0"/>
          </a:p>
          <a:p>
            <a:r>
              <a:rPr lang="en-US" altLang="zh-CN" sz="2800" dirty="0"/>
              <a:t>DPL</a:t>
            </a:r>
            <a:r>
              <a:rPr lang="zh-CN" altLang="en-US" sz="2800" dirty="0"/>
              <a:t>是段的权限，和前面提到的</a:t>
            </a:r>
            <a:r>
              <a:rPr lang="en-US" altLang="zh-CN" sz="2800" dirty="0"/>
              <a:t>CPLRPL</a:t>
            </a:r>
            <a:r>
              <a:rPr lang="zh-CN" altLang="en-US" sz="2800" dirty="0"/>
              <a:t>一起</a:t>
            </a:r>
            <a:r>
              <a:rPr lang="zh-CN" altLang="en-US" sz="2800" dirty="0" smtClean="0"/>
              <a:t>使用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G</a:t>
            </a:r>
            <a:r>
              <a:rPr lang="zh-CN" altLang="en-US" sz="2800" dirty="0"/>
              <a:t>是粒度。</a:t>
            </a:r>
            <a:r>
              <a:rPr lang="en-US" altLang="zh-CN" sz="2800" dirty="0"/>
              <a:t>G=0</a:t>
            </a:r>
            <a:r>
              <a:rPr lang="zh-CN" altLang="en-US" sz="2800" dirty="0"/>
              <a:t>表示段限长以位为单位，</a:t>
            </a:r>
            <a:r>
              <a:rPr lang="en-US" altLang="zh-CN" sz="2800" dirty="0"/>
              <a:t>G=1</a:t>
            </a:r>
            <a:r>
              <a:rPr lang="zh-CN" altLang="en-US" sz="2800" dirty="0"/>
              <a:t>表示段限长以</a:t>
            </a:r>
            <a:r>
              <a:rPr lang="en-US" altLang="zh-CN" sz="2800" dirty="0"/>
              <a:t>4KB</a:t>
            </a:r>
            <a:r>
              <a:rPr lang="zh-CN" altLang="en-US" sz="2800" dirty="0"/>
              <a:t>为单位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1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3628" y="1590589"/>
            <a:ext cx="4026930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上面的例子中 </a:t>
            </a:r>
            <a:r>
              <a:rPr lang="en-US" altLang="zh-CN" sz="2800" dirty="0"/>
              <a:t>0x10000000 ,</a:t>
            </a:r>
            <a:r>
              <a:rPr lang="zh-CN" altLang="en-US" sz="2800" dirty="0"/>
              <a:t>这个就是</a:t>
            </a:r>
            <a:r>
              <a:rPr lang="en-US" altLang="zh-CN" sz="2800" dirty="0"/>
              <a:t>ds</a:t>
            </a:r>
            <a:r>
              <a:rPr lang="zh-CN" altLang="en-US" sz="2800" dirty="0"/>
              <a:t>段在线性地址空间的起始地址</a:t>
            </a:r>
            <a:endParaRPr lang="en-US" altLang="zh-CN" sz="2800" dirty="0"/>
          </a:p>
          <a:p>
            <a:r>
              <a:rPr lang="zh-CN" altLang="en-US" sz="2800" dirty="0"/>
              <a:t>段基址</a:t>
            </a:r>
            <a:r>
              <a:rPr lang="en-US" altLang="zh-CN" sz="2800" dirty="0"/>
              <a:t>+</a:t>
            </a:r>
            <a:r>
              <a:rPr lang="zh-CN" altLang="en-US" sz="2800" dirty="0"/>
              <a:t>偏移地址 </a:t>
            </a:r>
            <a:r>
              <a:rPr lang="en-US" altLang="zh-CN" sz="2800" dirty="0"/>
              <a:t>= </a:t>
            </a:r>
            <a:r>
              <a:rPr lang="zh-CN" altLang="en-US" sz="2800" dirty="0"/>
              <a:t>线性地址</a:t>
            </a:r>
            <a:endParaRPr lang="en-US" altLang="zh-CN" sz="2800" dirty="0"/>
          </a:p>
          <a:p>
            <a:r>
              <a:rPr lang="en-US" altLang="zh-CN" sz="2800" dirty="0"/>
              <a:t>ds:0x3004</a:t>
            </a:r>
            <a:r>
              <a:rPr lang="zh-CN" altLang="en-US" sz="2800" dirty="0"/>
              <a:t>的线性地址： </a:t>
            </a:r>
            <a:r>
              <a:rPr lang="en-US" altLang="zh-CN" sz="2800" dirty="0"/>
              <a:t>0x10000000 + 0x3004 = 0x10003004</a:t>
            </a:r>
          </a:p>
          <a:p>
            <a:r>
              <a:rPr lang="en-US" altLang="zh-CN" sz="2800" dirty="0" err="1"/>
              <a:t>calc</a:t>
            </a:r>
            <a:r>
              <a:rPr lang="en-US" altLang="zh-CN" sz="2800" dirty="0"/>
              <a:t> ds:0x3004</a:t>
            </a:r>
            <a:r>
              <a:rPr lang="zh-CN" altLang="en-US" sz="2800" dirty="0"/>
              <a:t>就可以验证了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5811" y="2001795"/>
            <a:ext cx="5863108" cy="3863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0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3627" y="1590589"/>
            <a:ext cx="3921411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看其他内容 </a:t>
            </a:r>
            <a:r>
              <a:rPr lang="en-US" altLang="zh-CN" sz="2000" dirty="0" err="1"/>
              <a:t>xp</a:t>
            </a:r>
            <a:r>
              <a:rPr lang="en-US" altLang="zh-CN" sz="2000" dirty="0"/>
              <a:t>/68w 0</a:t>
            </a:r>
          </a:p>
          <a:p>
            <a:r>
              <a:rPr lang="zh-CN" altLang="en-US" sz="2000" dirty="0"/>
              <a:t>看到的东西就是页目录表和页表中的内容 </a:t>
            </a:r>
            <a:r>
              <a:rPr lang="en-US" altLang="zh-CN" sz="2000" dirty="0"/>
              <a:t>1024</a:t>
            </a:r>
            <a:r>
              <a:rPr lang="zh-CN" altLang="en-US" sz="2000" dirty="0"/>
              <a:t>个</a:t>
            </a:r>
            <a:r>
              <a:rPr lang="en-US" altLang="zh-CN" sz="2000" dirty="0"/>
              <a:t>32</a:t>
            </a:r>
            <a:r>
              <a:rPr lang="zh-CN" altLang="en-US" sz="2000" dirty="0"/>
              <a:t>位（</a:t>
            </a:r>
            <a:r>
              <a:rPr lang="en-US" altLang="zh-CN" sz="2000" dirty="0"/>
              <a:t>4K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32</a:t>
            </a:r>
            <a:r>
              <a:rPr lang="zh-CN" altLang="en-US" sz="2000" dirty="0"/>
              <a:t>位中的前</a:t>
            </a:r>
            <a:r>
              <a:rPr lang="en-US" altLang="zh-CN" sz="2000" dirty="0"/>
              <a:t>20</a:t>
            </a:r>
            <a:r>
              <a:rPr lang="zh-CN" altLang="en-US" sz="2000" dirty="0"/>
              <a:t>位是物理页框号，后面的是一些属性（最重要的是最后一位</a:t>
            </a:r>
            <a:r>
              <a:rPr lang="en-US" altLang="zh-CN" sz="2000" dirty="0"/>
              <a:t>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我们要找的是第</a:t>
            </a:r>
            <a:r>
              <a:rPr lang="en-US" altLang="zh-CN" sz="2000" dirty="0"/>
              <a:t>65</a:t>
            </a:r>
            <a:r>
              <a:rPr lang="zh-CN" altLang="en-US" sz="2000" dirty="0"/>
              <a:t>个页目录项 </a:t>
            </a:r>
            <a:r>
              <a:rPr lang="en-US" altLang="zh-CN" sz="2000" dirty="0" err="1"/>
              <a:t>xp</a:t>
            </a:r>
            <a:r>
              <a:rPr lang="en-US" altLang="zh-CN" sz="2000" dirty="0"/>
              <a:t>/w 0+64*4</a:t>
            </a:r>
          </a:p>
          <a:p>
            <a:r>
              <a:rPr lang="en-US" altLang="zh-CN" sz="2000" dirty="0"/>
              <a:t>027</a:t>
            </a:r>
            <a:r>
              <a:rPr lang="zh-CN" altLang="en-US" sz="2000" dirty="0"/>
              <a:t>是属性</a:t>
            </a:r>
            <a:endParaRPr lang="en-US" altLang="zh-CN" sz="2000" dirty="0"/>
          </a:p>
          <a:p>
            <a:r>
              <a:rPr lang="en-US" altLang="zh-CN" sz="2000" dirty="0"/>
              <a:t>P=1 </a:t>
            </a:r>
            <a:r>
              <a:rPr lang="zh-CN" altLang="en-US" sz="2000" dirty="0"/>
              <a:t>页表所在的物理页框号 </a:t>
            </a:r>
            <a:endParaRPr lang="en-US" altLang="zh-CN" sz="2000" dirty="0"/>
          </a:p>
          <a:p>
            <a:r>
              <a:rPr lang="en-US" altLang="zh-CN" sz="2000" dirty="0" smtClean="0"/>
              <a:t>0x00fa9  </a:t>
            </a:r>
            <a:r>
              <a:rPr lang="zh-CN" altLang="en-US" sz="2000" dirty="0"/>
              <a:t>页表在物理内存的</a:t>
            </a:r>
            <a:r>
              <a:rPr lang="en-US" altLang="zh-CN" sz="2000" dirty="0" smtClean="0"/>
              <a:t>0x00fa9</a:t>
            </a:r>
            <a:r>
              <a:rPr lang="zh-CN" altLang="en-US" sz="2000" dirty="0" smtClean="0"/>
              <a:t>位置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 smtClean="0"/>
              <a:t>0x00fa9</a:t>
            </a:r>
            <a:r>
              <a:rPr lang="zh-CN" altLang="en-US" sz="2000" dirty="0" smtClean="0"/>
              <a:t>开始</a:t>
            </a:r>
            <a:r>
              <a:rPr lang="zh-CN" altLang="en-US" sz="2000" dirty="0"/>
              <a:t>查找</a:t>
            </a:r>
            <a:r>
              <a:rPr lang="en-US" altLang="zh-CN" sz="2000" dirty="0"/>
              <a:t>3</a:t>
            </a:r>
            <a:r>
              <a:rPr lang="zh-CN" altLang="en-US" sz="2000" dirty="0"/>
              <a:t>号页表项 </a:t>
            </a:r>
            <a:r>
              <a:rPr lang="en-US" altLang="zh-CN" sz="2000" dirty="0" err="1"/>
              <a:t>xp</a:t>
            </a:r>
            <a:r>
              <a:rPr lang="en-US" altLang="zh-CN" sz="2000" dirty="0"/>
              <a:t>/w </a:t>
            </a:r>
            <a:r>
              <a:rPr lang="en-US" altLang="zh-CN" sz="2000" dirty="0" smtClean="0"/>
              <a:t>0x00fa9000+3*4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401" y="1730632"/>
            <a:ext cx="6100048" cy="3945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36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31822" y="2002481"/>
            <a:ext cx="3921411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线性地址 </a:t>
            </a:r>
            <a:r>
              <a:rPr lang="en-US" altLang="zh-CN" sz="2000" dirty="0"/>
              <a:t>0x10003004</a:t>
            </a:r>
            <a:r>
              <a:rPr lang="zh-CN" altLang="en-US" sz="2000" dirty="0"/>
              <a:t>对应的物理页框号为</a:t>
            </a:r>
            <a:r>
              <a:rPr lang="en-US" altLang="zh-CN" sz="2000" dirty="0" smtClean="0"/>
              <a:t>0x00fa6067 </a:t>
            </a:r>
            <a:r>
              <a:rPr lang="en-US" altLang="zh-CN" sz="2000" dirty="0"/>
              <a:t>, </a:t>
            </a:r>
            <a:r>
              <a:rPr lang="zh-CN" altLang="en-US" sz="2000" dirty="0"/>
              <a:t>页内偏移是</a:t>
            </a:r>
            <a:r>
              <a:rPr lang="en-US" altLang="zh-CN" sz="2000" dirty="0" smtClean="0"/>
              <a:t>0x004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0x00fa6004</a:t>
            </a:r>
          </a:p>
          <a:p>
            <a:endParaRPr lang="en-US" altLang="zh-CN" sz="2000" dirty="0"/>
          </a:p>
          <a:p>
            <a:r>
              <a:rPr lang="zh-CN" altLang="en-US" sz="2000" dirty="0"/>
              <a:t>验证</a:t>
            </a:r>
            <a:endParaRPr lang="en-US" altLang="zh-CN" sz="2000" dirty="0"/>
          </a:p>
          <a:p>
            <a:r>
              <a:rPr lang="zh-CN" altLang="en-US" sz="2000" dirty="0"/>
              <a:t>验证成功</a:t>
            </a:r>
            <a:r>
              <a:rPr lang="en-US" altLang="zh-CN" sz="2000" dirty="0"/>
              <a:t>~</a:t>
            </a:r>
          </a:p>
          <a:p>
            <a:r>
              <a:rPr lang="en-US" altLang="zh-CN" sz="2000" dirty="0" smtClean="0"/>
              <a:t>0x00fa6004 </a:t>
            </a:r>
            <a:r>
              <a:rPr lang="zh-CN" altLang="en-US" sz="2000" dirty="0"/>
              <a:t>就是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的物理地址</a:t>
            </a:r>
            <a:endParaRPr lang="en-US" altLang="zh-CN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401" y="1730632"/>
            <a:ext cx="6100048" cy="3945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51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9461" cy="962818"/>
            <a:chOff x="1979636" y="1278391"/>
            <a:chExt cx="330946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7963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5200" y="1828800"/>
            <a:ext cx="4963795" cy="10058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x-none" sz="2000">
                <a:solidFill>
                  <a:schemeClr val="tx1">
                    <a:lumMod val="50000"/>
                  </a:schemeClr>
                </a:solidFill>
                <a:sym typeface="+mn-ea"/>
              </a:rPr>
              <a:t>用线性地址找到物理地址</a:t>
            </a:r>
          </a:p>
          <a:p>
            <a:pPr algn="l"/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setpmem 0x00fa6004 4 0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sym typeface="+mn-ea"/>
              </a:rPr>
              <a:t>将物理地址设为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sym typeface="+mn-ea"/>
              </a:rPr>
              <a:t>0</a:t>
            </a:r>
          </a:p>
          <a:p>
            <a:pPr algn="l"/>
            <a:endParaRPr lang="x-none" altLang="zh-CN" sz="20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4551" y="2526717"/>
            <a:ext cx="4990465" cy="31997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7025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5200" y="1807845"/>
            <a:ext cx="3046730" cy="10058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bochs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虚拟机中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test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已退出</a:t>
            </a:r>
            <a:endParaRPr lang="zh-CN" altLang="en-US" sz="20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algn="l"/>
            <a:endParaRPr lang="zh-CN" altLang="en-US" sz="20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algn="l"/>
            <a:endParaRPr lang="zh-CN" altLang="en-US" sz="20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4315" y="1939925"/>
            <a:ext cx="5419090" cy="35902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共享内存具体操作及结果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在实验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基础上修改</a:t>
            </a:r>
            <a:endParaRPr lang="zh-CN" altLang="en-US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、修改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mm/makefile</a:t>
            </a:r>
            <a:endParaRPr lang="en-US" altLang="zh-CN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、修改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mm/memory.c</a:t>
            </a:r>
            <a:endParaRPr lang="en-US" altLang="zh-CN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防止程序中断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2115" y="639445"/>
            <a:ext cx="7705725" cy="946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735" y="2009140"/>
            <a:ext cx="6281420" cy="986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1200" y="3657600"/>
            <a:ext cx="8333740" cy="14852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0097" y="34748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共享内存具体操作及结果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965835" y="1466215"/>
            <a:ext cx="5311140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、编写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mm/shm.c</a:t>
            </a:r>
            <a:endParaRPr lang="en-US" altLang="zh-CN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 修改kernel/system_call.s </a:t>
            </a:r>
            <a:endParaRPr lang="zh-CN" altLang="en-US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include/linux/sys.h </a:t>
            </a:r>
            <a:endParaRPr lang="zh-CN" altLang="en-US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include/unistd.h（挂载）</a:t>
            </a:r>
            <a:endParaRPr lang="zh-CN" altLang="en-US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添加系统调用shmat() 与 shmget() 两个系统调用，类似实验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，此外在include/unistd.h中定义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725" y="5841365"/>
            <a:ext cx="5594985" cy="543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0800" y="1673225"/>
            <a:ext cx="5541010" cy="4298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35"/>
            <a:ext cx="9786620" cy="4521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ct val="120000"/>
              </a:lnSpc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zh-CN" altLang="en-US" sz="20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1.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用Bochs调试工具跟踪Linux 0.11的地址翻译（地址映射）过程，了解IA-32和Linux 0.11的内存管理机制；</a:t>
            </a:r>
            <a:endParaRPr lang="zh-CN" altLang="en-US" sz="24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2.在Ubuntu上编写多进程的生产者—消费者程序，用共享内存做缓冲区；</a:t>
            </a:r>
            <a:endParaRPr lang="zh-CN" altLang="en-US" sz="24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lnSpc>
                <a:spcPct val="120000"/>
              </a:lnSpc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3.在信号量实验的基础上，为Linux 0.11增加共享内存功能，并将生产者—消费者程序移植到Linux 0.11。</a:t>
            </a:r>
            <a:endParaRPr lang="zh-CN" altLang="en-US" sz="24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lvl="0"/>
            <a:endParaRPr lang="x-none" altLang="zh-CN" sz="2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4858" y="362721"/>
            <a:ext cx="3304540" cy="962818"/>
            <a:chOff x="1984557" y="1278391"/>
            <a:chExt cx="3304540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84557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实验内容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57006"/>
            <a:ext cx="3304381" cy="968533"/>
            <a:chOff x="1984716" y="1272676"/>
            <a:chExt cx="3304381" cy="968533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3447" y="1272676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共享内存具体操作及结果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2434590" y="224599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92835" y="1593215"/>
            <a:ext cx="10313035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5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、编写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producer.c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和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consumer.c</a:t>
            </a:r>
            <a:endParaRPr lang="en-US" altLang="zh-CN" sz="24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复制到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bochs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编译运行</a:t>
            </a:r>
            <a:endParaRPr lang="zh-CN" altLang="en-US" sz="24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./producer &amp;</a:t>
            </a:r>
            <a:endParaRPr lang="en-US" altLang="zh-CN" sz="24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./consumer</a:t>
            </a:r>
            <a:endParaRPr lang="en-US" altLang="zh-CN" sz="24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endParaRPr lang="x-none" altLang="zh-CN" sz="240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x-none" altLang="zh-CN" sz="180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7255" y="2287270"/>
            <a:ext cx="5453380" cy="44373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6517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20156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共享内存具体操作及结果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8425" y="1762125"/>
            <a:ext cx="4450715" cy="4143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4165" y="3441700"/>
            <a:ext cx="2799715" cy="35236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7645" y="219075"/>
            <a:ext cx="5533390" cy="3542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/>
          <p:nvPr>
            <p:custDataLst>
              <p:tags r:id="rId2"/>
            </p:custDataLst>
          </p:nvPr>
        </p:nvSpPr>
        <p:spPr bwMode="auto">
          <a:xfrm>
            <a:off x="5033964" y="4641851"/>
            <a:ext cx="2155825" cy="379413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5304970" y="1965960"/>
            <a:ext cx="1611086" cy="1611086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5200" y="1807845"/>
            <a:ext cx="4587103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./</a:t>
            </a:r>
            <a:r>
              <a:rPr lang="en-US" altLang="zh-CN" sz="2400" dirty="0" err="1"/>
              <a:t>dbg-asm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编译运行</a:t>
            </a:r>
            <a:r>
              <a:rPr lang="en-US" altLang="zh-CN" sz="2400" dirty="0" err="1"/>
              <a:t>test.c</a:t>
            </a:r>
            <a:r>
              <a:rPr lang="en-US" altLang="zh-CN" sz="2400" dirty="0"/>
              <a:t> , </a:t>
            </a:r>
            <a:r>
              <a:rPr lang="zh-CN" altLang="en-US" sz="2400" dirty="0"/>
              <a:t>程序进入死循环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Crtl+c</a:t>
            </a:r>
            <a:r>
              <a:rPr lang="en-US" altLang="zh-CN" sz="2400" dirty="0"/>
              <a:t> </a:t>
            </a:r>
            <a:r>
              <a:rPr lang="zh-CN" altLang="en-US" sz="2400" dirty="0"/>
              <a:t>停止运行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</a:t>
            </a:r>
            <a:r>
              <a:rPr lang="zh-CN" altLang="en-US" sz="2400" dirty="0"/>
              <a:t>单步调试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出现</a:t>
            </a:r>
            <a:r>
              <a:rPr lang="en-US" altLang="zh-CN" sz="2400" dirty="0"/>
              <a:t>000f </a:t>
            </a:r>
            <a:r>
              <a:rPr lang="en-US" altLang="zh-CN" sz="2400" dirty="0" err="1"/>
              <a:t>cmp</a:t>
            </a:r>
            <a:endParaRPr lang="en-US" altLang="zh-CN" sz="2400" dirty="0"/>
          </a:p>
          <a:p>
            <a:endParaRPr lang="x-none" altLang="zh-CN" dirty="0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0355" y="3439160"/>
            <a:ext cx="5438140" cy="3418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3055" y="0"/>
            <a:ext cx="5292740" cy="3439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5200" y="1807845"/>
            <a:ext cx="2138045" cy="944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5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、输入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u/7</a:t>
            </a:r>
            <a:endParaRPr lang="en-US" altLang="zh-CN" sz="2800" kern="120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+mn-cs"/>
              <a:sym typeface="+mn-ea"/>
            </a:endParaRPr>
          </a:p>
          <a:p>
            <a:pPr algn="l" defTabSz="685800">
              <a:spcBef>
                <a:spcPct val="0"/>
              </a:spcBef>
              <a:buSzPct val="100000"/>
              <a:buFont typeface="Arial" panose="020B0604020202020204" pitchFamily="34" charset="0"/>
            </a:pP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6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、输入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sreg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0255" y="1733550"/>
            <a:ext cx="7482840" cy="4553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5200" y="1807845"/>
            <a:ext cx="9974649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/>
              <a:t>ds:0x3004</a:t>
            </a:r>
            <a:r>
              <a:rPr lang="zh-CN" altLang="en-US" sz="2800" dirty="0"/>
              <a:t>是虚拟地址</a:t>
            </a:r>
            <a:r>
              <a:rPr lang="en-US" altLang="zh-CN" sz="2800" dirty="0"/>
              <a:t>, ds</a:t>
            </a:r>
            <a:r>
              <a:rPr lang="zh-CN" altLang="en-US" sz="2800" dirty="0"/>
              <a:t>表明这个虚拟地址在</a:t>
            </a:r>
            <a:r>
              <a:rPr lang="en-US" altLang="zh-CN" sz="2800" dirty="0"/>
              <a:t>ds</a:t>
            </a:r>
            <a:r>
              <a:rPr lang="zh-CN" altLang="en-US" sz="2800" dirty="0" smtClean="0"/>
              <a:t>段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首先要找到段表，然后通过</a:t>
            </a:r>
            <a:r>
              <a:rPr lang="en-US" altLang="zh-CN" sz="2800" dirty="0"/>
              <a:t>ds</a:t>
            </a:r>
            <a:r>
              <a:rPr lang="zh-CN" altLang="en-US" sz="2800" dirty="0"/>
              <a:t>的值在段表中找到</a:t>
            </a:r>
            <a:r>
              <a:rPr lang="en-US" altLang="zh-CN" sz="2800" dirty="0"/>
              <a:t>ds</a:t>
            </a:r>
            <a:r>
              <a:rPr lang="zh-CN" altLang="en-US" sz="2800" dirty="0"/>
              <a:t>段的具体信息，然后才能就行进行地址</a:t>
            </a:r>
            <a:r>
              <a:rPr lang="zh-CN" altLang="en-US" sz="2800" dirty="0" smtClean="0"/>
              <a:t>翻译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每个在</a:t>
            </a:r>
            <a:r>
              <a:rPr lang="en-US" altLang="zh-CN" sz="2800" dirty="0"/>
              <a:t>IA-32</a:t>
            </a:r>
            <a:r>
              <a:rPr lang="zh-CN" altLang="en-US" sz="2800" dirty="0"/>
              <a:t>上运行的应用程序都有一个段表，叫</a:t>
            </a:r>
            <a:r>
              <a:rPr lang="en-US" altLang="zh-CN" sz="2800" dirty="0"/>
              <a:t>LDT</a:t>
            </a:r>
            <a:r>
              <a:rPr lang="zh-CN" altLang="en-US" sz="2800" dirty="0"/>
              <a:t>，段的信息叫段</a:t>
            </a:r>
            <a:r>
              <a:rPr lang="zh-CN" altLang="en-US" sz="2800" dirty="0" smtClean="0"/>
              <a:t>描述符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LDT</a:t>
            </a:r>
            <a:r>
              <a:rPr lang="zh-CN" altLang="en-US" sz="2800" dirty="0"/>
              <a:t>存在于哪里？</a:t>
            </a:r>
            <a:r>
              <a:rPr lang="en-US" altLang="zh-CN" sz="2800" dirty="0" err="1"/>
              <a:t>ldtr</a:t>
            </a:r>
            <a:r>
              <a:rPr lang="zh-CN" altLang="en-US" sz="2800" dirty="0"/>
              <a:t>寄存器是线索的起点，通过他可以在</a:t>
            </a:r>
            <a:r>
              <a:rPr lang="en-US" altLang="zh-CN" sz="2800" dirty="0"/>
              <a:t>GDT</a:t>
            </a:r>
            <a:r>
              <a:rPr lang="zh-CN" altLang="en-US" sz="2800" dirty="0"/>
              <a:t>（全局描述符表）中找到</a:t>
            </a:r>
            <a:r>
              <a:rPr lang="en-US" altLang="zh-CN" sz="2800" dirty="0"/>
              <a:t>LDT</a:t>
            </a:r>
            <a:r>
              <a:rPr lang="zh-CN" altLang="en-US" sz="2800" dirty="0"/>
              <a:t>的物理地址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6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3628" y="1684337"/>
            <a:ext cx="4842475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/>
              <a:t>sreg</a:t>
            </a:r>
            <a:r>
              <a:rPr lang="en-US" altLang="zh-CN" sz="2800" dirty="0"/>
              <a:t> </a:t>
            </a:r>
            <a:r>
              <a:rPr lang="zh-CN" altLang="en-US" sz="2800" dirty="0"/>
              <a:t>找到</a:t>
            </a:r>
            <a:r>
              <a:rPr lang="en-US" altLang="zh-CN" sz="2800" dirty="0" err="1"/>
              <a:t>ldtr</a:t>
            </a:r>
            <a:r>
              <a:rPr lang="zh-CN" altLang="en-US" sz="2800" dirty="0"/>
              <a:t>的值 </a:t>
            </a:r>
            <a:r>
              <a:rPr lang="en-US" altLang="zh-CN" sz="2800" dirty="0"/>
              <a:t>—— 0x0068</a:t>
            </a:r>
            <a:r>
              <a:rPr lang="zh-CN" altLang="en-US" sz="2800" dirty="0"/>
              <a:t>，转化为二进制 </a:t>
            </a:r>
            <a:r>
              <a:rPr lang="en-US" altLang="zh-CN" sz="2800" dirty="0"/>
              <a:t>0000000001101000 </a:t>
            </a:r>
            <a:r>
              <a:rPr lang="zh-CN" altLang="en-US" sz="2800" dirty="0"/>
              <a:t>，这个数字表示</a:t>
            </a:r>
            <a:r>
              <a:rPr lang="en-US" altLang="zh-CN" sz="2800" dirty="0"/>
              <a:t>LDT</a:t>
            </a:r>
            <a:r>
              <a:rPr lang="zh-CN" altLang="en-US" sz="2800" dirty="0"/>
              <a:t>存在在</a:t>
            </a:r>
            <a:r>
              <a:rPr lang="en-US" altLang="zh-CN" sz="2800" dirty="0"/>
              <a:t>GDT</a:t>
            </a:r>
            <a:r>
              <a:rPr lang="zh-CN" altLang="en-US" sz="2800" dirty="0"/>
              <a:t>表的 </a:t>
            </a:r>
            <a:r>
              <a:rPr lang="en-US" altLang="zh-CN" sz="2800" dirty="0"/>
              <a:t>1101</a:t>
            </a:r>
            <a:r>
              <a:rPr lang="zh-CN" altLang="en-US" sz="2800" dirty="0"/>
              <a:t>号位置，即</a:t>
            </a:r>
            <a:r>
              <a:rPr lang="en-US" altLang="zh-CN" sz="2800" dirty="0"/>
              <a:t>13</a:t>
            </a:r>
            <a:r>
              <a:rPr lang="zh-CN" altLang="en-US" sz="2800" dirty="0"/>
              <a:t>号位置 </a:t>
            </a:r>
            <a:r>
              <a:rPr lang="en-US" altLang="zh-CN" sz="2800" dirty="0"/>
              <a:t>—— </a:t>
            </a:r>
            <a:r>
              <a:rPr lang="zh-CN" altLang="en-US" sz="2800" dirty="0"/>
              <a:t>段选择</a:t>
            </a:r>
            <a:r>
              <a:rPr lang="zh-CN" altLang="en-US" sz="2800" dirty="0" smtClean="0"/>
              <a:t>子</a:t>
            </a:r>
            <a:endParaRPr lang="en-US" altLang="zh-CN" sz="2800" dirty="0" smtClean="0"/>
          </a:p>
          <a:p>
            <a:r>
              <a:rPr lang="zh-CN" altLang="en-US" sz="2800" dirty="0" smtClean="0"/>
              <a:t>那</a:t>
            </a:r>
            <a:r>
              <a:rPr lang="en-US" altLang="zh-CN" sz="2800" dirty="0"/>
              <a:t>GDT</a:t>
            </a:r>
            <a:r>
              <a:rPr lang="zh-CN" altLang="en-US" sz="2800" dirty="0"/>
              <a:t>的位置在哪？就是上面执行</a:t>
            </a:r>
            <a:r>
              <a:rPr lang="en-US" altLang="zh-CN" sz="2800" dirty="0" err="1"/>
              <a:t>sreg</a:t>
            </a:r>
            <a:r>
              <a:rPr lang="zh-CN" altLang="en-US" sz="2800" dirty="0"/>
              <a:t>后</a:t>
            </a:r>
            <a:r>
              <a:rPr lang="en-US" altLang="zh-CN" sz="2800" dirty="0" err="1"/>
              <a:t>gdtr</a:t>
            </a:r>
            <a:r>
              <a:rPr lang="zh-CN" altLang="en-US" sz="2800" dirty="0"/>
              <a:t>的值，这里显示是</a:t>
            </a:r>
            <a:r>
              <a:rPr lang="en-US" altLang="zh-CN" sz="2800" dirty="0"/>
              <a:t>0x00005cb8(</a:t>
            </a:r>
            <a:r>
              <a:rPr lang="zh-CN" altLang="en-US" sz="2800" dirty="0"/>
              <a:t>实验指导书是</a:t>
            </a:r>
            <a:r>
              <a:rPr lang="en-US" altLang="zh-CN" sz="2800" dirty="0"/>
              <a:t>0x00005cc8)</a:t>
            </a:r>
            <a:r>
              <a:rPr lang="zh-CN" altLang="en-US" sz="2800" dirty="0"/>
              <a:t>，这个地址是物理地址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136" y="1684337"/>
            <a:ext cx="5486875" cy="406200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3629" y="1684337"/>
            <a:ext cx="4514534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查看从</a:t>
            </a:r>
            <a:r>
              <a:rPr lang="en-US" altLang="zh-CN" sz="2800" dirty="0"/>
              <a:t>0x00005cb8</a:t>
            </a:r>
            <a:r>
              <a:rPr lang="zh-CN" altLang="en-US" sz="2800" dirty="0"/>
              <a:t>开始的</a:t>
            </a:r>
            <a:r>
              <a:rPr lang="en-US" altLang="zh-CN" sz="2800" dirty="0"/>
              <a:t>32</a:t>
            </a:r>
            <a:r>
              <a:rPr lang="zh-CN" altLang="en-US" sz="2800" dirty="0"/>
              <a:t>个字， </a:t>
            </a:r>
            <a:r>
              <a:rPr lang="en-US" altLang="zh-CN" sz="2800" dirty="0"/>
              <a:t>GDT</a:t>
            </a:r>
            <a:r>
              <a:rPr lang="zh-CN" altLang="en-US" sz="2800" dirty="0"/>
              <a:t>表的前</a:t>
            </a:r>
            <a:r>
              <a:rPr lang="en-US" altLang="zh-CN" sz="2800" dirty="0"/>
              <a:t>16</a:t>
            </a:r>
            <a:r>
              <a:rPr lang="zh-CN" altLang="en-US" sz="2800" dirty="0"/>
              <a:t>项</a:t>
            </a:r>
            <a:endParaRPr lang="en-US" altLang="zh-CN" sz="2800" dirty="0"/>
          </a:p>
          <a:p>
            <a:r>
              <a:rPr lang="en-US" altLang="zh-CN" sz="2800" dirty="0"/>
              <a:t>GDT</a:t>
            </a:r>
            <a:r>
              <a:rPr lang="zh-CN" altLang="en-US" sz="2800" dirty="0"/>
              <a:t>表的每项都是</a:t>
            </a:r>
            <a:r>
              <a:rPr lang="en-US" altLang="zh-CN" sz="2800" dirty="0"/>
              <a:t>64</a:t>
            </a:r>
            <a:r>
              <a:rPr lang="zh-CN" altLang="en-US" sz="2800" dirty="0"/>
              <a:t>位，</a:t>
            </a:r>
            <a:r>
              <a:rPr lang="en-US" altLang="zh-CN" sz="2800" dirty="0"/>
              <a:t>8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字节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LDT</a:t>
            </a:r>
            <a:r>
              <a:rPr lang="zh-CN" altLang="en-US" sz="2800" dirty="0"/>
              <a:t>在</a:t>
            </a:r>
            <a:r>
              <a:rPr lang="en-US" altLang="zh-CN" sz="2800" dirty="0"/>
              <a:t>GDT</a:t>
            </a:r>
            <a:r>
              <a:rPr lang="zh-CN" altLang="en-US" sz="2800" dirty="0"/>
              <a:t>的第</a:t>
            </a:r>
            <a:r>
              <a:rPr lang="en-US" altLang="zh-CN" sz="2800" dirty="0"/>
              <a:t>13</a:t>
            </a:r>
            <a:r>
              <a:rPr lang="zh-CN" altLang="en-US" sz="2800" dirty="0"/>
              <a:t>位上</a:t>
            </a:r>
            <a:endParaRPr lang="en-US" altLang="zh-CN" sz="2800" dirty="0"/>
          </a:p>
          <a:p>
            <a:r>
              <a:rPr lang="en-US" altLang="zh-CN" sz="2800" dirty="0"/>
              <a:t>0x00005d20: </a:t>
            </a:r>
            <a:r>
              <a:rPr lang="en-US" altLang="zh-CN" sz="2800" dirty="0" smtClean="0"/>
              <a:t>0x52d00068 0x000082fd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5477" y="1684337"/>
            <a:ext cx="5494496" cy="36825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0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3629" y="1684337"/>
            <a:ext cx="4514534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/>
              <a:t>0x00005d20: </a:t>
            </a:r>
            <a:r>
              <a:rPr lang="en-US" altLang="zh-CN" sz="2800" dirty="0" smtClean="0"/>
              <a:t>0x52d00068 0x000082fd</a:t>
            </a:r>
          </a:p>
          <a:p>
            <a:endParaRPr lang="en-US" altLang="zh-CN" sz="2800" dirty="0"/>
          </a:p>
          <a:p>
            <a:r>
              <a:rPr lang="zh-CN" altLang="en-US" sz="2800" dirty="0"/>
              <a:t>不知道计算的对不对？</a:t>
            </a:r>
            <a:r>
              <a:rPr lang="en-US" altLang="zh-CN" sz="2800" dirty="0" err="1"/>
              <a:t>Sreg</a:t>
            </a:r>
            <a:r>
              <a:rPr lang="zh-CN" altLang="en-US" sz="2800" dirty="0"/>
              <a:t>就能</a:t>
            </a:r>
            <a:r>
              <a:rPr lang="zh-CN" altLang="en-US" sz="2800" dirty="0" smtClean="0"/>
              <a:t>看出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组合得</a:t>
            </a:r>
            <a:r>
              <a:rPr lang="en-US" altLang="zh-CN" sz="2800" b="1" dirty="0" smtClean="0"/>
              <a:t>0x00fd52d0</a:t>
            </a:r>
            <a:endParaRPr lang="en-US" altLang="zh-CN" sz="2800" b="1" dirty="0"/>
          </a:p>
          <a:p>
            <a:r>
              <a:rPr lang="zh-CN" altLang="en-US" sz="2800" dirty="0"/>
              <a:t>这个地址就是</a:t>
            </a:r>
            <a:r>
              <a:rPr lang="en-US" altLang="zh-CN" sz="2800" dirty="0"/>
              <a:t>LDT</a:t>
            </a:r>
            <a:r>
              <a:rPr lang="zh-CN" altLang="en-US" sz="2800" dirty="0"/>
              <a:t>的物理地址（原因见后文介绍）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5477" y="1684337"/>
            <a:ext cx="5494496" cy="36825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20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跟踪地址翻译过程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3628" y="3224813"/>
            <a:ext cx="451453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/>
              <a:t>查看</a:t>
            </a:r>
            <a:r>
              <a:rPr lang="en-US" altLang="zh-CN" sz="2800" dirty="0"/>
              <a:t>LDT</a:t>
            </a:r>
            <a:r>
              <a:rPr lang="zh-CN" altLang="en-US" sz="2800" dirty="0"/>
              <a:t>的前四项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7438" y="1684337"/>
            <a:ext cx="5486875" cy="37279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28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KSO_WM_TEMPLATE_CATEGORY" val="custom"/>
  <p:tag name="KSO_WM_TEMPLATE_INDEX" val="160117"/>
  <p:tag name="KSO_WM_TAG_VERSION" val="1.0"/>
  <p:tag name="KSO_WM_SLIDE_ID" val="custom160117_29"/>
  <p:tag name="KSO_WM_SLIDE_INDEX" val="29"/>
  <p:tag name="KSO_WM_SLIDE_ITEM_CNT" val="1"/>
  <p:tag name="KSO_WM_SLIDE_TYPE" val="endPage"/>
  <p:tag name="KSO_WM_BEAUTIFY_FLAG" val="#wm#"/>
  <p:tag name="KSO_WM_SLIDE_LAYOUT" val="d"/>
  <p:tag name="KSO_WM_SLIDE_LAYOUT_CN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160117_29*i*0"/>
  <p:tag name="KSO_WM_TEMPLATE_CATEGORY" val="custom"/>
  <p:tag name="KSO_WM_TEMPLATE_INDEX" val="160117"/>
  <p:tag name="KSO_WM_UNIT_INDEX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139"/>
  <p:tag name="MH_LIBRARY" val="GRAPHIC"/>
  <p:tag name="MH_ORDER" val="Oval 2"/>
  <p:tag name="KSO_WM_UNIT_TYPE" val="d"/>
  <p:tag name="KSO_WM_UNIT_INDEX" val="1"/>
  <p:tag name="KSO_WM_UNIT_ID" val="custom160117_29*d*1"/>
  <p:tag name="KSO_WM_UNIT_CLEAR" val="0"/>
  <p:tag name="KSO_WM_UNIT_LAYERLEVEL" val="1"/>
  <p:tag name="KSO_WM_UNIT_VALUE" val="447*447"/>
  <p:tag name="KSO_WM_UNIT_HIGHLIGHT" val="0"/>
  <p:tag name="KSO_WM_UNIT_COMPATIBL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heme/theme1.xml><?xml version="1.0" encoding="utf-8"?>
<a:theme xmlns:a="http://schemas.openxmlformats.org/drawingml/2006/main" name="1_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962</Words>
  <Application>Microsoft Office PowerPoint</Application>
  <PresentationFormat>宽屏</PresentationFormat>
  <Paragraphs>153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1_Office 主题</vt:lpstr>
      <vt:lpstr>实验6 地址映射与共享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</dc:creator>
  <cp:lastModifiedBy>秦哲</cp:lastModifiedBy>
  <cp:revision>42</cp:revision>
  <dcterms:created xsi:type="dcterms:W3CDTF">2016-12-28T07:59:00Z</dcterms:created>
  <dcterms:modified xsi:type="dcterms:W3CDTF">2017-01-04T14:43:00Z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