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19" r:id="rId4"/>
    <p:sldId id="326" r:id="rId5"/>
    <p:sldId id="327" r:id="rId6"/>
    <p:sldId id="329" r:id="rId7"/>
    <p:sldId id="328" r:id="rId8"/>
    <p:sldId id="330" r:id="rId9"/>
    <p:sldId id="336" r:id="rId10"/>
    <p:sldId id="337" r:id="rId11"/>
    <p:sldId id="331" r:id="rId12"/>
    <p:sldId id="332" r:id="rId13"/>
    <p:sldId id="324" r:id="rId14"/>
    <p:sldId id="333" r:id="rId15"/>
    <p:sldId id="335" r:id="rId16"/>
    <p:sldId id="33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804" autoAdjust="0"/>
  </p:normalViewPr>
  <p:slideViewPr>
    <p:cSldViewPr snapToGrid="0">
      <p:cViewPr varScale="1">
        <p:scale>
          <a:sx n="53" d="100"/>
          <a:sy n="53" d="100"/>
        </p:scale>
        <p:origin x="1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C69EC-345D-4DDB-BE08-77EB89CDAC5A}" type="doc">
      <dgm:prSet loTypeId="urn:microsoft.com/office/officeart/2005/8/layout/vList2#1" loCatId="list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345F4A19-78CF-4E47-8628-E256E408BA99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en-US" altLang="zh-CN" b="1" dirty="0" smtClean="0"/>
            <a:t>prototype</a:t>
          </a:r>
          <a:endParaRPr lang="zh-CN" altLang="en-US" dirty="0"/>
        </a:p>
      </dgm:t>
    </dgm:pt>
    <dgm:pt modelId="{B3E7EE28-E272-4553-A628-FE7DD1145E8B}" type="parTrans" cxnId="{A4727B14-0EE1-4666-9161-E7E2FE16DFE9}">
      <dgm:prSet/>
      <dgm:spPr/>
      <dgm:t>
        <a:bodyPr/>
        <a:lstStyle/>
        <a:p>
          <a:endParaRPr lang="zh-CN" altLang="en-US"/>
        </a:p>
      </dgm:t>
    </dgm:pt>
    <dgm:pt modelId="{520FBA2C-D763-43BB-AB85-19D8912F24E4}" type="sibTrans" cxnId="{A4727B14-0EE1-4666-9161-E7E2FE16DFE9}">
      <dgm:prSet/>
      <dgm:spPr/>
      <dgm:t>
        <a:bodyPr/>
        <a:lstStyle/>
        <a:p>
          <a:endParaRPr lang="zh-CN" altLang="en-US"/>
        </a:p>
      </dgm:t>
    </dgm:pt>
    <dgm:pt modelId="{98E77E02-42C4-4173-A03D-C4235E4EBCC4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en-US" b="0" i="0" u="none" dirty="0" smtClean="0"/>
            <a:t>Event Loop</a:t>
          </a:r>
          <a:r>
            <a:rPr lang="zh-CN" altLang="en-US" b="0" i="0" dirty="0" smtClean="0"/>
            <a:t>（事件循环）</a:t>
          </a:r>
          <a:endParaRPr lang="zh-CN" altLang="en-US" dirty="0"/>
        </a:p>
      </dgm:t>
    </dgm:pt>
    <dgm:pt modelId="{A4B407F8-BA35-4C15-A2E6-DD3E5373382E}" type="parTrans" cxnId="{28D42ACD-025A-4814-9912-A1C86B502E71}">
      <dgm:prSet/>
      <dgm:spPr/>
      <dgm:t>
        <a:bodyPr/>
        <a:lstStyle/>
        <a:p>
          <a:endParaRPr lang="zh-CN" altLang="en-US"/>
        </a:p>
      </dgm:t>
    </dgm:pt>
    <dgm:pt modelId="{7F516A01-F3BC-4DE3-8DA0-BFF18C3B24F8}" type="sibTrans" cxnId="{28D42ACD-025A-4814-9912-A1C86B502E71}">
      <dgm:prSet/>
      <dgm:spPr/>
      <dgm:t>
        <a:bodyPr/>
        <a:lstStyle/>
        <a:p>
          <a:endParaRPr lang="zh-CN" altLang="en-US"/>
        </a:p>
      </dgm:t>
    </dgm:pt>
    <dgm:pt modelId="{92868665-6236-40AB-A080-4BFCB120B8D3}">
      <dgm:prSet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b="0" i="0" dirty="0" smtClean="0"/>
            <a:t>变量</a:t>
          </a:r>
          <a:endParaRPr lang="zh-CN" altLang="en-US" dirty="0"/>
        </a:p>
      </dgm:t>
    </dgm:pt>
    <dgm:pt modelId="{95965C6C-7826-41EC-AFED-0896C8238D5B}" type="parTrans" cxnId="{F8C8CAC2-CDFA-47F0-87EA-5BB783EC5BF4}">
      <dgm:prSet/>
      <dgm:spPr/>
      <dgm:t>
        <a:bodyPr/>
        <a:lstStyle/>
        <a:p>
          <a:endParaRPr lang="zh-CN" altLang="en-US"/>
        </a:p>
      </dgm:t>
    </dgm:pt>
    <dgm:pt modelId="{DEEDCA83-28DA-46D3-8850-80A9B0DED1D2}" type="sibTrans" cxnId="{F8C8CAC2-CDFA-47F0-87EA-5BB783EC5BF4}">
      <dgm:prSet/>
      <dgm:spPr/>
      <dgm:t>
        <a:bodyPr/>
        <a:lstStyle/>
        <a:p>
          <a:endParaRPr lang="zh-CN" altLang="en-US"/>
        </a:p>
      </dgm:t>
    </dgm:pt>
    <dgm:pt modelId="{A2B7B700-F3A1-4852-85B6-CE8B6804A8E0}">
      <dgm:prSet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b="1" dirty="0" smtClean="0"/>
            <a:t>作用域链</a:t>
          </a:r>
          <a:endParaRPr lang="zh-CN" altLang="en-US" dirty="0"/>
        </a:p>
      </dgm:t>
    </dgm:pt>
    <dgm:pt modelId="{0CF3F2A1-2186-4CC1-B005-BD4881C4935A}" type="parTrans" cxnId="{4CDEA13B-BD5A-48E7-84D6-51F3A61A5881}">
      <dgm:prSet/>
      <dgm:spPr/>
      <dgm:t>
        <a:bodyPr/>
        <a:lstStyle/>
        <a:p>
          <a:endParaRPr lang="zh-CN" altLang="en-US"/>
        </a:p>
      </dgm:t>
    </dgm:pt>
    <dgm:pt modelId="{6DA45743-D124-48EB-B145-51519C391607}" type="sibTrans" cxnId="{4CDEA13B-BD5A-48E7-84D6-51F3A61A5881}">
      <dgm:prSet/>
      <dgm:spPr/>
      <dgm:t>
        <a:bodyPr/>
        <a:lstStyle/>
        <a:p>
          <a:endParaRPr lang="zh-CN" altLang="en-US"/>
        </a:p>
      </dgm:t>
    </dgm:pt>
    <dgm:pt modelId="{99DF83EA-A55E-40EE-A13A-0443675A3DD9}">
      <dgm:prSet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3.This</a:t>
          </a:r>
          <a:endParaRPr lang="zh-CN" altLang="en-US" dirty="0"/>
        </a:p>
      </dgm:t>
    </dgm:pt>
    <dgm:pt modelId="{D424E2E2-10D5-441A-970C-F5236DF23103}" type="parTrans" cxnId="{652C4C54-612C-4C76-8514-E88F8E8C3A57}">
      <dgm:prSet/>
      <dgm:spPr/>
      <dgm:t>
        <a:bodyPr/>
        <a:lstStyle/>
        <a:p>
          <a:endParaRPr lang="zh-CN" altLang="en-US"/>
        </a:p>
      </dgm:t>
    </dgm:pt>
    <dgm:pt modelId="{34682B16-56C8-48CE-80CB-CE4238F2F36E}" type="sibTrans" cxnId="{652C4C54-612C-4C76-8514-E88F8E8C3A57}">
      <dgm:prSet/>
      <dgm:spPr/>
      <dgm:t>
        <a:bodyPr/>
        <a:lstStyle/>
        <a:p>
          <a:endParaRPr lang="zh-CN" altLang="en-US"/>
        </a:p>
      </dgm:t>
    </dgm:pt>
    <dgm:pt modelId="{5BE242A9-E7D9-4F3A-A5CB-A85D52969934}">
      <dgm:prSet/>
      <dgm:spPr/>
      <dgm:t>
        <a:bodyPr/>
        <a:lstStyle/>
        <a:p>
          <a:r>
            <a:rPr lang="en-US" altLang="zh-CN" smtClean="0"/>
            <a:t>4.</a:t>
          </a:r>
          <a:r>
            <a:rPr lang="zh-CN" altLang="en-US" b="0" i="0" smtClean="0"/>
            <a:t>闭包</a:t>
          </a:r>
          <a:endParaRPr lang="zh-CN" altLang="en-US" dirty="0"/>
        </a:p>
      </dgm:t>
    </dgm:pt>
    <dgm:pt modelId="{93F8D4AC-49DF-4D14-A14C-2D4D7ACDBE2A}" type="parTrans" cxnId="{C15EAA35-CA97-47E5-A9D6-A9F23C956EC8}">
      <dgm:prSet/>
      <dgm:spPr/>
      <dgm:t>
        <a:bodyPr/>
        <a:lstStyle/>
        <a:p>
          <a:endParaRPr lang="zh-CN" altLang="en-US"/>
        </a:p>
      </dgm:t>
    </dgm:pt>
    <dgm:pt modelId="{4CA547E2-A238-4BA8-A396-ED8664B2C3FD}" type="sibTrans" cxnId="{C15EAA35-CA97-47E5-A9D6-A9F23C956EC8}">
      <dgm:prSet/>
      <dgm:spPr/>
      <dgm:t>
        <a:bodyPr/>
        <a:lstStyle/>
        <a:p>
          <a:endParaRPr lang="zh-CN" altLang="en-US"/>
        </a:p>
      </dgm:t>
    </dgm:pt>
    <dgm:pt modelId="{584FDC6F-62C5-4497-A9ED-265DC2E1429E}" type="pres">
      <dgm:prSet presAssocID="{BADC69EC-345D-4DDB-BE08-77EB89CDAC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BEF160-58C4-4C33-A140-4393B83D4195}" type="pres">
      <dgm:prSet presAssocID="{92868665-6236-40AB-A080-4BFCB120B8D3}" presName="parentText" presStyleLbl="node1" presStyleIdx="0" presStyleCnt="6" custLinFactNeighborX="-163" custLinFactNeighborY="493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7143A-45B0-411B-B116-DFA98A88F219}" type="pres">
      <dgm:prSet presAssocID="{DEEDCA83-28DA-46D3-8850-80A9B0DED1D2}" presName="spacer" presStyleCnt="0"/>
      <dgm:spPr/>
    </dgm:pt>
    <dgm:pt modelId="{9BB8C930-846A-47AE-93B4-064E632A3464}" type="pres">
      <dgm:prSet presAssocID="{A2B7B700-F3A1-4852-85B6-CE8B6804A8E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11E41-15B5-420A-8A03-1D285B5CD46D}" type="pres">
      <dgm:prSet presAssocID="{6DA45743-D124-48EB-B145-51519C391607}" presName="spacer" presStyleCnt="0"/>
      <dgm:spPr/>
    </dgm:pt>
    <dgm:pt modelId="{7608C06D-0A80-4577-8E73-D2A5F7167C53}" type="pres">
      <dgm:prSet presAssocID="{99DF83EA-A55E-40EE-A13A-0443675A3DD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8B3AB-8495-429A-A3D2-2C783F6F003E}" type="pres">
      <dgm:prSet presAssocID="{34682B16-56C8-48CE-80CB-CE4238F2F36E}" presName="spacer" presStyleCnt="0"/>
      <dgm:spPr/>
    </dgm:pt>
    <dgm:pt modelId="{4EA9FE84-36A6-4E2E-A9AD-F57ED39AE306}" type="pres">
      <dgm:prSet presAssocID="{5BE242A9-E7D9-4F3A-A5CB-A85D5296993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B141-1D4D-42B1-8A53-0ED872D24ADD}" type="pres">
      <dgm:prSet presAssocID="{4CA547E2-A238-4BA8-A396-ED8664B2C3FD}" presName="spacer" presStyleCnt="0"/>
      <dgm:spPr/>
    </dgm:pt>
    <dgm:pt modelId="{37E85532-85C4-4D7B-9C61-47D5B0639303}" type="pres">
      <dgm:prSet presAssocID="{345F4A19-78CF-4E47-8628-E256E408BA9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A4D23-3773-403D-8EEF-871D3A64BC33}" type="pres">
      <dgm:prSet presAssocID="{520FBA2C-D763-43BB-AB85-19D8912F24E4}" presName="spacer" presStyleCnt="0"/>
      <dgm:spPr/>
    </dgm:pt>
    <dgm:pt modelId="{8BF49561-EBF1-4F8A-BAE4-AA4A6576C02F}" type="pres">
      <dgm:prSet presAssocID="{98E77E02-42C4-4173-A03D-C4235E4EBCC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D42ACD-025A-4814-9912-A1C86B502E71}" srcId="{BADC69EC-345D-4DDB-BE08-77EB89CDAC5A}" destId="{98E77E02-42C4-4173-A03D-C4235E4EBCC4}" srcOrd="5" destOrd="0" parTransId="{A4B407F8-BA35-4C15-A2E6-DD3E5373382E}" sibTransId="{7F516A01-F3BC-4DE3-8DA0-BFF18C3B24F8}"/>
    <dgm:cxn modelId="{C15EAA35-CA97-47E5-A9D6-A9F23C956EC8}" srcId="{BADC69EC-345D-4DDB-BE08-77EB89CDAC5A}" destId="{5BE242A9-E7D9-4F3A-A5CB-A85D52969934}" srcOrd="3" destOrd="0" parTransId="{93F8D4AC-49DF-4D14-A14C-2D4D7ACDBE2A}" sibTransId="{4CA547E2-A238-4BA8-A396-ED8664B2C3FD}"/>
    <dgm:cxn modelId="{B9993B31-8D00-4AC0-9F79-BAB1A2BCC15E}" type="presOf" srcId="{BADC69EC-345D-4DDB-BE08-77EB89CDAC5A}" destId="{584FDC6F-62C5-4497-A9ED-265DC2E1429E}" srcOrd="0" destOrd="0" presId="urn:microsoft.com/office/officeart/2005/8/layout/vList2#1"/>
    <dgm:cxn modelId="{11C9959E-9098-4569-AA60-158EFF3F1CA2}" type="presOf" srcId="{345F4A19-78CF-4E47-8628-E256E408BA99}" destId="{37E85532-85C4-4D7B-9C61-47D5B0639303}" srcOrd="0" destOrd="0" presId="urn:microsoft.com/office/officeart/2005/8/layout/vList2#1"/>
    <dgm:cxn modelId="{4CDEA13B-BD5A-48E7-84D6-51F3A61A5881}" srcId="{BADC69EC-345D-4DDB-BE08-77EB89CDAC5A}" destId="{A2B7B700-F3A1-4852-85B6-CE8B6804A8E0}" srcOrd="1" destOrd="0" parTransId="{0CF3F2A1-2186-4CC1-B005-BD4881C4935A}" sibTransId="{6DA45743-D124-48EB-B145-51519C391607}"/>
    <dgm:cxn modelId="{A1997FD9-6A90-45BC-98CD-C5E3D8F654B2}" type="presOf" srcId="{92868665-6236-40AB-A080-4BFCB120B8D3}" destId="{A5BEF160-58C4-4C33-A140-4393B83D4195}" srcOrd="0" destOrd="0" presId="urn:microsoft.com/office/officeart/2005/8/layout/vList2#1"/>
    <dgm:cxn modelId="{F8C8CAC2-CDFA-47F0-87EA-5BB783EC5BF4}" srcId="{BADC69EC-345D-4DDB-BE08-77EB89CDAC5A}" destId="{92868665-6236-40AB-A080-4BFCB120B8D3}" srcOrd="0" destOrd="0" parTransId="{95965C6C-7826-41EC-AFED-0896C8238D5B}" sibTransId="{DEEDCA83-28DA-46D3-8850-80A9B0DED1D2}"/>
    <dgm:cxn modelId="{A961E1C3-1E5A-44FE-9CE4-4F22649EE2D2}" type="presOf" srcId="{A2B7B700-F3A1-4852-85B6-CE8B6804A8E0}" destId="{9BB8C930-846A-47AE-93B4-064E632A3464}" srcOrd="0" destOrd="0" presId="urn:microsoft.com/office/officeart/2005/8/layout/vList2#1"/>
    <dgm:cxn modelId="{FC49B3DB-21C2-4FD4-9551-A2D8728CEBEB}" type="presOf" srcId="{98E77E02-42C4-4173-A03D-C4235E4EBCC4}" destId="{8BF49561-EBF1-4F8A-BAE4-AA4A6576C02F}" srcOrd="0" destOrd="0" presId="urn:microsoft.com/office/officeart/2005/8/layout/vList2#1"/>
    <dgm:cxn modelId="{652C4C54-612C-4C76-8514-E88F8E8C3A57}" srcId="{BADC69EC-345D-4DDB-BE08-77EB89CDAC5A}" destId="{99DF83EA-A55E-40EE-A13A-0443675A3DD9}" srcOrd="2" destOrd="0" parTransId="{D424E2E2-10D5-441A-970C-F5236DF23103}" sibTransId="{34682B16-56C8-48CE-80CB-CE4238F2F36E}"/>
    <dgm:cxn modelId="{A4727B14-0EE1-4666-9161-E7E2FE16DFE9}" srcId="{BADC69EC-345D-4DDB-BE08-77EB89CDAC5A}" destId="{345F4A19-78CF-4E47-8628-E256E408BA99}" srcOrd="4" destOrd="0" parTransId="{B3E7EE28-E272-4553-A628-FE7DD1145E8B}" sibTransId="{520FBA2C-D763-43BB-AB85-19D8912F24E4}"/>
    <dgm:cxn modelId="{70547C72-808C-47D1-AB0E-62AC8A3F266D}" type="presOf" srcId="{99DF83EA-A55E-40EE-A13A-0443675A3DD9}" destId="{7608C06D-0A80-4577-8E73-D2A5F7167C53}" srcOrd="0" destOrd="0" presId="urn:microsoft.com/office/officeart/2005/8/layout/vList2#1"/>
    <dgm:cxn modelId="{97A792E5-8B1E-4633-AD88-4504D0CA28DE}" type="presOf" srcId="{5BE242A9-E7D9-4F3A-A5CB-A85D52969934}" destId="{4EA9FE84-36A6-4E2E-A9AD-F57ED39AE306}" srcOrd="0" destOrd="0" presId="urn:microsoft.com/office/officeart/2005/8/layout/vList2#1"/>
    <dgm:cxn modelId="{6900C0A0-9DE5-4B8B-9043-1E19EF7125F0}" type="presParOf" srcId="{584FDC6F-62C5-4497-A9ED-265DC2E1429E}" destId="{A5BEF160-58C4-4C33-A140-4393B83D4195}" srcOrd="0" destOrd="0" presId="urn:microsoft.com/office/officeart/2005/8/layout/vList2#1"/>
    <dgm:cxn modelId="{2179EA97-DCFB-4564-ABB8-B001E68D84D2}" type="presParOf" srcId="{584FDC6F-62C5-4497-A9ED-265DC2E1429E}" destId="{8BD7143A-45B0-411B-B116-DFA98A88F219}" srcOrd="1" destOrd="0" presId="urn:microsoft.com/office/officeart/2005/8/layout/vList2#1"/>
    <dgm:cxn modelId="{7E739E39-3531-4312-A7EE-38CBB8A74732}" type="presParOf" srcId="{584FDC6F-62C5-4497-A9ED-265DC2E1429E}" destId="{9BB8C930-846A-47AE-93B4-064E632A3464}" srcOrd="2" destOrd="0" presId="urn:microsoft.com/office/officeart/2005/8/layout/vList2#1"/>
    <dgm:cxn modelId="{8B965D02-73BE-482D-8AFE-21C2A3D96EC8}" type="presParOf" srcId="{584FDC6F-62C5-4497-A9ED-265DC2E1429E}" destId="{29A11E41-15B5-420A-8A03-1D285B5CD46D}" srcOrd="3" destOrd="0" presId="urn:microsoft.com/office/officeart/2005/8/layout/vList2#1"/>
    <dgm:cxn modelId="{A3707EC3-CE38-4923-9A91-71042DB78655}" type="presParOf" srcId="{584FDC6F-62C5-4497-A9ED-265DC2E1429E}" destId="{7608C06D-0A80-4577-8E73-D2A5F7167C53}" srcOrd="4" destOrd="0" presId="urn:microsoft.com/office/officeart/2005/8/layout/vList2#1"/>
    <dgm:cxn modelId="{90522EC8-8330-419B-B1D3-69664FBD5224}" type="presParOf" srcId="{584FDC6F-62C5-4497-A9ED-265DC2E1429E}" destId="{D518B3AB-8495-429A-A3D2-2C783F6F003E}" srcOrd="5" destOrd="0" presId="urn:microsoft.com/office/officeart/2005/8/layout/vList2#1"/>
    <dgm:cxn modelId="{CD4FC18A-2878-46E7-AC2E-6FE232A27112}" type="presParOf" srcId="{584FDC6F-62C5-4497-A9ED-265DC2E1429E}" destId="{4EA9FE84-36A6-4E2E-A9AD-F57ED39AE306}" srcOrd="6" destOrd="0" presId="urn:microsoft.com/office/officeart/2005/8/layout/vList2#1"/>
    <dgm:cxn modelId="{3D8BD5D4-CF90-4BF1-B5F1-CA206EDAE031}" type="presParOf" srcId="{584FDC6F-62C5-4497-A9ED-265DC2E1429E}" destId="{B4EBB141-1D4D-42B1-8A53-0ED872D24ADD}" srcOrd="7" destOrd="0" presId="urn:microsoft.com/office/officeart/2005/8/layout/vList2#1"/>
    <dgm:cxn modelId="{79364D89-401A-4316-9AE4-A32F86F1D0BC}" type="presParOf" srcId="{584FDC6F-62C5-4497-A9ED-265DC2E1429E}" destId="{37E85532-85C4-4D7B-9C61-47D5B0639303}" srcOrd="8" destOrd="0" presId="urn:microsoft.com/office/officeart/2005/8/layout/vList2#1"/>
    <dgm:cxn modelId="{C68AE82C-B678-405C-A5CD-D41E013A9484}" type="presParOf" srcId="{584FDC6F-62C5-4497-A9ED-265DC2E1429E}" destId="{6DDA4D23-3773-403D-8EEF-871D3A64BC33}" srcOrd="9" destOrd="0" presId="urn:microsoft.com/office/officeart/2005/8/layout/vList2#1"/>
    <dgm:cxn modelId="{16208CAE-290F-491D-A946-87392F91EC41}" type="presParOf" srcId="{584FDC6F-62C5-4497-A9ED-265DC2E1429E}" destId="{8BF49561-EBF1-4F8A-BAE4-AA4A6576C02F}" srcOrd="1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EF160-58C4-4C33-A140-4393B83D4195}">
      <dsp:nvSpPr>
        <dsp:cNvPr id="0" name=""/>
        <dsp:cNvSpPr/>
      </dsp:nvSpPr>
      <dsp:spPr>
        <a:xfrm>
          <a:off x="0" y="105117"/>
          <a:ext cx="7040880" cy="704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1.</a:t>
          </a:r>
          <a:r>
            <a:rPr lang="zh-CN" altLang="en-US" sz="2800" b="0" i="0" kern="1200" dirty="0" smtClean="0"/>
            <a:t>变量</a:t>
          </a:r>
          <a:endParaRPr lang="zh-CN" altLang="en-US" sz="2800" kern="1200" dirty="0"/>
        </a:p>
      </dsp:txBody>
      <dsp:txXfrm>
        <a:off x="34383" y="139500"/>
        <a:ext cx="6972114" cy="635573"/>
      </dsp:txXfrm>
    </dsp:sp>
    <dsp:sp modelId="{9BB8C930-846A-47AE-93B4-064E632A3464}">
      <dsp:nvSpPr>
        <dsp:cNvPr id="0" name=""/>
        <dsp:cNvSpPr/>
      </dsp:nvSpPr>
      <dsp:spPr>
        <a:xfrm>
          <a:off x="0" y="850340"/>
          <a:ext cx="7040880" cy="704339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2.</a:t>
          </a:r>
          <a:r>
            <a:rPr lang="zh-CN" altLang="en-US" sz="2800" b="1" kern="1200" dirty="0" smtClean="0"/>
            <a:t>作用域链</a:t>
          </a:r>
          <a:endParaRPr lang="zh-CN" altLang="en-US" sz="2800" kern="1200" dirty="0"/>
        </a:p>
      </dsp:txBody>
      <dsp:txXfrm>
        <a:off x="34383" y="884723"/>
        <a:ext cx="6972114" cy="635573"/>
      </dsp:txXfrm>
    </dsp:sp>
    <dsp:sp modelId="{7608C06D-0A80-4577-8E73-D2A5F7167C53}">
      <dsp:nvSpPr>
        <dsp:cNvPr id="0" name=""/>
        <dsp:cNvSpPr/>
      </dsp:nvSpPr>
      <dsp:spPr>
        <a:xfrm>
          <a:off x="0" y="1635320"/>
          <a:ext cx="7040880" cy="704339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</a:rPr>
            <a:t>3.This</a:t>
          </a:r>
          <a:endParaRPr lang="zh-CN" altLang="en-US" sz="2800" kern="1200" dirty="0"/>
        </a:p>
      </dsp:txBody>
      <dsp:txXfrm>
        <a:off x="34383" y="1669703"/>
        <a:ext cx="6972114" cy="635573"/>
      </dsp:txXfrm>
    </dsp:sp>
    <dsp:sp modelId="{4EA9FE84-36A6-4E2E-A9AD-F57ED39AE306}">
      <dsp:nvSpPr>
        <dsp:cNvPr id="0" name=""/>
        <dsp:cNvSpPr/>
      </dsp:nvSpPr>
      <dsp:spPr>
        <a:xfrm>
          <a:off x="0" y="2420300"/>
          <a:ext cx="7040880" cy="704339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4.</a:t>
          </a:r>
          <a:r>
            <a:rPr lang="zh-CN" altLang="en-US" sz="2800" b="0" i="0" kern="1200" smtClean="0"/>
            <a:t>闭包</a:t>
          </a:r>
          <a:endParaRPr lang="zh-CN" altLang="en-US" sz="2800" kern="1200" dirty="0"/>
        </a:p>
      </dsp:txBody>
      <dsp:txXfrm>
        <a:off x="34383" y="2454683"/>
        <a:ext cx="6972114" cy="635573"/>
      </dsp:txXfrm>
    </dsp:sp>
    <dsp:sp modelId="{37E85532-85C4-4D7B-9C61-47D5B0639303}">
      <dsp:nvSpPr>
        <dsp:cNvPr id="0" name=""/>
        <dsp:cNvSpPr/>
      </dsp:nvSpPr>
      <dsp:spPr>
        <a:xfrm>
          <a:off x="0" y="3205279"/>
          <a:ext cx="7040880" cy="704339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5.</a:t>
          </a:r>
          <a:r>
            <a:rPr lang="en-US" altLang="zh-CN" sz="2800" b="1" kern="1200" dirty="0" smtClean="0"/>
            <a:t>prototype</a:t>
          </a:r>
          <a:endParaRPr lang="zh-CN" altLang="en-US" sz="2800" kern="1200" dirty="0"/>
        </a:p>
      </dsp:txBody>
      <dsp:txXfrm>
        <a:off x="34383" y="3239662"/>
        <a:ext cx="6972114" cy="635573"/>
      </dsp:txXfrm>
    </dsp:sp>
    <dsp:sp modelId="{8BF49561-EBF1-4F8A-BAE4-AA4A6576C02F}">
      <dsp:nvSpPr>
        <dsp:cNvPr id="0" name=""/>
        <dsp:cNvSpPr/>
      </dsp:nvSpPr>
      <dsp:spPr>
        <a:xfrm>
          <a:off x="0" y="3990259"/>
          <a:ext cx="7040880" cy="70433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6.</a:t>
          </a:r>
          <a:r>
            <a:rPr lang="en-US" sz="2800" b="0" i="0" u="none" kern="1200" dirty="0" smtClean="0"/>
            <a:t>Event Loop</a:t>
          </a:r>
          <a:r>
            <a:rPr lang="zh-CN" altLang="en-US" sz="2800" b="0" i="0" kern="1200" dirty="0" smtClean="0"/>
            <a:t>（事件循环）</a:t>
          </a:r>
          <a:endParaRPr lang="zh-CN" altLang="en-US" sz="2800" kern="1200" dirty="0"/>
        </a:p>
      </dsp:txBody>
      <dsp:txXfrm>
        <a:off x="34383" y="4024642"/>
        <a:ext cx="6972114" cy="63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31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zh-CN" altLang="en-US" dirty="0" smtClean="0"/>
              <a:t>是宏任务，虽然先执行的他，但是他被放到了宏任务的</a:t>
            </a:r>
            <a:r>
              <a:rPr lang="en-US" altLang="zh-CN" dirty="0" err="1" smtClean="0"/>
              <a:t>eventqueue</a:t>
            </a:r>
            <a:r>
              <a:rPr lang="zh-CN" altLang="en-US" dirty="0" smtClean="0"/>
              <a:t>里面，然后代码继续往下检查看有没有微任务，检测到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函数把他放入了微任务序列。等到主线进程的所有代码执行结束后。先从微任务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里拿回掉函数，然后微任务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空了后再从宏任务的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拿函数。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3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2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6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全局执行环境：</a:t>
            </a:r>
            <a:r>
              <a:rPr lang="zh-CN" altLang="en-US" sz="1200" dirty="0" smtClean="0"/>
              <a:t>当页面加载时候在</a:t>
            </a:r>
            <a:r>
              <a:rPr lang="en-US" altLang="zh-CN" sz="1200" dirty="0" smtClean="0"/>
              <a:t>script</a:t>
            </a:r>
            <a:r>
              <a:rPr lang="zh-CN" altLang="en-US" sz="1200" dirty="0" smtClean="0"/>
              <a:t>标签下的</a:t>
            </a:r>
            <a:r>
              <a:rPr lang="en-US" altLang="zh-CN" sz="1200" dirty="0" err="1" smtClean="0"/>
              <a:t>javascript</a:t>
            </a:r>
            <a:r>
              <a:rPr lang="zh-CN" altLang="en-US" sz="1200" dirty="0" smtClean="0"/>
              <a:t>代码会按顺序执行，而这些能被执行的代码都是属于</a:t>
            </a:r>
            <a:r>
              <a:rPr lang="en-US" altLang="zh-CN" sz="1200" dirty="0" smtClean="0"/>
              <a:t>window</a:t>
            </a:r>
            <a:r>
              <a:rPr lang="zh-CN" altLang="en-US" sz="1200" dirty="0" smtClean="0"/>
              <a:t>的变量或函数</a:t>
            </a:r>
            <a:endParaRPr lang="en-US" altLang="zh-CN" sz="1200" dirty="0" smtClean="0"/>
          </a:p>
          <a:p>
            <a:r>
              <a:rPr lang="zh-CN" altLang="en-US" b="1" dirty="0" smtClean="0"/>
              <a:t>函数执行环境：</a:t>
            </a:r>
            <a:r>
              <a:rPr lang="zh-CN" altLang="en-US" sz="1200" dirty="0" smtClean="0"/>
              <a:t>当函数的名字后面加上小括号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，例如</a:t>
            </a:r>
            <a:r>
              <a:rPr lang="en-US" altLang="zh-CN" sz="1200" dirty="0" err="1" smtClean="0"/>
              <a:t>ftn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，这也是在执行，不过它执行的是函数</a:t>
            </a:r>
            <a:endParaRPr lang="en-US" altLang="zh-CN" sz="12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 smtClean="0"/>
              <a:t>每个要被执行的函数都会先把函数的执行环境压入到执行环境栈里，函数执行完毕后，这个函数的执行环境就会被执行环境栈弹出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执行环境栈的控制权就会交由全局环境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1200" dirty="0" smtClean="0"/>
              <a:t>如果函数后面还有代码，那么代码就是接着执行。如果函数里嵌套了函数，那么嵌套函数执行完毕后，执行环境栈的控制权就交由了外部函数，然后依次类推，最后就是全局执行环境了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7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通过声明函数方式定义函数，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引擎在预处理过程里就把函数定义和赋值操作都完成了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声明函数都会在全局作用域构造时候完成，因此声明函数都是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对象的属性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不管在哪里声明函数，声明函数属于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变量声明是在函数第一行代码执行之前就已经完成，而赋值是在函数执行时期才开始赋值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规定，函数只能在顶层作用域和函数作用域之中声明，不能在块级作用域声明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规定，块级作用域之中，函数声明语句的行为类似于</a:t>
            </a:r>
            <a:r>
              <a:rPr lang="en-US" altLang="zh-CN" dirty="0" smtClean="0"/>
              <a:t>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，在块级作用域之外不可引用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考虑到环境导致的行为差异太大，应该避免在块级作用域内声明函数。如果确实需要，也应该写成函数表达式，而不是函数声明语句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3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</a:t>
            </a:r>
            <a:r>
              <a:rPr lang="zh-CN" altLang="en-US" dirty="0" smtClean="0"/>
              <a:t>指针构造是和作用域链同时发生的，也就是说在上文变量构建作用域链的同时还会构造一个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对象也是属于上下文变量，</a:t>
            </a:r>
            <a:r>
              <a:rPr lang="zh-CN" altLang="en-US" b="1" dirty="0" smtClean="0"/>
              <a:t>而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变量的值就是当前执行环境外部的上下文变量的一份拷贝</a:t>
            </a:r>
            <a:r>
              <a:rPr lang="zh-CN" altLang="en-US" dirty="0" smtClean="0"/>
              <a:t>，这个拷贝里是没有作用域链变量的，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对象是单体内置对象，即不依赖于宿主环境的对象，这些对象在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程序执行之前就已经存在了，指明它是什么，取决于程序在什么环境中运行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对象是相对于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浏览器而言的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的全局对象是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中不可能在最外层定义变量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因为所有的用户代码都是属于当前模块的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而模块本身是不属于最外层上下文的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=== exports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的模块自动采用严格模式 全局对象是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环境中在函数外面定义的变量不会成为全局对象的属性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3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8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主线程运行的时候，产生堆（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）和栈（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），栈中的代码调用各种外部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，它们在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"</a:t>
            </a:r>
            <a:r>
              <a:rPr lang="zh-CN" altLang="en-US" dirty="0" smtClean="0"/>
              <a:t>中加入各种事件（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）。只要栈中的代码执行完毕，主线程就会去读取</a:t>
            </a:r>
            <a:r>
              <a:rPr lang="en-US" altLang="zh-CN" dirty="0" smtClean="0"/>
              <a:t>"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，依次执行那些事件所对应的回调函数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宏任务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优先级：主代码块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MessageChannel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微任务优先级：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process.nextTick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Promise 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MutationObserver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0C5FEA-3C9F-46F0-8471-1A483BE149C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1E2322-BC84-433E-93AC-4752ED670A67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7E689C-2DF8-4151-BFEA-36F2CC2ABF02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207B35-3BEB-4E4E-898B-05428954852F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831778-78D9-4BBF-87A3-2F37DA02F42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F30155-E866-4A7E-836C-83FC3A51F06E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9B64A-BE0D-4FD9-9D73-D851DAB87B3A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C1C6C4-1933-464F-A8CF-AF50B68BF627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2C73FF-F365-4211-9638-2F525F1ED98A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38A0BE-7B4F-4F46-BB26-48234999E1E0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C78A6-3151-4227-91A1-20D6322A661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CF9505-ADDE-40C4-89A7-19CEFD344A55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B02C9D-1613-4CFD-81E9-907B5426AB7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ADA56B-AC5A-42DA-8B3B-C33039D0F2FC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D5BA54-577D-4FCB-A255-68AFDC71410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EC631A-E06B-4807-AA85-94D31FCAAAB3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111BA4-FCE9-4CA4-ADCD-96844B46CB3E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C28ED6-73BD-42FA-925D-7CA45972624D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9E95EE-5C84-4AB4-BF07-8C49DA020C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0813-1D3C-4D6B-8276-654B5975DC45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309085-CF8C-42F4-AEDA-5EE5B6A9A0F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1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BB847F-B534-43B3-A5EA-DBD506E9CB8E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0A6AC-BE98-4481-91B9-1BA0F085712F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FCB8BC-A37B-4ACA-87AE-DF3A2638E208}" type="datetimeFigureOut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A1E869-97E5-4C61-8A67-0E0B22DE78AE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7C3DCC-BADA-490F-9938-AA194730C4A1}" type="datetimeFigureOut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2019/12/17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D4F12F-4602-44F1-8F3F-748DADBFFF40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6540" algn="l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0815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0815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0815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0815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283" y="3267636"/>
            <a:ext cx="4859655" cy="6133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语法梳理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965" y="4210685"/>
            <a:ext cx="1860176" cy="381000"/>
          </a:xfrm>
        </p:spPr>
        <p:txBody>
          <a:bodyPr>
            <a:normAutofit fontScale="90000" lnSpcReduction="20000"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陈文琼</a:t>
            </a:r>
            <a:endParaRPr lang="en-US" altLang="zh-CN" sz="1600" dirty="0" smtClean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88141" y="3862295"/>
            <a:ext cx="3734435" cy="41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178425" y="3862295"/>
            <a:ext cx="3388658" cy="41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有权访问另一个作用域的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是将</a:t>
            </a:r>
            <a:r>
              <a:rPr lang="zh-CN" altLang="en-US" dirty="0"/>
              <a:t>函数内部和函数外部连接起来的一座</a:t>
            </a:r>
            <a:r>
              <a:rPr lang="zh-CN" altLang="en-US" dirty="0" smtClean="0"/>
              <a:t>桥梁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用途：</a:t>
            </a:r>
            <a:r>
              <a:rPr lang="zh-CN" altLang="en-US" dirty="0"/>
              <a:t>读取函数内部的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让</a:t>
            </a:r>
            <a:r>
              <a:rPr lang="zh-CN" altLang="en-US" dirty="0"/>
              <a:t>这些变量的值始终保持在内存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650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prototype</a:t>
            </a:r>
            <a:endParaRPr lang="en-US" altLang="zh-CN" b="1" dirty="0"/>
          </a:p>
          <a:p>
            <a:r>
              <a:rPr lang="en-US" altLang="zh-CN" dirty="0"/>
              <a:t>prototype</a:t>
            </a:r>
            <a:r>
              <a:rPr lang="zh-CN" altLang="en-US" dirty="0" smtClean="0"/>
              <a:t>是</a:t>
            </a:r>
            <a:r>
              <a:rPr lang="zh-CN" altLang="en-US" dirty="0"/>
              <a:t>构造函数</a:t>
            </a:r>
            <a:r>
              <a:rPr lang="zh-CN" altLang="en-US" dirty="0" smtClean="0"/>
              <a:t>的</a:t>
            </a:r>
            <a:r>
              <a:rPr lang="zh-CN" altLang="en-US" dirty="0"/>
              <a:t>的属性，本质是函数的原型对象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为一个特定类声明通用的变量或者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/>
              <a:t>__proto</a:t>
            </a:r>
            <a:r>
              <a:rPr lang="en-US" altLang="zh-CN" dirty="0" smtClean="0"/>
              <a:t>_</a:t>
            </a:r>
            <a:r>
              <a:rPr lang="zh-CN" altLang="en-US" dirty="0" smtClean="0"/>
              <a:t>：</a:t>
            </a:r>
            <a:r>
              <a:rPr lang="zh-CN" altLang="en-US" dirty="0"/>
              <a:t>指向构造函数的</a:t>
            </a:r>
            <a:r>
              <a:rPr lang="en-US" altLang="zh-CN" dirty="0"/>
              <a:t>prototype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2718896"/>
            <a:ext cx="7793454" cy="36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Prototype</a:t>
            </a:r>
            <a:r>
              <a:rPr lang="zh-CN" altLang="en-US" b="1" dirty="0" smtClean="0"/>
              <a:t>的应用</a:t>
            </a:r>
            <a:endParaRPr lang="en-US" altLang="zh-CN" b="1" dirty="0"/>
          </a:p>
          <a:p>
            <a:r>
              <a:rPr lang="zh-CN" altLang="en-US" dirty="0"/>
              <a:t>给原型对象增加函数，就是让对象拥有公用的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给原型对象增加属性，也就是给对象增加公用的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实现原型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en-US" altLang="zh-CN" dirty="0" err="1"/>
              <a:t>Object.prototype.toString.call</a:t>
            </a:r>
            <a:r>
              <a:rPr lang="en-US" altLang="zh-CN" dirty="0"/>
              <a:t>(</a:t>
            </a:r>
            <a:r>
              <a:rPr lang="en-US" altLang="zh-CN" dirty="0" err="1"/>
              <a:t>global.process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20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/>
              <a:t>Event Loop</a:t>
            </a:r>
          </a:p>
          <a:p>
            <a:pPr marL="0" indent="0">
              <a:buNone/>
            </a:pPr>
            <a:r>
              <a:rPr lang="zh-CN" altLang="en-US" dirty="0"/>
              <a:t>主线程</a:t>
            </a:r>
            <a:r>
              <a:rPr lang="zh-CN" altLang="en-US" dirty="0" smtClean="0"/>
              <a:t>从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</a:t>
            </a:r>
            <a:r>
              <a:rPr lang="zh-CN" altLang="en-US" dirty="0"/>
              <a:t>读取事件，这个过程是循环不断的</a:t>
            </a:r>
            <a:r>
              <a:rPr lang="zh-CN" altLang="en-US" dirty="0" smtClean="0"/>
              <a:t>，这种</a:t>
            </a:r>
            <a:r>
              <a:rPr lang="zh-CN" altLang="en-US" dirty="0"/>
              <a:t>运行</a:t>
            </a:r>
            <a:r>
              <a:rPr lang="zh-CN" altLang="en-US" dirty="0" smtClean="0"/>
              <a:t>机制称为</a:t>
            </a:r>
            <a:r>
              <a:rPr lang="en-US" altLang="zh-CN" dirty="0"/>
              <a:t>Event </a:t>
            </a:r>
            <a:r>
              <a:rPr lang="en-US" altLang="zh-CN" dirty="0" smtClean="0"/>
              <a:t>Loop</a:t>
            </a:r>
            <a:r>
              <a:rPr lang="en-US" altLang="zh-CN" dirty="0"/>
              <a:t>(</a:t>
            </a:r>
            <a:r>
              <a:rPr lang="zh-CN" altLang="en-US" dirty="0" smtClean="0"/>
              <a:t>事件循环 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60" y="1667917"/>
            <a:ext cx="5664491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2081" y="592228"/>
            <a:ext cx="7886712" cy="1325565"/>
          </a:xfrm>
        </p:spPr>
        <p:txBody>
          <a:bodyPr/>
          <a:lstStyle/>
          <a:p>
            <a:r>
              <a:rPr lang="zh-CN" altLang="en-US" dirty="0"/>
              <a:t>异步任务有宏任务和微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宏任务</a:t>
            </a:r>
            <a:r>
              <a:rPr lang="en-US" altLang="zh-CN" dirty="0" err="1" smtClean="0"/>
              <a:t>macrotask</a:t>
            </a:r>
            <a:r>
              <a:rPr lang="en-US" altLang="zh-CN" dirty="0" smtClean="0"/>
              <a:t>(</a:t>
            </a:r>
            <a:r>
              <a:rPr lang="zh-CN" altLang="en-US" dirty="0"/>
              <a:t>事件队列中的每一个事件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微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:</a:t>
            </a:r>
            <a:r>
              <a:rPr lang="en-US" altLang="zh-CN" dirty="0"/>
              <a:t> Promise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14" y="1600199"/>
            <a:ext cx="4680286" cy="51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5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/>
              <a:t>Promise</a:t>
            </a:r>
            <a:r>
              <a:rPr lang="zh-CN" altLang="en-US" dirty="0"/>
              <a:t>定义之后便会立即执行</a:t>
            </a:r>
            <a:endParaRPr lang="en-US" altLang="zh-CN" dirty="0" smtClean="0"/>
          </a:p>
          <a:p>
            <a:r>
              <a:rPr lang="zh-CN" altLang="en-US" dirty="0" smtClean="0"/>
              <a:t>队列</a:t>
            </a:r>
            <a:r>
              <a:rPr lang="zh-CN" altLang="en-US" dirty="0"/>
              <a:t>任务优先级：</a:t>
            </a:r>
            <a:r>
              <a:rPr lang="en-US" altLang="zh-CN" dirty="0" err="1"/>
              <a:t>promise.Trick</a:t>
            </a:r>
            <a:r>
              <a:rPr lang="en-US" altLang="zh-CN" dirty="0"/>
              <a:t>()&gt;promise</a:t>
            </a:r>
            <a:r>
              <a:rPr lang="zh-CN" altLang="en-US" dirty="0"/>
              <a:t>的回调</a:t>
            </a:r>
            <a:r>
              <a:rPr lang="en-US" altLang="zh-CN" dirty="0"/>
              <a:t>&gt;</a:t>
            </a:r>
            <a:r>
              <a:rPr lang="en-US" altLang="zh-CN" dirty="0" err="1"/>
              <a:t>setTimeout</a:t>
            </a:r>
            <a:r>
              <a:rPr lang="en-US" altLang="zh-CN" dirty="0"/>
              <a:t>&gt;</a:t>
            </a:r>
            <a:r>
              <a:rPr lang="en-US" altLang="zh-CN" dirty="0" err="1"/>
              <a:t>setImmediate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4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66207185"/>
              </p:ext>
            </p:extLst>
          </p:nvPr>
        </p:nvGraphicFramePr>
        <p:xfrm>
          <a:off x="883920" y="1305560"/>
          <a:ext cx="7040880" cy="475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7640" y="1565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 smtClean="0"/>
              <a:t>Javascript</a:t>
            </a:r>
            <a:r>
              <a:rPr lang="zh-CN" altLang="en-US" b="1" dirty="0" smtClean="0"/>
              <a:t>变量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Undefined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和</a:t>
            </a:r>
            <a:r>
              <a:rPr lang="en-US" altLang="zh-CN" dirty="0" smtClean="0"/>
              <a:t>String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没法</a:t>
            </a:r>
            <a:r>
              <a:rPr lang="zh-CN" altLang="en-US" dirty="0"/>
              <a:t>为</a:t>
            </a:r>
            <a:r>
              <a:rPr lang="zh-CN" altLang="en-US" dirty="0" smtClean="0"/>
              <a:t>这类变量</a:t>
            </a:r>
            <a:r>
              <a:rPr lang="zh-CN" altLang="en-US" dirty="0"/>
              <a:t>添加</a:t>
            </a:r>
            <a:r>
              <a:rPr lang="zh-CN" altLang="en-US" dirty="0" smtClean="0"/>
              <a:t>属性，方法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引用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存储</a:t>
            </a:r>
            <a:r>
              <a:rPr lang="zh-CN" altLang="en-US" dirty="0"/>
              <a:t>包含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栈</a:t>
            </a:r>
            <a:r>
              <a:rPr lang="zh-CN" altLang="en-US" dirty="0"/>
              <a:t>区的变量标示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栈</a:t>
            </a:r>
            <a:r>
              <a:rPr lang="zh-CN" altLang="en-US" dirty="0"/>
              <a:t>区变量的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堆</a:t>
            </a:r>
            <a:r>
              <a:rPr lang="zh-CN" altLang="en-US" dirty="0"/>
              <a:t>区存储的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 smtClean="0"/>
              <a:t>javascript</a:t>
            </a:r>
            <a:r>
              <a:rPr lang="zh-CN" altLang="en-US" b="1" dirty="0"/>
              <a:t>里变量复制和函数传参都是在传递栈区的值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上凸带形 2"/>
          <p:cNvSpPr/>
          <p:nvPr/>
        </p:nvSpPr>
        <p:spPr>
          <a:xfrm>
            <a:off x="8361947" y="5799221"/>
            <a:ext cx="421106" cy="24063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作用域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词法作用域：</a:t>
            </a:r>
            <a:r>
              <a:rPr lang="zh-CN" altLang="en-US" dirty="0"/>
              <a:t>定义在词法阶段的作用域，表现上来看就是无论在哪调用，如何调用，作用域由声明的位置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词法作用域</a:t>
            </a:r>
            <a:r>
              <a:rPr lang="zh-CN" altLang="en-US" b="1" dirty="0"/>
              <a:t>链</a:t>
            </a:r>
            <a:r>
              <a:rPr lang="zh-CN" altLang="en-US" dirty="0" smtClean="0"/>
              <a:t>：</a:t>
            </a:r>
            <a:r>
              <a:rPr lang="zh-CN" altLang="en-US" dirty="0"/>
              <a:t>基于代码中作用域嵌套，变量定义的过程发生在代码的书写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动态</a:t>
            </a:r>
            <a:r>
              <a:rPr lang="zh-CN" altLang="en-US" b="1" dirty="0"/>
              <a:t>作用域</a:t>
            </a:r>
            <a:r>
              <a:rPr lang="zh-CN" altLang="en-US" b="1" dirty="0"/>
              <a:t>链 </a:t>
            </a:r>
            <a:r>
              <a:rPr lang="zh-CN" altLang="en-US" dirty="0" smtClean="0"/>
              <a:t>：基于</a:t>
            </a:r>
            <a:r>
              <a:rPr lang="zh-CN" altLang="en-US" dirty="0"/>
              <a:t>调用栈（在运行时确定）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 sz="3700" dirty="0"/>
          </a:p>
        </p:txBody>
      </p:sp>
    </p:spTree>
    <p:extLst>
      <p:ext uri="{BB962C8B-B14F-4D97-AF65-F5344CB8AC3E}">
        <p14:creationId xmlns:p14="http://schemas.microsoft.com/office/powerpoint/2010/main" val="327309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普通变量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凡是</a:t>
            </a:r>
            <a:r>
              <a:rPr lang="zh-CN" altLang="en-US" dirty="0"/>
              <a:t>用</a:t>
            </a:r>
            <a:r>
              <a:rPr lang="en-US" altLang="zh-CN" dirty="0" err="1"/>
              <a:t>var</a:t>
            </a:r>
            <a:r>
              <a:rPr lang="zh-CN" altLang="en-US" dirty="0"/>
              <a:t>标识的都是普通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作用域，</a:t>
            </a:r>
            <a:r>
              <a:rPr lang="zh-CN" altLang="en-US" b="1" dirty="0"/>
              <a:t>变量提升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 </a:t>
            </a:r>
            <a:r>
              <a:rPr lang="zh-CN" altLang="en-US" b="1" dirty="0" smtClean="0"/>
              <a:t>块</a:t>
            </a:r>
            <a:r>
              <a:rPr lang="zh-CN" altLang="en-US" b="1" dirty="0"/>
              <a:t>级</a:t>
            </a:r>
            <a:r>
              <a:rPr lang="zh-CN" altLang="en-US" b="1" dirty="0" smtClean="0"/>
              <a:t>作用域 </a:t>
            </a:r>
            <a:r>
              <a:rPr lang="en-US" altLang="zh-CN" dirty="0" smtClean="0"/>
              <a:t>(</a:t>
            </a:r>
            <a:r>
              <a:rPr lang="zh-CN" altLang="en-US" dirty="0"/>
              <a:t>不</a:t>
            </a:r>
            <a:r>
              <a:rPr lang="zh-CN" altLang="en-US" dirty="0" smtClean="0"/>
              <a:t>允许重复</a:t>
            </a:r>
            <a:r>
              <a:rPr lang="zh-CN" altLang="en-US" dirty="0"/>
              <a:t>声明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变量</a:t>
            </a:r>
            <a:r>
              <a:rPr lang="zh-CN" altLang="en-US" dirty="0" smtClean="0"/>
              <a:t>：</a:t>
            </a:r>
            <a:r>
              <a:rPr lang="en-US" altLang="zh-CN" dirty="0"/>
              <a:t>function fun(){} 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类似下面这样，不是函数声明，而是函数</a:t>
            </a:r>
            <a:r>
              <a:rPr lang="zh-CN" altLang="en-US" dirty="0" smtClean="0"/>
              <a:t>表达式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getA</a:t>
            </a:r>
            <a:r>
              <a:rPr lang="en-US" altLang="zh-CN" dirty="0"/>
              <a:t>=function(){}      //</a:t>
            </a:r>
            <a:r>
              <a:rPr lang="zh-CN" altLang="en-US" dirty="0"/>
              <a:t>这是函数表达式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getA</a:t>
            </a:r>
            <a:r>
              <a:rPr lang="en-US" altLang="zh-CN" dirty="0"/>
              <a:t>=function fun(){}; //</a:t>
            </a:r>
            <a:r>
              <a:rPr lang="zh-CN" altLang="en-US" dirty="0"/>
              <a:t>这也是函数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函数变量的声明中，函数变量会覆盖以前声明过的同名声明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普通</a:t>
            </a:r>
            <a:r>
              <a:rPr lang="zh-CN" altLang="en-US" dirty="0"/>
              <a:t>变量的声明，不会覆盖以前的同名参数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上凸带形 2"/>
          <p:cNvSpPr/>
          <p:nvPr/>
        </p:nvSpPr>
        <p:spPr>
          <a:xfrm flipH="1">
            <a:off x="7738310" y="5411538"/>
            <a:ext cx="312821" cy="2286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2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This</a:t>
            </a:r>
            <a:r>
              <a:rPr lang="zh-CN" altLang="en-US" b="1" dirty="0"/>
              <a:t>的使用</a:t>
            </a:r>
          </a:p>
          <a:p>
            <a:r>
              <a:rPr lang="en-US" altLang="zh-CN" b="1" dirty="0"/>
              <a:t>this</a:t>
            </a:r>
            <a:r>
              <a:rPr lang="zh-CN" altLang="en-US" b="1" dirty="0"/>
              <a:t>都是指向实例化对象</a:t>
            </a:r>
            <a:endParaRPr lang="en-US" altLang="zh-CN" b="1" dirty="0" smtClean="0"/>
          </a:p>
          <a:p>
            <a:r>
              <a:rPr lang="en-US" altLang="zh-CN" b="1" dirty="0" smtClean="0"/>
              <a:t>this</a:t>
            </a:r>
            <a:r>
              <a:rPr lang="zh-CN" altLang="en-US" b="1" dirty="0"/>
              <a:t>指针指向</a:t>
            </a:r>
            <a:r>
              <a:rPr lang="en-US" altLang="zh-CN" b="1" dirty="0" smtClean="0"/>
              <a:t>window: </a:t>
            </a:r>
            <a:r>
              <a:rPr lang="en-US" altLang="zh-CN" b="1" dirty="0" err="1" smtClean="0"/>
              <a:t>javascript</a:t>
            </a:r>
            <a:r>
              <a:rPr lang="zh-CN" altLang="en-US" b="1" dirty="0"/>
              <a:t>语言里全局作用域可以理解为</a:t>
            </a:r>
            <a:r>
              <a:rPr lang="en-US" altLang="zh-CN" b="1" dirty="0"/>
              <a:t>window</a:t>
            </a:r>
            <a:r>
              <a:rPr lang="zh-CN" altLang="en-US" b="1" dirty="0" smtClean="0"/>
              <a:t>对象</a:t>
            </a:r>
            <a:r>
              <a:rPr lang="zh-CN" altLang="en-US" b="1" dirty="0"/>
              <a:t>，这个实例化的过程是在页面加载时候由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引擎完成的，整个页面里的要素都被浓缩到这个</a:t>
            </a:r>
            <a:r>
              <a:rPr lang="en-US" altLang="zh-CN" b="1" dirty="0"/>
              <a:t>window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r>
              <a:rPr lang="zh-CN" altLang="en-US" b="1" dirty="0"/>
              <a:t>通过</a:t>
            </a:r>
            <a:r>
              <a:rPr lang="en-US" altLang="zh-CN" b="1" dirty="0"/>
              <a:t>new</a:t>
            </a:r>
            <a:r>
              <a:rPr lang="zh-CN" altLang="en-US" b="1" dirty="0"/>
              <a:t>改变</a:t>
            </a:r>
            <a:r>
              <a:rPr lang="en-US" altLang="zh-CN" b="1" dirty="0"/>
              <a:t>this</a:t>
            </a:r>
            <a:r>
              <a:rPr lang="zh-CN" altLang="en-US" b="1" dirty="0" smtClean="0"/>
              <a:t>指针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字面量方式定义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new Object</a:t>
            </a:r>
            <a:endParaRPr lang="en-US" altLang="zh-CN" dirty="0"/>
          </a:p>
          <a:p>
            <a:r>
              <a:rPr lang="en-US" altLang="zh-CN" b="1" dirty="0"/>
              <a:t>Call</a:t>
            </a:r>
            <a:r>
              <a:rPr lang="zh-CN" altLang="en-US" b="1" dirty="0"/>
              <a:t>和</a:t>
            </a:r>
            <a:r>
              <a:rPr lang="en-US" altLang="zh-CN" b="1" dirty="0" smtClean="0"/>
              <a:t>apply:</a:t>
            </a:r>
            <a:r>
              <a:rPr lang="zh-CN" altLang="en-US" b="1" dirty="0" smtClean="0"/>
              <a:t>将</a:t>
            </a:r>
            <a:r>
              <a:rPr lang="en-US" altLang="zh-CN" b="1" dirty="0"/>
              <a:t>this</a:t>
            </a:r>
            <a:r>
              <a:rPr lang="zh-CN" altLang="en-US" b="1" dirty="0"/>
              <a:t>指针指向方法的第一个参数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B.apply</a:t>
            </a:r>
            <a:r>
              <a:rPr lang="en-US" altLang="zh-CN" dirty="0" smtClean="0"/>
              <a:t>(A</a:t>
            </a:r>
            <a:r>
              <a:rPr lang="en-US" altLang="zh-CN" dirty="0"/>
              <a:t>, arguments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B.call</a:t>
            </a:r>
            <a:r>
              <a:rPr lang="en-US" altLang="zh-CN" dirty="0" smtClean="0"/>
              <a:t>(A</a:t>
            </a:r>
            <a:r>
              <a:rPr lang="en-US" altLang="zh-CN" dirty="0"/>
              <a:t>, args1,args2)</a:t>
            </a:r>
            <a:endParaRPr lang="en-US" altLang="zh-CN" b="1" dirty="0"/>
          </a:p>
        </p:txBody>
      </p:sp>
      <p:sp>
        <p:nvSpPr>
          <p:cNvPr id="3" name="上凸带形 2"/>
          <p:cNvSpPr/>
          <p:nvPr/>
        </p:nvSpPr>
        <p:spPr>
          <a:xfrm flipH="1">
            <a:off x="7858626" y="5808580"/>
            <a:ext cx="312821" cy="2286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定义对象里的方法里传入函数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情形</a:t>
            </a:r>
            <a:r>
              <a:rPr lang="zh-CN" altLang="en-US" dirty="0"/>
              <a:t>一：传入的参数是被</a:t>
            </a:r>
            <a:r>
              <a:rPr lang="en-US" altLang="zh-CN" dirty="0"/>
              <a:t>new</a:t>
            </a:r>
            <a:r>
              <a:rPr lang="zh-CN" altLang="en-US" dirty="0"/>
              <a:t>过的构造函数，那么</a:t>
            </a:r>
            <a:r>
              <a:rPr lang="en-US" altLang="zh-CN" dirty="0"/>
              <a:t>this</a:t>
            </a:r>
            <a:r>
              <a:rPr lang="zh-CN" altLang="en-US" dirty="0"/>
              <a:t>就是指向实例化的对象</a:t>
            </a:r>
            <a:r>
              <a:rPr lang="zh-CN" altLang="en-US" dirty="0" smtClean="0"/>
              <a:t>本身；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情形</a:t>
            </a:r>
            <a:r>
              <a:rPr lang="zh-CN" altLang="en-US" dirty="0"/>
              <a:t>二：传入的参数是函数的别名，那么函数的</a:t>
            </a:r>
            <a:r>
              <a:rPr lang="en-US" altLang="zh-CN" dirty="0"/>
              <a:t>this</a:t>
            </a:r>
            <a:r>
              <a:rPr lang="zh-CN" altLang="en-US" dirty="0"/>
              <a:t>就是指向</a:t>
            </a:r>
            <a:r>
              <a:rPr lang="en-US" altLang="zh-CN" dirty="0"/>
              <a:t>window 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情形</a:t>
            </a:r>
            <a:r>
              <a:rPr lang="zh-CN" altLang="en-US" dirty="0"/>
              <a:t>三：如果我们想把被传入的函数对象里</a:t>
            </a:r>
            <a:r>
              <a:rPr lang="en-US" altLang="zh-CN" dirty="0"/>
              <a:t>this</a:t>
            </a:r>
            <a:r>
              <a:rPr lang="zh-CN" altLang="en-US" dirty="0"/>
              <a:t>的指针指向外部字面量定义的对象，那么我们就是用</a:t>
            </a:r>
            <a:r>
              <a:rPr lang="en-US" altLang="zh-CN" dirty="0"/>
              <a:t>apply</a:t>
            </a:r>
            <a:r>
              <a:rPr lang="zh-CN" altLang="en-US" dirty="0"/>
              <a:t>和</a:t>
            </a:r>
            <a:r>
              <a:rPr lang="en-US" altLang="zh-CN" dirty="0" smtClean="0"/>
              <a:t>call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如果在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语言里没有通过</a:t>
            </a:r>
            <a:r>
              <a:rPr lang="en-US" altLang="zh-CN" b="1" dirty="0"/>
              <a:t>new</a:t>
            </a:r>
            <a:r>
              <a:rPr lang="zh-CN" altLang="en-US" b="1" dirty="0"/>
              <a:t>（包括对象字面量定义）、</a:t>
            </a:r>
            <a:r>
              <a:rPr lang="en-US" altLang="zh-CN" b="1" dirty="0"/>
              <a:t>call</a:t>
            </a:r>
            <a:r>
              <a:rPr lang="zh-CN" altLang="en-US" b="1" dirty="0"/>
              <a:t>和</a:t>
            </a:r>
            <a:r>
              <a:rPr lang="en-US" altLang="zh-CN" b="1" dirty="0"/>
              <a:t>apply</a:t>
            </a:r>
            <a:r>
              <a:rPr lang="zh-CN" altLang="en-US" b="1" dirty="0"/>
              <a:t>改变函数的</a:t>
            </a:r>
            <a:r>
              <a:rPr lang="en-US" altLang="zh-CN" b="1" dirty="0"/>
              <a:t>this</a:t>
            </a:r>
            <a:r>
              <a:rPr lang="zh-CN" altLang="en-US" b="1" dirty="0"/>
              <a:t>指针，函数的</a:t>
            </a:r>
            <a:r>
              <a:rPr lang="en-US" altLang="zh-CN" b="1" dirty="0"/>
              <a:t>this</a:t>
            </a:r>
            <a:r>
              <a:rPr lang="zh-CN" altLang="en-US" b="1" dirty="0"/>
              <a:t>指针都是指向</a:t>
            </a:r>
            <a:r>
              <a:rPr lang="en-US" altLang="zh-CN" b="1" dirty="0"/>
              <a:t>window</a:t>
            </a:r>
            <a:r>
              <a:rPr lang="zh-CN" altLang="en-US" b="1" dirty="0"/>
              <a:t>的</a:t>
            </a:r>
            <a:r>
              <a:rPr lang="zh-CN" altLang="en-US" dirty="0"/>
              <a:t>。</a:t>
            </a:r>
          </a:p>
        </p:txBody>
      </p:sp>
      <p:sp>
        <p:nvSpPr>
          <p:cNvPr id="3" name="上凸带形 2"/>
          <p:cNvSpPr/>
          <p:nvPr/>
        </p:nvSpPr>
        <p:spPr>
          <a:xfrm flipH="1">
            <a:off x="7858626" y="5808580"/>
            <a:ext cx="312821" cy="2286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2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(num1, num2) =&gt; </a:t>
            </a:r>
            <a:r>
              <a:rPr lang="en-US" altLang="zh-CN" dirty="0" smtClean="0"/>
              <a:t>num1 </a:t>
            </a:r>
            <a:r>
              <a:rPr lang="en-US" altLang="zh-CN" dirty="0"/>
              <a:t>+ num2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  <a:p>
            <a:r>
              <a:rPr lang="zh-CN" altLang="en-US" dirty="0"/>
              <a:t>函数体内的</a:t>
            </a:r>
            <a:r>
              <a:rPr lang="en-US" altLang="zh-CN" dirty="0"/>
              <a:t>this</a:t>
            </a:r>
            <a:r>
              <a:rPr lang="zh-CN" altLang="en-US" dirty="0"/>
              <a:t>对象，就是定义时所在的对象，而不是使用时所在的对象</a:t>
            </a:r>
          </a:p>
        </p:txBody>
      </p:sp>
      <p:sp>
        <p:nvSpPr>
          <p:cNvPr id="5" name="上凸带形 4"/>
          <p:cNvSpPr/>
          <p:nvPr/>
        </p:nvSpPr>
        <p:spPr>
          <a:xfrm flipH="1">
            <a:off x="7738310" y="5411538"/>
            <a:ext cx="312821" cy="2286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异步函数</a:t>
            </a:r>
            <a:r>
              <a:rPr lang="zh-CN" altLang="en-US" dirty="0" smtClean="0"/>
              <a:t>调用中的</a:t>
            </a:r>
            <a:r>
              <a:rPr lang="en-US" altLang="zh-CN" dirty="0" smtClean="0"/>
              <a:t>this</a:t>
            </a:r>
          </a:p>
          <a:p>
            <a:r>
              <a:rPr lang="zh-CN" altLang="en-US" b="1" dirty="0"/>
              <a:t>超时调用和间歇调用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setTimeout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回</a:t>
            </a:r>
            <a:r>
              <a:rPr lang="zh-CN" altLang="en-US" dirty="0"/>
              <a:t>调代码都是在全局作用域中执行的，函数中的</a:t>
            </a:r>
            <a:r>
              <a:rPr lang="en-US" altLang="zh-CN" dirty="0"/>
              <a:t>this</a:t>
            </a:r>
            <a:r>
              <a:rPr lang="zh-CN" altLang="en-US" dirty="0"/>
              <a:t>的值指向全局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b="1" dirty="0"/>
              <a:t>事件</a:t>
            </a:r>
            <a:r>
              <a:rPr lang="zh-CN" altLang="en-US" b="1" dirty="0" smtClean="0"/>
              <a:t>处理程序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事件</a:t>
            </a:r>
            <a:r>
              <a:rPr lang="zh-CN" altLang="en-US" dirty="0" smtClean="0"/>
              <a:t>处理程序</a:t>
            </a:r>
            <a:r>
              <a:rPr lang="en-US" altLang="zh-CN" dirty="0" smtClean="0"/>
              <a:t>(</a:t>
            </a:r>
            <a:r>
              <a:rPr lang="zh-CN" altLang="en-US" dirty="0"/>
              <a:t>在事件处理函数内部， </a:t>
            </a:r>
            <a:r>
              <a:rPr lang="en-US" altLang="zh-CN" dirty="0"/>
              <a:t>this </a:t>
            </a:r>
            <a:r>
              <a:rPr lang="zh-CN" altLang="en-US" dirty="0"/>
              <a:t>值等于事件的目标元素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en-US" altLang="zh-CN" dirty="0"/>
              <a:t> </a:t>
            </a:r>
            <a:r>
              <a:rPr lang="zh-CN" altLang="en-US" dirty="0"/>
              <a:t>级事件</a:t>
            </a:r>
            <a:r>
              <a:rPr lang="zh-CN" altLang="en-US" dirty="0" smtClean="0"/>
              <a:t>处理程序</a:t>
            </a:r>
            <a:r>
              <a:rPr lang="en-US" altLang="zh-CN" dirty="0" smtClean="0"/>
              <a:t>(</a:t>
            </a:r>
            <a:r>
              <a:rPr lang="zh-CN" altLang="en-US" dirty="0"/>
              <a:t>事件处理程序是在元素的作用域中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,</a:t>
            </a:r>
            <a:r>
              <a:rPr lang="en-US" altLang="zh-CN" dirty="0"/>
              <a:t> this </a:t>
            </a:r>
            <a:r>
              <a:rPr lang="zh-CN" altLang="en-US" dirty="0"/>
              <a:t>引用当前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Ajax</a:t>
            </a:r>
            <a:r>
              <a:rPr lang="zh-CN" altLang="en-US" b="1" dirty="0"/>
              <a:t>请求中的</a:t>
            </a:r>
            <a:r>
              <a:rPr lang="en-US" altLang="zh-CN" b="1" dirty="0" smtClean="0"/>
              <a:t>this</a:t>
            </a:r>
            <a:r>
              <a:rPr lang="en-US" altLang="zh-CN" dirty="0"/>
              <a:t>(</a:t>
            </a:r>
            <a:r>
              <a:rPr lang="en-US" altLang="zh-CN" dirty="0" err="1"/>
              <a:t>ajax</a:t>
            </a:r>
            <a:r>
              <a:rPr lang="en-US" altLang="zh-CN" dirty="0"/>
              <a:t> </a:t>
            </a:r>
            <a:r>
              <a:rPr lang="zh-CN" altLang="en-US" dirty="0"/>
              <a:t>作用域内的上下文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上凸带形 2"/>
          <p:cNvSpPr/>
          <p:nvPr/>
        </p:nvSpPr>
        <p:spPr>
          <a:xfrm flipH="1">
            <a:off x="7738310" y="5411538"/>
            <a:ext cx="312821" cy="2286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5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30847</TotalTime>
  <Words>1313</Words>
  <Application>Microsoft Office PowerPoint</Application>
  <PresentationFormat>全屏显示(4:3)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默认设计模板</vt:lpstr>
      <vt:lpstr>js语法梳理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异步任务有宏任务和微任务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lrh</dc:creator>
  <cp:lastModifiedBy>陈文琼</cp:lastModifiedBy>
  <cp:revision>2516</cp:revision>
  <dcterms:created xsi:type="dcterms:W3CDTF">2016-06-15T08:27:00Z</dcterms:created>
  <dcterms:modified xsi:type="dcterms:W3CDTF">2019-12-17T09:30:31Z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