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537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20DEB-66AE-42B9-BD64-04341DDB8FD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6770D-A532-4676-A55D-582433A43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developers.google.com</a:t>
            </a:r>
            <a:r>
              <a:rPr lang="en-US" dirty="0" smtClean="0"/>
              <a:t>/chart/interactive/docs/gallery/</a:t>
            </a:r>
            <a:r>
              <a:rPr lang="en-US" dirty="0" err="1" smtClean="0"/>
              <a:t>bubblechart#overview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each row, how many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A493-2E7E-FE45-B1DC-872433248D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0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Shape 1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48193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Shape 175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Shape 17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0277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Shape 175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Shape 17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1030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Shape 1963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Shape 19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5054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Shape 218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Shape 2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27816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Shape 260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3" name="Shape 2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2285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Shape 2391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2" name="Shape 2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1472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Shape 281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3" name="Shape 28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25316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Shape 3023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4" name="Shape 30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0054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Shape 323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9" name="Shape 3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357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developers.google.com</a:t>
            </a:r>
            <a:r>
              <a:rPr lang="en-US" dirty="0" smtClean="0"/>
              <a:t>/chart/interactive/docs/gallery/</a:t>
            </a:r>
            <a:r>
              <a:rPr lang="en-US" dirty="0" err="1" smtClean="0"/>
              <a:t>bubblechart#overview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each row, how many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A493-2E7E-FE45-B1DC-872433248D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60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Shape 3453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4" name="Shape 3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993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4" name="Shape 3664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5" name="Shape 3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4597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developers.google.com</a:t>
            </a:r>
            <a:r>
              <a:rPr lang="en-US" dirty="0" smtClean="0"/>
              <a:t>/chart/interactive/docs/gallery/</a:t>
            </a:r>
            <a:r>
              <a:rPr lang="en-US" smtClean="0"/>
              <a:t>bubblechart#overview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A493-2E7E-FE45-B1DC-872433248D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3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811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3117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437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728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Shape 9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049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Shape 1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470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B320-65E1-4F88-BD53-119204F82F7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0C8B-112A-4FAE-97EA-CF3B2E0D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B320-65E1-4F88-BD53-119204F82F7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0C8B-112A-4FAE-97EA-CF3B2E0D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B320-65E1-4F88-BD53-119204F82F7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0C8B-112A-4FAE-97EA-CF3B2E0D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B320-65E1-4F88-BD53-119204F82F7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0C8B-112A-4FAE-97EA-CF3B2E0D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B320-65E1-4F88-BD53-119204F82F7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0C8B-112A-4FAE-97EA-CF3B2E0D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4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B320-65E1-4F88-BD53-119204F82F7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0C8B-112A-4FAE-97EA-CF3B2E0D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B320-65E1-4F88-BD53-119204F82F7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0C8B-112A-4FAE-97EA-CF3B2E0D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B320-65E1-4F88-BD53-119204F82F7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0C8B-112A-4FAE-97EA-CF3B2E0D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3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B320-65E1-4F88-BD53-119204F82F7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0C8B-112A-4FAE-97EA-CF3B2E0D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B320-65E1-4F88-BD53-119204F82F7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0C8B-112A-4FAE-97EA-CF3B2E0D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B320-65E1-4F88-BD53-119204F82F7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0C8B-112A-4FAE-97EA-CF3B2E0D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1B320-65E1-4F88-BD53-119204F82F7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70C8B-112A-4FAE-97EA-CF3B2E0D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90917" y="240019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37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1836" y="1578676"/>
            <a:ext cx="213755" cy="21375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3071624" y="157867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301834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113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2123903" y="25303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3023000" y="253343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3928559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4879585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830611" y="25220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2123903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3023000" y="297958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3928559" y="297648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4879585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5830611" y="296821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2123903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3023000" y="344036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928559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4879585" y="3437267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5830611" y="3429000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2123903" y="388978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3023000" y="38928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/>
          <p:cNvSpPr/>
          <p:nvPr/>
        </p:nvSpPr>
        <p:spPr>
          <a:xfrm>
            <a:off x="3928559" y="388978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4879585" y="388978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5830611" y="388151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2123903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3023000" y="43371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3928559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4879585" y="43340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5830611" y="4325768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781637" y="251126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781637" y="2962635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6781637" y="3420429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781637" y="3871801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6781637" y="43340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123903" y="4880996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3022999" y="488099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5851737" y="4880996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41"/>
          <p:cNvSpPr/>
          <p:nvPr/>
        </p:nvSpPr>
        <p:spPr>
          <a:xfrm>
            <a:off x="4886842" y="488099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Oval 42"/>
          <p:cNvSpPr/>
          <p:nvPr/>
        </p:nvSpPr>
        <p:spPr>
          <a:xfrm>
            <a:off x="3921947" y="488099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781637" y="488099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921841" y="4764336"/>
            <a:ext cx="5285585" cy="113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85223" y="2262787"/>
            <a:ext cx="15156" cy="293726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eft Arrow Callout 47"/>
          <p:cNvSpPr/>
          <p:nvPr/>
        </p:nvSpPr>
        <p:spPr>
          <a:xfrm>
            <a:off x="7527159" y="2399355"/>
            <a:ext cx="3173221" cy="2731833"/>
          </a:xfrm>
          <a:prstGeom prst="leftArrowCallout">
            <a:avLst>
              <a:gd name="adj1" fmla="val 17214"/>
              <a:gd name="adj2" fmla="val 25000"/>
              <a:gd name="adj3" fmla="val 15753"/>
              <a:gd name="adj4" fmla="val 7949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6*6 matrix</a:t>
            </a:r>
          </a:p>
          <a:p>
            <a:pPr algn="ctr"/>
            <a:r>
              <a:rPr lang="en-US" sz="2100" dirty="0">
                <a:solidFill>
                  <a:srgbClr val="0070C0"/>
                </a:solidFill>
              </a:rPr>
              <a:t>Secretly swift one color to another color.</a:t>
            </a:r>
          </a:p>
          <a:p>
            <a:pPr algn="ctr"/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What happens?</a:t>
            </a:r>
          </a:p>
          <a:p>
            <a:pPr algn="ctr"/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Can computer recognize the change?</a:t>
            </a:r>
          </a:p>
        </p:txBody>
      </p:sp>
    </p:spTree>
    <p:extLst>
      <p:ext uri="{BB962C8B-B14F-4D97-AF65-F5344CB8AC3E}">
        <p14:creationId xmlns:p14="http://schemas.microsoft.com/office/powerpoint/2010/main" val="26248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942" y="269057"/>
            <a:ext cx="8229600" cy="1143000"/>
          </a:xfrm>
        </p:spPr>
        <p:txBody>
          <a:bodyPr/>
          <a:lstStyle/>
          <a:p>
            <a:r>
              <a:rPr lang="en-US" dirty="0" smtClean="0"/>
              <a:t>Finding Insights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0DF6-75AD-9E49-AF00-7876AB5A19C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97" y="1828317"/>
            <a:ext cx="3676974" cy="4130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052" y="2477729"/>
            <a:ext cx="31952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property analysis</a:t>
            </a:r>
          </a:p>
          <a:p>
            <a:r>
              <a:rPr lang="en-US" sz="2400" dirty="0"/>
              <a:t>Network analysis</a:t>
            </a:r>
          </a:p>
          <a:p>
            <a:r>
              <a:rPr lang="en-US" sz="2400" dirty="0"/>
              <a:t>Clustering</a:t>
            </a:r>
          </a:p>
          <a:p>
            <a:r>
              <a:rPr lang="en-US" sz="2400" dirty="0"/>
              <a:t>…..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7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rebuchet MS"/>
                <a:ea typeface="Trebuchet MS"/>
                <a:cs typeface="Trebuchet MS"/>
                <a:sym typeface="Trebuchet MS"/>
              </a:rPr>
              <a:t>Which Factors Affect Life Expectancy?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6304" y="1577645"/>
            <a:ext cx="7720462" cy="4580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A. High-income people live longer</a:t>
            </a:r>
          </a:p>
          <a:p>
            <a:pPr marL="0" indent="0">
              <a:buNone/>
            </a:pPr>
            <a:r>
              <a:rPr lang="en-US" dirty="0" smtClean="0"/>
              <a:t>B. Low-income people live longer </a:t>
            </a:r>
          </a:p>
          <a:p>
            <a:pPr marL="0" indent="0">
              <a:buNone/>
            </a:pPr>
            <a:r>
              <a:rPr lang="en-US" dirty="0" smtClean="0"/>
              <a:t>C. Middle-income </a:t>
            </a:r>
            <a:r>
              <a:rPr lang="en-US" dirty="0"/>
              <a:t>people live </a:t>
            </a:r>
            <a:r>
              <a:rPr lang="en-US" dirty="0" smtClean="0"/>
              <a:t>longer</a:t>
            </a:r>
          </a:p>
          <a:p>
            <a:pPr marL="0" indent="0">
              <a:buNone/>
            </a:pPr>
            <a:r>
              <a:rPr lang="en-US" dirty="0" smtClean="0"/>
              <a:t>D. People in a big country live longer </a:t>
            </a:r>
          </a:p>
          <a:p>
            <a:pPr marL="0" indent="0">
              <a:buNone/>
            </a:pPr>
            <a:r>
              <a:rPr lang="en-US" dirty="0" smtClean="0"/>
              <a:t>E. </a:t>
            </a:r>
            <a:r>
              <a:rPr lang="en-US" dirty="0"/>
              <a:t>People in a </a:t>
            </a:r>
            <a:r>
              <a:rPr lang="en-US" dirty="0" smtClean="0"/>
              <a:t>small country </a:t>
            </a:r>
            <a:r>
              <a:rPr lang="en-US" dirty="0"/>
              <a:t>live longer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</a:t>
            </a:r>
            <a:r>
              <a:rPr lang="en-US" dirty="0"/>
              <a:t>. </a:t>
            </a:r>
            <a:r>
              <a:rPr lang="en-US" dirty="0" smtClean="0"/>
              <a:t>Asia people live longer</a:t>
            </a:r>
          </a:p>
          <a:p>
            <a:pPr marL="0" indent="0">
              <a:buNone/>
            </a:pPr>
            <a:r>
              <a:rPr lang="en-US" dirty="0" smtClean="0"/>
              <a:t>G. Africa people live longer</a:t>
            </a:r>
          </a:p>
          <a:p>
            <a:pPr marL="0" indent="0">
              <a:buNone/>
            </a:pPr>
            <a:r>
              <a:rPr lang="en-US" dirty="0" smtClean="0"/>
              <a:t>H. Europe people live longer</a:t>
            </a:r>
          </a:p>
          <a:p>
            <a:pPr marL="0" indent="0">
              <a:buNone/>
            </a:pPr>
            <a:r>
              <a:rPr lang="en-US" dirty="0" smtClean="0"/>
              <a:t>I.  America people live longer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15171" y="1732420"/>
            <a:ext cx="248446" cy="25868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15171" y="2224833"/>
            <a:ext cx="248446" cy="25868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26439" y="2724091"/>
            <a:ext cx="248446" cy="25868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21852" y="3238185"/>
            <a:ext cx="248446" cy="25868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21852" y="3730598"/>
            <a:ext cx="248446" cy="25868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33120" y="4229856"/>
            <a:ext cx="248446" cy="25868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42669" y="4758118"/>
            <a:ext cx="248446" cy="25868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442669" y="5250531"/>
            <a:ext cx="248446" cy="25868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53937" y="5749789"/>
            <a:ext cx="248446" cy="25868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of Incomes and Life Expectancy in the World (2012) 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3143165" y="2748405"/>
            <a:ext cx="329308" cy="2784826"/>
          </a:xfrm>
          <a:prstGeom prst="leftBrac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35697" y="3814791"/>
            <a:ext cx="1760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countries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7393" y="3334816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161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3618193" y="2264438"/>
          <a:ext cx="6020885" cy="3340236"/>
        </p:xfrm>
        <a:graphic>
          <a:graphicData uri="http://schemas.openxmlformats.org/drawingml/2006/table">
            <a:tbl>
              <a:tblPr/>
              <a:tblGrid>
                <a:gridCol w="15088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1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30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96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9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89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 name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GDP per capita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Lifespan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Population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Brazil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12157.31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73.84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202401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40850.35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Europe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22242.68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11109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Europe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5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Greenland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41471.66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Europe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5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Haiti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766.87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10288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5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Iceland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44258.84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82.92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Europe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5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1449.66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1263589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1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Russian Federation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14078.83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70.37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143287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Europe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5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Kingdom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41294.51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Europe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5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States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51456.66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78.74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314799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5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Zambia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1686.62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14786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Africa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7106" y="1432121"/>
            <a:ext cx="1838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4 dimensions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6200000" flipH="1" flipV="1">
            <a:off x="7303964" y="264645"/>
            <a:ext cx="329308" cy="3515568"/>
          </a:xfrm>
          <a:prstGeom prst="leftBrac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of Incomes and Life Expectancy in the World (2012) </a:t>
            </a:r>
            <a:endParaRPr lang="en-US" dirty="0"/>
          </a:p>
        </p:txBody>
      </p:sp>
      <p:sp>
        <p:nvSpPr>
          <p:cNvPr id="18" name="Shape 1554"/>
          <p:cNvSpPr txBox="1"/>
          <p:nvPr/>
        </p:nvSpPr>
        <p:spPr>
          <a:xfrm>
            <a:off x="1920305" y="2879993"/>
            <a:ext cx="8555967" cy="1234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B9CDDB"/>
              </a:buClr>
              <a:buSzPct val="25000"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sources:</a:t>
            </a:r>
          </a:p>
          <a:p>
            <a:pPr marL="285750" indent="-285750">
              <a:buClr>
                <a:srgbClr val="B9CDDB"/>
              </a:buClr>
              <a:buSzPct val="25000"/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Incomes:  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http://data.worldbank.org/indicator/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NY.GDP.PCAP.CD</a:t>
            </a:r>
            <a:endParaRPr lang="en-US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indent="-285750">
              <a:buClr>
                <a:srgbClr val="B9CDDB"/>
              </a:buClr>
              <a:buSzPct val="25000"/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Population 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http://</a:t>
            </a:r>
            <a:r>
              <a:rPr lang="en-US" sz="1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esa.un.org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unpd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wpp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/Download/Standard/Population/  </a:t>
            </a:r>
          </a:p>
          <a:p>
            <a:pPr marL="285750" indent="-285750">
              <a:buClr>
                <a:srgbClr val="B9CDDB"/>
              </a:buClr>
              <a:buSzPct val="25000"/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Life expectation: 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http://</a:t>
            </a:r>
            <a:r>
              <a:rPr lang="en-US" sz="1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esa.un.org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unpd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wpp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/Download/Standard/ASCII/</a:t>
            </a:r>
          </a:p>
        </p:txBody>
      </p:sp>
    </p:spTree>
    <p:extLst>
      <p:ext uri="{BB962C8B-B14F-4D97-AF65-F5344CB8AC3E}">
        <p14:creationId xmlns:p14="http://schemas.microsoft.com/office/powerpoint/2010/main" val="29304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44880"/>
            <a:ext cx="8229600" cy="448128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Definition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Bubble chart: a variation of scatter plot</a:t>
            </a:r>
            <a:endParaRPr lang="en-US" dirty="0"/>
          </a:p>
          <a:p>
            <a:pPr lvl="1"/>
            <a:r>
              <a:rPr lang="en-US" dirty="0" smtClean="0"/>
              <a:t>A bubble chart is used to visualize a data set with two to four dimensions, all of which will be shown in a chart. </a:t>
            </a:r>
          </a:p>
          <a:p>
            <a:pPr lvl="1"/>
            <a:r>
              <a:rPr lang="en-US" dirty="0" smtClean="0"/>
              <a:t>In bubble chart, each data point is visualized as a bubble.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The first two dimensions of a data point are visualized as coordinates or location of a bubble, the third as color of a bubble and the fourth as size of a bubble.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526664" y="672338"/>
            <a:ext cx="9005466" cy="5696789"/>
            <a:chOff x="-857" y="779533"/>
            <a:chExt cx="9316929" cy="5985986"/>
          </a:xfrm>
        </p:grpSpPr>
        <p:sp>
          <p:nvSpPr>
            <p:cNvPr id="45" name="Shape 45"/>
            <p:cNvSpPr/>
            <p:nvPr/>
          </p:nvSpPr>
          <p:spPr>
            <a:xfrm>
              <a:off x="5453101" y="143663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Shape 55"/>
            <p:cNvCxnSpPr/>
            <p:nvPr/>
          </p:nvCxnSpPr>
          <p:spPr>
            <a:xfrm flipV="1">
              <a:off x="1059068" y="5868942"/>
              <a:ext cx="8084931" cy="2358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Shape 59"/>
            <p:cNvCxnSpPr/>
            <p:nvPr/>
          </p:nvCxnSpPr>
          <p:spPr>
            <a:xfrm rot="10800000">
              <a:off x="1059069" y="5483350"/>
              <a:ext cx="79376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Shape 60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61" name="Shape 61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Shape 63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cxnSp>
          <p:nvCxnSpPr>
            <p:cNvPr id="66" name="Shape 66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" name="Shape 67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69" name="Shape 69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cxnSp>
          <p:nvCxnSpPr>
            <p:cNvPr id="70" name="Shape 70"/>
            <p:cNvCxnSpPr/>
            <p:nvPr/>
          </p:nvCxnSpPr>
          <p:spPr>
            <a:xfrm>
              <a:off x="175089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Shape 71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92166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88215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Shape 246"/>
            <p:cNvGrpSpPr/>
            <p:nvPr/>
          </p:nvGrpSpPr>
          <p:grpSpPr>
            <a:xfrm>
              <a:off x="5397905" y="2088232"/>
              <a:ext cx="3257347" cy="3519292"/>
              <a:chOff x="5143792" y="454408"/>
              <a:chExt cx="3300461" cy="3519292"/>
            </a:xfrm>
          </p:grpSpPr>
          <p:sp>
            <p:nvSpPr>
              <p:cNvPr id="247" name="Shape 247"/>
              <p:cNvSpPr txBox="1"/>
              <p:nvPr/>
            </p:nvSpPr>
            <p:spPr>
              <a:xfrm>
                <a:off x="5269950" y="454408"/>
                <a:ext cx="3174304" cy="3519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ct val="25000"/>
                </a:pP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This 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chart shows 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income and lifespan 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of 161 countries. 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Each bubble is a country.</a:t>
                </a:r>
              </a:p>
            </p:txBody>
          </p:sp>
          <p:sp>
            <p:nvSpPr>
              <p:cNvPr id="248" name="Shape 248"/>
              <p:cNvSpPr/>
              <p:nvPr/>
            </p:nvSpPr>
            <p:spPr>
              <a:xfrm rot="-5400000">
                <a:off x="5115158" y="2161481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9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254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from 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349833" y="6215738"/>
              <a:ext cx="1172852" cy="549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(2012)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40786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3144" y="779534"/>
            <a:ext cx="8982625" cy="5532777"/>
            <a:chOff x="-857" y="779533"/>
            <a:chExt cx="9316929" cy="5933120"/>
          </a:xfrm>
        </p:grpSpPr>
        <p:sp>
          <p:nvSpPr>
            <p:cNvPr id="255" name="Shape 255"/>
            <p:cNvSpPr/>
            <p:nvPr/>
          </p:nvSpPr>
          <p:spPr>
            <a:xfrm>
              <a:off x="5453101" y="143663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5" name="Shape 265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Shape 266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Shape 268"/>
            <p:cNvCxnSpPr/>
            <p:nvPr/>
          </p:nvCxnSpPr>
          <p:spPr>
            <a:xfrm rot="10800000">
              <a:off x="105906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" name="Shape 269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270" name="Shape 270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2" name="Shape 272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175089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7" name="Shape 277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92166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88215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3" name="Shape 453"/>
            <p:cNvGrpSpPr/>
            <p:nvPr/>
          </p:nvGrpSpPr>
          <p:grpSpPr>
            <a:xfrm>
              <a:off x="5951888" y="2311913"/>
              <a:ext cx="2513743" cy="1965399"/>
              <a:chOff x="6234969" y="2676366"/>
              <a:chExt cx="2513743" cy="1965399"/>
            </a:xfrm>
          </p:grpSpPr>
          <p:sp>
            <p:nvSpPr>
              <p:cNvPr id="454" name="Shape 454"/>
              <p:cNvSpPr txBox="1"/>
              <p:nvPr/>
            </p:nvSpPr>
            <p:spPr>
              <a:xfrm>
                <a:off x="6234969" y="2676366"/>
                <a:ext cx="2513743" cy="1829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b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ct val="25000"/>
                </a:pP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Color shows 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country region.</a:t>
                </a:r>
                <a:endParaRPr lang="en-US" sz="2400" dirty="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55" name="Shape 455"/>
              <p:cNvSpPr/>
              <p:nvPr/>
            </p:nvSpPr>
            <p:spPr>
              <a:xfrm rot="10800000">
                <a:off x="7409833" y="4535015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56" name="Shape 456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Shape 457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9" name="Shape 459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pic>
          <p:nvPicPr>
            <p:cNvPr id="461" name="Shape 4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03876" y="4452325"/>
              <a:ext cx="2999915" cy="1971216"/>
            </a:xfrm>
            <a:prstGeom prst="rect">
              <a:avLst/>
            </a:prstGeom>
            <a:noFill/>
            <a:ln w="28575" cap="flat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202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from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sp>
          <p:nvSpPr>
            <p:cNvPr id="203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</p:grpSp>
      <p:sp>
        <p:nvSpPr>
          <p:cNvPr id="206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97329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3144" y="712693"/>
            <a:ext cx="8989999" cy="5710174"/>
            <a:chOff x="-857" y="712693"/>
            <a:chExt cx="9316929" cy="5999960"/>
          </a:xfrm>
        </p:grpSpPr>
        <p:cxnSp>
          <p:nvCxnSpPr>
            <p:cNvPr id="466" name="Shape 466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Shape 467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Shape 476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Shape 477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Shape 478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Shape 479"/>
            <p:cNvCxnSpPr/>
            <p:nvPr/>
          </p:nvCxnSpPr>
          <p:spPr>
            <a:xfrm rot="10800000">
              <a:off x="105906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Shape 480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481" name="Shape 481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Shape 482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3" name="Shape 483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485" name="Shape 485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486" name="Shape 486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cxnSp>
          <p:nvCxnSpPr>
            <p:cNvPr id="487" name="Shape 487"/>
            <p:cNvCxnSpPr/>
            <p:nvPr/>
          </p:nvCxnSpPr>
          <p:spPr>
            <a:xfrm>
              <a:off x="175089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192166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188215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630" name="Shape 630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1085708" y="712693"/>
              <a:ext cx="6826392" cy="5068665"/>
            </a:xfrm>
            <a:prstGeom prst="rect">
              <a:avLst/>
            </a:prstGeom>
            <a:solidFill>
              <a:schemeClr val="lt1">
                <a:alpha val="8274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8" name="Shape 638"/>
            <p:cNvGrpSpPr/>
            <p:nvPr/>
          </p:nvGrpSpPr>
          <p:grpSpPr>
            <a:xfrm>
              <a:off x="2842316" y="1166317"/>
              <a:ext cx="3622160" cy="2488603"/>
              <a:chOff x="2842316" y="1166317"/>
              <a:chExt cx="3622160" cy="2488603"/>
            </a:xfrm>
          </p:grpSpPr>
          <p:sp>
            <p:nvSpPr>
              <p:cNvPr id="639" name="Shape 639"/>
              <p:cNvSpPr/>
              <p:nvPr/>
            </p:nvSpPr>
            <p:spPr>
              <a:xfrm>
                <a:off x="4467053" y="2818435"/>
                <a:ext cx="25199" cy="25199"/>
              </a:xfrm>
              <a:prstGeom prst="ellipse">
                <a:avLst/>
              </a:prstGeom>
              <a:gradFill>
                <a:gsLst>
                  <a:gs pos="0">
                    <a:srgbClr val="78D200"/>
                  </a:gs>
                  <a:gs pos="51000">
                    <a:srgbClr val="78D200"/>
                  </a:gs>
                  <a:gs pos="100000">
                    <a:srgbClr val="AEEC2B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070F1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0" name="Shape 640"/>
              <p:cNvGrpSpPr/>
              <p:nvPr/>
            </p:nvGrpSpPr>
            <p:grpSpPr>
              <a:xfrm>
                <a:off x="2842316" y="1166317"/>
                <a:ext cx="3622160" cy="2488603"/>
                <a:chOff x="2842316" y="1166317"/>
                <a:chExt cx="3622160" cy="2488603"/>
              </a:xfrm>
            </p:grpSpPr>
            <p:sp>
              <p:nvSpPr>
                <p:cNvPr id="641" name="Shape 641"/>
                <p:cNvSpPr/>
                <p:nvPr/>
              </p:nvSpPr>
              <p:spPr>
                <a:xfrm>
                  <a:off x="4177583" y="3608292"/>
                  <a:ext cx="46628" cy="46628"/>
                </a:xfrm>
                <a:prstGeom prst="ellipse">
                  <a:avLst/>
                </a:prstGeom>
                <a:gradFill>
                  <a:gsLst>
                    <a:gs pos="0">
                      <a:srgbClr val="78D200"/>
                    </a:gs>
                    <a:gs pos="51000">
                      <a:srgbClr val="78D200"/>
                    </a:gs>
                    <a:gs pos="100000">
                      <a:srgbClr val="AEEC2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70F1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42" name="Shape 642"/>
                <p:cNvGrpSpPr/>
                <p:nvPr/>
              </p:nvGrpSpPr>
              <p:grpSpPr>
                <a:xfrm>
                  <a:off x="2842316" y="1166317"/>
                  <a:ext cx="3622160" cy="2477794"/>
                  <a:chOff x="2842316" y="1166317"/>
                  <a:chExt cx="3622160" cy="2477794"/>
                </a:xfrm>
              </p:grpSpPr>
              <p:sp>
                <p:nvSpPr>
                  <p:cNvPr id="643" name="Shape 643"/>
                  <p:cNvSpPr/>
                  <p:nvPr/>
                </p:nvSpPr>
                <p:spPr>
                  <a:xfrm>
                    <a:off x="5071510" y="2773601"/>
                    <a:ext cx="50399" cy="503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78D200"/>
                      </a:gs>
                      <a:gs pos="51000">
                        <a:srgbClr val="78D200"/>
                      </a:gs>
                      <a:gs pos="100000">
                        <a:srgbClr val="AEEC2B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4" name="Shape 644"/>
                  <p:cNvSpPr/>
                  <p:nvPr/>
                </p:nvSpPr>
                <p:spPr>
                  <a:xfrm>
                    <a:off x="5681587" y="2637065"/>
                    <a:ext cx="36000" cy="36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78D200"/>
                      </a:gs>
                      <a:gs pos="51000">
                        <a:srgbClr val="78D200"/>
                      </a:gs>
                      <a:gs pos="100000">
                        <a:srgbClr val="AEEC2B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5" name="Shape 645"/>
                  <p:cNvSpPr/>
                  <p:nvPr/>
                </p:nvSpPr>
                <p:spPr>
                  <a:xfrm>
                    <a:off x="5459155" y="2485163"/>
                    <a:ext cx="32400" cy="32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78D200"/>
                      </a:gs>
                      <a:gs pos="51000">
                        <a:srgbClr val="78D200"/>
                      </a:gs>
                      <a:gs pos="100000">
                        <a:srgbClr val="AEEC2B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46" name="Shape 646"/>
                  <p:cNvGrpSpPr/>
                  <p:nvPr/>
                </p:nvGrpSpPr>
                <p:grpSpPr>
                  <a:xfrm>
                    <a:off x="2842316" y="1166317"/>
                    <a:ext cx="3622160" cy="2477794"/>
                    <a:chOff x="2842316" y="1166317"/>
                    <a:chExt cx="3622160" cy="2477794"/>
                  </a:xfrm>
                </p:grpSpPr>
                <p:grpSp>
                  <p:nvGrpSpPr>
                    <p:cNvPr id="647" name="Shape 647"/>
                    <p:cNvGrpSpPr/>
                    <p:nvPr/>
                  </p:nvGrpSpPr>
                  <p:grpSpPr>
                    <a:xfrm>
                      <a:off x="2842316" y="1166317"/>
                      <a:ext cx="3622160" cy="2477794"/>
                      <a:chOff x="2842316" y="1166317"/>
                      <a:chExt cx="3622160" cy="2477794"/>
                    </a:xfrm>
                  </p:grpSpPr>
                  <p:grpSp>
                    <p:nvGrpSpPr>
                      <p:cNvPr id="648" name="Shape 648"/>
                      <p:cNvGrpSpPr/>
                      <p:nvPr/>
                    </p:nvGrpSpPr>
                    <p:grpSpPr>
                      <a:xfrm>
                        <a:off x="2842316" y="1374898"/>
                        <a:ext cx="3622160" cy="2269214"/>
                        <a:chOff x="2842316" y="1374898"/>
                        <a:chExt cx="3622160" cy="2269214"/>
                      </a:xfrm>
                    </p:grpSpPr>
                    <p:sp>
                      <p:nvSpPr>
                        <p:cNvPr id="649" name="Shape 649"/>
                        <p:cNvSpPr/>
                        <p:nvPr/>
                      </p:nvSpPr>
                      <p:spPr>
                        <a:xfrm>
                          <a:off x="6010953" y="1374898"/>
                          <a:ext cx="453523" cy="453523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78D200"/>
                            </a:gs>
                            <a:gs pos="51000">
                              <a:srgbClr val="78D200"/>
                            </a:gs>
                            <a:gs pos="100000">
                              <a:srgbClr val="AEEC2B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650" name="Shape 650"/>
                        <p:cNvGrpSpPr/>
                        <p:nvPr/>
                      </p:nvGrpSpPr>
                      <p:grpSpPr>
                        <a:xfrm>
                          <a:off x="2842316" y="1446251"/>
                          <a:ext cx="2617735" cy="2197860"/>
                          <a:chOff x="2842316" y="1446251"/>
                          <a:chExt cx="2617735" cy="2197860"/>
                        </a:xfrm>
                      </p:grpSpPr>
                      <p:sp>
                        <p:nvSpPr>
                          <p:cNvPr id="651" name="Shape 651"/>
                          <p:cNvSpPr/>
                          <p:nvPr/>
                        </p:nvSpPr>
                        <p:spPr>
                          <a:xfrm>
                            <a:off x="2842316" y="3543312"/>
                            <a:ext cx="100799" cy="100799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52" name="Shape 652"/>
                          <p:cNvSpPr/>
                          <p:nvPr/>
                        </p:nvSpPr>
                        <p:spPr>
                          <a:xfrm>
                            <a:off x="5344337" y="1519569"/>
                            <a:ext cx="115715" cy="115715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53" name="Shape 653"/>
                          <p:cNvSpPr/>
                          <p:nvPr/>
                        </p:nvSpPr>
                        <p:spPr>
                          <a:xfrm>
                            <a:off x="5272055" y="1649121"/>
                            <a:ext cx="89999" cy="89999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54" name="Shape 654"/>
                          <p:cNvSpPr/>
                          <p:nvPr/>
                        </p:nvSpPr>
                        <p:spPr>
                          <a:xfrm>
                            <a:off x="4883051" y="1446251"/>
                            <a:ext cx="72000" cy="72000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55" name="Shape 655"/>
                          <p:cNvSpPr/>
                          <p:nvPr/>
                        </p:nvSpPr>
                        <p:spPr>
                          <a:xfrm>
                            <a:off x="5166226" y="1730016"/>
                            <a:ext cx="61200" cy="61200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56" name="Shape 656"/>
                          <p:cNvSpPr/>
                          <p:nvPr/>
                        </p:nvSpPr>
                        <p:spPr>
                          <a:xfrm>
                            <a:off x="4448032" y="2048871"/>
                            <a:ext cx="53999" cy="53999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57" name="Shape 657"/>
                          <p:cNvSpPr/>
                          <p:nvPr/>
                        </p:nvSpPr>
                        <p:spPr>
                          <a:xfrm>
                            <a:off x="4735889" y="1962240"/>
                            <a:ext cx="209418" cy="209418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58" name="Shape 658"/>
                          <p:cNvSpPr/>
                          <p:nvPr/>
                        </p:nvSpPr>
                        <p:spPr>
                          <a:xfrm>
                            <a:off x="4838207" y="2007989"/>
                            <a:ext cx="360973" cy="360973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59" name="Shape 659"/>
                          <p:cNvSpPr/>
                          <p:nvPr/>
                        </p:nvSpPr>
                        <p:spPr>
                          <a:xfrm>
                            <a:off x="4616648" y="2114174"/>
                            <a:ext cx="105280" cy="105280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60" name="Shape 660"/>
                          <p:cNvSpPr/>
                          <p:nvPr/>
                        </p:nvSpPr>
                        <p:spPr>
                          <a:xfrm>
                            <a:off x="4710564" y="2271633"/>
                            <a:ext cx="105280" cy="105280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61" name="Shape 661"/>
                          <p:cNvSpPr/>
                          <p:nvPr/>
                        </p:nvSpPr>
                        <p:spPr>
                          <a:xfrm>
                            <a:off x="4746339" y="1774576"/>
                            <a:ext cx="147080" cy="147080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62" name="Shape 662"/>
                          <p:cNvSpPr/>
                          <p:nvPr/>
                        </p:nvSpPr>
                        <p:spPr>
                          <a:xfrm>
                            <a:off x="4257283" y="2443449"/>
                            <a:ext cx="107999" cy="107999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63" name="Shape 663"/>
                          <p:cNvSpPr/>
                          <p:nvPr/>
                        </p:nvSpPr>
                        <p:spPr>
                          <a:xfrm>
                            <a:off x="4087957" y="2514569"/>
                            <a:ext cx="88296" cy="8829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64" name="Shape 664"/>
                          <p:cNvSpPr/>
                          <p:nvPr/>
                        </p:nvSpPr>
                        <p:spPr>
                          <a:xfrm>
                            <a:off x="4396092" y="2272566"/>
                            <a:ext cx="88296" cy="8829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65" name="Shape 665"/>
                          <p:cNvSpPr/>
                          <p:nvPr/>
                        </p:nvSpPr>
                        <p:spPr>
                          <a:xfrm>
                            <a:off x="3814723" y="1909744"/>
                            <a:ext cx="88296" cy="8829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66" name="Shape 666"/>
                          <p:cNvSpPr/>
                          <p:nvPr/>
                        </p:nvSpPr>
                        <p:spPr>
                          <a:xfrm>
                            <a:off x="3819821" y="2493366"/>
                            <a:ext cx="88296" cy="8829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67" name="Shape 667"/>
                          <p:cNvSpPr/>
                          <p:nvPr/>
                        </p:nvSpPr>
                        <p:spPr>
                          <a:xfrm>
                            <a:off x="5125962" y="1984976"/>
                            <a:ext cx="156489" cy="156489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68" name="Shape 668"/>
                          <p:cNvSpPr/>
                          <p:nvPr/>
                        </p:nvSpPr>
                        <p:spPr>
                          <a:xfrm>
                            <a:off x="4980103" y="1916121"/>
                            <a:ext cx="233035" cy="233035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69" name="Shape 669"/>
                          <p:cNvSpPr/>
                          <p:nvPr/>
                        </p:nvSpPr>
                        <p:spPr>
                          <a:xfrm>
                            <a:off x="5127112" y="1875796"/>
                            <a:ext cx="156489" cy="156489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70" name="Shape 670"/>
                          <p:cNvSpPr/>
                          <p:nvPr/>
                        </p:nvSpPr>
                        <p:spPr>
                          <a:xfrm>
                            <a:off x="5199862" y="1870517"/>
                            <a:ext cx="61200" cy="61200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78D200"/>
                              </a:gs>
                              <a:gs pos="51000">
                                <a:srgbClr val="78D200"/>
                              </a:gs>
                              <a:gs pos="100000">
                                <a:srgbClr val="AEEC2B"/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 w="9525" cap="flat" cmpd="sng">
                            <a:solidFill>
                              <a:srgbClr val="070F18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</a:pPr>
                            <a:endParaRPr sz="14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671" name="Shape 671"/>
                      <p:cNvSpPr/>
                      <p:nvPr/>
                    </p:nvSpPr>
                    <p:spPr>
                      <a:xfrm>
                        <a:off x="5935883" y="1166317"/>
                        <a:ext cx="133615" cy="133615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78D200"/>
                          </a:gs>
                          <a:gs pos="51000">
                            <a:srgbClr val="78D200"/>
                          </a:gs>
                          <a:gs pos="100000">
                            <a:srgbClr val="AEEC2B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 w="9525" cap="flat" cmpd="sng">
                        <a:solidFill>
                          <a:srgbClr val="070F1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</a:pPr>
                        <a:endParaRPr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672" name="Shape 672"/>
                    <p:cNvSpPr/>
                    <p:nvPr/>
                  </p:nvSpPr>
                  <p:spPr>
                    <a:xfrm>
                      <a:off x="4335983" y="2270809"/>
                      <a:ext cx="61200" cy="61200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8D200"/>
                        </a:gs>
                        <a:gs pos="51000">
                          <a:srgbClr val="78D200"/>
                        </a:gs>
                        <a:gs pos="100000">
                          <a:srgbClr val="AEEC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9525" cap="flat" cmpd="sng">
                      <a:solidFill>
                        <a:srgbClr val="070F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</a:pPr>
                      <a:endParaRPr sz="14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673" name="Shape 673"/>
            <p:cNvGrpSpPr/>
            <p:nvPr/>
          </p:nvGrpSpPr>
          <p:grpSpPr>
            <a:xfrm>
              <a:off x="6749584" y="1054100"/>
              <a:ext cx="1863967" cy="2108200"/>
              <a:chOff x="6555616" y="2034238"/>
              <a:chExt cx="1888637" cy="2108200"/>
            </a:xfrm>
          </p:grpSpPr>
          <p:sp>
            <p:nvSpPr>
              <p:cNvPr id="674" name="Shape 674"/>
              <p:cNvSpPr txBox="1"/>
              <p:nvPr/>
            </p:nvSpPr>
            <p:spPr>
              <a:xfrm>
                <a:off x="6655089" y="2034238"/>
                <a:ext cx="1789165" cy="21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ct val="25000"/>
                </a:pP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Americas</a:t>
                </a:r>
              </a:p>
            </p:txBody>
          </p:sp>
          <p:sp>
            <p:nvSpPr>
              <p:cNvPr id="675" name="Shape 675"/>
              <p:cNvSpPr/>
              <p:nvPr/>
            </p:nvSpPr>
            <p:spPr>
              <a:xfrm rot="-5400000">
                <a:off x="6526982" y="3034962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7" name="Shape 677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pic>
          <p:nvPicPr>
            <p:cNvPr id="679" name="Shape 6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04901" y="4452998"/>
              <a:ext cx="2997866" cy="1969869"/>
            </a:xfrm>
            <a:prstGeom prst="rect">
              <a:avLst/>
            </a:prstGeom>
            <a:noFill/>
            <a:ln w="28575" cap="flat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212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from 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sp>
          <p:nvSpPr>
            <p:cNvPr id="209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</p:grpSp>
      <p:sp>
        <p:nvSpPr>
          <p:cNvPr id="213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34750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3144" y="766817"/>
            <a:ext cx="8908883" cy="5434881"/>
            <a:chOff x="-857" y="766816"/>
            <a:chExt cx="9316929" cy="5945837"/>
          </a:xfrm>
        </p:grpSpPr>
        <p:sp>
          <p:nvSpPr>
            <p:cNvPr id="684" name="Shape 684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4" name="Shape 694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Shape 695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Shape 696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Shape 697"/>
            <p:cNvCxnSpPr/>
            <p:nvPr/>
          </p:nvCxnSpPr>
          <p:spPr>
            <a:xfrm rot="10800000">
              <a:off x="105906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8" name="Shape 698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699" name="Shape 699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Shape 700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1" name="Shape 701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702" name="Shape 702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703" name="Shape 703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704" name="Shape 704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cxnSp>
          <p:nvCxnSpPr>
            <p:cNvPr id="705" name="Shape 705"/>
            <p:cNvCxnSpPr/>
            <p:nvPr/>
          </p:nvCxnSpPr>
          <p:spPr>
            <a:xfrm>
              <a:off x="175089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6" name="Shape 706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92166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188215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836" name="Shape 836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1268208" y="766816"/>
              <a:ext cx="6458471" cy="5014543"/>
            </a:xfrm>
            <a:prstGeom prst="rect">
              <a:avLst/>
            </a:prstGeom>
            <a:solidFill>
              <a:schemeClr val="lt1">
                <a:alpha val="8274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1" name="Shape 841"/>
            <p:cNvGrpSpPr/>
            <p:nvPr/>
          </p:nvGrpSpPr>
          <p:grpSpPr>
            <a:xfrm>
              <a:off x="3844726" y="1049574"/>
              <a:ext cx="2911512" cy="1781636"/>
              <a:chOff x="3844726" y="1049574"/>
              <a:chExt cx="2911512" cy="1781636"/>
            </a:xfrm>
          </p:grpSpPr>
          <p:sp>
            <p:nvSpPr>
              <p:cNvPr id="842" name="Shape 842"/>
              <p:cNvSpPr/>
              <p:nvPr/>
            </p:nvSpPr>
            <p:spPr>
              <a:xfrm>
                <a:off x="4336114" y="2269986"/>
                <a:ext cx="61200" cy="61200"/>
              </a:xfrm>
              <a:prstGeom prst="ellipse">
                <a:avLst/>
              </a:prstGeom>
              <a:gradFill>
                <a:gsLst>
                  <a:gs pos="0">
                    <a:srgbClr val="FFDB00"/>
                  </a:gs>
                  <a:gs pos="51000">
                    <a:srgbClr val="FFDB00"/>
                  </a:gs>
                  <a:gs pos="100000">
                    <a:srgbClr val="FFEF0C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070F1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3" name="Shape 843"/>
              <p:cNvGrpSpPr/>
              <p:nvPr/>
            </p:nvGrpSpPr>
            <p:grpSpPr>
              <a:xfrm>
                <a:off x="3844726" y="1049574"/>
                <a:ext cx="2911512" cy="1781636"/>
                <a:chOff x="3844726" y="1049574"/>
                <a:chExt cx="2911512" cy="1781636"/>
              </a:xfrm>
            </p:grpSpPr>
            <p:sp>
              <p:nvSpPr>
                <p:cNvPr id="844" name="Shape 844"/>
                <p:cNvSpPr/>
                <p:nvPr/>
              </p:nvSpPr>
              <p:spPr>
                <a:xfrm>
                  <a:off x="5392505" y="1992325"/>
                  <a:ext cx="82799" cy="82799"/>
                </a:xfrm>
                <a:prstGeom prst="ellipse">
                  <a:avLst/>
                </a:prstGeom>
                <a:gradFill>
                  <a:gsLst>
                    <a:gs pos="0">
                      <a:srgbClr val="FFDB00"/>
                    </a:gs>
                    <a:gs pos="51000">
                      <a:srgbClr val="FFDB00"/>
                    </a:gs>
                    <a:gs pos="100000">
                      <a:srgbClr val="FFEF0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70F1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Shape 845"/>
                <p:cNvSpPr/>
                <p:nvPr/>
              </p:nvSpPr>
              <p:spPr>
                <a:xfrm>
                  <a:off x="5394341" y="2078071"/>
                  <a:ext cx="50399" cy="50399"/>
                </a:xfrm>
                <a:prstGeom prst="ellipse">
                  <a:avLst/>
                </a:prstGeom>
                <a:gradFill>
                  <a:gsLst>
                    <a:gs pos="0">
                      <a:srgbClr val="FFDB00"/>
                    </a:gs>
                    <a:gs pos="51000">
                      <a:srgbClr val="FFDB00"/>
                    </a:gs>
                    <a:gs pos="100000">
                      <a:srgbClr val="FFEF0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70F1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46" name="Shape 846"/>
                <p:cNvGrpSpPr/>
                <p:nvPr/>
              </p:nvGrpSpPr>
              <p:grpSpPr>
                <a:xfrm>
                  <a:off x="3844726" y="1049574"/>
                  <a:ext cx="2911512" cy="1781636"/>
                  <a:chOff x="3844726" y="1049574"/>
                  <a:chExt cx="2911512" cy="1781636"/>
                </a:xfrm>
              </p:grpSpPr>
              <p:sp>
                <p:nvSpPr>
                  <p:cNvPr id="847" name="Shape 847"/>
                  <p:cNvSpPr/>
                  <p:nvPr/>
                </p:nvSpPr>
                <p:spPr>
                  <a:xfrm>
                    <a:off x="4257242" y="2386211"/>
                    <a:ext cx="61200" cy="612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DB00"/>
                      </a:gs>
                      <a:gs pos="51000">
                        <a:srgbClr val="FFDB00"/>
                      </a:gs>
                      <a:gs pos="100000">
                        <a:srgbClr val="FFEF0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848" name="Shape 848"/>
                  <p:cNvGrpSpPr/>
                  <p:nvPr/>
                </p:nvGrpSpPr>
                <p:grpSpPr>
                  <a:xfrm>
                    <a:off x="3844726" y="1049574"/>
                    <a:ext cx="2911512" cy="1781636"/>
                    <a:chOff x="3844726" y="1049574"/>
                    <a:chExt cx="2911512" cy="1781636"/>
                  </a:xfrm>
                </p:grpSpPr>
                <p:sp>
                  <p:nvSpPr>
                    <p:cNvPr id="849" name="Shape 849"/>
                    <p:cNvSpPr/>
                    <p:nvPr/>
                  </p:nvSpPr>
                  <p:spPr>
                    <a:xfrm>
                      <a:off x="5122912" y="2748996"/>
                      <a:ext cx="82213" cy="8221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DB00"/>
                        </a:gs>
                        <a:gs pos="51000">
                          <a:srgbClr val="FFDB00"/>
                        </a:gs>
                        <a:gs pos="100000">
                          <a:srgbClr val="FFEF0C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9525" cap="flat" cmpd="sng">
                      <a:solidFill>
                        <a:srgbClr val="070F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</a:pPr>
                      <a:endParaRPr sz="14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50" name="Shape 850"/>
                    <p:cNvGrpSpPr/>
                    <p:nvPr/>
                  </p:nvGrpSpPr>
                  <p:grpSpPr>
                    <a:xfrm>
                      <a:off x="3844726" y="1049574"/>
                      <a:ext cx="2911512" cy="1734648"/>
                      <a:chOff x="3844726" y="1049574"/>
                      <a:chExt cx="2911512" cy="1734648"/>
                    </a:xfrm>
                  </p:grpSpPr>
                  <p:sp>
                    <p:nvSpPr>
                      <p:cNvPr id="851" name="Shape 851"/>
                      <p:cNvSpPr/>
                      <p:nvPr/>
                    </p:nvSpPr>
                    <p:spPr>
                      <a:xfrm>
                        <a:off x="4388451" y="2487391"/>
                        <a:ext cx="166494" cy="16649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DB00"/>
                          </a:gs>
                          <a:gs pos="51000">
                            <a:srgbClr val="FFDB00"/>
                          </a:gs>
                          <a:gs pos="100000">
                            <a:srgbClr val="FFEF0C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 w="9525" cap="flat" cmpd="sng">
                        <a:solidFill>
                          <a:srgbClr val="070F1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</a:pPr>
                        <a:endParaRPr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52" name="Shape 852"/>
                      <p:cNvSpPr/>
                      <p:nvPr/>
                    </p:nvSpPr>
                    <p:spPr>
                      <a:xfrm>
                        <a:off x="4532933" y="1763066"/>
                        <a:ext cx="64800" cy="648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DB00"/>
                          </a:gs>
                          <a:gs pos="51000">
                            <a:srgbClr val="FFDB00"/>
                          </a:gs>
                          <a:gs pos="100000">
                            <a:srgbClr val="FFEF0C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 w="9525" cap="flat" cmpd="sng">
                        <a:solidFill>
                          <a:srgbClr val="070F1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</a:pPr>
                        <a:endParaRPr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53" name="Shape 853"/>
                      <p:cNvSpPr/>
                      <p:nvPr/>
                    </p:nvSpPr>
                    <p:spPr>
                      <a:xfrm>
                        <a:off x="4775403" y="2603158"/>
                        <a:ext cx="25199" cy="25199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DB00"/>
                          </a:gs>
                          <a:gs pos="51000">
                            <a:srgbClr val="FFDB00"/>
                          </a:gs>
                          <a:gs pos="100000">
                            <a:srgbClr val="FFEF0C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 w="9525" cap="flat" cmpd="sng">
                        <a:solidFill>
                          <a:srgbClr val="070F1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</a:pPr>
                        <a:endParaRPr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54" name="Shape 854"/>
                      <p:cNvSpPr/>
                      <p:nvPr/>
                    </p:nvSpPr>
                    <p:spPr>
                      <a:xfrm>
                        <a:off x="4633058" y="2438542"/>
                        <a:ext cx="36000" cy="360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DB00"/>
                          </a:gs>
                          <a:gs pos="51000">
                            <a:srgbClr val="FFDB00"/>
                          </a:gs>
                          <a:gs pos="100000">
                            <a:srgbClr val="FFEF0C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 w="9525" cap="flat" cmpd="sng">
                        <a:solidFill>
                          <a:srgbClr val="070F1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</a:pPr>
                        <a:endParaRPr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55" name="Shape 855"/>
                      <p:cNvSpPr/>
                      <p:nvPr/>
                    </p:nvSpPr>
                    <p:spPr>
                      <a:xfrm>
                        <a:off x="5276889" y="1729126"/>
                        <a:ext cx="61200" cy="612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DB00"/>
                          </a:gs>
                          <a:gs pos="51000">
                            <a:srgbClr val="FFDB00"/>
                          </a:gs>
                          <a:gs pos="100000">
                            <a:srgbClr val="FFEF0C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 w="9525" cap="flat" cmpd="sng">
                        <a:solidFill>
                          <a:srgbClr val="070F1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</a:pPr>
                        <a:endParaRPr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856" name="Shape 856"/>
                      <p:cNvGrpSpPr/>
                      <p:nvPr/>
                    </p:nvGrpSpPr>
                    <p:grpSpPr>
                      <a:xfrm>
                        <a:off x="5064551" y="1049574"/>
                        <a:ext cx="1691687" cy="1734648"/>
                        <a:chOff x="5064551" y="1049574"/>
                        <a:chExt cx="1691687" cy="1734648"/>
                      </a:xfrm>
                    </p:grpSpPr>
                    <p:sp>
                      <p:nvSpPr>
                        <p:cNvPr id="857" name="Shape 857"/>
                        <p:cNvSpPr/>
                        <p:nvPr/>
                      </p:nvSpPr>
                      <p:spPr>
                        <a:xfrm>
                          <a:off x="5334157" y="2489105"/>
                          <a:ext cx="295116" cy="29511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58" name="Shape 858"/>
                        <p:cNvSpPr/>
                        <p:nvPr/>
                      </p:nvSpPr>
                      <p:spPr>
                        <a:xfrm>
                          <a:off x="5096742" y="2464346"/>
                          <a:ext cx="89999" cy="899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59" name="Shape 859"/>
                        <p:cNvSpPr/>
                        <p:nvPr/>
                      </p:nvSpPr>
                      <p:spPr>
                        <a:xfrm>
                          <a:off x="5135321" y="1862071"/>
                          <a:ext cx="215999" cy="2159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60" name="Shape 860"/>
                        <p:cNvSpPr/>
                        <p:nvPr/>
                      </p:nvSpPr>
                      <p:spPr>
                        <a:xfrm>
                          <a:off x="5150448" y="2036241"/>
                          <a:ext cx="125999" cy="1259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61" name="Shape 861"/>
                        <p:cNvSpPr/>
                        <p:nvPr/>
                      </p:nvSpPr>
                      <p:spPr>
                        <a:xfrm>
                          <a:off x="5532894" y="1952750"/>
                          <a:ext cx="61200" cy="61200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62" name="Shape 862"/>
                        <p:cNvSpPr/>
                        <p:nvPr/>
                      </p:nvSpPr>
                      <p:spPr>
                        <a:xfrm>
                          <a:off x="5353869" y="1806523"/>
                          <a:ext cx="158399" cy="1583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63" name="Shape 863"/>
                        <p:cNvSpPr/>
                        <p:nvPr/>
                      </p:nvSpPr>
                      <p:spPr>
                        <a:xfrm>
                          <a:off x="5546826" y="1663296"/>
                          <a:ext cx="89999" cy="899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64" name="Shape 864"/>
                        <p:cNvSpPr/>
                        <p:nvPr/>
                      </p:nvSpPr>
                      <p:spPr>
                        <a:xfrm>
                          <a:off x="5490112" y="2117819"/>
                          <a:ext cx="64800" cy="64800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65" name="Shape 865"/>
                        <p:cNvSpPr/>
                        <p:nvPr/>
                      </p:nvSpPr>
                      <p:spPr>
                        <a:xfrm>
                          <a:off x="5524892" y="1895106"/>
                          <a:ext cx="43199" cy="431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66" name="Shape 866"/>
                        <p:cNvSpPr/>
                        <p:nvPr/>
                      </p:nvSpPr>
                      <p:spPr>
                        <a:xfrm>
                          <a:off x="5582628" y="1433826"/>
                          <a:ext cx="50399" cy="503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67" name="Shape 867"/>
                        <p:cNvSpPr/>
                        <p:nvPr/>
                      </p:nvSpPr>
                      <p:spPr>
                        <a:xfrm>
                          <a:off x="5626214" y="1146028"/>
                          <a:ext cx="36000" cy="36000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68" name="Shape 868"/>
                        <p:cNvSpPr/>
                        <p:nvPr/>
                      </p:nvSpPr>
                      <p:spPr>
                        <a:xfrm>
                          <a:off x="5677767" y="1075225"/>
                          <a:ext cx="197999" cy="1979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69" name="Shape 869"/>
                        <p:cNvSpPr/>
                        <p:nvPr/>
                      </p:nvSpPr>
                      <p:spPr>
                        <a:xfrm>
                          <a:off x="5652107" y="1147541"/>
                          <a:ext cx="180492" cy="180492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70" name="Shape 870"/>
                        <p:cNvSpPr/>
                        <p:nvPr/>
                      </p:nvSpPr>
                      <p:spPr>
                        <a:xfrm>
                          <a:off x="5913200" y="1282795"/>
                          <a:ext cx="210277" cy="210277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71" name="Shape 871"/>
                        <p:cNvSpPr/>
                        <p:nvPr/>
                      </p:nvSpPr>
                      <p:spPr>
                        <a:xfrm>
                          <a:off x="5758367" y="1242549"/>
                          <a:ext cx="197999" cy="1979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72" name="Shape 872"/>
                        <p:cNvSpPr/>
                        <p:nvPr/>
                      </p:nvSpPr>
                      <p:spPr>
                        <a:xfrm>
                          <a:off x="5784455" y="1120892"/>
                          <a:ext cx="197999" cy="1979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73" name="Shape 873"/>
                        <p:cNvSpPr/>
                        <p:nvPr/>
                      </p:nvSpPr>
                      <p:spPr>
                        <a:xfrm>
                          <a:off x="6194505" y="1049574"/>
                          <a:ext cx="89999" cy="899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74" name="Shape 874"/>
                        <p:cNvSpPr/>
                        <p:nvPr/>
                      </p:nvSpPr>
                      <p:spPr>
                        <a:xfrm>
                          <a:off x="6386505" y="1234404"/>
                          <a:ext cx="72000" cy="72000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75" name="Shape 875"/>
                        <p:cNvSpPr/>
                        <p:nvPr/>
                      </p:nvSpPr>
                      <p:spPr>
                        <a:xfrm>
                          <a:off x="6720239" y="1301558"/>
                          <a:ext cx="36000" cy="36000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76" name="Shape 876"/>
                        <p:cNvSpPr/>
                        <p:nvPr/>
                      </p:nvSpPr>
                      <p:spPr>
                        <a:xfrm>
                          <a:off x="5986575" y="1298854"/>
                          <a:ext cx="107999" cy="1079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77" name="Shape 877"/>
                        <p:cNvSpPr/>
                        <p:nvPr/>
                      </p:nvSpPr>
                      <p:spPr>
                        <a:xfrm>
                          <a:off x="6014387" y="1269224"/>
                          <a:ext cx="89999" cy="899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78" name="Shape 878"/>
                        <p:cNvSpPr/>
                        <p:nvPr/>
                      </p:nvSpPr>
                      <p:spPr>
                        <a:xfrm>
                          <a:off x="5917017" y="1385450"/>
                          <a:ext cx="97200" cy="97200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79" name="Shape 879"/>
                        <p:cNvSpPr/>
                        <p:nvPr/>
                      </p:nvSpPr>
                      <p:spPr>
                        <a:xfrm>
                          <a:off x="5974953" y="1373512"/>
                          <a:ext cx="72000" cy="72000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80" name="Shape 880"/>
                        <p:cNvSpPr/>
                        <p:nvPr/>
                      </p:nvSpPr>
                      <p:spPr>
                        <a:xfrm>
                          <a:off x="5986507" y="1435133"/>
                          <a:ext cx="72000" cy="72000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81" name="Shape 881"/>
                        <p:cNvSpPr/>
                        <p:nvPr/>
                      </p:nvSpPr>
                      <p:spPr>
                        <a:xfrm>
                          <a:off x="5947617" y="1050232"/>
                          <a:ext cx="36000" cy="36000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82" name="Shape 882"/>
                        <p:cNvSpPr/>
                        <p:nvPr/>
                      </p:nvSpPr>
                      <p:spPr>
                        <a:xfrm>
                          <a:off x="5064551" y="2183680"/>
                          <a:ext cx="72000" cy="72000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83" name="Shape 883"/>
                        <p:cNvSpPr/>
                        <p:nvPr/>
                      </p:nvSpPr>
                      <p:spPr>
                        <a:xfrm>
                          <a:off x="5677780" y="1185316"/>
                          <a:ext cx="36000" cy="36000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84" name="Shape 884"/>
                        <p:cNvSpPr/>
                        <p:nvPr/>
                      </p:nvSpPr>
                      <p:spPr>
                        <a:xfrm>
                          <a:off x="5453101" y="1436636"/>
                          <a:ext cx="89999" cy="899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85" name="Shape 885"/>
                        <p:cNvSpPr/>
                        <p:nvPr/>
                      </p:nvSpPr>
                      <p:spPr>
                        <a:xfrm>
                          <a:off x="5467507" y="1435559"/>
                          <a:ext cx="89999" cy="89999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DB00"/>
                            </a:gs>
                            <a:gs pos="51000">
                              <a:srgbClr val="FFDB00"/>
                            </a:gs>
                            <a:gs pos="100000">
                              <a:srgbClr val="FFEF0C"/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 w="9525" cap="flat" cmpd="sng">
                          <a:solidFill>
                            <a:srgbClr val="070F1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algn="ctr">
                            <a:buClr>
                              <a:srgbClr val="000000"/>
                            </a:buClr>
                          </a:pPr>
                          <a:endParaRPr sz="14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886" name="Shape 886"/>
                      <p:cNvSpPr/>
                      <p:nvPr/>
                    </p:nvSpPr>
                    <p:spPr>
                      <a:xfrm>
                        <a:off x="4773598" y="1739293"/>
                        <a:ext cx="89999" cy="89999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DB00"/>
                          </a:gs>
                          <a:gs pos="51000">
                            <a:srgbClr val="FFDB00"/>
                          </a:gs>
                          <a:gs pos="100000">
                            <a:srgbClr val="FFEF0C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 w="9525" cap="flat" cmpd="sng">
                        <a:solidFill>
                          <a:srgbClr val="070F1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</a:pPr>
                        <a:endParaRPr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87" name="Shape 887"/>
                      <p:cNvSpPr/>
                      <p:nvPr/>
                    </p:nvSpPr>
                    <p:spPr>
                      <a:xfrm>
                        <a:off x="3844726" y="2543151"/>
                        <a:ext cx="61200" cy="612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DB00"/>
                          </a:gs>
                          <a:gs pos="51000">
                            <a:srgbClr val="FFDB00"/>
                          </a:gs>
                          <a:gs pos="100000">
                            <a:srgbClr val="FFEF0C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 w="9525" cap="flat" cmpd="sng">
                        <a:solidFill>
                          <a:srgbClr val="070F1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</a:pPr>
                        <a:endParaRPr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88" name="Shape 888"/>
                      <p:cNvSpPr/>
                      <p:nvPr/>
                    </p:nvSpPr>
                    <p:spPr>
                      <a:xfrm>
                        <a:off x="4790266" y="1877774"/>
                        <a:ext cx="72000" cy="720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DB00"/>
                          </a:gs>
                          <a:gs pos="51000">
                            <a:srgbClr val="FFDB00"/>
                          </a:gs>
                          <a:gs pos="100000">
                            <a:srgbClr val="FFEF0C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 w="9525" cap="flat" cmpd="sng">
                        <a:solidFill>
                          <a:srgbClr val="070F1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</a:pPr>
                        <a:endParaRPr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89" name="Shape 889"/>
                      <p:cNvSpPr/>
                      <p:nvPr/>
                    </p:nvSpPr>
                    <p:spPr>
                      <a:xfrm>
                        <a:off x="4565980" y="1992325"/>
                        <a:ext cx="64800" cy="648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DB00"/>
                          </a:gs>
                          <a:gs pos="51000">
                            <a:srgbClr val="FFDB00"/>
                          </a:gs>
                          <a:gs pos="100000">
                            <a:srgbClr val="FFEF0C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 w="9525" cap="flat" cmpd="sng">
                        <a:solidFill>
                          <a:srgbClr val="070F1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</a:pPr>
                        <a:endParaRPr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890" name="Shape 890"/>
            <p:cNvGrpSpPr/>
            <p:nvPr/>
          </p:nvGrpSpPr>
          <p:grpSpPr>
            <a:xfrm>
              <a:off x="6749584" y="1054100"/>
              <a:ext cx="1863967" cy="2108200"/>
              <a:chOff x="6555616" y="2034238"/>
              <a:chExt cx="1888637" cy="2108200"/>
            </a:xfrm>
          </p:grpSpPr>
          <p:sp>
            <p:nvSpPr>
              <p:cNvPr id="891" name="Shape 891"/>
              <p:cNvSpPr txBox="1"/>
              <p:nvPr/>
            </p:nvSpPr>
            <p:spPr>
              <a:xfrm>
                <a:off x="6655089" y="2034238"/>
                <a:ext cx="1789165" cy="21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ct val="25000"/>
                </a:pPr>
                <a:r>
                  <a:rPr lang="en-US" sz="24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Europe</a:t>
                </a:r>
              </a:p>
            </p:txBody>
          </p:sp>
          <p:sp>
            <p:nvSpPr>
              <p:cNvPr id="892" name="Shape 892"/>
              <p:cNvSpPr/>
              <p:nvPr/>
            </p:nvSpPr>
            <p:spPr>
              <a:xfrm rot="-5400000">
                <a:off x="6526982" y="3034962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93" name="Shape 893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Shape 894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6" name="Shape 896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sp>
          <p:nvSpPr>
            <p:cNvPr id="897" name="Shape 897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pic>
          <p:nvPicPr>
            <p:cNvPr id="898" name="Shape 8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03876" y="4452325"/>
              <a:ext cx="2999915" cy="1971216"/>
            </a:xfrm>
            <a:prstGeom prst="rect">
              <a:avLst/>
            </a:prstGeom>
            <a:noFill/>
            <a:ln w="28575" cap="flat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210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from 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sp>
          <p:nvSpPr>
            <p:cNvPr id="211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</p:grpSp>
      <p:sp>
        <p:nvSpPr>
          <p:cNvPr id="214" name="Title 1"/>
          <p:cNvSpPr txBox="1">
            <a:spLocks/>
          </p:cNvSpPr>
          <p:nvPr/>
        </p:nvSpPr>
        <p:spPr>
          <a:xfrm>
            <a:off x="1964145" y="22543"/>
            <a:ext cx="8703853" cy="7569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2220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90917" y="2400199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Patterns in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20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3144" y="712694"/>
            <a:ext cx="9019496" cy="5540623"/>
            <a:chOff x="-857" y="712693"/>
            <a:chExt cx="9316929" cy="5999960"/>
          </a:xfrm>
        </p:grpSpPr>
        <p:sp>
          <p:nvSpPr>
            <p:cNvPr id="903" name="Shape 903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453101" y="143663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5" name="Shape 915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Shape 916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Shape 917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Shape 918"/>
            <p:cNvCxnSpPr/>
            <p:nvPr/>
          </p:nvCxnSpPr>
          <p:spPr>
            <a:xfrm rot="10800000">
              <a:off x="105906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9" name="Shape 919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920" name="Shape 920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Shape 921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2" name="Shape 922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923" name="Shape 923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924" name="Shape 924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925" name="Shape 925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cxnSp>
          <p:nvCxnSpPr>
            <p:cNvPr id="926" name="Shape 926"/>
            <p:cNvCxnSpPr/>
            <p:nvPr/>
          </p:nvCxnSpPr>
          <p:spPr>
            <a:xfrm>
              <a:off x="175089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7" name="Shape 927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1020508" y="712693"/>
              <a:ext cx="6891591" cy="5078415"/>
            </a:xfrm>
            <a:prstGeom prst="rect">
              <a:avLst/>
            </a:prstGeom>
            <a:solidFill>
              <a:schemeClr val="lt1">
                <a:alpha val="8274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0" name="Shape 1050"/>
            <p:cNvGrpSpPr/>
            <p:nvPr/>
          </p:nvGrpSpPr>
          <p:grpSpPr>
            <a:xfrm>
              <a:off x="1882158" y="1805596"/>
              <a:ext cx="3598597" cy="3973407"/>
              <a:chOff x="1882158" y="1805596"/>
              <a:chExt cx="3598597" cy="3973407"/>
            </a:xfrm>
          </p:grpSpPr>
          <p:sp>
            <p:nvSpPr>
              <p:cNvPr id="1051" name="Shape 1051"/>
              <p:cNvSpPr/>
              <p:nvPr/>
            </p:nvSpPr>
            <p:spPr>
              <a:xfrm>
                <a:off x="3312235" y="5735803"/>
                <a:ext cx="43199" cy="43199"/>
              </a:xfrm>
              <a:prstGeom prst="ellipse">
                <a:avLst/>
              </a:prstGeom>
              <a:gradFill>
                <a:gsLst>
                  <a:gs pos="0">
                    <a:srgbClr val="00C2ED"/>
                  </a:gs>
                  <a:gs pos="51000">
                    <a:srgbClr val="00C2ED"/>
                  </a:gs>
                  <a:gs pos="100000">
                    <a:srgbClr val="5FECFC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070F1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Shape 1052"/>
              <p:cNvSpPr/>
              <p:nvPr/>
            </p:nvSpPr>
            <p:spPr>
              <a:xfrm>
                <a:off x="4176630" y="5423742"/>
                <a:ext cx="32400" cy="32400"/>
              </a:xfrm>
              <a:prstGeom prst="ellipse">
                <a:avLst/>
              </a:prstGeom>
              <a:gradFill>
                <a:gsLst>
                  <a:gs pos="0">
                    <a:srgbClr val="00C2ED"/>
                  </a:gs>
                  <a:gs pos="51000">
                    <a:srgbClr val="00C2ED"/>
                  </a:gs>
                  <a:gs pos="100000">
                    <a:srgbClr val="5FECFC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070F1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3" name="Shape 1053"/>
              <p:cNvGrpSpPr/>
              <p:nvPr/>
            </p:nvGrpSpPr>
            <p:grpSpPr>
              <a:xfrm>
                <a:off x="1882158" y="1805596"/>
                <a:ext cx="3598597" cy="3380634"/>
                <a:chOff x="1882158" y="1805596"/>
                <a:chExt cx="3598597" cy="3380634"/>
              </a:xfrm>
            </p:grpSpPr>
            <p:sp>
              <p:nvSpPr>
                <p:cNvPr id="1054" name="Shape 1054"/>
                <p:cNvSpPr/>
                <p:nvPr/>
              </p:nvSpPr>
              <p:spPr>
                <a:xfrm>
                  <a:off x="2869483" y="3570908"/>
                  <a:ext cx="36000" cy="36000"/>
                </a:xfrm>
                <a:prstGeom prst="ellipse">
                  <a:avLst/>
                </a:prstGeom>
                <a:gradFill>
                  <a:gsLst>
                    <a:gs pos="0">
                      <a:srgbClr val="00C2ED">
                        <a:alpha val="75686"/>
                      </a:srgbClr>
                    </a:gs>
                    <a:gs pos="51000">
                      <a:srgbClr val="00C2ED">
                        <a:alpha val="75686"/>
                      </a:srgbClr>
                    </a:gs>
                    <a:gs pos="100000">
                      <a:srgbClr val="5FECF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70F1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55" name="Shape 1055"/>
                <p:cNvGrpSpPr/>
                <p:nvPr/>
              </p:nvGrpSpPr>
              <p:grpSpPr>
                <a:xfrm>
                  <a:off x="1882158" y="1805596"/>
                  <a:ext cx="3598597" cy="3380634"/>
                  <a:chOff x="1882158" y="1805596"/>
                  <a:chExt cx="3598597" cy="3380634"/>
                </a:xfrm>
              </p:grpSpPr>
              <p:sp>
                <p:nvSpPr>
                  <p:cNvPr id="1056" name="Shape 1056"/>
                  <p:cNvSpPr/>
                  <p:nvPr/>
                </p:nvSpPr>
                <p:spPr>
                  <a:xfrm>
                    <a:off x="3928151" y="3975350"/>
                    <a:ext cx="329807" cy="32980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57" name="Shape 1057"/>
                  <p:cNvSpPr/>
                  <p:nvPr/>
                </p:nvSpPr>
                <p:spPr>
                  <a:xfrm>
                    <a:off x="4282514" y="4054710"/>
                    <a:ext cx="129145" cy="12914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58" name="Shape 1058"/>
                  <p:cNvSpPr/>
                  <p:nvPr/>
                </p:nvSpPr>
                <p:spPr>
                  <a:xfrm>
                    <a:off x="4560358" y="4061217"/>
                    <a:ext cx="73553" cy="73553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59" name="Shape 1059"/>
                  <p:cNvSpPr/>
                  <p:nvPr/>
                </p:nvSpPr>
                <p:spPr>
                  <a:xfrm>
                    <a:off x="4733925" y="4021964"/>
                    <a:ext cx="191260" cy="19126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0" name="Shape 1060"/>
                  <p:cNvSpPr/>
                  <p:nvPr/>
                </p:nvSpPr>
                <p:spPr>
                  <a:xfrm>
                    <a:off x="5242687" y="4266089"/>
                    <a:ext cx="48450" cy="4845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1" name="Shape 1061"/>
                  <p:cNvSpPr/>
                  <p:nvPr/>
                </p:nvSpPr>
                <p:spPr>
                  <a:xfrm>
                    <a:off x="4088605" y="3948580"/>
                    <a:ext cx="57714" cy="5771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2" name="Shape 1062"/>
                  <p:cNvSpPr/>
                  <p:nvPr/>
                </p:nvSpPr>
                <p:spPr>
                  <a:xfrm>
                    <a:off x="3287682" y="4276067"/>
                    <a:ext cx="140854" cy="14085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3" name="Shape 1063"/>
                  <p:cNvSpPr/>
                  <p:nvPr/>
                </p:nvSpPr>
                <p:spPr>
                  <a:xfrm>
                    <a:off x="3368226" y="4247787"/>
                    <a:ext cx="140854" cy="14085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4" name="Shape 1064"/>
                  <p:cNvSpPr/>
                  <p:nvPr/>
                </p:nvSpPr>
                <p:spPr>
                  <a:xfrm>
                    <a:off x="3443414" y="4561442"/>
                    <a:ext cx="123696" cy="12369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5" name="Shape 1065"/>
                  <p:cNvSpPr/>
                  <p:nvPr/>
                </p:nvSpPr>
                <p:spPr>
                  <a:xfrm>
                    <a:off x="3059218" y="4521826"/>
                    <a:ext cx="93005" cy="9300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6" name="Shape 1066"/>
                  <p:cNvSpPr/>
                  <p:nvPr/>
                </p:nvSpPr>
                <p:spPr>
                  <a:xfrm>
                    <a:off x="3098578" y="4506189"/>
                    <a:ext cx="93005" cy="9300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7" name="Shape 1067"/>
                  <p:cNvSpPr/>
                  <p:nvPr/>
                </p:nvSpPr>
                <p:spPr>
                  <a:xfrm>
                    <a:off x="2956398" y="4440575"/>
                    <a:ext cx="78460" cy="7846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8" name="Shape 1068"/>
                  <p:cNvSpPr/>
                  <p:nvPr/>
                </p:nvSpPr>
                <p:spPr>
                  <a:xfrm>
                    <a:off x="2816913" y="4507782"/>
                    <a:ext cx="101618" cy="101618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9" name="Shape 1069"/>
                  <p:cNvSpPr/>
                  <p:nvPr/>
                </p:nvSpPr>
                <p:spPr>
                  <a:xfrm>
                    <a:off x="2724024" y="4671210"/>
                    <a:ext cx="101618" cy="101618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0" name="Shape 1070"/>
                  <p:cNvSpPr/>
                  <p:nvPr/>
                </p:nvSpPr>
                <p:spPr>
                  <a:xfrm>
                    <a:off x="2363575" y="4621305"/>
                    <a:ext cx="143575" cy="14357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1" name="Shape 1071"/>
                  <p:cNvSpPr/>
                  <p:nvPr/>
                </p:nvSpPr>
                <p:spPr>
                  <a:xfrm>
                    <a:off x="2090738" y="4407417"/>
                    <a:ext cx="214312" cy="21431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2" name="Shape 1072"/>
                  <p:cNvSpPr/>
                  <p:nvPr/>
                </p:nvSpPr>
                <p:spPr>
                  <a:xfrm>
                    <a:off x="2090738" y="4468966"/>
                    <a:ext cx="114895" cy="11489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3" name="Shape 1073"/>
                  <p:cNvSpPr/>
                  <p:nvPr/>
                </p:nvSpPr>
                <p:spPr>
                  <a:xfrm>
                    <a:off x="1921669" y="4451196"/>
                    <a:ext cx="81389" cy="8138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4" name="Shape 1074"/>
                  <p:cNvSpPr/>
                  <p:nvPr/>
                </p:nvSpPr>
                <p:spPr>
                  <a:xfrm>
                    <a:off x="2108556" y="4151705"/>
                    <a:ext cx="97077" cy="9707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5" name="Shape 1075"/>
                  <p:cNvSpPr/>
                  <p:nvPr/>
                </p:nvSpPr>
                <p:spPr>
                  <a:xfrm>
                    <a:off x="1882158" y="5122100"/>
                    <a:ext cx="64130" cy="6413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6" name="Shape 1076"/>
                  <p:cNvSpPr/>
                  <p:nvPr/>
                </p:nvSpPr>
                <p:spPr>
                  <a:xfrm>
                    <a:off x="2582246" y="5122771"/>
                    <a:ext cx="53999" cy="53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7" name="Shape 1077"/>
                  <p:cNvSpPr/>
                  <p:nvPr/>
                </p:nvSpPr>
                <p:spPr>
                  <a:xfrm>
                    <a:off x="2261735" y="3909369"/>
                    <a:ext cx="115200" cy="1152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8" name="Shape 1078"/>
                  <p:cNvSpPr/>
                  <p:nvPr/>
                </p:nvSpPr>
                <p:spPr>
                  <a:xfrm>
                    <a:off x="2642610" y="4116444"/>
                    <a:ext cx="158399" cy="1583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9" name="Shape 1079"/>
                  <p:cNvSpPr/>
                  <p:nvPr/>
                </p:nvSpPr>
                <p:spPr>
                  <a:xfrm>
                    <a:off x="2563615" y="4102862"/>
                    <a:ext cx="89999" cy="89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0" name="Shape 1080"/>
                  <p:cNvSpPr/>
                  <p:nvPr/>
                </p:nvSpPr>
                <p:spPr>
                  <a:xfrm>
                    <a:off x="2183901" y="3718994"/>
                    <a:ext cx="64800" cy="648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1" name="Shape 1081"/>
                  <p:cNvSpPr/>
                  <p:nvPr/>
                </p:nvSpPr>
                <p:spPr>
                  <a:xfrm>
                    <a:off x="2551833" y="3684526"/>
                    <a:ext cx="244800" cy="2448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2" name="Shape 1082"/>
                  <p:cNvSpPr/>
                  <p:nvPr/>
                </p:nvSpPr>
                <p:spPr>
                  <a:xfrm>
                    <a:off x="2514292" y="3835260"/>
                    <a:ext cx="97200" cy="972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3" name="Shape 1083"/>
                  <p:cNvSpPr/>
                  <p:nvPr/>
                </p:nvSpPr>
                <p:spPr>
                  <a:xfrm>
                    <a:off x="2648091" y="3719553"/>
                    <a:ext cx="82799" cy="827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4" name="Shape 1084"/>
                  <p:cNvSpPr/>
                  <p:nvPr/>
                </p:nvSpPr>
                <p:spPr>
                  <a:xfrm>
                    <a:off x="2661076" y="3532908"/>
                    <a:ext cx="125999" cy="125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5" name="Shape 1085"/>
                  <p:cNvSpPr/>
                  <p:nvPr/>
                </p:nvSpPr>
                <p:spPr>
                  <a:xfrm>
                    <a:off x="2713347" y="3396480"/>
                    <a:ext cx="107999" cy="107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6" name="Shape 1086"/>
                  <p:cNvSpPr/>
                  <p:nvPr/>
                </p:nvSpPr>
                <p:spPr>
                  <a:xfrm>
                    <a:off x="2902398" y="3462007"/>
                    <a:ext cx="100799" cy="1007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7" name="Shape 1087"/>
                  <p:cNvSpPr/>
                  <p:nvPr/>
                </p:nvSpPr>
                <p:spPr>
                  <a:xfrm>
                    <a:off x="2861650" y="3783367"/>
                    <a:ext cx="179999" cy="179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8" name="Shape 1088"/>
                  <p:cNvSpPr/>
                  <p:nvPr/>
                </p:nvSpPr>
                <p:spPr>
                  <a:xfrm>
                    <a:off x="2810225" y="3845605"/>
                    <a:ext cx="111600" cy="111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9" name="Shape 1089"/>
                  <p:cNvSpPr/>
                  <p:nvPr/>
                </p:nvSpPr>
                <p:spPr>
                  <a:xfrm>
                    <a:off x="3082800" y="3392762"/>
                    <a:ext cx="172799" cy="1727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0" name="Shape 1090"/>
                  <p:cNvSpPr/>
                  <p:nvPr/>
                </p:nvSpPr>
                <p:spPr>
                  <a:xfrm>
                    <a:off x="3132257" y="3345619"/>
                    <a:ext cx="104400" cy="104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1" name="Shape 1091"/>
                  <p:cNvSpPr/>
                  <p:nvPr/>
                </p:nvSpPr>
                <p:spPr>
                  <a:xfrm>
                    <a:off x="2805671" y="3653178"/>
                    <a:ext cx="43199" cy="431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2" name="Shape 1092"/>
                  <p:cNvSpPr/>
                  <p:nvPr/>
                </p:nvSpPr>
                <p:spPr>
                  <a:xfrm>
                    <a:off x="3291855" y="3696273"/>
                    <a:ext cx="36000" cy="36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3" name="Shape 1093"/>
                  <p:cNvSpPr/>
                  <p:nvPr/>
                </p:nvSpPr>
                <p:spPr>
                  <a:xfrm>
                    <a:off x="3466882" y="3471157"/>
                    <a:ext cx="32400" cy="32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4" name="Shape 1094"/>
                  <p:cNvSpPr/>
                  <p:nvPr/>
                </p:nvSpPr>
                <p:spPr>
                  <a:xfrm>
                    <a:off x="3480171" y="2903033"/>
                    <a:ext cx="144000" cy="144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5" name="Shape 1095"/>
                  <p:cNvSpPr/>
                  <p:nvPr/>
                </p:nvSpPr>
                <p:spPr>
                  <a:xfrm>
                    <a:off x="4228550" y="2154156"/>
                    <a:ext cx="162000" cy="162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6" name="Shape 1096"/>
                  <p:cNvSpPr/>
                  <p:nvPr/>
                </p:nvSpPr>
                <p:spPr>
                  <a:xfrm>
                    <a:off x="5109112" y="2361233"/>
                    <a:ext cx="36000" cy="36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7" name="Shape 1097"/>
                  <p:cNvSpPr/>
                  <p:nvPr/>
                </p:nvSpPr>
                <p:spPr>
                  <a:xfrm>
                    <a:off x="5459155" y="2362282"/>
                    <a:ext cx="21599" cy="215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8" name="Shape 1098"/>
                  <p:cNvSpPr/>
                  <p:nvPr/>
                </p:nvSpPr>
                <p:spPr>
                  <a:xfrm>
                    <a:off x="4161010" y="2235156"/>
                    <a:ext cx="36000" cy="36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9" name="Shape 1099"/>
                  <p:cNvSpPr/>
                  <p:nvPr/>
                </p:nvSpPr>
                <p:spPr>
                  <a:xfrm>
                    <a:off x="3621269" y="3432216"/>
                    <a:ext cx="151200" cy="1512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0" name="Shape 1100"/>
                  <p:cNvSpPr/>
                  <p:nvPr/>
                </p:nvSpPr>
                <p:spPr>
                  <a:xfrm>
                    <a:off x="5321044" y="2020714"/>
                    <a:ext cx="82799" cy="827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1" name="Shape 1101"/>
                  <p:cNvSpPr/>
                  <p:nvPr/>
                </p:nvSpPr>
                <p:spPr>
                  <a:xfrm>
                    <a:off x="4667251" y="1805596"/>
                    <a:ext cx="97200" cy="972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2" name="Shape 1102"/>
                  <p:cNvSpPr/>
                  <p:nvPr/>
                </p:nvSpPr>
                <p:spPr>
                  <a:xfrm>
                    <a:off x="4586285" y="2559608"/>
                    <a:ext cx="234000" cy="234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3" name="Shape 1103"/>
                  <p:cNvSpPr/>
                  <p:nvPr/>
                </p:nvSpPr>
                <p:spPr>
                  <a:xfrm>
                    <a:off x="5004457" y="3368158"/>
                    <a:ext cx="43199" cy="431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4" name="Shape 1104"/>
                  <p:cNvSpPr/>
                  <p:nvPr/>
                </p:nvSpPr>
                <p:spPr>
                  <a:xfrm>
                    <a:off x="4822207" y="1883976"/>
                    <a:ext cx="162000" cy="162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C2ED"/>
                      </a:gs>
                      <a:gs pos="51000">
                        <a:srgbClr val="00C2ED"/>
                      </a:gs>
                      <a:gs pos="100000">
                        <a:srgbClr val="5FECFC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105" name="Shape 1105"/>
            <p:cNvGrpSpPr/>
            <p:nvPr/>
          </p:nvGrpSpPr>
          <p:grpSpPr>
            <a:xfrm>
              <a:off x="5497084" y="3283750"/>
              <a:ext cx="3162874" cy="1107497"/>
              <a:chOff x="6555616" y="2519406"/>
              <a:chExt cx="3204735" cy="1107497"/>
            </a:xfrm>
          </p:grpSpPr>
          <p:sp>
            <p:nvSpPr>
              <p:cNvPr id="1106" name="Shape 1106"/>
              <p:cNvSpPr txBox="1"/>
              <p:nvPr/>
            </p:nvSpPr>
            <p:spPr>
              <a:xfrm>
                <a:off x="6655088" y="2519406"/>
                <a:ext cx="3105263" cy="1107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ct val="25000"/>
                </a:pPr>
                <a:r>
                  <a:rPr lang="en-US" sz="24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Africa</a:t>
                </a:r>
              </a:p>
            </p:txBody>
          </p:sp>
          <p:sp>
            <p:nvSpPr>
              <p:cNvPr id="1107" name="Shape 1107"/>
              <p:cNvSpPr/>
              <p:nvPr/>
            </p:nvSpPr>
            <p:spPr>
              <a:xfrm rot="-5400000">
                <a:off x="6526982" y="3019778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08" name="Shape 1108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Shape 1109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1" name="Shape 1111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sp>
          <p:nvSpPr>
            <p:cNvPr id="1112" name="Shape 1112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pic>
          <p:nvPicPr>
            <p:cNvPr id="1113" name="Shape 11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03876" y="4452325"/>
              <a:ext cx="2999915" cy="1971216"/>
            </a:xfrm>
            <a:prstGeom prst="rect">
              <a:avLst/>
            </a:prstGeom>
            <a:noFill/>
            <a:ln w="28575" cap="flat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206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from 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sp>
          <p:nvSpPr>
            <p:cNvPr id="207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</p:grpSp>
      <p:sp>
        <p:nvSpPr>
          <p:cNvPr id="209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708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3144" y="622301"/>
            <a:ext cx="8967876" cy="5638390"/>
            <a:chOff x="-857" y="622300"/>
            <a:chExt cx="9316929" cy="6090353"/>
          </a:xfrm>
        </p:grpSpPr>
        <p:sp>
          <p:nvSpPr>
            <p:cNvPr id="1118" name="Shape 1118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5453101" y="143663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9" name="Shape 1129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0" name="Shape 1130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Shape 1131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Shape 1132"/>
            <p:cNvCxnSpPr/>
            <p:nvPr/>
          </p:nvCxnSpPr>
          <p:spPr>
            <a:xfrm rot="10800000">
              <a:off x="105906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3" name="Shape 1133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1134" name="Shape 1134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5" name="Shape 1135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6" name="Shape 1136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cxnSp>
          <p:nvCxnSpPr>
            <p:cNvPr id="1140" name="Shape 1140"/>
            <p:cNvCxnSpPr/>
            <p:nvPr/>
          </p:nvCxnSpPr>
          <p:spPr>
            <a:xfrm>
              <a:off x="175089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1" name="Shape 1141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92166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88215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219200" y="622300"/>
              <a:ext cx="6692899" cy="5168809"/>
            </a:xfrm>
            <a:prstGeom prst="rect">
              <a:avLst/>
            </a:prstGeom>
            <a:solidFill>
              <a:schemeClr val="lt1">
                <a:alpha val="8274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4" name="Shape 1264"/>
            <p:cNvGrpSpPr/>
            <p:nvPr/>
          </p:nvGrpSpPr>
          <p:grpSpPr>
            <a:xfrm>
              <a:off x="2679132" y="859304"/>
              <a:ext cx="4459739" cy="3903715"/>
              <a:chOff x="2679132" y="859304"/>
              <a:chExt cx="4459739" cy="3903715"/>
            </a:xfrm>
          </p:grpSpPr>
          <p:sp>
            <p:nvSpPr>
              <p:cNvPr id="1265" name="Shape 1265"/>
              <p:cNvSpPr/>
              <p:nvPr/>
            </p:nvSpPr>
            <p:spPr>
              <a:xfrm>
                <a:off x="3718117" y="2155313"/>
                <a:ext cx="64800" cy="64800"/>
              </a:xfrm>
              <a:prstGeom prst="ellipse">
                <a:avLst/>
              </a:prstGeom>
              <a:gradFill>
                <a:gsLst>
                  <a:gs pos="0">
                    <a:srgbClr val="FF6473"/>
                  </a:gs>
                  <a:gs pos="51000">
                    <a:srgbClr val="FF6473"/>
                  </a:gs>
                  <a:gs pos="100000">
                    <a:srgbClr val="FFA0B4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070F1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6" name="Shape 1266"/>
              <p:cNvGrpSpPr/>
              <p:nvPr/>
            </p:nvGrpSpPr>
            <p:grpSpPr>
              <a:xfrm>
                <a:off x="2679132" y="859304"/>
                <a:ext cx="4459739" cy="3903715"/>
                <a:chOff x="2679132" y="859304"/>
                <a:chExt cx="4459739" cy="3903715"/>
              </a:xfrm>
            </p:grpSpPr>
            <p:sp>
              <p:nvSpPr>
                <p:cNvPr id="1267" name="Shape 1267"/>
                <p:cNvSpPr/>
                <p:nvPr/>
              </p:nvSpPr>
              <p:spPr>
                <a:xfrm>
                  <a:off x="3937676" y="2548941"/>
                  <a:ext cx="36000" cy="36000"/>
                </a:xfrm>
                <a:prstGeom prst="ellipse">
                  <a:avLst/>
                </a:prstGeom>
                <a:gradFill>
                  <a:gsLst>
                    <a:gs pos="0">
                      <a:srgbClr val="FF6473"/>
                    </a:gs>
                    <a:gs pos="51000">
                      <a:srgbClr val="FF6473"/>
                    </a:gs>
                    <a:gs pos="100000">
                      <a:srgbClr val="FFA0B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70F1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68" name="Shape 1268"/>
                <p:cNvGrpSpPr/>
                <p:nvPr/>
              </p:nvGrpSpPr>
              <p:grpSpPr>
                <a:xfrm>
                  <a:off x="2679132" y="859304"/>
                  <a:ext cx="4459739" cy="3903715"/>
                  <a:chOff x="2679132" y="859304"/>
                  <a:chExt cx="4459739" cy="3903715"/>
                </a:xfrm>
              </p:grpSpPr>
              <p:sp>
                <p:nvSpPr>
                  <p:cNvPr id="1269" name="Shape 1269"/>
                  <p:cNvSpPr/>
                  <p:nvPr/>
                </p:nvSpPr>
                <p:spPr>
                  <a:xfrm>
                    <a:off x="2974161" y="4608219"/>
                    <a:ext cx="154800" cy="1548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0" name="Shape 1270"/>
                  <p:cNvSpPr/>
                  <p:nvPr/>
                </p:nvSpPr>
                <p:spPr>
                  <a:xfrm>
                    <a:off x="3236507" y="4151723"/>
                    <a:ext cx="89999" cy="89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1" name="Shape 1271"/>
                  <p:cNvSpPr/>
                  <p:nvPr/>
                </p:nvSpPr>
                <p:spPr>
                  <a:xfrm>
                    <a:off x="3044296" y="3654437"/>
                    <a:ext cx="36000" cy="36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2" name="Shape 1272"/>
                  <p:cNvSpPr/>
                  <p:nvPr/>
                </p:nvSpPr>
                <p:spPr>
                  <a:xfrm>
                    <a:off x="3558503" y="2906680"/>
                    <a:ext cx="900000" cy="900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3" name="Shape 1273"/>
                  <p:cNvSpPr/>
                  <p:nvPr/>
                </p:nvSpPr>
                <p:spPr>
                  <a:xfrm>
                    <a:off x="3680092" y="3231664"/>
                    <a:ext cx="346936" cy="34693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>
                          <a:alpha val="75294"/>
                        </a:srgbClr>
                      </a:gs>
                      <a:gs pos="51000">
                        <a:srgbClr val="FF6473">
                          <a:alpha val="75294"/>
                        </a:srgbClr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4" name="Shape 1274"/>
                  <p:cNvSpPr/>
                  <p:nvPr/>
                </p:nvSpPr>
                <p:spPr>
                  <a:xfrm>
                    <a:off x="3859417" y="3311937"/>
                    <a:ext cx="76127" cy="7612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5" name="Shape 1275"/>
                  <p:cNvSpPr/>
                  <p:nvPr/>
                </p:nvSpPr>
                <p:spPr>
                  <a:xfrm>
                    <a:off x="3729641" y="3157750"/>
                    <a:ext cx="125999" cy="125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6" name="Shape 1276"/>
                  <p:cNvSpPr/>
                  <p:nvPr/>
                </p:nvSpPr>
                <p:spPr>
                  <a:xfrm>
                    <a:off x="3553689" y="3120426"/>
                    <a:ext cx="179999" cy="179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7" name="Shape 1277"/>
                  <p:cNvSpPr/>
                  <p:nvPr/>
                </p:nvSpPr>
                <p:spPr>
                  <a:xfrm>
                    <a:off x="3901164" y="2786025"/>
                    <a:ext cx="151743" cy="151743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8" name="Shape 1278"/>
                  <p:cNvSpPr/>
                  <p:nvPr/>
                </p:nvSpPr>
                <p:spPr>
                  <a:xfrm>
                    <a:off x="4081826" y="2691481"/>
                    <a:ext cx="254407" cy="25440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9" name="Shape 1279"/>
                  <p:cNvSpPr/>
                  <p:nvPr/>
                </p:nvSpPr>
                <p:spPr>
                  <a:xfrm>
                    <a:off x="4372030" y="3323971"/>
                    <a:ext cx="46628" cy="46628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0" name="Shape 1280"/>
                  <p:cNvSpPr/>
                  <p:nvPr/>
                </p:nvSpPr>
                <p:spPr>
                  <a:xfrm>
                    <a:off x="3422430" y="3059941"/>
                    <a:ext cx="105606" cy="10560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1" name="Shape 1281"/>
                  <p:cNvSpPr/>
                  <p:nvPr/>
                </p:nvSpPr>
                <p:spPr>
                  <a:xfrm>
                    <a:off x="3141284" y="2739147"/>
                    <a:ext cx="314482" cy="31448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2" name="Shape 1282"/>
                  <p:cNvSpPr/>
                  <p:nvPr/>
                </p:nvSpPr>
                <p:spPr>
                  <a:xfrm>
                    <a:off x="3328205" y="2971475"/>
                    <a:ext cx="36000" cy="36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3" name="Shape 1283"/>
                  <p:cNvSpPr/>
                  <p:nvPr/>
                </p:nvSpPr>
                <p:spPr>
                  <a:xfrm>
                    <a:off x="3264825" y="2745135"/>
                    <a:ext cx="64800" cy="648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4" name="Shape 1284"/>
                  <p:cNvSpPr/>
                  <p:nvPr/>
                </p:nvSpPr>
                <p:spPr>
                  <a:xfrm>
                    <a:off x="3102616" y="2696474"/>
                    <a:ext cx="146198" cy="146198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5" name="Shape 1285"/>
                  <p:cNvSpPr/>
                  <p:nvPr/>
                </p:nvSpPr>
                <p:spPr>
                  <a:xfrm>
                    <a:off x="2679132" y="2589483"/>
                    <a:ext cx="140399" cy="1403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6" name="Shape 1286"/>
                  <p:cNvSpPr/>
                  <p:nvPr/>
                </p:nvSpPr>
                <p:spPr>
                  <a:xfrm>
                    <a:off x="3795144" y="2428709"/>
                    <a:ext cx="133199" cy="1331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7" name="Shape 1287"/>
                  <p:cNvSpPr/>
                  <p:nvPr/>
                </p:nvSpPr>
                <p:spPr>
                  <a:xfrm>
                    <a:off x="3875669" y="1841907"/>
                    <a:ext cx="248400" cy="248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8" name="Shape 1288"/>
                  <p:cNvSpPr/>
                  <p:nvPr/>
                </p:nvSpPr>
                <p:spPr>
                  <a:xfrm>
                    <a:off x="4336232" y="1448120"/>
                    <a:ext cx="936000" cy="936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9" name="Shape 1289"/>
                  <p:cNvSpPr/>
                  <p:nvPr/>
                </p:nvSpPr>
                <p:spPr>
                  <a:xfrm>
                    <a:off x="4497853" y="1931803"/>
                    <a:ext cx="129600" cy="129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0" name="Shape 1290"/>
                  <p:cNvSpPr/>
                  <p:nvPr/>
                </p:nvSpPr>
                <p:spPr>
                  <a:xfrm>
                    <a:off x="4906912" y="1592995"/>
                    <a:ext cx="215999" cy="215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1" name="Shape 1291"/>
                  <p:cNvSpPr/>
                  <p:nvPr/>
                </p:nvSpPr>
                <p:spPr>
                  <a:xfrm>
                    <a:off x="5091489" y="1657239"/>
                    <a:ext cx="72000" cy="72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2" name="Shape 1292"/>
                  <p:cNvSpPr/>
                  <p:nvPr/>
                </p:nvSpPr>
                <p:spPr>
                  <a:xfrm>
                    <a:off x="4943230" y="2544566"/>
                    <a:ext cx="162000" cy="162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3" name="Shape 1293"/>
                  <p:cNvSpPr/>
                  <p:nvPr/>
                </p:nvSpPr>
                <p:spPr>
                  <a:xfrm>
                    <a:off x="5377698" y="2092297"/>
                    <a:ext cx="162000" cy="162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4" name="Shape 1294"/>
                  <p:cNvSpPr/>
                  <p:nvPr/>
                </p:nvSpPr>
                <p:spPr>
                  <a:xfrm>
                    <a:off x="4527308" y="3503344"/>
                    <a:ext cx="53999" cy="53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5" name="Shape 1295"/>
                  <p:cNvSpPr/>
                  <p:nvPr/>
                </p:nvSpPr>
                <p:spPr>
                  <a:xfrm>
                    <a:off x="4905273" y="3127281"/>
                    <a:ext cx="64800" cy="648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6" name="Shape 1296"/>
                  <p:cNvSpPr/>
                  <p:nvPr/>
                </p:nvSpPr>
                <p:spPr>
                  <a:xfrm>
                    <a:off x="5374135" y="3057069"/>
                    <a:ext cx="118799" cy="1187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7" name="Shape 1297"/>
                  <p:cNvSpPr/>
                  <p:nvPr/>
                </p:nvSpPr>
                <p:spPr>
                  <a:xfrm>
                    <a:off x="4372030" y="2542172"/>
                    <a:ext cx="405008" cy="405008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8" name="Shape 1298"/>
                  <p:cNvSpPr/>
                  <p:nvPr/>
                </p:nvSpPr>
                <p:spPr>
                  <a:xfrm>
                    <a:off x="4388201" y="2866718"/>
                    <a:ext cx="50399" cy="503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9" name="Shape 1299"/>
                  <p:cNvSpPr/>
                  <p:nvPr/>
                </p:nvSpPr>
                <p:spPr>
                  <a:xfrm>
                    <a:off x="4753817" y="1542342"/>
                    <a:ext cx="25199" cy="251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0" name="Shape 1300"/>
                  <p:cNvSpPr/>
                  <p:nvPr/>
                </p:nvSpPr>
                <p:spPr>
                  <a:xfrm>
                    <a:off x="5609767" y="1297725"/>
                    <a:ext cx="197999" cy="197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1" name="Shape 1301"/>
                  <p:cNvSpPr/>
                  <p:nvPr/>
                </p:nvSpPr>
                <p:spPr>
                  <a:xfrm>
                    <a:off x="5740398" y="859304"/>
                    <a:ext cx="277199" cy="2771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2" name="Shape 1302"/>
                  <p:cNvSpPr/>
                  <p:nvPr/>
                </p:nvSpPr>
                <p:spPr>
                  <a:xfrm>
                    <a:off x="6151305" y="2038452"/>
                    <a:ext cx="43199" cy="431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3" name="Shape 1303"/>
                  <p:cNvSpPr/>
                  <p:nvPr/>
                </p:nvSpPr>
                <p:spPr>
                  <a:xfrm>
                    <a:off x="6313067" y="1914800"/>
                    <a:ext cx="79199" cy="791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4" name="Shape 1304"/>
                  <p:cNvSpPr/>
                  <p:nvPr/>
                </p:nvSpPr>
                <p:spPr>
                  <a:xfrm>
                    <a:off x="6488428" y="1630242"/>
                    <a:ext cx="32400" cy="32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5" name="Shape 1305"/>
                  <p:cNvSpPr/>
                  <p:nvPr/>
                </p:nvSpPr>
                <p:spPr>
                  <a:xfrm>
                    <a:off x="6530910" y="1162526"/>
                    <a:ext cx="82799" cy="827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6" name="Shape 1306"/>
                  <p:cNvSpPr/>
                  <p:nvPr/>
                </p:nvSpPr>
                <p:spPr>
                  <a:xfrm>
                    <a:off x="5997478" y="1143475"/>
                    <a:ext cx="125999" cy="125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7" name="Shape 1307"/>
                  <p:cNvSpPr/>
                  <p:nvPr/>
                </p:nvSpPr>
                <p:spPr>
                  <a:xfrm>
                    <a:off x="6678953" y="1391194"/>
                    <a:ext cx="53999" cy="53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8" name="Shape 1308"/>
                  <p:cNvSpPr/>
                  <p:nvPr/>
                </p:nvSpPr>
                <p:spPr>
                  <a:xfrm>
                    <a:off x="7095671" y="1198470"/>
                    <a:ext cx="43199" cy="431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9" name="Shape 1309"/>
                  <p:cNvSpPr/>
                  <p:nvPr/>
                </p:nvSpPr>
                <p:spPr>
                  <a:xfrm>
                    <a:off x="6145487" y="1674718"/>
                    <a:ext cx="176400" cy="176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0" name="Shape 1310"/>
                  <p:cNvSpPr/>
                  <p:nvPr/>
                </p:nvSpPr>
                <p:spPr>
                  <a:xfrm>
                    <a:off x="4846323" y="2026769"/>
                    <a:ext cx="237599" cy="2375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1" name="Shape 1311"/>
                  <p:cNvSpPr/>
                  <p:nvPr/>
                </p:nvSpPr>
                <p:spPr>
                  <a:xfrm>
                    <a:off x="3119194" y="2667080"/>
                    <a:ext cx="36000" cy="36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2" name="Shape 1312"/>
                  <p:cNvSpPr/>
                  <p:nvPr/>
                </p:nvSpPr>
                <p:spPr>
                  <a:xfrm>
                    <a:off x="4745887" y="1691822"/>
                    <a:ext cx="67608" cy="67608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>
                          <a:alpha val="75294"/>
                        </a:srgbClr>
                      </a:gs>
                      <a:gs pos="51000">
                        <a:srgbClr val="FF6473">
                          <a:alpha val="75294"/>
                        </a:srgbClr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3" name="Shape 1313"/>
                  <p:cNvSpPr/>
                  <p:nvPr/>
                </p:nvSpPr>
                <p:spPr>
                  <a:xfrm>
                    <a:off x="6004289" y="1574596"/>
                    <a:ext cx="53999" cy="539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>
                          <a:alpha val="75294"/>
                        </a:srgbClr>
                      </a:gs>
                      <a:gs pos="51000">
                        <a:srgbClr val="FF6473">
                          <a:alpha val="75294"/>
                        </a:srgbClr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4" name="Shape 1314"/>
                  <p:cNvSpPr/>
                  <p:nvPr/>
                </p:nvSpPr>
                <p:spPr>
                  <a:xfrm>
                    <a:off x="5694896" y="1198070"/>
                    <a:ext cx="82799" cy="827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5" name="Shape 1315"/>
                  <p:cNvSpPr/>
                  <p:nvPr/>
                </p:nvSpPr>
                <p:spPr>
                  <a:xfrm>
                    <a:off x="5754705" y="1319495"/>
                    <a:ext cx="68400" cy="68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6" name="Shape 1316"/>
                  <p:cNvSpPr/>
                  <p:nvPr/>
                </p:nvSpPr>
                <p:spPr>
                  <a:xfrm>
                    <a:off x="3360869" y="3515267"/>
                    <a:ext cx="25199" cy="251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7" name="Shape 1317"/>
                  <p:cNvSpPr/>
                  <p:nvPr/>
                </p:nvSpPr>
                <p:spPr>
                  <a:xfrm>
                    <a:off x="2953755" y="3886833"/>
                    <a:ext cx="25199" cy="251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8" name="Shape 1318"/>
                  <p:cNvSpPr/>
                  <p:nvPr/>
                </p:nvSpPr>
                <p:spPr>
                  <a:xfrm>
                    <a:off x="3589689" y="3210426"/>
                    <a:ext cx="36000" cy="360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6473"/>
                      </a:gs>
                      <a:gs pos="51000">
                        <a:srgbClr val="FF6473"/>
                      </a:gs>
                      <a:gs pos="100000">
                        <a:srgbClr val="FFA0B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rgbClr val="070F1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</a:pPr>
                    <a:endParaRPr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19" name="Shape 1319"/>
                <p:cNvSpPr/>
                <p:nvPr/>
              </p:nvSpPr>
              <p:spPr>
                <a:xfrm>
                  <a:off x="4001105" y="2758623"/>
                  <a:ext cx="36000" cy="36000"/>
                </a:xfrm>
                <a:prstGeom prst="ellipse">
                  <a:avLst/>
                </a:prstGeom>
                <a:gradFill>
                  <a:gsLst>
                    <a:gs pos="0">
                      <a:srgbClr val="FF6473"/>
                    </a:gs>
                    <a:gs pos="51000">
                      <a:srgbClr val="FF6473"/>
                    </a:gs>
                    <a:gs pos="100000">
                      <a:srgbClr val="FFA0B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70F1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20" name="Shape 1320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1" name="Shape 1321"/>
            <p:cNvGrpSpPr/>
            <p:nvPr/>
          </p:nvGrpSpPr>
          <p:grpSpPr>
            <a:xfrm>
              <a:off x="5961489" y="1758192"/>
              <a:ext cx="1863967" cy="2108200"/>
              <a:chOff x="6555616" y="2034238"/>
              <a:chExt cx="1888637" cy="2108200"/>
            </a:xfrm>
          </p:grpSpPr>
          <p:sp>
            <p:nvSpPr>
              <p:cNvPr id="1322" name="Shape 1322"/>
              <p:cNvSpPr txBox="1"/>
              <p:nvPr/>
            </p:nvSpPr>
            <p:spPr>
              <a:xfrm>
                <a:off x="6655089" y="2034238"/>
                <a:ext cx="1789165" cy="21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ct val="25000"/>
                </a:pPr>
                <a:r>
                  <a:rPr lang="en-US" sz="24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Asia</a:t>
                </a:r>
              </a:p>
            </p:txBody>
          </p:sp>
          <p:sp>
            <p:nvSpPr>
              <p:cNvPr id="1323" name="Shape 1323"/>
              <p:cNvSpPr/>
              <p:nvPr/>
            </p:nvSpPr>
            <p:spPr>
              <a:xfrm rot="-5400000">
                <a:off x="6526982" y="3034962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24" name="Shape 1324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5" name="Shape 1325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7" name="Shape 1327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sp>
          <p:nvSpPr>
            <p:cNvPr id="1328" name="Shape 1328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pic>
          <p:nvPicPr>
            <p:cNvPr id="1329" name="Shape 13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03876" y="4452325"/>
              <a:ext cx="2999915" cy="1971216"/>
            </a:xfrm>
            <a:prstGeom prst="rect">
              <a:avLst/>
            </a:prstGeom>
            <a:noFill/>
            <a:ln w="28575" cap="flat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207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from 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sp>
          <p:nvSpPr>
            <p:cNvPr id="208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</p:grpSp>
      <p:sp>
        <p:nvSpPr>
          <p:cNvPr id="210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78885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23144" y="779534"/>
            <a:ext cx="8864638" cy="5482143"/>
            <a:chOff x="-857" y="779533"/>
            <a:chExt cx="9316929" cy="6009784"/>
          </a:xfrm>
        </p:grpSpPr>
        <p:sp>
          <p:nvSpPr>
            <p:cNvPr id="1334" name="Shape 1334"/>
            <p:cNvSpPr/>
            <p:nvPr/>
          </p:nvSpPr>
          <p:spPr>
            <a:xfrm>
              <a:off x="5453101" y="143663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4" name="Shape 1344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Shape 1345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Shape 1346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Shape 1347"/>
            <p:cNvCxnSpPr/>
            <p:nvPr/>
          </p:nvCxnSpPr>
          <p:spPr>
            <a:xfrm rot="10800000">
              <a:off x="105906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8" name="Shape 1348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1349" name="Shape 1349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Shape 1350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1" name="Shape 1351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cxnSp>
          <p:nvCxnSpPr>
            <p:cNvPr id="1355" name="Shape 1355"/>
            <p:cNvCxnSpPr/>
            <p:nvPr/>
          </p:nvCxnSpPr>
          <p:spPr>
            <a:xfrm>
              <a:off x="175089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6" name="Shape 1356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92166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88215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2" name="Shape 1532"/>
            <p:cNvGrpSpPr/>
            <p:nvPr/>
          </p:nvGrpSpPr>
          <p:grpSpPr>
            <a:xfrm>
              <a:off x="5724197" y="1961622"/>
              <a:ext cx="2973254" cy="3353868"/>
              <a:chOff x="5431644" y="454410"/>
              <a:chExt cx="3012609" cy="3353868"/>
            </a:xfrm>
          </p:grpSpPr>
          <p:sp>
            <p:nvSpPr>
              <p:cNvPr id="1533" name="Shape 1533"/>
              <p:cNvSpPr txBox="1"/>
              <p:nvPr/>
            </p:nvSpPr>
            <p:spPr>
              <a:xfrm>
                <a:off x="5549805" y="454410"/>
                <a:ext cx="2894448" cy="3353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ct val="25000"/>
                </a:pP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The size of the bubble represents the 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country population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</a:t>
                </a:r>
              </a:p>
            </p:txBody>
          </p:sp>
          <p:sp>
            <p:nvSpPr>
              <p:cNvPr id="1534" name="Shape 1534"/>
              <p:cNvSpPr/>
              <p:nvPr/>
            </p:nvSpPr>
            <p:spPr>
              <a:xfrm rot="-5400000">
                <a:off x="5403010" y="2077968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35" name="Shape 1535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Shape 1536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8" name="Shape 1538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sp>
          <p:nvSpPr>
            <p:cNvPr id="1539" name="Shape 1539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sp>
          <p:nvSpPr>
            <p:cNvPr id="201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from 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sp>
          <p:nvSpPr>
            <p:cNvPr id="202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349833" y="6215738"/>
              <a:ext cx="1191485" cy="573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(2012)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1789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23144" y="622300"/>
            <a:ext cx="9085863" cy="5638194"/>
            <a:chOff x="-857" y="622300"/>
            <a:chExt cx="9316929" cy="6165601"/>
          </a:xfrm>
        </p:grpSpPr>
        <p:sp>
          <p:nvSpPr>
            <p:cNvPr id="1755" name="Shape 1755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5453101" y="143663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6" name="Shape 1766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7" name="Shape 1767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8" name="Shape 1768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9" name="Shape 1769"/>
            <p:cNvCxnSpPr/>
            <p:nvPr/>
          </p:nvCxnSpPr>
          <p:spPr>
            <a:xfrm rot="10800000">
              <a:off x="105906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0" name="Shape 1770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1771" name="Shape 1771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Shape 1772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3" name="Shape 1773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cxnSp>
          <p:nvCxnSpPr>
            <p:cNvPr id="1777" name="Shape 1777"/>
            <p:cNvCxnSpPr/>
            <p:nvPr/>
          </p:nvCxnSpPr>
          <p:spPr>
            <a:xfrm>
              <a:off x="175089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8" name="Shape 1778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192166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188215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Shape 1804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1304925" y="622300"/>
              <a:ext cx="6607174" cy="5168809"/>
            </a:xfrm>
            <a:prstGeom prst="rect">
              <a:avLst/>
            </a:prstGeom>
            <a:solidFill>
              <a:schemeClr val="lt1">
                <a:alpha val="8274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3" name="Shape 1953"/>
            <p:cNvGrpSpPr/>
            <p:nvPr/>
          </p:nvGrpSpPr>
          <p:grpSpPr>
            <a:xfrm>
              <a:off x="4711140" y="2295844"/>
              <a:ext cx="3124698" cy="2108200"/>
              <a:chOff x="6555616" y="2034238"/>
              <a:chExt cx="3166053" cy="2108200"/>
            </a:xfrm>
          </p:grpSpPr>
          <p:sp>
            <p:nvSpPr>
              <p:cNvPr id="1954" name="Shape 1954"/>
              <p:cNvSpPr txBox="1"/>
              <p:nvPr/>
            </p:nvSpPr>
            <p:spPr>
              <a:xfrm>
                <a:off x="6655088" y="2034238"/>
                <a:ext cx="3066582" cy="21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lvl="0">
                  <a:buClr>
                    <a:srgbClr val="000000"/>
                  </a:buClr>
                  <a:buSzPct val="25000"/>
                </a:pP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his 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is 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India (~</a:t>
                </a:r>
                <a:r>
                  <a:rPr lang="en-US" sz="2400" dirty="0">
                    <a:solidFill>
                      <a:srgbClr val="000000"/>
                    </a:solidFill>
                    <a:ea typeface="Calibri"/>
                    <a:cs typeface="Calibri"/>
                  </a:rPr>
                  <a:t>1.2 billion people )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</a:t>
                </a:r>
                <a:endParaRPr lang="en-US" sz="2400" dirty="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55" name="Shape 1955"/>
              <p:cNvSpPr/>
              <p:nvPr/>
            </p:nvSpPr>
            <p:spPr>
              <a:xfrm rot="-5400000">
                <a:off x="6526982" y="3034962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56" name="Shape 1956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7" name="Shape 1957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9" name="Shape 1959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1960" name="Shape 1960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sp>
          <p:nvSpPr>
            <p:cNvPr id="1961" name="Shape 1961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sp>
          <p:nvSpPr>
            <p:cNvPr id="203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	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from 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sp>
          <p:nvSpPr>
            <p:cNvPr id="202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349833" y="6215738"/>
              <a:ext cx="1162474" cy="572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(2012)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6342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23144" y="558880"/>
            <a:ext cx="9602057" cy="5863800"/>
            <a:chOff x="-857" y="558880"/>
            <a:chExt cx="9804508" cy="6211064"/>
          </a:xfrm>
        </p:grpSpPr>
        <p:sp>
          <p:nvSpPr>
            <p:cNvPr id="1755" name="Shape 1755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5453101" y="143663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6" name="Shape 1766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7" name="Shape 1767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8" name="Shape 1768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9" name="Shape 1769"/>
            <p:cNvCxnSpPr/>
            <p:nvPr/>
          </p:nvCxnSpPr>
          <p:spPr>
            <a:xfrm rot="10800000">
              <a:off x="105906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0" name="Shape 1770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1771" name="Shape 1771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Shape 1772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3" name="Shape 1773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cxnSp>
          <p:nvCxnSpPr>
            <p:cNvPr id="1777" name="Shape 1777"/>
            <p:cNvCxnSpPr/>
            <p:nvPr/>
          </p:nvCxnSpPr>
          <p:spPr>
            <a:xfrm>
              <a:off x="195906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8" name="Shape 1778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192166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188215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Shape 1804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1304925" y="622300"/>
              <a:ext cx="6607174" cy="5168809"/>
            </a:xfrm>
            <a:prstGeom prst="rect">
              <a:avLst/>
            </a:prstGeom>
            <a:solidFill>
              <a:schemeClr val="lt1">
                <a:alpha val="8274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solidFill>
              <a:srgbClr val="FF0000">
                <a:alpha val="5000"/>
              </a:srgbClr>
            </a:solidFill>
            <a:ln w="9525" cap="flat" cmpd="sng">
              <a:solidFill>
                <a:srgbClr val="070F18">
                  <a:alpha val="11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3" name="Shape 1953"/>
            <p:cNvGrpSpPr/>
            <p:nvPr/>
          </p:nvGrpSpPr>
          <p:grpSpPr>
            <a:xfrm>
              <a:off x="6678953" y="558880"/>
              <a:ext cx="3124698" cy="2108200"/>
              <a:chOff x="6555616" y="2034238"/>
              <a:chExt cx="3166053" cy="2108200"/>
            </a:xfrm>
          </p:grpSpPr>
          <p:sp>
            <p:nvSpPr>
              <p:cNvPr id="1954" name="Shape 1954"/>
              <p:cNvSpPr txBox="1"/>
              <p:nvPr/>
            </p:nvSpPr>
            <p:spPr>
              <a:xfrm>
                <a:off x="6655088" y="2034238"/>
                <a:ext cx="3066582" cy="21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lvl="0">
                  <a:buClr>
                    <a:srgbClr val="000000"/>
                  </a:buClr>
                  <a:buSzPct val="25000"/>
                </a:pP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And this is 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USA </a:t>
                </a:r>
              </a:p>
              <a:p>
                <a:pPr lvl="0">
                  <a:buClr>
                    <a:srgbClr val="000000"/>
                  </a:buClr>
                  <a:buSzPct val="25000"/>
                </a:pP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(~</a:t>
                </a:r>
                <a:r>
                  <a:rPr lang="en-US" sz="2400" dirty="0">
                    <a:solidFill>
                      <a:srgbClr val="000000"/>
                    </a:solidFill>
                    <a:ea typeface="Calibri"/>
                    <a:cs typeface="Calibri"/>
                  </a:rPr>
                  <a:t>314 million</a:t>
                </a:r>
              </a:p>
              <a:p>
                <a:pPr lvl="0">
                  <a:buClr>
                    <a:srgbClr val="000000"/>
                  </a:buClr>
                  <a:buSzPct val="25000"/>
                </a:pPr>
                <a:r>
                  <a:rPr lang="en-US" sz="2400" dirty="0">
                    <a:solidFill>
                      <a:srgbClr val="000000"/>
                    </a:solidFill>
                    <a:ea typeface="Calibri"/>
                    <a:cs typeface="Calibri"/>
                  </a:rPr>
                  <a:t> people )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</a:t>
                </a:r>
                <a:endParaRPr lang="en-US" sz="2400" dirty="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55" name="Shape 1955"/>
              <p:cNvSpPr/>
              <p:nvPr/>
            </p:nvSpPr>
            <p:spPr>
              <a:xfrm rot="-5400000">
                <a:off x="6526982" y="3034962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56" name="Shape 1956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7" name="Shape 1957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9" name="Shape 1959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1960" name="Shape 1960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sp>
          <p:nvSpPr>
            <p:cNvPr id="1961" name="Shape 1961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sp>
          <p:nvSpPr>
            <p:cNvPr id="202" name="Shape 649"/>
            <p:cNvSpPr/>
            <p:nvPr/>
          </p:nvSpPr>
          <p:spPr>
            <a:xfrm>
              <a:off x="6022221" y="1362679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	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from 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sp>
          <p:nvSpPr>
            <p:cNvPr id="203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349833" y="6215738"/>
              <a:ext cx="1157546" cy="554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(2012)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726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6" name="Shape 1966"/>
          <p:cNvCxnSpPr/>
          <p:nvPr/>
        </p:nvCxnSpPr>
        <p:spPr>
          <a:xfrm>
            <a:off x="2454275" y="779534"/>
            <a:ext cx="0" cy="5169599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7" name="Shape 1967"/>
          <p:cNvSpPr txBox="1"/>
          <p:nvPr/>
        </p:nvSpPr>
        <p:spPr>
          <a:xfrm>
            <a:off x="2451098" y="717457"/>
            <a:ext cx="2264486" cy="498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36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Lifespan</a:t>
            </a:r>
          </a:p>
        </p:txBody>
      </p:sp>
      <p:sp>
        <p:nvSpPr>
          <p:cNvPr id="1968" name="Shape 1968"/>
          <p:cNvSpPr/>
          <p:nvPr/>
        </p:nvSpPr>
        <p:spPr>
          <a:xfrm>
            <a:off x="1806109" y="5122101"/>
            <a:ext cx="641023" cy="7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50</a:t>
            </a:r>
          </a:p>
        </p:txBody>
      </p:sp>
      <p:sp>
        <p:nvSpPr>
          <p:cNvPr id="1969" name="Shape 1969"/>
          <p:cNvSpPr/>
          <p:nvPr/>
        </p:nvSpPr>
        <p:spPr>
          <a:xfrm>
            <a:off x="5082503" y="2906680"/>
            <a:ext cx="900000" cy="900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Shape 1970"/>
          <p:cNvSpPr/>
          <p:nvPr/>
        </p:nvSpPr>
        <p:spPr>
          <a:xfrm>
            <a:off x="5860232" y="1448120"/>
            <a:ext cx="936000" cy="9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Shape 1971"/>
          <p:cNvSpPr/>
          <p:nvPr/>
        </p:nvSpPr>
        <p:spPr>
          <a:xfrm>
            <a:off x="6977102" y="1436637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Shape 1972"/>
          <p:cNvSpPr/>
          <p:nvPr/>
        </p:nvSpPr>
        <p:spPr>
          <a:xfrm>
            <a:off x="7459884" y="1166318"/>
            <a:ext cx="133615" cy="133615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3" name="Shape 1973"/>
          <p:cNvCxnSpPr/>
          <p:nvPr/>
        </p:nvCxnSpPr>
        <p:spPr>
          <a:xfrm rot="10800000">
            <a:off x="2374900" y="1438276"/>
            <a:ext cx="79375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4" name="Shape 1974"/>
          <p:cNvCxnSpPr/>
          <p:nvPr/>
        </p:nvCxnSpPr>
        <p:spPr>
          <a:xfrm rot="10800000">
            <a:off x="2374900" y="2790659"/>
            <a:ext cx="79375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5" name="Shape 1975"/>
          <p:cNvCxnSpPr/>
          <p:nvPr/>
        </p:nvCxnSpPr>
        <p:spPr>
          <a:xfrm rot="10800000">
            <a:off x="2374900" y="4130966"/>
            <a:ext cx="79375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6" name="Shape 1976"/>
          <p:cNvCxnSpPr/>
          <p:nvPr/>
        </p:nvCxnSpPr>
        <p:spPr>
          <a:xfrm rot="10800000">
            <a:off x="2374900" y="5483350"/>
            <a:ext cx="79375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7" name="Shape 1977"/>
          <p:cNvSpPr/>
          <p:nvPr/>
        </p:nvSpPr>
        <p:spPr>
          <a:xfrm>
            <a:off x="1808393" y="1079890"/>
            <a:ext cx="641023" cy="7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80</a:t>
            </a:r>
          </a:p>
        </p:txBody>
      </p:sp>
      <p:sp>
        <p:nvSpPr>
          <p:cNvPr id="1978" name="Shape 1978"/>
          <p:cNvSpPr/>
          <p:nvPr/>
        </p:nvSpPr>
        <p:spPr>
          <a:xfrm>
            <a:off x="1808393" y="2433930"/>
            <a:ext cx="641023" cy="7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70</a:t>
            </a:r>
          </a:p>
        </p:txBody>
      </p:sp>
      <p:sp>
        <p:nvSpPr>
          <p:cNvPr id="1979" name="Shape 1979"/>
          <p:cNvSpPr/>
          <p:nvPr/>
        </p:nvSpPr>
        <p:spPr>
          <a:xfrm>
            <a:off x="1805313" y="3768187"/>
            <a:ext cx="641023" cy="7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60</a:t>
            </a:r>
          </a:p>
        </p:txBody>
      </p:sp>
      <p:sp>
        <p:nvSpPr>
          <p:cNvPr id="1980" name="Shape 1980"/>
          <p:cNvSpPr/>
          <p:nvPr/>
        </p:nvSpPr>
        <p:spPr>
          <a:xfrm>
            <a:off x="5452152" y="3975351"/>
            <a:ext cx="329807" cy="329807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Shape 1981"/>
          <p:cNvSpPr/>
          <p:nvPr/>
        </p:nvSpPr>
        <p:spPr>
          <a:xfrm>
            <a:off x="5806515" y="4054711"/>
            <a:ext cx="129145" cy="12914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Shape 1982"/>
          <p:cNvSpPr/>
          <p:nvPr/>
        </p:nvSpPr>
        <p:spPr>
          <a:xfrm>
            <a:off x="6084359" y="4061218"/>
            <a:ext cx="73553" cy="73553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Shape 1983"/>
          <p:cNvSpPr/>
          <p:nvPr/>
        </p:nvSpPr>
        <p:spPr>
          <a:xfrm>
            <a:off x="6257925" y="4021964"/>
            <a:ext cx="191260" cy="19126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Shape 1984"/>
          <p:cNvSpPr/>
          <p:nvPr/>
        </p:nvSpPr>
        <p:spPr>
          <a:xfrm>
            <a:off x="6766687" y="4266089"/>
            <a:ext cx="48450" cy="4845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Shape 1985"/>
          <p:cNvSpPr/>
          <p:nvPr/>
        </p:nvSpPr>
        <p:spPr>
          <a:xfrm>
            <a:off x="5612605" y="3948580"/>
            <a:ext cx="57714" cy="57714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Shape 1986"/>
          <p:cNvSpPr/>
          <p:nvPr/>
        </p:nvSpPr>
        <p:spPr>
          <a:xfrm>
            <a:off x="4811682" y="4276067"/>
            <a:ext cx="140854" cy="140854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Shape 1987"/>
          <p:cNvSpPr/>
          <p:nvPr/>
        </p:nvSpPr>
        <p:spPr>
          <a:xfrm>
            <a:off x="4892226" y="4247787"/>
            <a:ext cx="140854" cy="140854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Shape 1988"/>
          <p:cNvSpPr/>
          <p:nvPr/>
        </p:nvSpPr>
        <p:spPr>
          <a:xfrm>
            <a:off x="4967414" y="4561442"/>
            <a:ext cx="123696" cy="123696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Shape 1989"/>
          <p:cNvSpPr/>
          <p:nvPr/>
        </p:nvSpPr>
        <p:spPr>
          <a:xfrm>
            <a:off x="4583219" y="4521827"/>
            <a:ext cx="93005" cy="9300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0" name="Shape 1990"/>
          <p:cNvSpPr/>
          <p:nvPr/>
        </p:nvSpPr>
        <p:spPr>
          <a:xfrm>
            <a:off x="4622579" y="4506190"/>
            <a:ext cx="93005" cy="9300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Shape 1991"/>
          <p:cNvSpPr/>
          <p:nvPr/>
        </p:nvSpPr>
        <p:spPr>
          <a:xfrm>
            <a:off x="4480398" y="4440575"/>
            <a:ext cx="78460" cy="7846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Shape 1992"/>
          <p:cNvSpPr/>
          <p:nvPr/>
        </p:nvSpPr>
        <p:spPr>
          <a:xfrm>
            <a:off x="4340913" y="4507782"/>
            <a:ext cx="101618" cy="101618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Shape 1993"/>
          <p:cNvSpPr/>
          <p:nvPr/>
        </p:nvSpPr>
        <p:spPr>
          <a:xfrm>
            <a:off x="4248024" y="4671210"/>
            <a:ext cx="101618" cy="101618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4" name="Shape 1994"/>
          <p:cNvSpPr/>
          <p:nvPr/>
        </p:nvSpPr>
        <p:spPr>
          <a:xfrm>
            <a:off x="3887576" y="4621306"/>
            <a:ext cx="143575" cy="14357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Shape 1995"/>
          <p:cNvSpPr/>
          <p:nvPr/>
        </p:nvSpPr>
        <p:spPr>
          <a:xfrm>
            <a:off x="3614738" y="4407417"/>
            <a:ext cx="214312" cy="214312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6" name="Shape 1996"/>
          <p:cNvSpPr/>
          <p:nvPr/>
        </p:nvSpPr>
        <p:spPr>
          <a:xfrm>
            <a:off x="3614739" y="4468967"/>
            <a:ext cx="114895" cy="11489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7" name="Shape 1997"/>
          <p:cNvSpPr/>
          <p:nvPr/>
        </p:nvSpPr>
        <p:spPr>
          <a:xfrm>
            <a:off x="3445670" y="4451197"/>
            <a:ext cx="81389" cy="8138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8" name="Shape 1998"/>
          <p:cNvSpPr/>
          <p:nvPr/>
        </p:nvSpPr>
        <p:spPr>
          <a:xfrm>
            <a:off x="3632557" y="4151706"/>
            <a:ext cx="97077" cy="97077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Shape 1999"/>
          <p:cNvSpPr/>
          <p:nvPr/>
        </p:nvSpPr>
        <p:spPr>
          <a:xfrm>
            <a:off x="3406158" y="5122100"/>
            <a:ext cx="64130" cy="6413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0" name="Shape 2000"/>
          <p:cNvSpPr/>
          <p:nvPr/>
        </p:nvSpPr>
        <p:spPr>
          <a:xfrm>
            <a:off x="4106247" y="5122772"/>
            <a:ext cx="53999" cy="53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Shape 2001"/>
          <p:cNvSpPr/>
          <p:nvPr/>
        </p:nvSpPr>
        <p:spPr>
          <a:xfrm>
            <a:off x="4836236" y="5735804"/>
            <a:ext cx="43199" cy="431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2" name="Shape 2002"/>
          <p:cNvSpPr/>
          <p:nvPr/>
        </p:nvSpPr>
        <p:spPr>
          <a:xfrm>
            <a:off x="5700630" y="5423742"/>
            <a:ext cx="32400" cy="324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3" name="Shape 2003"/>
          <p:cNvSpPr/>
          <p:nvPr/>
        </p:nvSpPr>
        <p:spPr>
          <a:xfrm>
            <a:off x="3785735" y="3909369"/>
            <a:ext cx="115200" cy="1152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4" name="Shape 2004"/>
          <p:cNvSpPr/>
          <p:nvPr/>
        </p:nvSpPr>
        <p:spPr>
          <a:xfrm>
            <a:off x="4166611" y="4116445"/>
            <a:ext cx="158399" cy="1583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5" name="Shape 2005"/>
          <p:cNvSpPr/>
          <p:nvPr/>
        </p:nvSpPr>
        <p:spPr>
          <a:xfrm>
            <a:off x="4087616" y="4102863"/>
            <a:ext cx="89999" cy="89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Shape 2006"/>
          <p:cNvSpPr/>
          <p:nvPr/>
        </p:nvSpPr>
        <p:spPr>
          <a:xfrm>
            <a:off x="3707901" y="3718994"/>
            <a:ext cx="64800" cy="648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Shape 2007"/>
          <p:cNvSpPr/>
          <p:nvPr/>
        </p:nvSpPr>
        <p:spPr>
          <a:xfrm>
            <a:off x="4075833" y="3684526"/>
            <a:ext cx="244800" cy="2448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Shape 2008"/>
          <p:cNvSpPr/>
          <p:nvPr/>
        </p:nvSpPr>
        <p:spPr>
          <a:xfrm>
            <a:off x="4038292" y="3835260"/>
            <a:ext cx="97200" cy="972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Shape 2009"/>
          <p:cNvSpPr/>
          <p:nvPr/>
        </p:nvSpPr>
        <p:spPr>
          <a:xfrm>
            <a:off x="4172092" y="3719554"/>
            <a:ext cx="82799" cy="827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Shape 2010"/>
          <p:cNvSpPr/>
          <p:nvPr/>
        </p:nvSpPr>
        <p:spPr>
          <a:xfrm>
            <a:off x="4185077" y="3532909"/>
            <a:ext cx="125999" cy="125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Shape 2011"/>
          <p:cNvSpPr/>
          <p:nvPr/>
        </p:nvSpPr>
        <p:spPr>
          <a:xfrm>
            <a:off x="4237348" y="3396481"/>
            <a:ext cx="107999" cy="107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Shape 2012"/>
          <p:cNvSpPr/>
          <p:nvPr/>
        </p:nvSpPr>
        <p:spPr>
          <a:xfrm>
            <a:off x="4426399" y="3462008"/>
            <a:ext cx="100799" cy="1007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Shape 2013"/>
          <p:cNvSpPr/>
          <p:nvPr/>
        </p:nvSpPr>
        <p:spPr>
          <a:xfrm>
            <a:off x="4385651" y="3783368"/>
            <a:ext cx="179999" cy="179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Shape 2014"/>
          <p:cNvSpPr/>
          <p:nvPr/>
        </p:nvSpPr>
        <p:spPr>
          <a:xfrm>
            <a:off x="4334225" y="3845605"/>
            <a:ext cx="111600" cy="1116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Shape 2015"/>
          <p:cNvSpPr/>
          <p:nvPr/>
        </p:nvSpPr>
        <p:spPr>
          <a:xfrm>
            <a:off x="4606801" y="3392763"/>
            <a:ext cx="172799" cy="1727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Shape 2016"/>
          <p:cNvSpPr/>
          <p:nvPr/>
        </p:nvSpPr>
        <p:spPr>
          <a:xfrm>
            <a:off x="4656257" y="3345619"/>
            <a:ext cx="104400" cy="1044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Shape 2017"/>
          <p:cNvSpPr/>
          <p:nvPr/>
        </p:nvSpPr>
        <p:spPr>
          <a:xfrm>
            <a:off x="4329672" y="3653179"/>
            <a:ext cx="43199" cy="431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Shape 2018"/>
          <p:cNvSpPr/>
          <p:nvPr/>
        </p:nvSpPr>
        <p:spPr>
          <a:xfrm>
            <a:off x="4815855" y="3696273"/>
            <a:ext cx="36000" cy="36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Shape 2019"/>
          <p:cNvSpPr/>
          <p:nvPr/>
        </p:nvSpPr>
        <p:spPr>
          <a:xfrm>
            <a:off x="4990882" y="3471157"/>
            <a:ext cx="32400" cy="324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Shape 2020"/>
          <p:cNvSpPr/>
          <p:nvPr/>
        </p:nvSpPr>
        <p:spPr>
          <a:xfrm>
            <a:off x="5004171" y="2903033"/>
            <a:ext cx="144000" cy="144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Shape 2021"/>
          <p:cNvSpPr/>
          <p:nvPr/>
        </p:nvSpPr>
        <p:spPr>
          <a:xfrm>
            <a:off x="5752550" y="2154156"/>
            <a:ext cx="162000" cy="162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Shape 2022"/>
          <p:cNvSpPr/>
          <p:nvPr/>
        </p:nvSpPr>
        <p:spPr>
          <a:xfrm>
            <a:off x="6633112" y="2361233"/>
            <a:ext cx="36000" cy="36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Shape 2023"/>
          <p:cNvSpPr/>
          <p:nvPr/>
        </p:nvSpPr>
        <p:spPr>
          <a:xfrm>
            <a:off x="6983156" y="2362283"/>
            <a:ext cx="21599" cy="215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Shape 2024"/>
          <p:cNvSpPr/>
          <p:nvPr/>
        </p:nvSpPr>
        <p:spPr>
          <a:xfrm>
            <a:off x="5685010" y="2235156"/>
            <a:ext cx="36000" cy="36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Shape 2025"/>
          <p:cNvSpPr/>
          <p:nvPr/>
        </p:nvSpPr>
        <p:spPr>
          <a:xfrm>
            <a:off x="4498161" y="4608219"/>
            <a:ext cx="154800" cy="1548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Shape 2026"/>
          <p:cNvSpPr/>
          <p:nvPr/>
        </p:nvSpPr>
        <p:spPr>
          <a:xfrm>
            <a:off x="4760508" y="4151724"/>
            <a:ext cx="89999" cy="89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Shape 2027"/>
          <p:cNvSpPr/>
          <p:nvPr/>
        </p:nvSpPr>
        <p:spPr>
          <a:xfrm>
            <a:off x="4568296" y="3654437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Shape 2028"/>
          <p:cNvSpPr/>
          <p:nvPr/>
        </p:nvSpPr>
        <p:spPr>
          <a:xfrm>
            <a:off x="5204092" y="3231664"/>
            <a:ext cx="346936" cy="346936"/>
          </a:xfrm>
          <a:prstGeom prst="ellipse">
            <a:avLst/>
          </a:prstGeom>
          <a:gradFill>
            <a:gsLst>
              <a:gs pos="0">
                <a:srgbClr val="FF6473">
                  <a:alpha val="75294"/>
                </a:srgbClr>
              </a:gs>
              <a:gs pos="51000">
                <a:srgbClr val="FF6473">
                  <a:alpha val="75294"/>
                </a:srgbClr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Shape 2029"/>
          <p:cNvSpPr/>
          <p:nvPr/>
        </p:nvSpPr>
        <p:spPr>
          <a:xfrm>
            <a:off x="5145269" y="3432216"/>
            <a:ext cx="151200" cy="1512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Shape 2030"/>
          <p:cNvSpPr/>
          <p:nvPr/>
        </p:nvSpPr>
        <p:spPr>
          <a:xfrm>
            <a:off x="5383418" y="3311938"/>
            <a:ext cx="76127" cy="76127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Shape 2031"/>
          <p:cNvSpPr/>
          <p:nvPr/>
        </p:nvSpPr>
        <p:spPr>
          <a:xfrm>
            <a:off x="5253642" y="3157751"/>
            <a:ext cx="125999" cy="125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2" name="Shape 2032"/>
          <p:cNvSpPr/>
          <p:nvPr/>
        </p:nvSpPr>
        <p:spPr>
          <a:xfrm>
            <a:off x="5077690" y="3120427"/>
            <a:ext cx="179999" cy="179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3" name="Shape 2033"/>
          <p:cNvSpPr/>
          <p:nvPr/>
        </p:nvSpPr>
        <p:spPr>
          <a:xfrm>
            <a:off x="5425165" y="2786026"/>
            <a:ext cx="151743" cy="151743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Shape 2034"/>
          <p:cNvSpPr/>
          <p:nvPr/>
        </p:nvSpPr>
        <p:spPr>
          <a:xfrm>
            <a:off x="5605827" y="2691482"/>
            <a:ext cx="254407" cy="254407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Shape 2035"/>
          <p:cNvSpPr/>
          <p:nvPr/>
        </p:nvSpPr>
        <p:spPr>
          <a:xfrm>
            <a:off x="5896030" y="3323971"/>
            <a:ext cx="46628" cy="46628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Shape 2036"/>
          <p:cNvSpPr/>
          <p:nvPr/>
        </p:nvSpPr>
        <p:spPr>
          <a:xfrm>
            <a:off x="5701583" y="3608292"/>
            <a:ext cx="46628" cy="46628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Shape 2037"/>
          <p:cNvSpPr/>
          <p:nvPr/>
        </p:nvSpPr>
        <p:spPr>
          <a:xfrm>
            <a:off x="4946430" y="3059941"/>
            <a:ext cx="105606" cy="105606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Shape 2038"/>
          <p:cNvSpPr/>
          <p:nvPr/>
        </p:nvSpPr>
        <p:spPr>
          <a:xfrm>
            <a:off x="4665284" y="2739147"/>
            <a:ext cx="314482" cy="314482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Shape 2039"/>
          <p:cNvSpPr/>
          <p:nvPr/>
        </p:nvSpPr>
        <p:spPr>
          <a:xfrm>
            <a:off x="4852205" y="2971475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0" name="Shape 2040"/>
          <p:cNvSpPr/>
          <p:nvPr/>
        </p:nvSpPr>
        <p:spPr>
          <a:xfrm>
            <a:off x="4788825" y="2745135"/>
            <a:ext cx="64800" cy="648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Shape 2041"/>
          <p:cNvSpPr/>
          <p:nvPr/>
        </p:nvSpPr>
        <p:spPr>
          <a:xfrm>
            <a:off x="4626616" y="2696474"/>
            <a:ext cx="146198" cy="146198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2" name="Shape 2042"/>
          <p:cNvSpPr/>
          <p:nvPr/>
        </p:nvSpPr>
        <p:spPr>
          <a:xfrm>
            <a:off x="4203133" y="2589484"/>
            <a:ext cx="140399" cy="1403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Shape 2043"/>
          <p:cNvSpPr/>
          <p:nvPr/>
        </p:nvSpPr>
        <p:spPr>
          <a:xfrm>
            <a:off x="5319145" y="2428710"/>
            <a:ext cx="133199" cy="133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Shape 2044"/>
          <p:cNvSpPr/>
          <p:nvPr/>
        </p:nvSpPr>
        <p:spPr>
          <a:xfrm>
            <a:off x="5399669" y="1841907"/>
            <a:ext cx="248400" cy="2484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Shape 2045"/>
          <p:cNvSpPr/>
          <p:nvPr/>
        </p:nvSpPr>
        <p:spPr>
          <a:xfrm>
            <a:off x="5242117" y="2155313"/>
            <a:ext cx="64800" cy="648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Shape 2046"/>
          <p:cNvSpPr/>
          <p:nvPr/>
        </p:nvSpPr>
        <p:spPr>
          <a:xfrm>
            <a:off x="6845045" y="2020715"/>
            <a:ext cx="82799" cy="827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Shape 2047"/>
          <p:cNvSpPr/>
          <p:nvPr/>
        </p:nvSpPr>
        <p:spPr>
          <a:xfrm>
            <a:off x="6191251" y="1805596"/>
            <a:ext cx="97200" cy="972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Shape 2048"/>
          <p:cNvSpPr/>
          <p:nvPr/>
        </p:nvSpPr>
        <p:spPr>
          <a:xfrm>
            <a:off x="6021853" y="1931803"/>
            <a:ext cx="129600" cy="1296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Shape 2049"/>
          <p:cNvSpPr/>
          <p:nvPr/>
        </p:nvSpPr>
        <p:spPr>
          <a:xfrm>
            <a:off x="6430913" y="1592996"/>
            <a:ext cx="215999" cy="215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0" name="Shape 2050"/>
          <p:cNvSpPr/>
          <p:nvPr/>
        </p:nvSpPr>
        <p:spPr>
          <a:xfrm>
            <a:off x="6615489" y="1657239"/>
            <a:ext cx="72000" cy="72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Shape 2051"/>
          <p:cNvSpPr/>
          <p:nvPr/>
        </p:nvSpPr>
        <p:spPr>
          <a:xfrm>
            <a:off x="6467230" y="2544566"/>
            <a:ext cx="162000" cy="162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2" name="Shape 2052"/>
          <p:cNvSpPr/>
          <p:nvPr/>
        </p:nvSpPr>
        <p:spPr>
          <a:xfrm>
            <a:off x="6901698" y="2092297"/>
            <a:ext cx="162000" cy="162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Shape 2053"/>
          <p:cNvSpPr/>
          <p:nvPr/>
        </p:nvSpPr>
        <p:spPr>
          <a:xfrm>
            <a:off x="6051309" y="3503345"/>
            <a:ext cx="53999" cy="53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4" name="Shape 2054"/>
          <p:cNvSpPr/>
          <p:nvPr/>
        </p:nvSpPr>
        <p:spPr>
          <a:xfrm>
            <a:off x="6429273" y="3127281"/>
            <a:ext cx="64800" cy="648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Shape 2055"/>
          <p:cNvSpPr/>
          <p:nvPr/>
        </p:nvSpPr>
        <p:spPr>
          <a:xfrm>
            <a:off x="6898136" y="3057070"/>
            <a:ext cx="118799" cy="1187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Shape 2056"/>
          <p:cNvSpPr/>
          <p:nvPr/>
        </p:nvSpPr>
        <p:spPr>
          <a:xfrm>
            <a:off x="5896030" y="2542172"/>
            <a:ext cx="405008" cy="405008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Shape 2057"/>
          <p:cNvSpPr/>
          <p:nvPr/>
        </p:nvSpPr>
        <p:spPr>
          <a:xfrm>
            <a:off x="6110285" y="2559608"/>
            <a:ext cx="234000" cy="234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Shape 2058"/>
          <p:cNvSpPr/>
          <p:nvPr/>
        </p:nvSpPr>
        <p:spPr>
          <a:xfrm>
            <a:off x="5461676" y="2548941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Shape 2059"/>
          <p:cNvSpPr/>
          <p:nvPr/>
        </p:nvSpPr>
        <p:spPr>
          <a:xfrm>
            <a:off x="5912202" y="2866719"/>
            <a:ext cx="50399" cy="503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0" name="Shape 2060"/>
          <p:cNvSpPr/>
          <p:nvPr/>
        </p:nvSpPr>
        <p:spPr>
          <a:xfrm>
            <a:off x="5991054" y="2818436"/>
            <a:ext cx="25199" cy="251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1" name="Shape 2061"/>
          <p:cNvSpPr/>
          <p:nvPr/>
        </p:nvSpPr>
        <p:spPr>
          <a:xfrm>
            <a:off x="6277818" y="1542343"/>
            <a:ext cx="25199" cy="25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Shape 2062"/>
          <p:cNvSpPr/>
          <p:nvPr/>
        </p:nvSpPr>
        <p:spPr>
          <a:xfrm>
            <a:off x="7133768" y="1297726"/>
            <a:ext cx="197999" cy="197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3" name="Shape 2063"/>
          <p:cNvSpPr/>
          <p:nvPr/>
        </p:nvSpPr>
        <p:spPr>
          <a:xfrm>
            <a:off x="7264399" y="859305"/>
            <a:ext cx="277199" cy="277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4" name="Shape 2064"/>
          <p:cNvSpPr/>
          <p:nvPr/>
        </p:nvSpPr>
        <p:spPr>
          <a:xfrm>
            <a:off x="7675306" y="2038453"/>
            <a:ext cx="43199" cy="43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5" name="Shape 2065"/>
          <p:cNvSpPr/>
          <p:nvPr/>
        </p:nvSpPr>
        <p:spPr>
          <a:xfrm>
            <a:off x="7837068" y="1914801"/>
            <a:ext cx="79199" cy="79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Shape 2066"/>
          <p:cNvSpPr/>
          <p:nvPr/>
        </p:nvSpPr>
        <p:spPr>
          <a:xfrm>
            <a:off x="8012428" y="1630242"/>
            <a:ext cx="32400" cy="324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Shape 2067"/>
          <p:cNvSpPr/>
          <p:nvPr/>
        </p:nvSpPr>
        <p:spPr>
          <a:xfrm>
            <a:off x="8054911" y="1162527"/>
            <a:ext cx="82799" cy="827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Shape 2068"/>
          <p:cNvSpPr/>
          <p:nvPr/>
        </p:nvSpPr>
        <p:spPr>
          <a:xfrm>
            <a:off x="7521479" y="1143476"/>
            <a:ext cx="125999" cy="125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Shape 2069"/>
          <p:cNvSpPr/>
          <p:nvPr/>
        </p:nvSpPr>
        <p:spPr>
          <a:xfrm>
            <a:off x="8202954" y="1391195"/>
            <a:ext cx="53999" cy="53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Shape 2070"/>
          <p:cNvSpPr/>
          <p:nvPr/>
        </p:nvSpPr>
        <p:spPr>
          <a:xfrm>
            <a:off x="8619672" y="1198471"/>
            <a:ext cx="43199" cy="43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Shape 2071"/>
          <p:cNvSpPr/>
          <p:nvPr/>
        </p:nvSpPr>
        <p:spPr>
          <a:xfrm>
            <a:off x="6858157" y="2489105"/>
            <a:ext cx="295116" cy="295116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Shape 2072"/>
          <p:cNvSpPr/>
          <p:nvPr/>
        </p:nvSpPr>
        <p:spPr>
          <a:xfrm>
            <a:off x="6646913" y="2748997"/>
            <a:ext cx="82213" cy="82213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Shape 2073"/>
          <p:cNvSpPr/>
          <p:nvPr/>
        </p:nvSpPr>
        <p:spPr>
          <a:xfrm>
            <a:off x="6620743" y="2464347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Shape 2074"/>
          <p:cNvSpPr/>
          <p:nvPr/>
        </p:nvSpPr>
        <p:spPr>
          <a:xfrm>
            <a:off x="5912451" y="2487391"/>
            <a:ext cx="166494" cy="166494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Shape 2075"/>
          <p:cNvSpPr/>
          <p:nvPr/>
        </p:nvSpPr>
        <p:spPr>
          <a:xfrm>
            <a:off x="5781242" y="2386211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Shape 2076"/>
          <p:cNvSpPr/>
          <p:nvPr/>
        </p:nvSpPr>
        <p:spPr>
          <a:xfrm>
            <a:off x="5860114" y="2269986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Shape 2077"/>
          <p:cNvSpPr/>
          <p:nvPr/>
        </p:nvSpPr>
        <p:spPr>
          <a:xfrm>
            <a:off x="6056933" y="1763066"/>
            <a:ext cx="64800" cy="648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Shape 2078"/>
          <p:cNvSpPr/>
          <p:nvPr/>
        </p:nvSpPr>
        <p:spPr>
          <a:xfrm>
            <a:off x="6659322" y="1862072"/>
            <a:ext cx="215999" cy="215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Shape 2079"/>
          <p:cNvSpPr/>
          <p:nvPr/>
        </p:nvSpPr>
        <p:spPr>
          <a:xfrm>
            <a:off x="6674449" y="2036242"/>
            <a:ext cx="125999" cy="125999"/>
          </a:xfrm>
          <a:prstGeom prst="ellipse">
            <a:avLst/>
          </a:prstGeom>
          <a:gradFill>
            <a:gsLst>
              <a:gs pos="0">
                <a:srgbClr val="FFDB00">
                  <a:alpha val="74901"/>
                </a:srgbClr>
              </a:gs>
              <a:gs pos="51000">
                <a:srgbClr val="FFDB00">
                  <a:alpha val="74901"/>
                </a:srgbClr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Shape 2080"/>
          <p:cNvSpPr/>
          <p:nvPr/>
        </p:nvSpPr>
        <p:spPr>
          <a:xfrm>
            <a:off x="7056894" y="1952750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Shape 2081"/>
          <p:cNvSpPr/>
          <p:nvPr/>
        </p:nvSpPr>
        <p:spPr>
          <a:xfrm>
            <a:off x="6877870" y="1806524"/>
            <a:ext cx="158399" cy="1583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Shape 2082"/>
          <p:cNvSpPr/>
          <p:nvPr/>
        </p:nvSpPr>
        <p:spPr>
          <a:xfrm>
            <a:off x="7070827" y="1663297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Shape 2083"/>
          <p:cNvSpPr/>
          <p:nvPr/>
        </p:nvSpPr>
        <p:spPr>
          <a:xfrm>
            <a:off x="6916506" y="1992326"/>
            <a:ext cx="82799" cy="827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Shape 2084"/>
          <p:cNvSpPr/>
          <p:nvPr/>
        </p:nvSpPr>
        <p:spPr>
          <a:xfrm>
            <a:off x="6918342" y="2078072"/>
            <a:ext cx="50399" cy="503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Shape 2085"/>
          <p:cNvSpPr/>
          <p:nvPr/>
        </p:nvSpPr>
        <p:spPr>
          <a:xfrm>
            <a:off x="7014112" y="2117819"/>
            <a:ext cx="64800" cy="648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Shape 2086"/>
          <p:cNvSpPr/>
          <p:nvPr/>
        </p:nvSpPr>
        <p:spPr>
          <a:xfrm>
            <a:off x="7048893" y="1895107"/>
            <a:ext cx="43199" cy="431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Shape 2087"/>
          <p:cNvSpPr/>
          <p:nvPr/>
        </p:nvSpPr>
        <p:spPr>
          <a:xfrm>
            <a:off x="6991508" y="1435560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Shape 2088"/>
          <p:cNvSpPr/>
          <p:nvPr/>
        </p:nvSpPr>
        <p:spPr>
          <a:xfrm>
            <a:off x="6299404" y="2603159"/>
            <a:ext cx="25199" cy="251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Shape 2089"/>
          <p:cNvSpPr/>
          <p:nvPr/>
        </p:nvSpPr>
        <p:spPr>
          <a:xfrm>
            <a:off x="6157058" y="2438542"/>
            <a:ext cx="36000" cy="36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Shape 2090"/>
          <p:cNvSpPr/>
          <p:nvPr/>
        </p:nvSpPr>
        <p:spPr>
          <a:xfrm>
            <a:off x="7106629" y="1433827"/>
            <a:ext cx="50399" cy="503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Shape 2091"/>
          <p:cNvSpPr/>
          <p:nvPr/>
        </p:nvSpPr>
        <p:spPr>
          <a:xfrm>
            <a:off x="7150214" y="1146028"/>
            <a:ext cx="36000" cy="36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Shape 2092"/>
          <p:cNvSpPr/>
          <p:nvPr/>
        </p:nvSpPr>
        <p:spPr>
          <a:xfrm>
            <a:off x="7224518" y="1190025"/>
            <a:ext cx="79199" cy="79199"/>
          </a:xfrm>
          <a:prstGeom prst="ellipse">
            <a:avLst/>
          </a:prstGeom>
          <a:gradFill>
            <a:gsLst>
              <a:gs pos="0">
                <a:srgbClr val="FF6473">
                  <a:alpha val="75294"/>
                </a:srgbClr>
              </a:gs>
              <a:gs pos="51000">
                <a:srgbClr val="FF6473">
                  <a:alpha val="75294"/>
                </a:srgbClr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Shape 2093"/>
          <p:cNvSpPr/>
          <p:nvPr/>
        </p:nvSpPr>
        <p:spPr>
          <a:xfrm>
            <a:off x="7197577" y="1167080"/>
            <a:ext cx="25199" cy="25199"/>
          </a:xfrm>
          <a:prstGeom prst="ellipse">
            <a:avLst/>
          </a:prstGeom>
          <a:gradFill>
            <a:gsLst>
              <a:gs pos="0">
                <a:srgbClr val="FFDB00">
                  <a:alpha val="74901"/>
                </a:srgbClr>
              </a:gs>
              <a:gs pos="51000">
                <a:srgbClr val="FFDB00">
                  <a:alpha val="74901"/>
                </a:srgbClr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Shape 2094"/>
          <p:cNvSpPr/>
          <p:nvPr/>
        </p:nvSpPr>
        <p:spPr>
          <a:xfrm>
            <a:off x="7201768" y="1075226"/>
            <a:ext cx="197999" cy="197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5" name="Shape 2095"/>
          <p:cNvSpPr/>
          <p:nvPr/>
        </p:nvSpPr>
        <p:spPr>
          <a:xfrm>
            <a:off x="7176107" y="1147541"/>
            <a:ext cx="180492" cy="180492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Shape 2096"/>
          <p:cNvSpPr/>
          <p:nvPr/>
        </p:nvSpPr>
        <p:spPr>
          <a:xfrm>
            <a:off x="7437201" y="1282796"/>
            <a:ext cx="210277" cy="210277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Shape 2097"/>
          <p:cNvSpPr/>
          <p:nvPr/>
        </p:nvSpPr>
        <p:spPr>
          <a:xfrm>
            <a:off x="7282368" y="1242550"/>
            <a:ext cx="197999" cy="197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Shape 2098"/>
          <p:cNvSpPr/>
          <p:nvPr/>
        </p:nvSpPr>
        <p:spPr>
          <a:xfrm>
            <a:off x="7308456" y="1120893"/>
            <a:ext cx="197999" cy="197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Shape 2099"/>
          <p:cNvSpPr/>
          <p:nvPr/>
        </p:nvSpPr>
        <p:spPr>
          <a:xfrm>
            <a:off x="7718506" y="1049575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Shape 2100"/>
          <p:cNvSpPr/>
          <p:nvPr/>
        </p:nvSpPr>
        <p:spPr>
          <a:xfrm>
            <a:off x="7910505" y="1234404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Shape 2101"/>
          <p:cNvSpPr/>
          <p:nvPr/>
        </p:nvSpPr>
        <p:spPr>
          <a:xfrm>
            <a:off x="8244239" y="1301558"/>
            <a:ext cx="36000" cy="36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Shape 2102"/>
          <p:cNvSpPr/>
          <p:nvPr/>
        </p:nvSpPr>
        <p:spPr>
          <a:xfrm>
            <a:off x="7510576" y="1298855"/>
            <a:ext cx="107999" cy="107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Shape 2103"/>
          <p:cNvSpPr/>
          <p:nvPr/>
        </p:nvSpPr>
        <p:spPr>
          <a:xfrm>
            <a:off x="7538388" y="1269225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Shape 2104"/>
          <p:cNvSpPr/>
          <p:nvPr/>
        </p:nvSpPr>
        <p:spPr>
          <a:xfrm>
            <a:off x="7441017" y="1385450"/>
            <a:ext cx="97200" cy="97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Shape 2105"/>
          <p:cNvSpPr/>
          <p:nvPr/>
        </p:nvSpPr>
        <p:spPr>
          <a:xfrm>
            <a:off x="7498953" y="1373512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Shape 2106"/>
          <p:cNvSpPr/>
          <p:nvPr/>
        </p:nvSpPr>
        <p:spPr>
          <a:xfrm>
            <a:off x="7510507" y="1435133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Shape 2107"/>
          <p:cNvSpPr/>
          <p:nvPr/>
        </p:nvSpPr>
        <p:spPr>
          <a:xfrm>
            <a:off x="7471617" y="1050232"/>
            <a:ext cx="36000" cy="36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Shape 2108"/>
          <p:cNvSpPr/>
          <p:nvPr/>
        </p:nvSpPr>
        <p:spPr>
          <a:xfrm>
            <a:off x="4366317" y="3543313"/>
            <a:ext cx="100799" cy="1007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Shape 2109"/>
          <p:cNvSpPr/>
          <p:nvPr/>
        </p:nvSpPr>
        <p:spPr>
          <a:xfrm>
            <a:off x="4393483" y="3570908"/>
            <a:ext cx="36000" cy="36000"/>
          </a:xfrm>
          <a:prstGeom prst="ellipse">
            <a:avLst/>
          </a:prstGeom>
          <a:gradFill>
            <a:gsLst>
              <a:gs pos="0">
                <a:srgbClr val="00C2ED">
                  <a:alpha val="75686"/>
                </a:srgbClr>
              </a:gs>
              <a:gs pos="51000">
                <a:srgbClr val="00C2ED">
                  <a:alpha val="75686"/>
                </a:srgbClr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Shape 2110"/>
          <p:cNvSpPr/>
          <p:nvPr/>
        </p:nvSpPr>
        <p:spPr>
          <a:xfrm>
            <a:off x="6528458" y="3368159"/>
            <a:ext cx="43199" cy="431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Shape 2111"/>
          <p:cNvSpPr/>
          <p:nvPr/>
        </p:nvSpPr>
        <p:spPr>
          <a:xfrm>
            <a:off x="7534954" y="1374899"/>
            <a:ext cx="453523" cy="453523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2" name="Shape 2112"/>
          <p:cNvSpPr/>
          <p:nvPr/>
        </p:nvSpPr>
        <p:spPr>
          <a:xfrm>
            <a:off x="7669487" y="1674718"/>
            <a:ext cx="176400" cy="1764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Shape 2113"/>
          <p:cNvSpPr/>
          <p:nvPr/>
        </p:nvSpPr>
        <p:spPr>
          <a:xfrm>
            <a:off x="6868338" y="1519570"/>
            <a:ext cx="115715" cy="115715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Shape 2114"/>
          <p:cNvSpPr/>
          <p:nvPr/>
        </p:nvSpPr>
        <p:spPr>
          <a:xfrm>
            <a:off x="6796056" y="1649122"/>
            <a:ext cx="89999" cy="899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Shape 2115"/>
          <p:cNvSpPr/>
          <p:nvPr/>
        </p:nvSpPr>
        <p:spPr>
          <a:xfrm>
            <a:off x="6800889" y="1729126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Shape 2116"/>
          <p:cNvSpPr/>
          <p:nvPr/>
        </p:nvSpPr>
        <p:spPr>
          <a:xfrm>
            <a:off x="6407051" y="1446251"/>
            <a:ext cx="72000" cy="720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7" name="Shape 2117"/>
          <p:cNvSpPr/>
          <p:nvPr/>
        </p:nvSpPr>
        <p:spPr>
          <a:xfrm>
            <a:off x="6690226" y="1730016"/>
            <a:ext cx="61200" cy="612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8" name="Shape 2118"/>
          <p:cNvSpPr/>
          <p:nvPr/>
        </p:nvSpPr>
        <p:spPr>
          <a:xfrm>
            <a:off x="5972033" y="2048872"/>
            <a:ext cx="53999" cy="539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Shape 2119"/>
          <p:cNvSpPr/>
          <p:nvPr/>
        </p:nvSpPr>
        <p:spPr>
          <a:xfrm>
            <a:off x="6259889" y="1962240"/>
            <a:ext cx="209418" cy="209418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0" name="Shape 2120"/>
          <p:cNvSpPr/>
          <p:nvPr/>
        </p:nvSpPr>
        <p:spPr>
          <a:xfrm>
            <a:off x="6362208" y="2007990"/>
            <a:ext cx="360973" cy="360973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Shape 2121"/>
          <p:cNvSpPr/>
          <p:nvPr/>
        </p:nvSpPr>
        <p:spPr>
          <a:xfrm>
            <a:off x="6588551" y="2183680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Shape 2122"/>
          <p:cNvSpPr/>
          <p:nvPr/>
        </p:nvSpPr>
        <p:spPr>
          <a:xfrm>
            <a:off x="6370324" y="2026770"/>
            <a:ext cx="237599" cy="2375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Shape 2123"/>
          <p:cNvSpPr/>
          <p:nvPr/>
        </p:nvSpPr>
        <p:spPr>
          <a:xfrm>
            <a:off x="6140648" y="2114174"/>
            <a:ext cx="105280" cy="10528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Shape 2124"/>
          <p:cNvSpPr/>
          <p:nvPr/>
        </p:nvSpPr>
        <p:spPr>
          <a:xfrm>
            <a:off x="6234564" y="2271633"/>
            <a:ext cx="105280" cy="10528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Shape 2125"/>
          <p:cNvSpPr/>
          <p:nvPr/>
        </p:nvSpPr>
        <p:spPr>
          <a:xfrm>
            <a:off x="6270339" y="1774576"/>
            <a:ext cx="147080" cy="14708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Shape 2126"/>
          <p:cNvSpPr/>
          <p:nvPr/>
        </p:nvSpPr>
        <p:spPr>
          <a:xfrm>
            <a:off x="6297599" y="1739294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Shape 2127"/>
          <p:cNvSpPr/>
          <p:nvPr/>
        </p:nvSpPr>
        <p:spPr>
          <a:xfrm>
            <a:off x="5781284" y="2443450"/>
            <a:ext cx="107999" cy="1079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Shape 2128"/>
          <p:cNvSpPr/>
          <p:nvPr/>
        </p:nvSpPr>
        <p:spPr>
          <a:xfrm>
            <a:off x="5611957" y="2514569"/>
            <a:ext cx="88296" cy="88296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Shape 2129"/>
          <p:cNvSpPr/>
          <p:nvPr/>
        </p:nvSpPr>
        <p:spPr>
          <a:xfrm>
            <a:off x="5920092" y="2272566"/>
            <a:ext cx="88296" cy="88296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Shape 2130"/>
          <p:cNvSpPr/>
          <p:nvPr/>
        </p:nvSpPr>
        <p:spPr>
          <a:xfrm>
            <a:off x="5338723" y="1909744"/>
            <a:ext cx="88296" cy="88296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Shape 2131"/>
          <p:cNvSpPr/>
          <p:nvPr/>
        </p:nvSpPr>
        <p:spPr>
          <a:xfrm>
            <a:off x="5343821" y="2493366"/>
            <a:ext cx="88296" cy="88296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Shape 2132"/>
          <p:cNvSpPr/>
          <p:nvPr/>
        </p:nvSpPr>
        <p:spPr>
          <a:xfrm>
            <a:off x="5368726" y="2543151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Shape 2133"/>
          <p:cNvSpPr/>
          <p:nvPr/>
        </p:nvSpPr>
        <p:spPr>
          <a:xfrm>
            <a:off x="6595511" y="2773602"/>
            <a:ext cx="50399" cy="503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Shape 2134"/>
          <p:cNvSpPr/>
          <p:nvPr/>
        </p:nvSpPr>
        <p:spPr>
          <a:xfrm>
            <a:off x="7205587" y="2637065"/>
            <a:ext cx="36000" cy="360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Shape 2135"/>
          <p:cNvSpPr/>
          <p:nvPr/>
        </p:nvSpPr>
        <p:spPr>
          <a:xfrm>
            <a:off x="6983155" y="2485163"/>
            <a:ext cx="32400" cy="324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Shape 2136"/>
          <p:cNvSpPr/>
          <p:nvPr/>
        </p:nvSpPr>
        <p:spPr>
          <a:xfrm>
            <a:off x="6649963" y="1984977"/>
            <a:ext cx="156489" cy="15648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Shape 2137"/>
          <p:cNvSpPr/>
          <p:nvPr/>
        </p:nvSpPr>
        <p:spPr>
          <a:xfrm>
            <a:off x="6504104" y="1916122"/>
            <a:ext cx="233035" cy="233035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Shape 2138"/>
          <p:cNvSpPr/>
          <p:nvPr/>
        </p:nvSpPr>
        <p:spPr>
          <a:xfrm>
            <a:off x="6651113" y="1875797"/>
            <a:ext cx="156489" cy="15648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Shape 2139"/>
          <p:cNvSpPr/>
          <p:nvPr/>
        </p:nvSpPr>
        <p:spPr>
          <a:xfrm>
            <a:off x="4643194" y="2667080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Shape 2140"/>
          <p:cNvSpPr/>
          <p:nvPr/>
        </p:nvSpPr>
        <p:spPr>
          <a:xfrm>
            <a:off x="6346207" y="1883976"/>
            <a:ext cx="162000" cy="162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Shape 2141"/>
          <p:cNvSpPr/>
          <p:nvPr/>
        </p:nvSpPr>
        <p:spPr>
          <a:xfrm>
            <a:off x="6314266" y="1877774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Shape 2142"/>
          <p:cNvSpPr/>
          <p:nvPr/>
        </p:nvSpPr>
        <p:spPr>
          <a:xfrm>
            <a:off x="6269887" y="1691822"/>
            <a:ext cx="67608" cy="67608"/>
          </a:xfrm>
          <a:prstGeom prst="ellipse">
            <a:avLst/>
          </a:prstGeom>
          <a:gradFill>
            <a:gsLst>
              <a:gs pos="0">
                <a:srgbClr val="FF6473">
                  <a:alpha val="75294"/>
                </a:srgbClr>
              </a:gs>
              <a:gs pos="51000">
                <a:srgbClr val="FF6473">
                  <a:alpha val="75294"/>
                </a:srgbClr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Shape 2143"/>
          <p:cNvSpPr/>
          <p:nvPr/>
        </p:nvSpPr>
        <p:spPr>
          <a:xfrm>
            <a:off x="6723862" y="1870517"/>
            <a:ext cx="61200" cy="612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Shape 2144"/>
          <p:cNvSpPr/>
          <p:nvPr/>
        </p:nvSpPr>
        <p:spPr>
          <a:xfrm>
            <a:off x="7528290" y="1574597"/>
            <a:ext cx="53999" cy="53999"/>
          </a:xfrm>
          <a:prstGeom prst="ellipse">
            <a:avLst/>
          </a:prstGeom>
          <a:gradFill>
            <a:gsLst>
              <a:gs pos="0">
                <a:srgbClr val="FF6473">
                  <a:alpha val="75294"/>
                </a:srgbClr>
              </a:gs>
              <a:gs pos="51000">
                <a:srgbClr val="FF6473">
                  <a:alpha val="75294"/>
                </a:srgbClr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Shape 2145"/>
          <p:cNvSpPr/>
          <p:nvPr/>
        </p:nvSpPr>
        <p:spPr>
          <a:xfrm>
            <a:off x="5859983" y="2270809"/>
            <a:ext cx="61200" cy="612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Shape 2146"/>
          <p:cNvSpPr/>
          <p:nvPr/>
        </p:nvSpPr>
        <p:spPr>
          <a:xfrm>
            <a:off x="7218897" y="1198071"/>
            <a:ext cx="82799" cy="827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Shape 2147"/>
          <p:cNvSpPr/>
          <p:nvPr/>
        </p:nvSpPr>
        <p:spPr>
          <a:xfrm>
            <a:off x="7278705" y="1319495"/>
            <a:ext cx="68400" cy="684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8" name="Shape 2148"/>
          <p:cNvSpPr/>
          <p:nvPr/>
        </p:nvSpPr>
        <p:spPr>
          <a:xfrm>
            <a:off x="6089980" y="1992325"/>
            <a:ext cx="64800" cy="648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Shape 2149"/>
          <p:cNvSpPr/>
          <p:nvPr/>
        </p:nvSpPr>
        <p:spPr>
          <a:xfrm>
            <a:off x="4884870" y="3515268"/>
            <a:ext cx="25199" cy="25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Shape 2150"/>
          <p:cNvSpPr/>
          <p:nvPr/>
        </p:nvSpPr>
        <p:spPr>
          <a:xfrm>
            <a:off x="4477756" y="3886834"/>
            <a:ext cx="25199" cy="25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1" name="Shape 2151"/>
          <p:cNvSpPr/>
          <p:nvPr/>
        </p:nvSpPr>
        <p:spPr>
          <a:xfrm>
            <a:off x="5024928" y="2955827"/>
            <a:ext cx="72000" cy="72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Shape 2152"/>
          <p:cNvSpPr/>
          <p:nvPr/>
        </p:nvSpPr>
        <p:spPr>
          <a:xfrm>
            <a:off x="5113689" y="3210426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Shape 2153"/>
          <p:cNvSpPr/>
          <p:nvPr/>
        </p:nvSpPr>
        <p:spPr>
          <a:xfrm>
            <a:off x="1919288" y="622299"/>
            <a:ext cx="8748711" cy="5780766"/>
          </a:xfrm>
          <a:prstGeom prst="rect">
            <a:avLst/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2" name="Shape 2162"/>
          <p:cNvCxnSpPr/>
          <p:nvPr/>
        </p:nvCxnSpPr>
        <p:spPr>
          <a:xfrm>
            <a:off x="5433894" y="5868943"/>
            <a:ext cx="0" cy="77833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3" name="Shape 2163"/>
          <p:cNvSpPr txBox="1"/>
          <p:nvPr/>
        </p:nvSpPr>
        <p:spPr>
          <a:xfrm>
            <a:off x="8575586" y="5341943"/>
            <a:ext cx="2264486" cy="498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36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Income</a:t>
            </a:r>
          </a:p>
        </p:txBody>
      </p:sp>
      <p:grpSp>
        <p:nvGrpSpPr>
          <p:cNvPr id="2164" name="Shape 2164"/>
          <p:cNvGrpSpPr/>
          <p:nvPr/>
        </p:nvGrpSpPr>
        <p:grpSpPr>
          <a:xfrm>
            <a:off x="2469664" y="2469312"/>
            <a:ext cx="7252673" cy="2713416"/>
            <a:chOff x="3848864" y="1928350"/>
            <a:chExt cx="7252673" cy="2713416"/>
          </a:xfrm>
        </p:grpSpPr>
        <p:sp>
          <p:nvSpPr>
            <p:cNvPr id="2165" name="Shape 2165"/>
            <p:cNvSpPr txBox="1"/>
            <p:nvPr/>
          </p:nvSpPr>
          <p:spPr>
            <a:xfrm>
              <a:off x="3848864" y="1928350"/>
              <a:ext cx="7252673" cy="2577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b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24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The Income axis represents GDP per capita from $500 all the way to $50 000 per person and year.</a:t>
              </a:r>
            </a:p>
          </p:txBody>
        </p:sp>
        <p:sp>
          <p:nvSpPr>
            <p:cNvPr id="2166" name="Shape 2166"/>
            <p:cNvSpPr/>
            <p:nvPr/>
          </p:nvSpPr>
          <p:spPr>
            <a:xfrm rot="10800000">
              <a:off x="7393191" y="4535015"/>
              <a:ext cx="164019" cy="106751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67" name="Shape 2167"/>
          <p:cNvCxnSpPr/>
          <p:nvPr/>
        </p:nvCxnSpPr>
        <p:spPr>
          <a:xfrm>
            <a:off x="2374901" y="5868942"/>
            <a:ext cx="8293099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Shape 2168"/>
          <p:cNvCxnSpPr/>
          <p:nvPr/>
        </p:nvCxnSpPr>
        <p:spPr>
          <a:xfrm>
            <a:off x="3274894" y="5871301"/>
            <a:ext cx="0" cy="77833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69" name="Shape 2169"/>
          <p:cNvGrpSpPr/>
          <p:nvPr/>
        </p:nvGrpSpPr>
        <p:grpSpPr>
          <a:xfrm>
            <a:off x="2777681" y="5753890"/>
            <a:ext cx="991165" cy="671217"/>
            <a:chOff x="1253680" y="5753889"/>
            <a:chExt cx="991165" cy="671217"/>
          </a:xfrm>
        </p:grpSpPr>
        <p:sp>
          <p:nvSpPr>
            <p:cNvPr id="2170" name="Shape 2170"/>
            <p:cNvSpPr/>
            <p:nvPr/>
          </p:nvSpPr>
          <p:spPr>
            <a:xfrm>
              <a:off x="1253680" y="5852657"/>
              <a:ext cx="991165" cy="5724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 flipH="1">
              <a:off x="1667253" y="5753889"/>
              <a:ext cx="164019" cy="106751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2" name="Shape 2172"/>
          <p:cNvSpPr txBox="1"/>
          <p:nvPr/>
        </p:nvSpPr>
        <p:spPr>
          <a:xfrm>
            <a:off x="2631638" y="5919216"/>
            <a:ext cx="1283249" cy="5127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$500</a:t>
            </a:r>
          </a:p>
        </p:txBody>
      </p:sp>
      <p:cxnSp>
        <p:nvCxnSpPr>
          <p:cNvPr id="2173" name="Shape 2173"/>
          <p:cNvCxnSpPr/>
          <p:nvPr/>
        </p:nvCxnSpPr>
        <p:spPr>
          <a:xfrm>
            <a:off x="7702335" y="5868943"/>
            <a:ext cx="0" cy="77833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4" name="Shape 2174"/>
          <p:cNvGrpSpPr/>
          <p:nvPr/>
        </p:nvGrpSpPr>
        <p:grpSpPr>
          <a:xfrm>
            <a:off x="7045684" y="5771557"/>
            <a:ext cx="1476481" cy="671218"/>
            <a:chOff x="5539698" y="5771557"/>
            <a:chExt cx="1273851" cy="671218"/>
          </a:xfrm>
        </p:grpSpPr>
        <p:sp>
          <p:nvSpPr>
            <p:cNvPr id="2175" name="Shape 2175"/>
            <p:cNvSpPr/>
            <p:nvPr/>
          </p:nvSpPr>
          <p:spPr>
            <a:xfrm>
              <a:off x="5539698" y="5870326"/>
              <a:ext cx="1273851" cy="5724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 flipH="1">
              <a:off x="6091532" y="5771557"/>
              <a:ext cx="164019" cy="106751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7" name="Shape 2177"/>
          <p:cNvSpPr txBox="1"/>
          <p:nvPr/>
        </p:nvSpPr>
        <p:spPr>
          <a:xfrm>
            <a:off x="6914073" y="5919216"/>
            <a:ext cx="1698156" cy="5127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$50 000</a:t>
            </a:r>
          </a:p>
        </p:txBody>
      </p:sp>
      <p:sp>
        <p:nvSpPr>
          <p:cNvPr id="2178" name="Shape 2178"/>
          <p:cNvSpPr txBox="1"/>
          <p:nvPr/>
        </p:nvSpPr>
        <p:spPr>
          <a:xfrm>
            <a:off x="4617167" y="5938266"/>
            <a:ext cx="1518229" cy="5127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$5 000</a:t>
            </a:r>
          </a:p>
        </p:txBody>
      </p:sp>
      <p:sp>
        <p:nvSpPr>
          <p:cNvPr id="209" name="Shape 3753"/>
          <p:cNvSpPr txBox="1"/>
          <p:nvPr/>
        </p:nvSpPr>
        <p:spPr>
          <a:xfrm>
            <a:off x="1524000" y="6451045"/>
            <a:ext cx="9143998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rgbClr val="B9CDDB"/>
              </a:buClr>
              <a:buSzPct val="25000"/>
            </a:pP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Adapted </a:t>
            </a: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from http://</a:t>
            </a:r>
            <a:r>
              <a:rPr lang="en-US" sz="1100" dirty="0" err="1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www.gapminder.org</a:t>
            </a: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</a:p>
        </p:txBody>
      </p:sp>
      <p:sp>
        <p:nvSpPr>
          <p:cNvPr id="213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  <p:sp>
        <p:nvSpPr>
          <p:cNvPr id="210" name="TextBox 209"/>
          <p:cNvSpPr txBox="1"/>
          <p:nvPr/>
        </p:nvSpPr>
        <p:spPr>
          <a:xfrm>
            <a:off x="8873833" y="6215738"/>
            <a:ext cx="1130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(2012)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05314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1000" fill="hold"/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9" dur="1000" fill="hold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2" grpId="0"/>
      <p:bldP spid="21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23144" y="631307"/>
            <a:ext cx="9144854" cy="5808769"/>
            <a:chOff x="-857" y="631306"/>
            <a:chExt cx="9316929" cy="6137239"/>
          </a:xfrm>
        </p:grpSpPr>
        <p:sp>
          <p:nvSpPr>
            <p:cNvPr id="2183" name="Shape 2183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sp>
          <p:nvSpPr>
            <p:cNvPr id="2184" name="Shape 2184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cxnSp>
          <p:nvCxnSpPr>
            <p:cNvPr id="2185" name="Shape 2185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86" name="Shape 2186"/>
            <p:cNvSpPr/>
            <p:nvPr/>
          </p:nvSpPr>
          <p:spPr>
            <a:xfrm>
              <a:off x="5453101" y="143663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8" name="Shape 2188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9" name="Shape 2189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90" name="Shape 2190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cxnSp>
          <p:nvCxnSpPr>
            <p:cNvPr id="2191" name="Shape 2191"/>
            <p:cNvCxnSpPr/>
            <p:nvPr/>
          </p:nvCxnSpPr>
          <p:spPr>
            <a:xfrm>
              <a:off x="175089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92" name="Shape 2192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192166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188215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Shape 2224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Shape 2242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Shape 2243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Shape 2344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Shape 2345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281312" y="631306"/>
              <a:ext cx="8862687" cy="5780766"/>
            </a:xfrm>
            <a:prstGeom prst="rect">
              <a:avLst/>
            </a:prstGeom>
            <a:solidFill>
              <a:schemeClr val="lt1">
                <a:alpha val="8274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7" name="Shape 2377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8" name="Shape 2378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9" name="Shape 2379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0" name="Shape 2380"/>
            <p:cNvCxnSpPr/>
            <p:nvPr/>
          </p:nvCxnSpPr>
          <p:spPr>
            <a:xfrm rot="10800000">
              <a:off x="105906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1" name="Shape 2381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grpSp>
          <p:nvGrpSpPr>
            <p:cNvPr id="2385" name="Shape 2385"/>
            <p:cNvGrpSpPr/>
            <p:nvPr/>
          </p:nvGrpSpPr>
          <p:grpSpPr>
            <a:xfrm>
              <a:off x="1355846" y="1657073"/>
              <a:ext cx="4691106" cy="3353868"/>
              <a:chOff x="5431644" y="454410"/>
              <a:chExt cx="4753199" cy="3353868"/>
            </a:xfrm>
          </p:grpSpPr>
          <p:sp>
            <p:nvSpPr>
              <p:cNvPr id="2386" name="Shape 2386"/>
              <p:cNvSpPr txBox="1"/>
              <p:nvPr/>
            </p:nvSpPr>
            <p:spPr>
              <a:xfrm>
                <a:off x="5549805" y="454410"/>
                <a:ext cx="4635038" cy="3353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ct val="25000"/>
                </a:pPr>
                <a:r>
                  <a:rPr lang="en-US" sz="24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The Lifespan axis shows life expectancy in years.</a:t>
                </a:r>
              </a:p>
            </p:txBody>
          </p:sp>
          <p:sp>
            <p:nvSpPr>
              <p:cNvPr id="2387" name="Shape 2387"/>
              <p:cNvSpPr/>
              <p:nvPr/>
            </p:nvSpPr>
            <p:spPr>
              <a:xfrm rot="-5400000">
                <a:off x="5403010" y="2077968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388" name="Shape 2388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from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sp>
          <p:nvSpPr>
            <p:cNvPr id="203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349833" y="6215738"/>
              <a:ext cx="1154975" cy="552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(2012)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58881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23144" y="779534"/>
            <a:ext cx="9078489" cy="5610596"/>
            <a:chOff x="-857" y="779533"/>
            <a:chExt cx="9316929" cy="5995301"/>
          </a:xfrm>
        </p:grpSpPr>
        <p:sp>
          <p:nvSpPr>
            <p:cNvPr id="2605" name="Shape 2605"/>
            <p:cNvSpPr/>
            <p:nvPr/>
          </p:nvSpPr>
          <p:spPr>
            <a:xfrm>
              <a:off x="5453101" y="143663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15" name="Shape 2615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6" name="Shape 2616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7" name="Shape 2617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8" name="Shape 2618"/>
            <p:cNvCxnSpPr/>
            <p:nvPr/>
          </p:nvCxnSpPr>
          <p:spPr>
            <a:xfrm rot="10800000">
              <a:off x="105906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9" name="Shape 2619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2620" name="Shape 2620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1" name="Shape 2621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2" name="Shape 2622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cxnSp>
          <p:nvCxnSpPr>
            <p:cNvPr id="2626" name="Shape 2626"/>
            <p:cNvCxnSpPr/>
            <p:nvPr/>
          </p:nvCxnSpPr>
          <p:spPr>
            <a:xfrm>
              <a:off x="1771711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7" name="Shape 2627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192166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Shape 2647"/>
            <p:cNvSpPr/>
            <p:nvPr/>
          </p:nvSpPr>
          <p:spPr>
            <a:xfrm>
              <a:off x="188215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Shape 2671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Shape 2672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Shape 2673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Shape 2674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Shape 2675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Shape 2676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Shape 2677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Shape 2678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Shape 2679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Shape 2704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Shape 2719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Shape 2720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Shape 2798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3" name="Shape 2803"/>
            <p:cNvGrpSpPr/>
            <p:nvPr/>
          </p:nvGrpSpPr>
          <p:grpSpPr>
            <a:xfrm>
              <a:off x="5397905" y="1797947"/>
              <a:ext cx="3257347" cy="3519292"/>
              <a:chOff x="5143792" y="454408"/>
              <a:chExt cx="3300461" cy="3519292"/>
            </a:xfrm>
          </p:grpSpPr>
          <p:sp>
            <p:nvSpPr>
              <p:cNvPr id="2804" name="Shape 2804"/>
              <p:cNvSpPr txBox="1"/>
              <p:nvPr/>
            </p:nvSpPr>
            <p:spPr>
              <a:xfrm>
                <a:off x="5269950" y="454408"/>
                <a:ext cx="3174304" cy="3519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ct val="25000"/>
                </a:pPr>
                <a:r>
                  <a:rPr lang="en-US" sz="24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There are countries of all levels of income and lifespan.</a:t>
                </a:r>
              </a:p>
            </p:txBody>
          </p:sp>
          <p:sp>
            <p:nvSpPr>
              <p:cNvPr id="2805" name="Shape 2805"/>
              <p:cNvSpPr/>
              <p:nvPr/>
            </p:nvSpPr>
            <p:spPr>
              <a:xfrm rot="-5400000">
                <a:off x="5115158" y="2161481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806" name="Shape 2806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7" name="Shape 2807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09" name="Shape 2809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sp>
          <p:nvSpPr>
            <p:cNvPr id="2810" name="Shape 2810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sp>
          <p:nvSpPr>
            <p:cNvPr id="201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from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sp>
          <p:nvSpPr>
            <p:cNvPr id="202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349833" y="6215738"/>
              <a:ext cx="1163418" cy="559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(2012)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57788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Shape 2394"/>
          <p:cNvSpPr/>
          <p:nvPr/>
        </p:nvSpPr>
        <p:spPr>
          <a:xfrm>
            <a:off x="4946430" y="3059941"/>
            <a:ext cx="105606" cy="105606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5" name="Shape 2395"/>
          <p:cNvSpPr/>
          <p:nvPr/>
        </p:nvSpPr>
        <p:spPr>
          <a:xfrm>
            <a:off x="5004171" y="2903033"/>
            <a:ext cx="144000" cy="144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Shape 2396"/>
          <p:cNvSpPr/>
          <p:nvPr/>
        </p:nvSpPr>
        <p:spPr>
          <a:xfrm>
            <a:off x="6633112" y="2361233"/>
            <a:ext cx="36000" cy="36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7" name="Shape 2397"/>
          <p:cNvSpPr/>
          <p:nvPr/>
        </p:nvSpPr>
        <p:spPr>
          <a:xfrm>
            <a:off x="6983156" y="2362283"/>
            <a:ext cx="21599" cy="215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8" name="Shape 2398"/>
          <p:cNvSpPr/>
          <p:nvPr/>
        </p:nvSpPr>
        <p:spPr>
          <a:xfrm>
            <a:off x="5425165" y="2786026"/>
            <a:ext cx="151743" cy="151743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9" name="Shape 2399"/>
          <p:cNvSpPr/>
          <p:nvPr/>
        </p:nvSpPr>
        <p:spPr>
          <a:xfrm>
            <a:off x="5605827" y="2691482"/>
            <a:ext cx="254407" cy="254407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0" name="Shape 2400"/>
          <p:cNvSpPr/>
          <p:nvPr/>
        </p:nvSpPr>
        <p:spPr>
          <a:xfrm>
            <a:off x="5319145" y="2428710"/>
            <a:ext cx="133199" cy="133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1" name="Shape 2401"/>
          <p:cNvSpPr/>
          <p:nvPr/>
        </p:nvSpPr>
        <p:spPr>
          <a:xfrm>
            <a:off x="6467230" y="2544566"/>
            <a:ext cx="162000" cy="162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Shape 2402"/>
          <p:cNvSpPr/>
          <p:nvPr/>
        </p:nvSpPr>
        <p:spPr>
          <a:xfrm>
            <a:off x="5896030" y="2542172"/>
            <a:ext cx="405008" cy="405008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3" name="Shape 2403"/>
          <p:cNvSpPr/>
          <p:nvPr/>
        </p:nvSpPr>
        <p:spPr>
          <a:xfrm>
            <a:off x="6110285" y="2559608"/>
            <a:ext cx="234000" cy="234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4" name="Shape 2404"/>
          <p:cNvSpPr/>
          <p:nvPr/>
        </p:nvSpPr>
        <p:spPr>
          <a:xfrm>
            <a:off x="5461676" y="2548941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5" name="Shape 2405"/>
          <p:cNvSpPr/>
          <p:nvPr/>
        </p:nvSpPr>
        <p:spPr>
          <a:xfrm>
            <a:off x="5912202" y="2866719"/>
            <a:ext cx="50399" cy="503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6" name="Shape 2406"/>
          <p:cNvSpPr/>
          <p:nvPr/>
        </p:nvSpPr>
        <p:spPr>
          <a:xfrm>
            <a:off x="5991054" y="2818436"/>
            <a:ext cx="25199" cy="251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7" name="Shape 2407"/>
          <p:cNvSpPr/>
          <p:nvPr/>
        </p:nvSpPr>
        <p:spPr>
          <a:xfrm>
            <a:off x="6858157" y="2489105"/>
            <a:ext cx="295116" cy="295116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/>
          <p:nvPr/>
        </p:nvSpPr>
        <p:spPr>
          <a:xfrm>
            <a:off x="6646913" y="2748997"/>
            <a:ext cx="82213" cy="82213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9" name="Shape 2409"/>
          <p:cNvSpPr/>
          <p:nvPr/>
        </p:nvSpPr>
        <p:spPr>
          <a:xfrm>
            <a:off x="6620743" y="2464347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0" name="Shape 2410"/>
          <p:cNvSpPr/>
          <p:nvPr/>
        </p:nvSpPr>
        <p:spPr>
          <a:xfrm>
            <a:off x="5912451" y="2487391"/>
            <a:ext cx="166494" cy="166494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1" name="Shape 2411"/>
          <p:cNvSpPr/>
          <p:nvPr/>
        </p:nvSpPr>
        <p:spPr>
          <a:xfrm>
            <a:off x="5781242" y="2386211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2" name="Shape 2412"/>
          <p:cNvSpPr/>
          <p:nvPr/>
        </p:nvSpPr>
        <p:spPr>
          <a:xfrm>
            <a:off x="6299404" y="2603159"/>
            <a:ext cx="25199" cy="251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3" name="Shape 2413"/>
          <p:cNvSpPr/>
          <p:nvPr/>
        </p:nvSpPr>
        <p:spPr>
          <a:xfrm>
            <a:off x="6157058" y="2438542"/>
            <a:ext cx="36000" cy="36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4" name="Shape 2414"/>
          <p:cNvSpPr/>
          <p:nvPr/>
        </p:nvSpPr>
        <p:spPr>
          <a:xfrm>
            <a:off x="5781284" y="2443450"/>
            <a:ext cx="107999" cy="1079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5" name="Shape 2415"/>
          <p:cNvSpPr/>
          <p:nvPr/>
        </p:nvSpPr>
        <p:spPr>
          <a:xfrm>
            <a:off x="5611957" y="2514569"/>
            <a:ext cx="88296" cy="88296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6" name="Shape 2416"/>
          <p:cNvSpPr/>
          <p:nvPr/>
        </p:nvSpPr>
        <p:spPr>
          <a:xfrm>
            <a:off x="5343821" y="2493366"/>
            <a:ext cx="88296" cy="88296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7" name="Shape 2417"/>
          <p:cNvSpPr/>
          <p:nvPr/>
        </p:nvSpPr>
        <p:spPr>
          <a:xfrm>
            <a:off x="5368726" y="2543151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8" name="Shape 2418"/>
          <p:cNvSpPr/>
          <p:nvPr/>
        </p:nvSpPr>
        <p:spPr>
          <a:xfrm>
            <a:off x="6595511" y="2773602"/>
            <a:ext cx="50399" cy="503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9" name="Shape 2419"/>
          <p:cNvSpPr/>
          <p:nvPr/>
        </p:nvSpPr>
        <p:spPr>
          <a:xfrm>
            <a:off x="7205587" y="2637065"/>
            <a:ext cx="36000" cy="360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0" name="Shape 2420"/>
          <p:cNvSpPr/>
          <p:nvPr/>
        </p:nvSpPr>
        <p:spPr>
          <a:xfrm>
            <a:off x="6983155" y="2485163"/>
            <a:ext cx="32400" cy="324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1" name="Shape 2421"/>
          <p:cNvSpPr/>
          <p:nvPr/>
        </p:nvSpPr>
        <p:spPr>
          <a:xfrm>
            <a:off x="5024928" y="2955827"/>
            <a:ext cx="72000" cy="72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2" name="Shape 2422"/>
          <p:cNvSpPr/>
          <p:nvPr/>
        </p:nvSpPr>
        <p:spPr>
          <a:xfrm>
            <a:off x="5452152" y="3975351"/>
            <a:ext cx="329807" cy="329807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3" name="Shape 2423"/>
          <p:cNvSpPr/>
          <p:nvPr/>
        </p:nvSpPr>
        <p:spPr>
          <a:xfrm>
            <a:off x="5806515" y="4054711"/>
            <a:ext cx="129145" cy="12914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4" name="Shape 2424"/>
          <p:cNvSpPr/>
          <p:nvPr/>
        </p:nvSpPr>
        <p:spPr>
          <a:xfrm>
            <a:off x="6084359" y="4061218"/>
            <a:ext cx="73553" cy="73553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5" name="Shape 2425"/>
          <p:cNvSpPr/>
          <p:nvPr/>
        </p:nvSpPr>
        <p:spPr>
          <a:xfrm>
            <a:off x="6257925" y="4021964"/>
            <a:ext cx="191260" cy="19126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6" name="Shape 2426"/>
          <p:cNvSpPr/>
          <p:nvPr/>
        </p:nvSpPr>
        <p:spPr>
          <a:xfrm>
            <a:off x="6766687" y="4266089"/>
            <a:ext cx="48450" cy="4845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7" name="Shape 2427"/>
          <p:cNvSpPr/>
          <p:nvPr/>
        </p:nvSpPr>
        <p:spPr>
          <a:xfrm>
            <a:off x="5612605" y="3948580"/>
            <a:ext cx="57714" cy="57714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8" name="Shape 2428"/>
          <p:cNvSpPr/>
          <p:nvPr/>
        </p:nvSpPr>
        <p:spPr>
          <a:xfrm>
            <a:off x="5082503" y="2906680"/>
            <a:ext cx="900000" cy="900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Shape 2429"/>
          <p:cNvSpPr/>
          <p:nvPr/>
        </p:nvSpPr>
        <p:spPr>
          <a:xfrm>
            <a:off x="5204092" y="3231664"/>
            <a:ext cx="346936" cy="346936"/>
          </a:xfrm>
          <a:prstGeom prst="ellipse">
            <a:avLst/>
          </a:prstGeom>
          <a:gradFill>
            <a:gsLst>
              <a:gs pos="0">
                <a:srgbClr val="FF6473">
                  <a:alpha val="75294"/>
                </a:srgbClr>
              </a:gs>
              <a:gs pos="51000">
                <a:srgbClr val="FF6473">
                  <a:alpha val="75294"/>
                </a:srgbClr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0" name="Shape 2430"/>
          <p:cNvSpPr/>
          <p:nvPr/>
        </p:nvSpPr>
        <p:spPr>
          <a:xfrm>
            <a:off x="5145269" y="3432216"/>
            <a:ext cx="151200" cy="1512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Shape 2431"/>
          <p:cNvSpPr/>
          <p:nvPr/>
        </p:nvSpPr>
        <p:spPr>
          <a:xfrm>
            <a:off x="5383418" y="3311938"/>
            <a:ext cx="76127" cy="76127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Shape 2432"/>
          <p:cNvSpPr/>
          <p:nvPr/>
        </p:nvSpPr>
        <p:spPr>
          <a:xfrm>
            <a:off x="5253642" y="3157751"/>
            <a:ext cx="125999" cy="125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Shape 2433"/>
          <p:cNvSpPr/>
          <p:nvPr/>
        </p:nvSpPr>
        <p:spPr>
          <a:xfrm>
            <a:off x="5077690" y="3120427"/>
            <a:ext cx="179999" cy="179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Shape 2434"/>
          <p:cNvSpPr/>
          <p:nvPr/>
        </p:nvSpPr>
        <p:spPr>
          <a:xfrm>
            <a:off x="5896030" y="3323971"/>
            <a:ext cx="46628" cy="46628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Shape 2435"/>
          <p:cNvSpPr/>
          <p:nvPr/>
        </p:nvSpPr>
        <p:spPr>
          <a:xfrm>
            <a:off x="5701583" y="3608292"/>
            <a:ext cx="46628" cy="46628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6" name="Shape 2436"/>
          <p:cNvSpPr/>
          <p:nvPr/>
        </p:nvSpPr>
        <p:spPr>
          <a:xfrm>
            <a:off x="6051309" y="3503345"/>
            <a:ext cx="53999" cy="53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Shape 2437"/>
          <p:cNvSpPr/>
          <p:nvPr/>
        </p:nvSpPr>
        <p:spPr>
          <a:xfrm>
            <a:off x="6429273" y="3127281"/>
            <a:ext cx="64800" cy="648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Shape 2438"/>
          <p:cNvSpPr/>
          <p:nvPr/>
        </p:nvSpPr>
        <p:spPr>
          <a:xfrm>
            <a:off x="6898136" y="3057070"/>
            <a:ext cx="118799" cy="1187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9" name="Shape 2439"/>
          <p:cNvSpPr/>
          <p:nvPr/>
        </p:nvSpPr>
        <p:spPr>
          <a:xfrm>
            <a:off x="6528458" y="3368159"/>
            <a:ext cx="43199" cy="431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0" name="Shape 2440"/>
          <p:cNvSpPr/>
          <p:nvPr/>
        </p:nvSpPr>
        <p:spPr>
          <a:xfrm>
            <a:off x="5113689" y="3210426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Shape 2441"/>
          <p:cNvSpPr/>
          <p:nvPr/>
        </p:nvSpPr>
        <p:spPr>
          <a:xfrm>
            <a:off x="6977102" y="1436637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2" name="Shape 2442"/>
          <p:cNvSpPr/>
          <p:nvPr/>
        </p:nvSpPr>
        <p:spPr>
          <a:xfrm>
            <a:off x="7459884" y="1166318"/>
            <a:ext cx="133615" cy="133615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3" name="Shape 2443"/>
          <p:cNvSpPr/>
          <p:nvPr/>
        </p:nvSpPr>
        <p:spPr>
          <a:xfrm>
            <a:off x="5752550" y="2154156"/>
            <a:ext cx="162000" cy="162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Shape 2444"/>
          <p:cNvSpPr/>
          <p:nvPr/>
        </p:nvSpPr>
        <p:spPr>
          <a:xfrm>
            <a:off x="5685010" y="2235156"/>
            <a:ext cx="36000" cy="36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5" name="Shape 2445"/>
          <p:cNvSpPr/>
          <p:nvPr/>
        </p:nvSpPr>
        <p:spPr>
          <a:xfrm>
            <a:off x="4665284" y="2739147"/>
            <a:ext cx="314482" cy="314482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Shape 2446"/>
          <p:cNvSpPr/>
          <p:nvPr/>
        </p:nvSpPr>
        <p:spPr>
          <a:xfrm>
            <a:off x="4852205" y="2971475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7" name="Shape 2447"/>
          <p:cNvSpPr/>
          <p:nvPr/>
        </p:nvSpPr>
        <p:spPr>
          <a:xfrm>
            <a:off x="4788825" y="2745135"/>
            <a:ext cx="64800" cy="648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Shape 2448"/>
          <p:cNvSpPr/>
          <p:nvPr/>
        </p:nvSpPr>
        <p:spPr>
          <a:xfrm>
            <a:off x="4626616" y="2696474"/>
            <a:ext cx="146198" cy="146198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9" name="Shape 2449"/>
          <p:cNvSpPr/>
          <p:nvPr/>
        </p:nvSpPr>
        <p:spPr>
          <a:xfrm>
            <a:off x="4203133" y="2589484"/>
            <a:ext cx="140399" cy="1403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0" name="Shape 2450"/>
          <p:cNvSpPr/>
          <p:nvPr/>
        </p:nvSpPr>
        <p:spPr>
          <a:xfrm>
            <a:off x="5399669" y="1841907"/>
            <a:ext cx="248400" cy="2484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1" name="Shape 2451"/>
          <p:cNvSpPr/>
          <p:nvPr/>
        </p:nvSpPr>
        <p:spPr>
          <a:xfrm>
            <a:off x="5242117" y="2155313"/>
            <a:ext cx="64800" cy="648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2" name="Shape 2452"/>
          <p:cNvSpPr/>
          <p:nvPr/>
        </p:nvSpPr>
        <p:spPr>
          <a:xfrm>
            <a:off x="5860232" y="1448120"/>
            <a:ext cx="936000" cy="9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3" name="Shape 2453"/>
          <p:cNvSpPr/>
          <p:nvPr/>
        </p:nvSpPr>
        <p:spPr>
          <a:xfrm>
            <a:off x="6845045" y="2020715"/>
            <a:ext cx="82799" cy="827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Shape 2454"/>
          <p:cNvSpPr/>
          <p:nvPr/>
        </p:nvSpPr>
        <p:spPr>
          <a:xfrm>
            <a:off x="6191251" y="1805596"/>
            <a:ext cx="97200" cy="972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Shape 2455"/>
          <p:cNvSpPr/>
          <p:nvPr/>
        </p:nvSpPr>
        <p:spPr>
          <a:xfrm>
            <a:off x="6021853" y="1931803"/>
            <a:ext cx="129600" cy="1296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6" name="Shape 2456"/>
          <p:cNvSpPr/>
          <p:nvPr/>
        </p:nvSpPr>
        <p:spPr>
          <a:xfrm>
            <a:off x="6430913" y="1592996"/>
            <a:ext cx="215999" cy="215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7" name="Shape 2457"/>
          <p:cNvSpPr/>
          <p:nvPr/>
        </p:nvSpPr>
        <p:spPr>
          <a:xfrm>
            <a:off x="6615489" y="1657239"/>
            <a:ext cx="72000" cy="72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8" name="Shape 2458"/>
          <p:cNvSpPr/>
          <p:nvPr/>
        </p:nvSpPr>
        <p:spPr>
          <a:xfrm>
            <a:off x="6901698" y="2092297"/>
            <a:ext cx="162000" cy="162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9" name="Shape 2459"/>
          <p:cNvSpPr/>
          <p:nvPr/>
        </p:nvSpPr>
        <p:spPr>
          <a:xfrm>
            <a:off x="6277818" y="1542343"/>
            <a:ext cx="25199" cy="25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0" name="Shape 2460"/>
          <p:cNvSpPr/>
          <p:nvPr/>
        </p:nvSpPr>
        <p:spPr>
          <a:xfrm>
            <a:off x="7133768" y="1297726"/>
            <a:ext cx="197999" cy="197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Shape 2461"/>
          <p:cNvSpPr/>
          <p:nvPr/>
        </p:nvSpPr>
        <p:spPr>
          <a:xfrm>
            <a:off x="7264399" y="859305"/>
            <a:ext cx="277199" cy="277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2" name="Shape 2462"/>
          <p:cNvSpPr/>
          <p:nvPr/>
        </p:nvSpPr>
        <p:spPr>
          <a:xfrm>
            <a:off x="7675306" y="2038453"/>
            <a:ext cx="43199" cy="43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3" name="Shape 2463"/>
          <p:cNvSpPr/>
          <p:nvPr/>
        </p:nvSpPr>
        <p:spPr>
          <a:xfrm>
            <a:off x="7837068" y="1914801"/>
            <a:ext cx="79199" cy="79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4" name="Shape 2464"/>
          <p:cNvSpPr/>
          <p:nvPr/>
        </p:nvSpPr>
        <p:spPr>
          <a:xfrm>
            <a:off x="8012428" y="1630242"/>
            <a:ext cx="32400" cy="324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5" name="Shape 2465"/>
          <p:cNvSpPr/>
          <p:nvPr/>
        </p:nvSpPr>
        <p:spPr>
          <a:xfrm>
            <a:off x="8054911" y="1162527"/>
            <a:ext cx="82799" cy="827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6" name="Shape 2466"/>
          <p:cNvSpPr/>
          <p:nvPr/>
        </p:nvSpPr>
        <p:spPr>
          <a:xfrm>
            <a:off x="7521479" y="1143476"/>
            <a:ext cx="125999" cy="125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7" name="Shape 2467"/>
          <p:cNvSpPr/>
          <p:nvPr/>
        </p:nvSpPr>
        <p:spPr>
          <a:xfrm>
            <a:off x="8202954" y="1391195"/>
            <a:ext cx="53999" cy="53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8" name="Shape 2468"/>
          <p:cNvSpPr/>
          <p:nvPr/>
        </p:nvSpPr>
        <p:spPr>
          <a:xfrm>
            <a:off x="8619672" y="1198471"/>
            <a:ext cx="43199" cy="43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9" name="Shape 2469"/>
          <p:cNvSpPr/>
          <p:nvPr/>
        </p:nvSpPr>
        <p:spPr>
          <a:xfrm>
            <a:off x="5860114" y="2269986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0" name="Shape 2470"/>
          <p:cNvSpPr/>
          <p:nvPr/>
        </p:nvSpPr>
        <p:spPr>
          <a:xfrm>
            <a:off x="6056933" y="1763066"/>
            <a:ext cx="64800" cy="648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1" name="Shape 2471"/>
          <p:cNvSpPr/>
          <p:nvPr/>
        </p:nvSpPr>
        <p:spPr>
          <a:xfrm>
            <a:off x="6659322" y="1862072"/>
            <a:ext cx="215999" cy="215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Shape 2472"/>
          <p:cNvSpPr/>
          <p:nvPr/>
        </p:nvSpPr>
        <p:spPr>
          <a:xfrm>
            <a:off x="6674449" y="2036242"/>
            <a:ext cx="125999" cy="125999"/>
          </a:xfrm>
          <a:prstGeom prst="ellipse">
            <a:avLst/>
          </a:prstGeom>
          <a:gradFill>
            <a:gsLst>
              <a:gs pos="0">
                <a:srgbClr val="FFDB00">
                  <a:alpha val="74901"/>
                </a:srgbClr>
              </a:gs>
              <a:gs pos="51000">
                <a:srgbClr val="FFDB00">
                  <a:alpha val="74901"/>
                </a:srgbClr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3" name="Shape 2473"/>
          <p:cNvSpPr/>
          <p:nvPr/>
        </p:nvSpPr>
        <p:spPr>
          <a:xfrm>
            <a:off x="7056894" y="1952750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4" name="Shape 2474"/>
          <p:cNvSpPr/>
          <p:nvPr/>
        </p:nvSpPr>
        <p:spPr>
          <a:xfrm>
            <a:off x="6877870" y="1806524"/>
            <a:ext cx="158399" cy="1583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5" name="Shape 2475"/>
          <p:cNvSpPr/>
          <p:nvPr/>
        </p:nvSpPr>
        <p:spPr>
          <a:xfrm>
            <a:off x="7070827" y="1663297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6" name="Shape 2476"/>
          <p:cNvSpPr/>
          <p:nvPr/>
        </p:nvSpPr>
        <p:spPr>
          <a:xfrm>
            <a:off x="6916506" y="1992326"/>
            <a:ext cx="82799" cy="827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7" name="Shape 2477"/>
          <p:cNvSpPr/>
          <p:nvPr/>
        </p:nvSpPr>
        <p:spPr>
          <a:xfrm>
            <a:off x="6918342" y="2078072"/>
            <a:ext cx="50399" cy="503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Shape 2478"/>
          <p:cNvSpPr/>
          <p:nvPr/>
        </p:nvSpPr>
        <p:spPr>
          <a:xfrm>
            <a:off x="7014112" y="2117819"/>
            <a:ext cx="64800" cy="648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9" name="Shape 2479"/>
          <p:cNvSpPr/>
          <p:nvPr/>
        </p:nvSpPr>
        <p:spPr>
          <a:xfrm>
            <a:off x="7048893" y="1895107"/>
            <a:ext cx="43199" cy="431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0" name="Shape 2480"/>
          <p:cNvSpPr/>
          <p:nvPr/>
        </p:nvSpPr>
        <p:spPr>
          <a:xfrm>
            <a:off x="6991508" y="1435560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1" name="Shape 2481"/>
          <p:cNvSpPr/>
          <p:nvPr/>
        </p:nvSpPr>
        <p:spPr>
          <a:xfrm>
            <a:off x="7106629" y="1433827"/>
            <a:ext cx="50399" cy="503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2" name="Shape 2482"/>
          <p:cNvSpPr/>
          <p:nvPr/>
        </p:nvSpPr>
        <p:spPr>
          <a:xfrm>
            <a:off x="7150214" y="1146028"/>
            <a:ext cx="36000" cy="36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3" name="Shape 2483"/>
          <p:cNvSpPr/>
          <p:nvPr/>
        </p:nvSpPr>
        <p:spPr>
          <a:xfrm>
            <a:off x="7224518" y="1190025"/>
            <a:ext cx="79199" cy="79199"/>
          </a:xfrm>
          <a:prstGeom prst="ellipse">
            <a:avLst/>
          </a:prstGeom>
          <a:gradFill>
            <a:gsLst>
              <a:gs pos="0">
                <a:srgbClr val="FF6473">
                  <a:alpha val="75294"/>
                </a:srgbClr>
              </a:gs>
              <a:gs pos="51000">
                <a:srgbClr val="FF6473">
                  <a:alpha val="75294"/>
                </a:srgbClr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Shape 2484"/>
          <p:cNvSpPr/>
          <p:nvPr/>
        </p:nvSpPr>
        <p:spPr>
          <a:xfrm>
            <a:off x="7197577" y="1167080"/>
            <a:ext cx="25199" cy="25199"/>
          </a:xfrm>
          <a:prstGeom prst="ellipse">
            <a:avLst/>
          </a:prstGeom>
          <a:gradFill>
            <a:gsLst>
              <a:gs pos="0">
                <a:srgbClr val="FFDB00">
                  <a:alpha val="74901"/>
                </a:srgbClr>
              </a:gs>
              <a:gs pos="51000">
                <a:srgbClr val="FFDB00">
                  <a:alpha val="74901"/>
                </a:srgbClr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Shape 2485"/>
          <p:cNvSpPr/>
          <p:nvPr/>
        </p:nvSpPr>
        <p:spPr>
          <a:xfrm>
            <a:off x="7201768" y="1075226"/>
            <a:ext cx="197999" cy="197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Shape 2486"/>
          <p:cNvSpPr/>
          <p:nvPr/>
        </p:nvSpPr>
        <p:spPr>
          <a:xfrm>
            <a:off x="7176107" y="1147541"/>
            <a:ext cx="180492" cy="180492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7" name="Shape 2487"/>
          <p:cNvSpPr/>
          <p:nvPr/>
        </p:nvSpPr>
        <p:spPr>
          <a:xfrm>
            <a:off x="7437201" y="1282796"/>
            <a:ext cx="210277" cy="210277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Shape 2488"/>
          <p:cNvSpPr/>
          <p:nvPr/>
        </p:nvSpPr>
        <p:spPr>
          <a:xfrm>
            <a:off x="7282368" y="1242550"/>
            <a:ext cx="197999" cy="197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Shape 2489"/>
          <p:cNvSpPr/>
          <p:nvPr/>
        </p:nvSpPr>
        <p:spPr>
          <a:xfrm>
            <a:off x="7308456" y="1120893"/>
            <a:ext cx="197999" cy="197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Shape 2490"/>
          <p:cNvSpPr/>
          <p:nvPr/>
        </p:nvSpPr>
        <p:spPr>
          <a:xfrm>
            <a:off x="7718506" y="1049575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Shape 2491"/>
          <p:cNvSpPr/>
          <p:nvPr/>
        </p:nvSpPr>
        <p:spPr>
          <a:xfrm>
            <a:off x="7910505" y="1234404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Shape 2492"/>
          <p:cNvSpPr/>
          <p:nvPr/>
        </p:nvSpPr>
        <p:spPr>
          <a:xfrm>
            <a:off x="8244239" y="1301558"/>
            <a:ext cx="36000" cy="36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3" name="Shape 2493"/>
          <p:cNvSpPr/>
          <p:nvPr/>
        </p:nvSpPr>
        <p:spPr>
          <a:xfrm>
            <a:off x="7510576" y="1298855"/>
            <a:ext cx="107999" cy="107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Shape 2494"/>
          <p:cNvSpPr/>
          <p:nvPr/>
        </p:nvSpPr>
        <p:spPr>
          <a:xfrm>
            <a:off x="7538388" y="1269225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Shape 2495"/>
          <p:cNvSpPr/>
          <p:nvPr/>
        </p:nvSpPr>
        <p:spPr>
          <a:xfrm>
            <a:off x="7441017" y="1385450"/>
            <a:ext cx="97200" cy="97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Shape 2496"/>
          <p:cNvSpPr/>
          <p:nvPr/>
        </p:nvSpPr>
        <p:spPr>
          <a:xfrm>
            <a:off x="7498953" y="1373512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7" name="Shape 2497"/>
          <p:cNvSpPr/>
          <p:nvPr/>
        </p:nvSpPr>
        <p:spPr>
          <a:xfrm>
            <a:off x="7510507" y="1435133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8" name="Shape 2498"/>
          <p:cNvSpPr/>
          <p:nvPr/>
        </p:nvSpPr>
        <p:spPr>
          <a:xfrm>
            <a:off x="7471617" y="1050232"/>
            <a:ext cx="36000" cy="36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7534954" y="1374899"/>
            <a:ext cx="453523" cy="453523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Shape 2500"/>
          <p:cNvSpPr/>
          <p:nvPr/>
        </p:nvSpPr>
        <p:spPr>
          <a:xfrm>
            <a:off x="7669487" y="1674718"/>
            <a:ext cx="176400" cy="1764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Shape 2501"/>
          <p:cNvSpPr/>
          <p:nvPr/>
        </p:nvSpPr>
        <p:spPr>
          <a:xfrm>
            <a:off x="6868338" y="1519570"/>
            <a:ext cx="115715" cy="115715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Shape 2502"/>
          <p:cNvSpPr/>
          <p:nvPr/>
        </p:nvSpPr>
        <p:spPr>
          <a:xfrm>
            <a:off x="6796056" y="1649122"/>
            <a:ext cx="89999" cy="899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Shape 2503"/>
          <p:cNvSpPr/>
          <p:nvPr/>
        </p:nvSpPr>
        <p:spPr>
          <a:xfrm>
            <a:off x="6800889" y="1729126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Shape 2504"/>
          <p:cNvSpPr/>
          <p:nvPr/>
        </p:nvSpPr>
        <p:spPr>
          <a:xfrm>
            <a:off x="6407051" y="1446251"/>
            <a:ext cx="72000" cy="720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5" name="Shape 2505"/>
          <p:cNvSpPr/>
          <p:nvPr/>
        </p:nvSpPr>
        <p:spPr>
          <a:xfrm>
            <a:off x="6690226" y="1730016"/>
            <a:ext cx="61200" cy="612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Shape 2506"/>
          <p:cNvSpPr/>
          <p:nvPr/>
        </p:nvSpPr>
        <p:spPr>
          <a:xfrm>
            <a:off x="5972033" y="2048872"/>
            <a:ext cx="53999" cy="539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7" name="Shape 2507"/>
          <p:cNvSpPr/>
          <p:nvPr/>
        </p:nvSpPr>
        <p:spPr>
          <a:xfrm>
            <a:off x="6259889" y="1962240"/>
            <a:ext cx="209418" cy="209418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8" name="Shape 2508"/>
          <p:cNvSpPr/>
          <p:nvPr/>
        </p:nvSpPr>
        <p:spPr>
          <a:xfrm>
            <a:off x="6362208" y="2007990"/>
            <a:ext cx="360973" cy="360973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Shape 2509"/>
          <p:cNvSpPr/>
          <p:nvPr/>
        </p:nvSpPr>
        <p:spPr>
          <a:xfrm>
            <a:off x="6588551" y="2183680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Shape 2510"/>
          <p:cNvSpPr/>
          <p:nvPr/>
        </p:nvSpPr>
        <p:spPr>
          <a:xfrm>
            <a:off x="6370324" y="2026770"/>
            <a:ext cx="237599" cy="2375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Shape 2511"/>
          <p:cNvSpPr/>
          <p:nvPr/>
        </p:nvSpPr>
        <p:spPr>
          <a:xfrm>
            <a:off x="6140648" y="2114174"/>
            <a:ext cx="105280" cy="10528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2" name="Shape 2512"/>
          <p:cNvSpPr/>
          <p:nvPr/>
        </p:nvSpPr>
        <p:spPr>
          <a:xfrm>
            <a:off x="6234564" y="2271633"/>
            <a:ext cx="105280" cy="10528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6270339" y="1774576"/>
            <a:ext cx="147080" cy="14708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4" name="Shape 2514"/>
          <p:cNvSpPr/>
          <p:nvPr/>
        </p:nvSpPr>
        <p:spPr>
          <a:xfrm>
            <a:off x="6297599" y="1739294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5" name="Shape 2515"/>
          <p:cNvSpPr/>
          <p:nvPr/>
        </p:nvSpPr>
        <p:spPr>
          <a:xfrm>
            <a:off x="5920092" y="2272566"/>
            <a:ext cx="88296" cy="88296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Shape 2516"/>
          <p:cNvSpPr/>
          <p:nvPr/>
        </p:nvSpPr>
        <p:spPr>
          <a:xfrm>
            <a:off x="5338723" y="1909744"/>
            <a:ext cx="88296" cy="88296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7" name="Shape 2517"/>
          <p:cNvSpPr/>
          <p:nvPr/>
        </p:nvSpPr>
        <p:spPr>
          <a:xfrm>
            <a:off x="6649963" y="1984977"/>
            <a:ext cx="156489" cy="15648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Shape 2518"/>
          <p:cNvSpPr/>
          <p:nvPr/>
        </p:nvSpPr>
        <p:spPr>
          <a:xfrm>
            <a:off x="6504104" y="1916122"/>
            <a:ext cx="233035" cy="233035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Shape 2519"/>
          <p:cNvSpPr/>
          <p:nvPr/>
        </p:nvSpPr>
        <p:spPr>
          <a:xfrm>
            <a:off x="6651113" y="1875797"/>
            <a:ext cx="156489" cy="15648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Shape 2520"/>
          <p:cNvSpPr/>
          <p:nvPr/>
        </p:nvSpPr>
        <p:spPr>
          <a:xfrm>
            <a:off x="4643194" y="2667080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Shape 2521"/>
          <p:cNvSpPr/>
          <p:nvPr/>
        </p:nvSpPr>
        <p:spPr>
          <a:xfrm>
            <a:off x="6346207" y="1883976"/>
            <a:ext cx="162000" cy="162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Shape 2522"/>
          <p:cNvSpPr/>
          <p:nvPr/>
        </p:nvSpPr>
        <p:spPr>
          <a:xfrm>
            <a:off x="6314266" y="1877774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Shape 2523"/>
          <p:cNvSpPr/>
          <p:nvPr/>
        </p:nvSpPr>
        <p:spPr>
          <a:xfrm>
            <a:off x="6269887" y="1691822"/>
            <a:ext cx="67608" cy="67608"/>
          </a:xfrm>
          <a:prstGeom prst="ellipse">
            <a:avLst/>
          </a:prstGeom>
          <a:gradFill>
            <a:gsLst>
              <a:gs pos="0">
                <a:srgbClr val="FF6473">
                  <a:alpha val="75294"/>
                </a:srgbClr>
              </a:gs>
              <a:gs pos="51000">
                <a:srgbClr val="FF6473">
                  <a:alpha val="75294"/>
                </a:srgbClr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Shape 2524"/>
          <p:cNvSpPr/>
          <p:nvPr/>
        </p:nvSpPr>
        <p:spPr>
          <a:xfrm>
            <a:off x="6723862" y="1870517"/>
            <a:ext cx="61200" cy="612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Shape 2525"/>
          <p:cNvSpPr/>
          <p:nvPr/>
        </p:nvSpPr>
        <p:spPr>
          <a:xfrm>
            <a:off x="7528290" y="1574597"/>
            <a:ext cx="53999" cy="53999"/>
          </a:xfrm>
          <a:prstGeom prst="ellipse">
            <a:avLst/>
          </a:prstGeom>
          <a:gradFill>
            <a:gsLst>
              <a:gs pos="0">
                <a:srgbClr val="FF6473">
                  <a:alpha val="75294"/>
                </a:srgbClr>
              </a:gs>
              <a:gs pos="51000">
                <a:srgbClr val="FF6473">
                  <a:alpha val="75294"/>
                </a:srgbClr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6" name="Shape 2526"/>
          <p:cNvSpPr/>
          <p:nvPr/>
        </p:nvSpPr>
        <p:spPr>
          <a:xfrm>
            <a:off x="5859983" y="2270809"/>
            <a:ext cx="61200" cy="612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7" name="Shape 2527"/>
          <p:cNvSpPr/>
          <p:nvPr/>
        </p:nvSpPr>
        <p:spPr>
          <a:xfrm>
            <a:off x="7218897" y="1198071"/>
            <a:ext cx="82799" cy="827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8" name="Shape 2528"/>
          <p:cNvSpPr/>
          <p:nvPr/>
        </p:nvSpPr>
        <p:spPr>
          <a:xfrm>
            <a:off x="7278705" y="1319495"/>
            <a:ext cx="68400" cy="684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Shape 2529"/>
          <p:cNvSpPr/>
          <p:nvPr/>
        </p:nvSpPr>
        <p:spPr>
          <a:xfrm>
            <a:off x="6089980" y="1992325"/>
            <a:ext cx="64800" cy="648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0" name="Shape 2530"/>
          <p:cNvSpPr/>
          <p:nvPr/>
        </p:nvSpPr>
        <p:spPr>
          <a:xfrm>
            <a:off x="2631637" y="622299"/>
            <a:ext cx="8036360" cy="5780766"/>
          </a:xfrm>
          <a:prstGeom prst="rect">
            <a:avLst/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9" name="Shape 2539"/>
          <p:cNvCxnSpPr/>
          <p:nvPr/>
        </p:nvCxnSpPr>
        <p:spPr>
          <a:xfrm rot="10800000">
            <a:off x="2583070" y="1438276"/>
            <a:ext cx="79375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0" name="Shape 2540"/>
          <p:cNvCxnSpPr/>
          <p:nvPr/>
        </p:nvCxnSpPr>
        <p:spPr>
          <a:xfrm rot="10800000">
            <a:off x="2583070" y="2790659"/>
            <a:ext cx="79375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1" name="Shape 2541"/>
          <p:cNvCxnSpPr/>
          <p:nvPr/>
        </p:nvCxnSpPr>
        <p:spPr>
          <a:xfrm rot="10800000">
            <a:off x="2583070" y="4130966"/>
            <a:ext cx="79375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2" name="Shape 2542"/>
          <p:cNvCxnSpPr/>
          <p:nvPr/>
        </p:nvCxnSpPr>
        <p:spPr>
          <a:xfrm rot="10800000">
            <a:off x="2583070" y="5483350"/>
            <a:ext cx="79375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3" name="Shape 2543"/>
          <p:cNvSpPr/>
          <p:nvPr/>
        </p:nvSpPr>
        <p:spPr>
          <a:xfrm>
            <a:off x="2016563" y="1079890"/>
            <a:ext cx="641023" cy="7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80</a:t>
            </a:r>
          </a:p>
        </p:txBody>
      </p:sp>
      <p:cxnSp>
        <p:nvCxnSpPr>
          <p:cNvPr id="2544" name="Shape 2544"/>
          <p:cNvCxnSpPr/>
          <p:nvPr/>
        </p:nvCxnSpPr>
        <p:spPr>
          <a:xfrm>
            <a:off x="5433894" y="5868943"/>
            <a:ext cx="0" cy="77833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5" name="Shape 2545"/>
          <p:cNvCxnSpPr/>
          <p:nvPr/>
        </p:nvCxnSpPr>
        <p:spPr>
          <a:xfrm>
            <a:off x="7702335" y="5868943"/>
            <a:ext cx="0" cy="77833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6" name="Shape 2546"/>
          <p:cNvSpPr txBox="1"/>
          <p:nvPr/>
        </p:nvSpPr>
        <p:spPr>
          <a:xfrm>
            <a:off x="2631638" y="5938266"/>
            <a:ext cx="1283249" cy="5127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$500</a:t>
            </a:r>
          </a:p>
        </p:txBody>
      </p:sp>
      <p:sp>
        <p:nvSpPr>
          <p:cNvPr id="2547" name="Shape 2547"/>
          <p:cNvSpPr/>
          <p:nvPr/>
        </p:nvSpPr>
        <p:spPr>
          <a:xfrm>
            <a:off x="2016563" y="2433930"/>
            <a:ext cx="641023" cy="7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70</a:t>
            </a:r>
          </a:p>
        </p:txBody>
      </p:sp>
      <p:sp>
        <p:nvSpPr>
          <p:cNvPr id="2548" name="Shape 2548"/>
          <p:cNvSpPr/>
          <p:nvPr/>
        </p:nvSpPr>
        <p:spPr>
          <a:xfrm>
            <a:off x="2013483" y="3768187"/>
            <a:ext cx="641023" cy="7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60</a:t>
            </a:r>
          </a:p>
        </p:txBody>
      </p:sp>
      <p:cxnSp>
        <p:nvCxnSpPr>
          <p:cNvPr id="2550" name="Shape 2550"/>
          <p:cNvCxnSpPr/>
          <p:nvPr/>
        </p:nvCxnSpPr>
        <p:spPr>
          <a:xfrm>
            <a:off x="3274894" y="5871301"/>
            <a:ext cx="0" cy="77833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1" name="Shape 2551"/>
          <p:cNvSpPr txBox="1"/>
          <p:nvPr/>
        </p:nvSpPr>
        <p:spPr>
          <a:xfrm>
            <a:off x="8575586" y="5341943"/>
            <a:ext cx="2264486" cy="498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36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Income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811682" y="4276067"/>
            <a:ext cx="140854" cy="140854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3" name="Shape 2553"/>
          <p:cNvSpPr/>
          <p:nvPr/>
        </p:nvSpPr>
        <p:spPr>
          <a:xfrm>
            <a:off x="4892226" y="4247787"/>
            <a:ext cx="140854" cy="140854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4" name="Shape 2554"/>
          <p:cNvSpPr/>
          <p:nvPr/>
        </p:nvSpPr>
        <p:spPr>
          <a:xfrm>
            <a:off x="4967414" y="4561442"/>
            <a:ext cx="123696" cy="123696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5" name="Shape 2555"/>
          <p:cNvSpPr/>
          <p:nvPr/>
        </p:nvSpPr>
        <p:spPr>
          <a:xfrm>
            <a:off x="4583219" y="4521827"/>
            <a:ext cx="93005" cy="9300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6" name="Shape 2556"/>
          <p:cNvSpPr/>
          <p:nvPr/>
        </p:nvSpPr>
        <p:spPr>
          <a:xfrm>
            <a:off x="4622579" y="4506190"/>
            <a:ext cx="93005" cy="9300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7" name="Shape 2557"/>
          <p:cNvSpPr/>
          <p:nvPr/>
        </p:nvSpPr>
        <p:spPr>
          <a:xfrm>
            <a:off x="4480398" y="4440575"/>
            <a:ext cx="78460" cy="7846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8" name="Shape 2558"/>
          <p:cNvSpPr/>
          <p:nvPr/>
        </p:nvSpPr>
        <p:spPr>
          <a:xfrm>
            <a:off x="4340913" y="4507782"/>
            <a:ext cx="101618" cy="101618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9" name="Shape 2559"/>
          <p:cNvSpPr/>
          <p:nvPr/>
        </p:nvSpPr>
        <p:spPr>
          <a:xfrm>
            <a:off x="4248024" y="4671210"/>
            <a:ext cx="101618" cy="101618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0" name="Shape 2560"/>
          <p:cNvSpPr/>
          <p:nvPr/>
        </p:nvSpPr>
        <p:spPr>
          <a:xfrm>
            <a:off x="3887576" y="4621306"/>
            <a:ext cx="143575" cy="14357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1" name="Shape 2561"/>
          <p:cNvSpPr/>
          <p:nvPr/>
        </p:nvSpPr>
        <p:spPr>
          <a:xfrm>
            <a:off x="3614738" y="4407417"/>
            <a:ext cx="214312" cy="214312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Shape 2562"/>
          <p:cNvSpPr/>
          <p:nvPr/>
        </p:nvSpPr>
        <p:spPr>
          <a:xfrm>
            <a:off x="3614739" y="4468967"/>
            <a:ext cx="114895" cy="11489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3" name="Shape 2563"/>
          <p:cNvSpPr/>
          <p:nvPr/>
        </p:nvSpPr>
        <p:spPr>
          <a:xfrm>
            <a:off x="3445670" y="4451197"/>
            <a:ext cx="81389" cy="8138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Shape 2564"/>
          <p:cNvSpPr/>
          <p:nvPr/>
        </p:nvSpPr>
        <p:spPr>
          <a:xfrm>
            <a:off x="3632557" y="4151706"/>
            <a:ext cx="97077" cy="97077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5" name="Shape 2565"/>
          <p:cNvSpPr/>
          <p:nvPr/>
        </p:nvSpPr>
        <p:spPr>
          <a:xfrm>
            <a:off x="3406158" y="5122100"/>
            <a:ext cx="64130" cy="6413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6" name="Shape 2566"/>
          <p:cNvSpPr/>
          <p:nvPr/>
        </p:nvSpPr>
        <p:spPr>
          <a:xfrm>
            <a:off x="4106247" y="5122772"/>
            <a:ext cx="53999" cy="53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7" name="Shape 2567"/>
          <p:cNvSpPr/>
          <p:nvPr/>
        </p:nvSpPr>
        <p:spPr>
          <a:xfrm>
            <a:off x="4836236" y="5735804"/>
            <a:ext cx="43199" cy="431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8" name="Shape 2568"/>
          <p:cNvSpPr/>
          <p:nvPr/>
        </p:nvSpPr>
        <p:spPr>
          <a:xfrm>
            <a:off x="5700630" y="5423742"/>
            <a:ext cx="32400" cy="324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9" name="Shape 2569"/>
          <p:cNvSpPr/>
          <p:nvPr/>
        </p:nvSpPr>
        <p:spPr>
          <a:xfrm>
            <a:off x="3785735" y="3909369"/>
            <a:ext cx="115200" cy="1152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Shape 2570"/>
          <p:cNvSpPr/>
          <p:nvPr/>
        </p:nvSpPr>
        <p:spPr>
          <a:xfrm>
            <a:off x="4166611" y="4116445"/>
            <a:ext cx="158399" cy="1583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Shape 2571"/>
          <p:cNvSpPr/>
          <p:nvPr/>
        </p:nvSpPr>
        <p:spPr>
          <a:xfrm>
            <a:off x="4087616" y="4102863"/>
            <a:ext cx="89999" cy="89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Shape 2572"/>
          <p:cNvSpPr/>
          <p:nvPr/>
        </p:nvSpPr>
        <p:spPr>
          <a:xfrm>
            <a:off x="3707901" y="3718994"/>
            <a:ext cx="64800" cy="648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3" name="Shape 2573"/>
          <p:cNvSpPr/>
          <p:nvPr/>
        </p:nvSpPr>
        <p:spPr>
          <a:xfrm>
            <a:off x="4075833" y="3684526"/>
            <a:ext cx="244800" cy="2448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4" name="Shape 2574"/>
          <p:cNvSpPr/>
          <p:nvPr/>
        </p:nvSpPr>
        <p:spPr>
          <a:xfrm>
            <a:off x="4038292" y="3835260"/>
            <a:ext cx="97200" cy="972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5" name="Shape 2575"/>
          <p:cNvSpPr/>
          <p:nvPr/>
        </p:nvSpPr>
        <p:spPr>
          <a:xfrm>
            <a:off x="4172092" y="3719554"/>
            <a:ext cx="82799" cy="827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6" name="Shape 2576"/>
          <p:cNvSpPr/>
          <p:nvPr/>
        </p:nvSpPr>
        <p:spPr>
          <a:xfrm>
            <a:off x="4185077" y="3532909"/>
            <a:ext cx="125999" cy="125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7" name="Shape 2577"/>
          <p:cNvSpPr/>
          <p:nvPr/>
        </p:nvSpPr>
        <p:spPr>
          <a:xfrm>
            <a:off x="4237348" y="3396481"/>
            <a:ext cx="107999" cy="107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8" name="Shape 2578"/>
          <p:cNvSpPr/>
          <p:nvPr/>
        </p:nvSpPr>
        <p:spPr>
          <a:xfrm>
            <a:off x="4426399" y="3462008"/>
            <a:ext cx="100799" cy="1007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9" name="Shape 2579"/>
          <p:cNvSpPr/>
          <p:nvPr/>
        </p:nvSpPr>
        <p:spPr>
          <a:xfrm>
            <a:off x="4385651" y="3783368"/>
            <a:ext cx="179999" cy="179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0" name="Shape 2580"/>
          <p:cNvSpPr/>
          <p:nvPr/>
        </p:nvSpPr>
        <p:spPr>
          <a:xfrm>
            <a:off x="4334225" y="3845605"/>
            <a:ext cx="111600" cy="1116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1" name="Shape 2581"/>
          <p:cNvSpPr/>
          <p:nvPr/>
        </p:nvSpPr>
        <p:spPr>
          <a:xfrm>
            <a:off x="4606801" y="3392763"/>
            <a:ext cx="172799" cy="1727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2" name="Shape 2582"/>
          <p:cNvSpPr/>
          <p:nvPr/>
        </p:nvSpPr>
        <p:spPr>
          <a:xfrm>
            <a:off x="4656257" y="3345619"/>
            <a:ext cx="104400" cy="1044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3" name="Shape 2583"/>
          <p:cNvSpPr/>
          <p:nvPr/>
        </p:nvSpPr>
        <p:spPr>
          <a:xfrm>
            <a:off x="4329672" y="3653179"/>
            <a:ext cx="43199" cy="431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Shape 2584"/>
          <p:cNvSpPr/>
          <p:nvPr/>
        </p:nvSpPr>
        <p:spPr>
          <a:xfrm>
            <a:off x="4815855" y="3696273"/>
            <a:ext cx="36000" cy="36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5" name="Shape 2585"/>
          <p:cNvSpPr/>
          <p:nvPr/>
        </p:nvSpPr>
        <p:spPr>
          <a:xfrm>
            <a:off x="4498161" y="4608219"/>
            <a:ext cx="154800" cy="1548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6" name="Shape 2586"/>
          <p:cNvSpPr/>
          <p:nvPr/>
        </p:nvSpPr>
        <p:spPr>
          <a:xfrm>
            <a:off x="4760508" y="4151724"/>
            <a:ext cx="89999" cy="89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7" name="Shape 2587"/>
          <p:cNvSpPr/>
          <p:nvPr/>
        </p:nvSpPr>
        <p:spPr>
          <a:xfrm>
            <a:off x="4568296" y="3654437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8" name="Shape 2588"/>
          <p:cNvSpPr/>
          <p:nvPr/>
        </p:nvSpPr>
        <p:spPr>
          <a:xfrm>
            <a:off x="4366317" y="3543313"/>
            <a:ext cx="100799" cy="1007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Shape 2589"/>
          <p:cNvSpPr/>
          <p:nvPr/>
        </p:nvSpPr>
        <p:spPr>
          <a:xfrm>
            <a:off x="4393483" y="3570908"/>
            <a:ext cx="36000" cy="36000"/>
          </a:xfrm>
          <a:prstGeom prst="ellipse">
            <a:avLst/>
          </a:prstGeom>
          <a:gradFill>
            <a:gsLst>
              <a:gs pos="0">
                <a:srgbClr val="00C2ED">
                  <a:alpha val="75686"/>
                </a:srgbClr>
              </a:gs>
              <a:gs pos="51000">
                <a:srgbClr val="00C2ED">
                  <a:alpha val="75686"/>
                </a:srgbClr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0" name="Shape 2590"/>
          <p:cNvSpPr/>
          <p:nvPr/>
        </p:nvSpPr>
        <p:spPr>
          <a:xfrm>
            <a:off x="4884870" y="3515268"/>
            <a:ext cx="25199" cy="25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1" name="Shape 2591"/>
          <p:cNvSpPr/>
          <p:nvPr/>
        </p:nvSpPr>
        <p:spPr>
          <a:xfrm>
            <a:off x="4477756" y="3886834"/>
            <a:ext cx="25199" cy="25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2" name="Shape 2592"/>
          <p:cNvSpPr/>
          <p:nvPr/>
        </p:nvSpPr>
        <p:spPr>
          <a:xfrm>
            <a:off x="4990882" y="3471157"/>
            <a:ext cx="32400" cy="324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3" name="Shape 2593"/>
          <p:cNvGrpSpPr/>
          <p:nvPr/>
        </p:nvGrpSpPr>
        <p:grpSpPr>
          <a:xfrm>
            <a:off x="5462950" y="2626462"/>
            <a:ext cx="4691106" cy="2833784"/>
            <a:chOff x="5431644" y="742052"/>
            <a:chExt cx="4753199" cy="2833784"/>
          </a:xfrm>
        </p:grpSpPr>
        <p:sp>
          <p:nvSpPr>
            <p:cNvPr id="2594" name="Shape 2594"/>
            <p:cNvSpPr txBox="1"/>
            <p:nvPr/>
          </p:nvSpPr>
          <p:spPr>
            <a:xfrm>
              <a:off x="5549805" y="742052"/>
              <a:ext cx="4635038" cy="28337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24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These countries have the lowest income and the shortest life expectancy.</a:t>
              </a:r>
            </a:p>
          </p:txBody>
        </p:sp>
        <p:sp>
          <p:nvSpPr>
            <p:cNvPr id="2595" name="Shape 2595"/>
            <p:cNvSpPr/>
            <p:nvPr/>
          </p:nvSpPr>
          <p:spPr>
            <a:xfrm rot="-5400000">
              <a:off x="5403010" y="2077968"/>
              <a:ext cx="164019" cy="106751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6" name="Shape 2596"/>
          <p:cNvCxnSpPr/>
          <p:nvPr/>
        </p:nvCxnSpPr>
        <p:spPr>
          <a:xfrm>
            <a:off x="2374901" y="5868942"/>
            <a:ext cx="8293099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7" name="Shape 2597"/>
          <p:cNvCxnSpPr/>
          <p:nvPr/>
        </p:nvCxnSpPr>
        <p:spPr>
          <a:xfrm>
            <a:off x="2662445" y="779534"/>
            <a:ext cx="0" cy="5169599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9" name="Shape 2599"/>
          <p:cNvSpPr txBox="1"/>
          <p:nvPr/>
        </p:nvSpPr>
        <p:spPr>
          <a:xfrm>
            <a:off x="4617167" y="5938266"/>
            <a:ext cx="1518229" cy="5127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$5 000</a:t>
            </a:r>
          </a:p>
        </p:txBody>
      </p:sp>
      <p:sp>
        <p:nvSpPr>
          <p:cNvPr id="2600" name="Shape 2600"/>
          <p:cNvSpPr txBox="1"/>
          <p:nvPr/>
        </p:nvSpPr>
        <p:spPr>
          <a:xfrm>
            <a:off x="6814996" y="5938266"/>
            <a:ext cx="1806236" cy="5127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$50 000</a:t>
            </a:r>
          </a:p>
        </p:txBody>
      </p:sp>
      <p:cxnSp>
        <p:nvCxnSpPr>
          <p:cNvPr id="205" name="Shape 3230"/>
          <p:cNvCxnSpPr/>
          <p:nvPr/>
        </p:nvCxnSpPr>
        <p:spPr>
          <a:xfrm flipH="1">
            <a:off x="2631637" y="3345619"/>
            <a:ext cx="2513634" cy="2498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206" name="Shape 3231"/>
          <p:cNvCxnSpPr/>
          <p:nvPr/>
        </p:nvCxnSpPr>
        <p:spPr>
          <a:xfrm flipH="1">
            <a:off x="5096929" y="3404662"/>
            <a:ext cx="34887" cy="246428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18" name="Shape 3753"/>
          <p:cNvSpPr txBox="1"/>
          <p:nvPr/>
        </p:nvSpPr>
        <p:spPr>
          <a:xfrm>
            <a:off x="1544817" y="6451045"/>
            <a:ext cx="9143998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rgbClr val="B9CDDB"/>
              </a:buClr>
              <a:buSzPct val="25000"/>
            </a:pP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Adapted </a:t>
            </a: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from http://</a:t>
            </a:r>
            <a:r>
              <a:rPr lang="en-US" sz="1100" dirty="0" err="1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www.gapminder.org</a:t>
            </a: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</a:p>
        </p:txBody>
      </p:sp>
      <p:sp>
        <p:nvSpPr>
          <p:cNvPr id="203" name="Shape 249"/>
          <p:cNvSpPr txBox="1"/>
          <p:nvPr/>
        </p:nvSpPr>
        <p:spPr>
          <a:xfrm rot="16200000">
            <a:off x="640261" y="2718992"/>
            <a:ext cx="2264486" cy="498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3200" b="1" dirty="0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Lifespan</a:t>
            </a:r>
          </a:p>
        </p:txBody>
      </p:sp>
      <p:sp>
        <p:nvSpPr>
          <p:cNvPr id="208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  <p:sp>
        <p:nvSpPr>
          <p:cNvPr id="209" name="TextBox 208"/>
          <p:cNvSpPr txBox="1"/>
          <p:nvPr/>
        </p:nvSpPr>
        <p:spPr>
          <a:xfrm>
            <a:off x="8873833" y="6215738"/>
            <a:ext cx="1130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(2012)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25754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23144" y="622300"/>
            <a:ext cx="9144854" cy="5638195"/>
            <a:chOff x="-857" y="622299"/>
            <a:chExt cx="9316929" cy="6165602"/>
          </a:xfrm>
        </p:grpSpPr>
        <p:sp>
          <p:nvSpPr>
            <p:cNvPr id="2815" name="Shape 2815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453101" y="143663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192166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188215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Shape 2843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Shape 2879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Shape 2886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Shape 2900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Shape 2901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Shape 2906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Shape 2951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Shape 2952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Shape 2953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Shape 2954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Shape 2955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Shape 2958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Shape 2959"/>
            <p:cNvSpPr/>
            <p:nvPr/>
          </p:nvSpPr>
          <p:spPr>
            <a:xfrm>
              <a:off x="1107637" y="622299"/>
              <a:ext cx="8036360" cy="5780766"/>
            </a:xfrm>
            <a:prstGeom prst="rect">
              <a:avLst/>
            </a:prstGeom>
            <a:solidFill>
              <a:schemeClr val="lt1">
                <a:alpha val="8274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69" name="Shape 2969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0" name="Shape 2970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1" name="Shape 2971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2" name="Shape 2972"/>
            <p:cNvCxnSpPr/>
            <p:nvPr/>
          </p:nvCxnSpPr>
          <p:spPr>
            <a:xfrm rot="10800000">
              <a:off x="105906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73" name="Shape 2973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2974" name="Shape 2974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5" name="Shape 2975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76" name="Shape 2976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2977" name="Shape 2977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2978" name="Shape 2978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cxnSp>
          <p:nvCxnSpPr>
            <p:cNvPr id="2980" name="Shape 2980"/>
            <p:cNvCxnSpPr/>
            <p:nvPr/>
          </p:nvCxnSpPr>
          <p:spPr>
            <a:xfrm>
              <a:off x="175089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1" name="Shape 2981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2982" name="Shape 2982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Shape 2985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Shape 2986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Shape 2987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Shape 2988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Shape 2990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Shape 3000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Shape 3001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Shape 3002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Shape 3004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Shape 3009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Shape 3010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Shape 3011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14" name="Shape 3014"/>
            <p:cNvGrpSpPr/>
            <p:nvPr/>
          </p:nvGrpSpPr>
          <p:grpSpPr>
            <a:xfrm>
              <a:off x="4760100" y="2251545"/>
              <a:ext cx="3132838" cy="3115660"/>
              <a:chOff x="5269950" y="858041"/>
              <a:chExt cx="3174304" cy="3115660"/>
            </a:xfrm>
          </p:grpSpPr>
          <p:sp>
            <p:nvSpPr>
              <p:cNvPr id="3015" name="Shape 3015"/>
              <p:cNvSpPr txBox="1"/>
              <p:nvPr/>
            </p:nvSpPr>
            <p:spPr>
              <a:xfrm>
                <a:off x="5269950" y="1011274"/>
                <a:ext cx="3174304" cy="2962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ct val="25000"/>
                </a:pPr>
                <a:r>
                  <a:rPr lang="en-US" sz="24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These countries have the highest income and the longest life expectancy.</a:t>
                </a:r>
              </a:p>
            </p:txBody>
          </p:sp>
          <p:sp>
            <p:nvSpPr>
              <p:cNvPr id="3016" name="Shape 3016"/>
              <p:cNvSpPr/>
              <p:nvPr/>
            </p:nvSpPr>
            <p:spPr>
              <a:xfrm>
                <a:off x="6774007" y="858041"/>
                <a:ext cx="166189" cy="105355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017" name="Shape 3017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8" name="Shape 3018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20" name="Shape 3020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sp>
          <p:nvSpPr>
            <p:cNvPr id="3021" name="Shape 3021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cxnSp>
          <p:nvCxnSpPr>
            <p:cNvPr id="203" name="Shape 3230"/>
            <p:cNvCxnSpPr/>
            <p:nvPr/>
          </p:nvCxnSpPr>
          <p:spPr>
            <a:xfrm flipH="1">
              <a:off x="5624748" y="2255680"/>
              <a:ext cx="1855103" cy="7152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Shape 3231"/>
            <p:cNvCxnSpPr/>
            <p:nvPr/>
          </p:nvCxnSpPr>
          <p:spPr>
            <a:xfrm flipH="1">
              <a:off x="5594095" y="859304"/>
              <a:ext cx="42730" cy="1471882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sp>
          <p:nvSpPr>
            <p:cNvPr id="210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	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from 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sp>
          <p:nvSpPr>
            <p:cNvPr id="205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349833" y="6215738"/>
              <a:ext cx="1154975" cy="572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(2012)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27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1836" y="1578676"/>
            <a:ext cx="213755" cy="21375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3071624" y="157867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301834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113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9612" y="2657001"/>
            <a:ext cx="47628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Light brown represents 1</a:t>
            </a:r>
          </a:p>
          <a:p>
            <a:r>
              <a:rPr lang="en-US" sz="2400" b="1" dirty="0"/>
              <a:t>Blue represents 0</a:t>
            </a:r>
          </a:p>
          <a:p>
            <a:endParaRPr lang="en-US" sz="2400" b="1" dirty="0"/>
          </a:p>
          <a:p>
            <a:r>
              <a:rPr lang="en-US" sz="2400" b="1" dirty="0"/>
              <a:t>Data stream is a sequence of 0 or 1s</a:t>
            </a:r>
          </a:p>
        </p:txBody>
      </p:sp>
    </p:spTree>
    <p:extLst>
      <p:ext uri="{BB962C8B-B14F-4D97-AF65-F5344CB8AC3E}">
        <p14:creationId xmlns:p14="http://schemas.microsoft.com/office/powerpoint/2010/main" val="8831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Shape 3026"/>
          <p:cNvSpPr txBox="1"/>
          <p:nvPr/>
        </p:nvSpPr>
        <p:spPr>
          <a:xfrm>
            <a:off x="6604371" y="5912737"/>
            <a:ext cx="1806236" cy="5127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$50 000</a:t>
            </a:r>
          </a:p>
        </p:txBody>
      </p:sp>
      <p:sp>
        <p:nvSpPr>
          <p:cNvPr id="3027" name="Shape 3027"/>
          <p:cNvSpPr txBox="1"/>
          <p:nvPr/>
        </p:nvSpPr>
        <p:spPr>
          <a:xfrm>
            <a:off x="4406542" y="5912737"/>
            <a:ext cx="1518229" cy="5127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$5 000</a:t>
            </a:r>
          </a:p>
        </p:txBody>
      </p:sp>
      <p:cxnSp>
        <p:nvCxnSpPr>
          <p:cNvPr id="3028" name="Shape 3028"/>
          <p:cNvCxnSpPr/>
          <p:nvPr/>
        </p:nvCxnSpPr>
        <p:spPr>
          <a:xfrm>
            <a:off x="2164276" y="5843413"/>
            <a:ext cx="8293099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9" name="Shape 3029"/>
          <p:cNvCxnSpPr/>
          <p:nvPr/>
        </p:nvCxnSpPr>
        <p:spPr>
          <a:xfrm>
            <a:off x="2243650" y="754005"/>
            <a:ext cx="0" cy="5169599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0" name="Shape 3030"/>
          <p:cNvSpPr txBox="1"/>
          <p:nvPr/>
        </p:nvSpPr>
        <p:spPr>
          <a:xfrm>
            <a:off x="2240473" y="691928"/>
            <a:ext cx="2264486" cy="498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36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Lifespan</a:t>
            </a:r>
          </a:p>
        </p:txBody>
      </p:sp>
      <p:sp>
        <p:nvSpPr>
          <p:cNvPr id="3031" name="Shape 3031"/>
          <p:cNvSpPr/>
          <p:nvPr/>
        </p:nvSpPr>
        <p:spPr>
          <a:xfrm>
            <a:off x="6766477" y="1411108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2" name="Shape 3032"/>
          <p:cNvSpPr/>
          <p:nvPr/>
        </p:nvSpPr>
        <p:spPr>
          <a:xfrm>
            <a:off x="7249259" y="1140789"/>
            <a:ext cx="133615" cy="133615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3" name="Shape 3033"/>
          <p:cNvSpPr/>
          <p:nvPr/>
        </p:nvSpPr>
        <p:spPr>
          <a:xfrm>
            <a:off x="5241527" y="3949822"/>
            <a:ext cx="329807" cy="329807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4" name="Shape 3034"/>
          <p:cNvSpPr/>
          <p:nvPr/>
        </p:nvSpPr>
        <p:spPr>
          <a:xfrm>
            <a:off x="5595890" y="4029182"/>
            <a:ext cx="129145" cy="12914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5" name="Shape 3035"/>
          <p:cNvSpPr/>
          <p:nvPr/>
        </p:nvSpPr>
        <p:spPr>
          <a:xfrm>
            <a:off x="5873734" y="4035689"/>
            <a:ext cx="73553" cy="73553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6" name="Shape 3036"/>
          <p:cNvSpPr/>
          <p:nvPr/>
        </p:nvSpPr>
        <p:spPr>
          <a:xfrm>
            <a:off x="6047300" y="3996435"/>
            <a:ext cx="191260" cy="19126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7" name="Shape 3037"/>
          <p:cNvSpPr/>
          <p:nvPr/>
        </p:nvSpPr>
        <p:spPr>
          <a:xfrm>
            <a:off x="6556062" y="4240560"/>
            <a:ext cx="48450" cy="4845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8" name="Shape 3038"/>
          <p:cNvSpPr/>
          <p:nvPr/>
        </p:nvSpPr>
        <p:spPr>
          <a:xfrm>
            <a:off x="5401980" y="3923051"/>
            <a:ext cx="57714" cy="57714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9" name="Shape 3039"/>
          <p:cNvSpPr/>
          <p:nvPr/>
        </p:nvSpPr>
        <p:spPr>
          <a:xfrm>
            <a:off x="4601057" y="4250538"/>
            <a:ext cx="140854" cy="140854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0" name="Shape 3040"/>
          <p:cNvSpPr/>
          <p:nvPr/>
        </p:nvSpPr>
        <p:spPr>
          <a:xfrm>
            <a:off x="4681601" y="4222258"/>
            <a:ext cx="140854" cy="140854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1" name="Shape 3041"/>
          <p:cNvSpPr/>
          <p:nvPr/>
        </p:nvSpPr>
        <p:spPr>
          <a:xfrm>
            <a:off x="4756789" y="4535913"/>
            <a:ext cx="123696" cy="123696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2" name="Shape 3042"/>
          <p:cNvSpPr/>
          <p:nvPr/>
        </p:nvSpPr>
        <p:spPr>
          <a:xfrm>
            <a:off x="4372594" y="4496298"/>
            <a:ext cx="93005" cy="9300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3" name="Shape 3043"/>
          <p:cNvSpPr/>
          <p:nvPr/>
        </p:nvSpPr>
        <p:spPr>
          <a:xfrm>
            <a:off x="4411954" y="4480661"/>
            <a:ext cx="93005" cy="9300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4" name="Shape 3044"/>
          <p:cNvSpPr/>
          <p:nvPr/>
        </p:nvSpPr>
        <p:spPr>
          <a:xfrm>
            <a:off x="4269773" y="4415046"/>
            <a:ext cx="78460" cy="7846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5" name="Shape 3045"/>
          <p:cNvSpPr/>
          <p:nvPr/>
        </p:nvSpPr>
        <p:spPr>
          <a:xfrm>
            <a:off x="4130288" y="4482253"/>
            <a:ext cx="101618" cy="101618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6" name="Shape 3046"/>
          <p:cNvSpPr/>
          <p:nvPr/>
        </p:nvSpPr>
        <p:spPr>
          <a:xfrm>
            <a:off x="4037399" y="4645681"/>
            <a:ext cx="101618" cy="101618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3676951" y="4595777"/>
            <a:ext cx="143575" cy="14357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8" name="Shape 3048"/>
          <p:cNvSpPr/>
          <p:nvPr/>
        </p:nvSpPr>
        <p:spPr>
          <a:xfrm>
            <a:off x="3404113" y="4381888"/>
            <a:ext cx="214312" cy="214312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9" name="Shape 3049"/>
          <p:cNvSpPr/>
          <p:nvPr/>
        </p:nvSpPr>
        <p:spPr>
          <a:xfrm>
            <a:off x="3404114" y="4443438"/>
            <a:ext cx="114895" cy="114895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Shape 3050"/>
          <p:cNvSpPr/>
          <p:nvPr/>
        </p:nvSpPr>
        <p:spPr>
          <a:xfrm>
            <a:off x="3235045" y="4425668"/>
            <a:ext cx="81389" cy="8138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1" name="Shape 3051"/>
          <p:cNvSpPr/>
          <p:nvPr/>
        </p:nvSpPr>
        <p:spPr>
          <a:xfrm>
            <a:off x="3421932" y="4126177"/>
            <a:ext cx="97077" cy="97077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2" name="Shape 3052"/>
          <p:cNvSpPr/>
          <p:nvPr/>
        </p:nvSpPr>
        <p:spPr>
          <a:xfrm>
            <a:off x="3195533" y="5096571"/>
            <a:ext cx="64130" cy="6413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Shape 3053"/>
          <p:cNvSpPr/>
          <p:nvPr/>
        </p:nvSpPr>
        <p:spPr>
          <a:xfrm>
            <a:off x="3895622" y="5097243"/>
            <a:ext cx="53999" cy="53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4" name="Shape 3054"/>
          <p:cNvSpPr/>
          <p:nvPr/>
        </p:nvSpPr>
        <p:spPr>
          <a:xfrm>
            <a:off x="4625611" y="5710275"/>
            <a:ext cx="43199" cy="431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5" name="Shape 3055"/>
          <p:cNvSpPr/>
          <p:nvPr/>
        </p:nvSpPr>
        <p:spPr>
          <a:xfrm>
            <a:off x="5490005" y="5398213"/>
            <a:ext cx="32400" cy="324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6" name="Shape 3056"/>
          <p:cNvSpPr/>
          <p:nvPr/>
        </p:nvSpPr>
        <p:spPr>
          <a:xfrm>
            <a:off x="3575110" y="3883840"/>
            <a:ext cx="115200" cy="1152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7" name="Shape 3057"/>
          <p:cNvSpPr/>
          <p:nvPr/>
        </p:nvSpPr>
        <p:spPr>
          <a:xfrm>
            <a:off x="3955986" y="4090916"/>
            <a:ext cx="158399" cy="1583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Shape 3058"/>
          <p:cNvSpPr/>
          <p:nvPr/>
        </p:nvSpPr>
        <p:spPr>
          <a:xfrm>
            <a:off x="3876991" y="4077334"/>
            <a:ext cx="89999" cy="89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Shape 3059"/>
          <p:cNvSpPr/>
          <p:nvPr/>
        </p:nvSpPr>
        <p:spPr>
          <a:xfrm>
            <a:off x="3497276" y="3693465"/>
            <a:ext cx="64800" cy="648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Shape 3060"/>
          <p:cNvSpPr/>
          <p:nvPr/>
        </p:nvSpPr>
        <p:spPr>
          <a:xfrm>
            <a:off x="3865208" y="3658997"/>
            <a:ext cx="244800" cy="2448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827667" y="3809731"/>
            <a:ext cx="97200" cy="972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2" name="Shape 3062"/>
          <p:cNvSpPr/>
          <p:nvPr/>
        </p:nvSpPr>
        <p:spPr>
          <a:xfrm>
            <a:off x="3961467" y="3694025"/>
            <a:ext cx="82799" cy="827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3" name="Shape 3063"/>
          <p:cNvSpPr/>
          <p:nvPr/>
        </p:nvSpPr>
        <p:spPr>
          <a:xfrm>
            <a:off x="3974452" y="3507380"/>
            <a:ext cx="125999" cy="125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4" name="Shape 3064"/>
          <p:cNvSpPr/>
          <p:nvPr/>
        </p:nvSpPr>
        <p:spPr>
          <a:xfrm>
            <a:off x="4026723" y="3370952"/>
            <a:ext cx="107999" cy="107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5" name="Shape 3065"/>
          <p:cNvSpPr/>
          <p:nvPr/>
        </p:nvSpPr>
        <p:spPr>
          <a:xfrm>
            <a:off x="4215774" y="3436479"/>
            <a:ext cx="100799" cy="1007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6" name="Shape 3066"/>
          <p:cNvSpPr/>
          <p:nvPr/>
        </p:nvSpPr>
        <p:spPr>
          <a:xfrm>
            <a:off x="4175026" y="3757839"/>
            <a:ext cx="179999" cy="1799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Shape 3067"/>
          <p:cNvSpPr/>
          <p:nvPr/>
        </p:nvSpPr>
        <p:spPr>
          <a:xfrm>
            <a:off x="4123600" y="3820076"/>
            <a:ext cx="111600" cy="1116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8" name="Shape 3068"/>
          <p:cNvSpPr/>
          <p:nvPr/>
        </p:nvSpPr>
        <p:spPr>
          <a:xfrm>
            <a:off x="4396176" y="3367234"/>
            <a:ext cx="172799" cy="1727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Shape 3069"/>
          <p:cNvSpPr/>
          <p:nvPr/>
        </p:nvSpPr>
        <p:spPr>
          <a:xfrm>
            <a:off x="4445632" y="3320090"/>
            <a:ext cx="104400" cy="1044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0" name="Shape 3070"/>
          <p:cNvSpPr/>
          <p:nvPr/>
        </p:nvSpPr>
        <p:spPr>
          <a:xfrm>
            <a:off x="4119047" y="3627650"/>
            <a:ext cx="43199" cy="431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1" name="Shape 3071"/>
          <p:cNvSpPr/>
          <p:nvPr/>
        </p:nvSpPr>
        <p:spPr>
          <a:xfrm>
            <a:off x="4605230" y="3670744"/>
            <a:ext cx="36000" cy="36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2" name="Shape 3072"/>
          <p:cNvSpPr/>
          <p:nvPr/>
        </p:nvSpPr>
        <p:spPr>
          <a:xfrm>
            <a:off x="4780257" y="3445628"/>
            <a:ext cx="32400" cy="324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3" name="Shape 3073"/>
          <p:cNvSpPr/>
          <p:nvPr/>
        </p:nvSpPr>
        <p:spPr>
          <a:xfrm>
            <a:off x="4793546" y="2877504"/>
            <a:ext cx="144000" cy="144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4" name="Shape 3074"/>
          <p:cNvSpPr/>
          <p:nvPr/>
        </p:nvSpPr>
        <p:spPr>
          <a:xfrm>
            <a:off x="5541925" y="2128627"/>
            <a:ext cx="162000" cy="162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5" name="Shape 3075"/>
          <p:cNvSpPr/>
          <p:nvPr/>
        </p:nvSpPr>
        <p:spPr>
          <a:xfrm>
            <a:off x="6422487" y="2335704"/>
            <a:ext cx="36000" cy="36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6" name="Shape 3076"/>
          <p:cNvSpPr/>
          <p:nvPr/>
        </p:nvSpPr>
        <p:spPr>
          <a:xfrm>
            <a:off x="6772531" y="2336754"/>
            <a:ext cx="21599" cy="215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7" name="Shape 3077"/>
          <p:cNvSpPr/>
          <p:nvPr/>
        </p:nvSpPr>
        <p:spPr>
          <a:xfrm>
            <a:off x="5474385" y="2209627"/>
            <a:ext cx="36000" cy="36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8" name="Shape 3078"/>
          <p:cNvSpPr/>
          <p:nvPr/>
        </p:nvSpPr>
        <p:spPr>
          <a:xfrm>
            <a:off x="4287536" y="4582690"/>
            <a:ext cx="154800" cy="1548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9" name="Shape 3079"/>
          <p:cNvSpPr/>
          <p:nvPr/>
        </p:nvSpPr>
        <p:spPr>
          <a:xfrm>
            <a:off x="4549883" y="4126195"/>
            <a:ext cx="89999" cy="89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0" name="Shape 3080"/>
          <p:cNvSpPr/>
          <p:nvPr/>
        </p:nvSpPr>
        <p:spPr>
          <a:xfrm>
            <a:off x="4357671" y="3628908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1" name="Shape 3081"/>
          <p:cNvSpPr/>
          <p:nvPr/>
        </p:nvSpPr>
        <p:spPr>
          <a:xfrm>
            <a:off x="4871878" y="2881151"/>
            <a:ext cx="900000" cy="900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2" name="Shape 3082"/>
          <p:cNvSpPr/>
          <p:nvPr/>
        </p:nvSpPr>
        <p:spPr>
          <a:xfrm>
            <a:off x="4993467" y="3206135"/>
            <a:ext cx="346936" cy="346936"/>
          </a:xfrm>
          <a:prstGeom prst="ellipse">
            <a:avLst/>
          </a:prstGeom>
          <a:gradFill>
            <a:gsLst>
              <a:gs pos="0">
                <a:srgbClr val="FF6473">
                  <a:alpha val="75294"/>
                </a:srgbClr>
              </a:gs>
              <a:gs pos="51000">
                <a:srgbClr val="FF6473">
                  <a:alpha val="75294"/>
                </a:srgbClr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3" name="Shape 3083"/>
          <p:cNvSpPr/>
          <p:nvPr/>
        </p:nvSpPr>
        <p:spPr>
          <a:xfrm>
            <a:off x="4934644" y="3406687"/>
            <a:ext cx="151200" cy="1512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4" name="Shape 3084"/>
          <p:cNvSpPr/>
          <p:nvPr/>
        </p:nvSpPr>
        <p:spPr>
          <a:xfrm>
            <a:off x="5172793" y="3286409"/>
            <a:ext cx="76127" cy="76127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5" name="Shape 3085"/>
          <p:cNvSpPr/>
          <p:nvPr/>
        </p:nvSpPr>
        <p:spPr>
          <a:xfrm>
            <a:off x="5043017" y="3132222"/>
            <a:ext cx="125999" cy="125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6" name="Shape 3086"/>
          <p:cNvSpPr/>
          <p:nvPr/>
        </p:nvSpPr>
        <p:spPr>
          <a:xfrm>
            <a:off x="4867065" y="3094898"/>
            <a:ext cx="179999" cy="179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7" name="Shape 3087"/>
          <p:cNvSpPr/>
          <p:nvPr/>
        </p:nvSpPr>
        <p:spPr>
          <a:xfrm>
            <a:off x="5214540" y="2760497"/>
            <a:ext cx="151743" cy="151743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8" name="Shape 3088"/>
          <p:cNvSpPr/>
          <p:nvPr/>
        </p:nvSpPr>
        <p:spPr>
          <a:xfrm>
            <a:off x="5395202" y="2665953"/>
            <a:ext cx="254407" cy="254407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5685405" y="3298442"/>
            <a:ext cx="46628" cy="46628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0" name="Shape 3090"/>
          <p:cNvSpPr/>
          <p:nvPr/>
        </p:nvSpPr>
        <p:spPr>
          <a:xfrm>
            <a:off x="5490958" y="3582763"/>
            <a:ext cx="46628" cy="46628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1" name="Shape 3091"/>
          <p:cNvSpPr/>
          <p:nvPr/>
        </p:nvSpPr>
        <p:spPr>
          <a:xfrm>
            <a:off x="4735805" y="3034412"/>
            <a:ext cx="105606" cy="105606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2" name="Shape 3092"/>
          <p:cNvSpPr/>
          <p:nvPr/>
        </p:nvSpPr>
        <p:spPr>
          <a:xfrm>
            <a:off x="4454659" y="2713618"/>
            <a:ext cx="314482" cy="314482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3" name="Shape 3093"/>
          <p:cNvSpPr/>
          <p:nvPr/>
        </p:nvSpPr>
        <p:spPr>
          <a:xfrm>
            <a:off x="4641580" y="2945946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4" name="Shape 3094"/>
          <p:cNvSpPr/>
          <p:nvPr/>
        </p:nvSpPr>
        <p:spPr>
          <a:xfrm>
            <a:off x="4578200" y="2719606"/>
            <a:ext cx="64800" cy="648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5" name="Shape 3095"/>
          <p:cNvSpPr/>
          <p:nvPr/>
        </p:nvSpPr>
        <p:spPr>
          <a:xfrm>
            <a:off x="4415991" y="2670945"/>
            <a:ext cx="146198" cy="146198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6" name="Shape 3096"/>
          <p:cNvSpPr/>
          <p:nvPr/>
        </p:nvSpPr>
        <p:spPr>
          <a:xfrm>
            <a:off x="3992508" y="2563955"/>
            <a:ext cx="140399" cy="1403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7" name="Shape 3097"/>
          <p:cNvSpPr/>
          <p:nvPr/>
        </p:nvSpPr>
        <p:spPr>
          <a:xfrm>
            <a:off x="5108520" y="2403181"/>
            <a:ext cx="133199" cy="133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8" name="Shape 3098"/>
          <p:cNvSpPr/>
          <p:nvPr/>
        </p:nvSpPr>
        <p:spPr>
          <a:xfrm>
            <a:off x="5189044" y="1816378"/>
            <a:ext cx="248400" cy="2484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Shape 3099"/>
          <p:cNvSpPr/>
          <p:nvPr/>
        </p:nvSpPr>
        <p:spPr>
          <a:xfrm>
            <a:off x="5031492" y="2129784"/>
            <a:ext cx="64800" cy="648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Shape 3100"/>
          <p:cNvSpPr/>
          <p:nvPr/>
        </p:nvSpPr>
        <p:spPr>
          <a:xfrm>
            <a:off x="5649607" y="1422591"/>
            <a:ext cx="936000" cy="9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1" name="Shape 3101"/>
          <p:cNvSpPr/>
          <p:nvPr/>
        </p:nvSpPr>
        <p:spPr>
          <a:xfrm>
            <a:off x="6634420" y="1995186"/>
            <a:ext cx="82799" cy="827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2" name="Shape 3102"/>
          <p:cNvSpPr/>
          <p:nvPr/>
        </p:nvSpPr>
        <p:spPr>
          <a:xfrm>
            <a:off x="5980626" y="1780067"/>
            <a:ext cx="97200" cy="972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5811228" y="1906274"/>
            <a:ext cx="129600" cy="1296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4" name="Shape 3104"/>
          <p:cNvSpPr/>
          <p:nvPr/>
        </p:nvSpPr>
        <p:spPr>
          <a:xfrm>
            <a:off x="6220288" y="1567467"/>
            <a:ext cx="215999" cy="215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5" name="Shape 3105"/>
          <p:cNvSpPr/>
          <p:nvPr/>
        </p:nvSpPr>
        <p:spPr>
          <a:xfrm>
            <a:off x="6404864" y="1631710"/>
            <a:ext cx="72000" cy="72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6" name="Shape 3106"/>
          <p:cNvSpPr/>
          <p:nvPr/>
        </p:nvSpPr>
        <p:spPr>
          <a:xfrm>
            <a:off x="6256605" y="2519037"/>
            <a:ext cx="162000" cy="162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Shape 3107"/>
          <p:cNvSpPr/>
          <p:nvPr/>
        </p:nvSpPr>
        <p:spPr>
          <a:xfrm>
            <a:off x="6691073" y="2066768"/>
            <a:ext cx="162000" cy="162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8" name="Shape 3108"/>
          <p:cNvSpPr/>
          <p:nvPr/>
        </p:nvSpPr>
        <p:spPr>
          <a:xfrm>
            <a:off x="5840684" y="3477816"/>
            <a:ext cx="53999" cy="53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9" name="Shape 3109"/>
          <p:cNvSpPr/>
          <p:nvPr/>
        </p:nvSpPr>
        <p:spPr>
          <a:xfrm>
            <a:off x="6218648" y="3101752"/>
            <a:ext cx="64800" cy="648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687511" y="3031541"/>
            <a:ext cx="118799" cy="1187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1" name="Shape 3111"/>
          <p:cNvSpPr/>
          <p:nvPr/>
        </p:nvSpPr>
        <p:spPr>
          <a:xfrm>
            <a:off x="5685405" y="2516643"/>
            <a:ext cx="405008" cy="405008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2" name="Shape 3112"/>
          <p:cNvSpPr/>
          <p:nvPr/>
        </p:nvSpPr>
        <p:spPr>
          <a:xfrm>
            <a:off x="5899660" y="2534079"/>
            <a:ext cx="234000" cy="234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5251051" y="2523412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4" name="Shape 3114"/>
          <p:cNvSpPr/>
          <p:nvPr/>
        </p:nvSpPr>
        <p:spPr>
          <a:xfrm>
            <a:off x="5701577" y="2841190"/>
            <a:ext cx="50399" cy="503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5" name="Shape 3115"/>
          <p:cNvSpPr/>
          <p:nvPr/>
        </p:nvSpPr>
        <p:spPr>
          <a:xfrm>
            <a:off x="5780429" y="2792907"/>
            <a:ext cx="25199" cy="251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6" name="Shape 3116"/>
          <p:cNvSpPr/>
          <p:nvPr/>
        </p:nvSpPr>
        <p:spPr>
          <a:xfrm>
            <a:off x="6067193" y="1516814"/>
            <a:ext cx="25199" cy="25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7" name="Shape 3117"/>
          <p:cNvSpPr/>
          <p:nvPr/>
        </p:nvSpPr>
        <p:spPr>
          <a:xfrm>
            <a:off x="6923143" y="1272197"/>
            <a:ext cx="197999" cy="197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8" name="Shape 3118"/>
          <p:cNvSpPr/>
          <p:nvPr/>
        </p:nvSpPr>
        <p:spPr>
          <a:xfrm>
            <a:off x="7053774" y="833776"/>
            <a:ext cx="277199" cy="277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9" name="Shape 3119"/>
          <p:cNvSpPr/>
          <p:nvPr/>
        </p:nvSpPr>
        <p:spPr>
          <a:xfrm>
            <a:off x="7464681" y="2012924"/>
            <a:ext cx="43199" cy="43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0" name="Shape 3120"/>
          <p:cNvSpPr/>
          <p:nvPr/>
        </p:nvSpPr>
        <p:spPr>
          <a:xfrm>
            <a:off x="7626443" y="1889272"/>
            <a:ext cx="79199" cy="79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1" name="Shape 3121"/>
          <p:cNvSpPr/>
          <p:nvPr/>
        </p:nvSpPr>
        <p:spPr>
          <a:xfrm>
            <a:off x="7801803" y="1604713"/>
            <a:ext cx="32400" cy="324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2" name="Shape 3122"/>
          <p:cNvSpPr/>
          <p:nvPr/>
        </p:nvSpPr>
        <p:spPr>
          <a:xfrm>
            <a:off x="7844286" y="1136998"/>
            <a:ext cx="82799" cy="827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3" name="Shape 3123"/>
          <p:cNvSpPr/>
          <p:nvPr/>
        </p:nvSpPr>
        <p:spPr>
          <a:xfrm>
            <a:off x="7310854" y="1117947"/>
            <a:ext cx="125999" cy="125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4" name="Shape 3124"/>
          <p:cNvSpPr/>
          <p:nvPr/>
        </p:nvSpPr>
        <p:spPr>
          <a:xfrm>
            <a:off x="7992329" y="1365666"/>
            <a:ext cx="53999" cy="539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5" name="Shape 3125"/>
          <p:cNvSpPr/>
          <p:nvPr/>
        </p:nvSpPr>
        <p:spPr>
          <a:xfrm>
            <a:off x="8409047" y="1172942"/>
            <a:ext cx="43199" cy="43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6" name="Shape 3126"/>
          <p:cNvSpPr/>
          <p:nvPr/>
        </p:nvSpPr>
        <p:spPr>
          <a:xfrm>
            <a:off x="6647532" y="2463576"/>
            <a:ext cx="295116" cy="295116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7" name="Shape 3127"/>
          <p:cNvSpPr/>
          <p:nvPr/>
        </p:nvSpPr>
        <p:spPr>
          <a:xfrm>
            <a:off x="6436288" y="2723468"/>
            <a:ext cx="82213" cy="82213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8" name="Shape 3128"/>
          <p:cNvSpPr/>
          <p:nvPr/>
        </p:nvSpPr>
        <p:spPr>
          <a:xfrm>
            <a:off x="6410118" y="2438818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9" name="Shape 3129"/>
          <p:cNvSpPr/>
          <p:nvPr/>
        </p:nvSpPr>
        <p:spPr>
          <a:xfrm>
            <a:off x="5701826" y="2461862"/>
            <a:ext cx="166494" cy="166494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5570617" y="2360682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1" name="Shape 3131"/>
          <p:cNvSpPr/>
          <p:nvPr/>
        </p:nvSpPr>
        <p:spPr>
          <a:xfrm>
            <a:off x="5649489" y="2244457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2" name="Shape 3132"/>
          <p:cNvSpPr/>
          <p:nvPr/>
        </p:nvSpPr>
        <p:spPr>
          <a:xfrm>
            <a:off x="5846308" y="1737537"/>
            <a:ext cx="64800" cy="648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3" name="Shape 3133"/>
          <p:cNvSpPr/>
          <p:nvPr/>
        </p:nvSpPr>
        <p:spPr>
          <a:xfrm>
            <a:off x="6448697" y="1836543"/>
            <a:ext cx="215999" cy="215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4" name="Shape 3134"/>
          <p:cNvSpPr/>
          <p:nvPr/>
        </p:nvSpPr>
        <p:spPr>
          <a:xfrm>
            <a:off x="6463824" y="2010713"/>
            <a:ext cx="125999" cy="125999"/>
          </a:xfrm>
          <a:prstGeom prst="ellipse">
            <a:avLst/>
          </a:prstGeom>
          <a:gradFill>
            <a:gsLst>
              <a:gs pos="0">
                <a:srgbClr val="FFDB00">
                  <a:alpha val="74901"/>
                </a:srgbClr>
              </a:gs>
              <a:gs pos="51000">
                <a:srgbClr val="FFDB00">
                  <a:alpha val="74901"/>
                </a:srgbClr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Shape 3135"/>
          <p:cNvSpPr/>
          <p:nvPr/>
        </p:nvSpPr>
        <p:spPr>
          <a:xfrm>
            <a:off x="6846269" y="1927221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6" name="Shape 3136"/>
          <p:cNvSpPr/>
          <p:nvPr/>
        </p:nvSpPr>
        <p:spPr>
          <a:xfrm>
            <a:off x="6667245" y="1780995"/>
            <a:ext cx="158399" cy="1583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7" name="Shape 3137"/>
          <p:cNvSpPr/>
          <p:nvPr/>
        </p:nvSpPr>
        <p:spPr>
          <a:xfrm>
            <a:off x="6860202" y="1637768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8" name="Shape 3138"/>
          <p:cNvSpPr/>
          <p:nvPr/>
        </p:nvSpPr>
        <p:spPr>
          <a:xfrm>
            <a:off x="6705881" y="1966797"/>
            <a:ext cx="82799" cy="827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9" name="Shape 3139"/>
          <p:cNvSpPr/>
          <p:nvPr/>
        </p:nvSpPr>
        <p:spPr>
          <a:xfrm>
            <a:off x="6707717" y="2052543"/>
            <a:ext cx="50399" cy="503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0" name="Shape 3140"/>
          <p:cNvSpPr/>
          <p:nvPr/>
        </p:nvSpPr>
        <p:spPr>
          <a:xfrm>
            <a:off x="6803487" y="2092290"/>
            <a:ext cx="64800" cy="648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Shape 3141"/>
          <p:cNvSpPr/>
          <p:nvPr/>
        </p:nvSpPr>
        <p:spPr>
          <a:xfrm>
            <a:off x="6838268" y="1869578"/>
            <a:ext cx="43199" cy="431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Shape 3142"/>
          <p:cNvSpPr/>
          <p:nvPr/>
        </p:nvSpPr>
        <p:spPr>
          <a:xfrm>
            <a:off x="6780883" y="1410031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3" name="Shape 3143"/>
          <p:cNvSpPr/>
          <p:nvPr/>
        </p:nvSpPr>
        <p:spPr>
          <a:xfrm>
            <a:off x="6088779" y="2577630"/>
            <a:ext cx="25199" cy="251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5946433" y="2413013"/>
            <a:ext cx="36000" cy="36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5" name="Shape 3145"/>
          <p:cNvSpPr/>
          <p:nvPr/>
        </p:nvSpPr>
        <p:spPr>
          <a:xfrm>
            <a:off x="6896004" y="1408298"/>
            <a:ext cx="50399" cy="503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6" name="Shape 3146"/>
          <p:cNvSpPr/>
          <p:nvPr/>
        </p:nvSpPr>
        <p:spPr>
          <a:xfrm>
            <a:off x="6939589" y="1120499"/>
            <a:ext cx="36000" cy="36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7" name="Shape 3147"/>
          <p:cNvSpPr/>
          <p:nvPr/>
        </p:nvSpPr>
        <p:spPr>
          <a:xfrm>
            <a:off x="7013893" y="1164496"/>
            <a:ext cx="79199" cy="79199"/>
          </a:xfrm>
          <a:prstGeom prst="ellipse">
            <a:avLst/>
          </a:prstGeom>
          <a:gradFill>
            <a:gsLst>
              <a:gs pos="0">
                <a:srgbClr val="FF6473">
                  <a:alpha val="75294"/>
                </a:srgbClr>
              </a:gs>
              <a:gs pos="51000">
                <a:srgbClr val="FF6473">
                  <a:alpha val="75294"/>
                </a:srgbClr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8" name="Shape 3148"/>
          <p:cNvSpPr/>
          <p:nvPr/>
        </p:nvSpPr>
        <p:spPr>
          <a:xfrm>
            <a:off x="6986952" y="1141551"/>
            <a:ext cx="25199" cy="25199"/>
          </a:xfrm>
          <a:prstGeom prst="ellipse">
            <a:avLst/>
          </a:prstGeom>
          <a:gradFill>
            <a:gsLst>
              <a:gs pos="0">
                <a:srgbClr val="FFDB00">
                  <a:alpha val="74901"/>
                </a:srgbClr>
              </a:gs>
              <a:gs pos="51000">
                <a:srgbClr val="FFDB00">
                  <a:alpha val="74901"/>
                </a:srgbClr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9" name="Shape 3149"/>
          <p:cNvSpPr/>
          <p:nvPr/>
        </p:nvSpPr>
        <p:spPr>
          <a:xfrm>
            <a:off x="6991143" y="1049697"/>
            <a:ext cx="197999" cy="197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0" name="Shape 3150"/>
          <p:cNvSpPr/>
          <p:nvPr/>
        </p:nvSpPr>
        <p:spPr>
          <a:xfrm>
            <a:off x="6965482" y="1122012"/>
            <a:ext cx="180492" cy="180492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7226576" y="1257267"/>
            <a:ext cx="210277" cy="210277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2" name="Shape 3152"/>
          <p:cNvSpPr/>
          <p:nvPr/>
        </p:nvSpPr>
        <p:spPr>
          <a:xfrm>
            <a:off x="7071743" y="1217021"/>
            <a:ext cx="197999" cy="197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3" name="Shape 3153"/>
          <p:cNvSpPr/>
          <p:nvPr/>
        </p:nvSpPr>
        <p:spPr>
          <a:xfrm>
            <a:off x="7097831" y="1095364"/>
            <a:ext cx="197999" cy="197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7507881" y="1024046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5" name="Shape 3155"/>
          <p:cNvSpPr/>
          <p:nvPr/>
        </p:nvSpPr>
        <p:spPr>
          <a:xfrm>
            <a:off x="7699880" y="1208875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6" name="Shape 3156"/>
          <p:cNvSpPr/>
          <p:nvPr/>
        </p:nvSpPr>
        <p:spPr>
          <a:xfrm>
            <a:off x="8033614" y="1276029"/>
            <a:ext cx="36000" cy="36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7" name="Shape 3157"/>
          <p:cNvSpPr/>
          <p:nvPr/>
        </p:nvSpPr>
        <p:spPr>
          <a:xfrm>
            <a:off x="7299951" y="1273326"/>
            <a:ext cx="107999" cy="107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8" name="Shape 3158"/>
          <p:cNvSpPr/>
          <p:nvPr/>
        </p:nvSpPr>
        <p:spPr>
          <a:xfrm>
            <a:off x="7327763" y="1243696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9" name="Shape 3159"/>
          <p:cNvSpPr/>
          <p:nvPr/>
        </p:nvSpPr>
        <p:spPr>
          <a:xfrm>
            <a:off x="7230392" y="1359921"/>
            <a:ext cx="97200" cy="97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Shape 3160"/>
          <p:cNvSpPr/>
          <p:nvPr/>
        </p:nvSpPr>
        <p:spPr>
          <a:xfrm>
            <a:off x="7288328" y="1347983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1" name="Shape 3161"/>
          <p:cNvSpPr/>
          <p:nvPr/>
        </p:nvSpPr>
        <p:spPr>
          <a:xfrm>
            <a:off x="7299882" y="1409604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2" name="Shape 3162"/>
          <p:cNvSpPr/>
          <p:nvPr/>
        </p:nvSpPr>
        <p:spPr>
          <a:xfrm>
            <a:off x="7260992" y="1024703"/>
            <a:ext cx="36000" cy="36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3" name="Shape 3163"/>
          <p:cNvSpPr/>
          <p:nvPr/>
        </p:nvSpPr>
        <p:spPr>
          <a:xfrm>
            <a:off x="4155692" y="3517784"/>
            <a:ext cx="100799" cy="1007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4" name="Shape 3164"/>
          <p:cNvSpPr/>
          <p:nvPr/>
        </p:nvSpPr>
        <p:spPr>
          <a:xfrm>
            <a:off x="4182858" y="3545379"/>
            <a:ext cx="36000" cy="36000"/>
          </a:xfrm>
          <a:prstGeom prst="ellipse">
            <a:avLst/>
          </a:prstGeom>
          <a:gradFill>
            <a:gsLst>
              <a:gs pos="0">
                <a:srgbClr val="00C2ED">
                  <a:alpha val="75686"/>
                </a:srgbClr>
              </a:gs>
              <a:gs pos="51000">
                <a:srgbClr val="00C2ED">
                  <a:alpha val="75686"/>
                </a:srgbClr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5" name="Shape 3165"/>
          <p:cNvSpPr/>
          <p:nvPr/>
        </p:nvSpPr>
        <p:spPr>
          <a:xfrm>
            <a:off x="6317833" y="3342630"/>
            <a:ext cx="43199" cy="43199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Shape 3166"/>
          <p:cNvSpPr/>
          <p:nvPr/>
        </p:nvSpPr>
        <p:spPr>
          <a:xfrm>
            <a:off x="7324329" y="1349370"/>
            <a:ext cx="453523" cy="453523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7" name="Shape 3167"/>
          <p:cNvSpPr/>
          <p:nvPr/>
        </p:nvSpPr>
        <p:spPr>
          <a:xfrm>
            <a:off x="7458862" y="1649189"/>
            <a:ext cx="176400" cy="1764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8" name="Shape 3168"/>
          <p:cNvSpPr/>
          <p:nvPr/>
        </p:nvSpPr>
        <p:spPr>
          <a:xfrm>
            <a:off x="6657713" y="1494041"/>
            <a:ext cx="115715" cy="115715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9" name="Shape 3169"/>
          <p:cNvSpPr/>
          <p:nvPr/>
        </p:nvSpPr>
        <p:spPr>
          <a:xfrm>
            <a:off x="6585431" y="1623593"/>
            <a:ext cx="89999" cy="899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0" name="Shape 3170"/>
          <p:cNvSpPr/>
          <p:nvPr/>
        </p:nvSpPr>
        <p:spPr>
          <a:xfrm>
            <a:off x="6590264" y="1703597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1" name="Shape 3171"/>
          <p:cNvSpPr/>
          <p:nvPr/>
        </p:nvSpPr>
        <p:spPr>
          <a:xfrm>
            <a:off x="6196426" y="1420722"/>
            <a:ext cx="72000" cy="720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6479601" y="1704487"/>
            <a:ext cx="61200" cy="612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3" name="Shape 3173"/>
          <p:cNvSpPr/>
          <p:nvPr/>
        </p:nvSpPr>
        <p:spPr>
          <a:xfrm>
            <a:off x="5761408" y="2023343"/>
            <a:ext cx="53999" cy="539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4" name="Shape 3174"/>
          <p:cNvSpPr/>
          <p:nvPr/>
        </p:nvSpPr>
        <p:spPr>
          <a:xfrm>
            <a:off x="6049264" y="1936711"/>
            <a:ext cx="209418" cy="209418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" name="Shape 3175"/>
          <p:cNvSpPr/>
          <p:nvPr/>
        </p:nvSpPr>
        <p:spPr>
          <a:xfrm>
            <a:off x="6151583" y="1982461"/>
            <a:ext cx="360973" cy="360973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6" name="Shape 3176"/>
          <p:cNvSpPr/>
          <p:nvPr/>
        </p:nvSpPr>
        <p:spPr>
          <a:xfrm>
            <a:off x="6377926" y="2158151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7" name="Shape 3177"/>
          <p:cNvSpPr/>
          <p:nvPr/>
        </p:nvSpPr>
        <p:spPr>
          <a:xfrm>
            <a:off x="6159699" y="2001241"/>
            <a:ext cx="237599" cy="2375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8" name="Shape 3178"/>
          <p:cNvSpPr/>
          <p:nvPr/>
        </p:nvSpPr>
        <p:spPr>
          <a:xfrm>
            <a:off x="5930023" y="2088645"/>
            <a:ext cx="105280" cy="10528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9" name="Shape 3179"/>
          <p:cNvSpPr/>
          <p:nvPr/>
        </p:nvSpPr>
        <p:spPr>
          <a:xfrm>
            <a:off x="6023939" y="2246104"/>
            <a:ext cx="105280" cy="10528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0" name="Shape 3180"/>
          <p:cNvSpPr/>
          <p:nvPr/>
        </p:nvSpPr>
        <p:spPr>
          <a:xfrm>
            <a:off x="6059714" y="1749047"/>
            <a:ext cx="147080" cy="14708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1" name="Shape 3181"/>
          <p:cNvSpPr/>
          <p:nvPr/>
        </p:nvSpPr>
        <p:spPr>
          <a:xfrm>
            <a:off x="6086974" y="1713765"/>
            <a:ext cx="89999" cy="89999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2" name="Shape 3182"/>
          <p:cNvSpPr/>
          <p:nvPr/>
        </p:nvSpPr>
        <p:spPr>
          <a:xfrm>
            <a:off x="5570659" y="2417921"/>
            <a:ext cx="107999" cy="1079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3" name="Shape 3183"/>
          <p:cNvSpPr/>
          <p:nvPr/>
        </p:nvSpPr>
        <p:spPr>
          <a:xfrm>
            <a:off x="5401332" y="2489040"/>
            <a:ext cx="88296" cy="88296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4" name="Shape 3184"/>
          <p:cNvSpPr/>
          <p:nvPr/>
        </p:nvSpPr>
        <p:spPr>
          <a:xfrm>
            <a:off x="5709467" y="2247037"/>
            <a:ext cx="88296" cy="88296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5" name="Shape 3185"/>
          <p:cNvSpPr/>
          <p:nvPr/>
        </p:nvSpPr>
        <p:spPr>
          <a:xfrm>
            <a:off x="5128098" y="1884215"/>
            <a:ext cx="88296" cy="88296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5133196" y="2467837"/>
            <a:ext cx="88296" cy="88296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7" name="Shape 3187"/>
          <p:cNvSpPr/>
          <p:nvPr/>
        </p:nvSpPr>
        <p:spPr>
          <a:xfrm>
            <a:off x="5158101" y="2517622"/>
            <a:ext cx="61200" cy="612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8" name="Shape 3188"/>
          <p:cNvSpPr/>
          <p:nvPr/>
        </p:nvSpPr>
        <p:spPr>
          <a:xfrm>
            <a:off x="6384886" y="2748073"/>
            <a:ext cx="50399" cy="5039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9" name="Shape 3189"/>
          <p:cNvSpPr/>
          <p:nvPr/>
        </p:nvSpPr>
        <p:spPr>
          <a:xfrm>
            <a:off x="6994962" y="2611536"/>
            <a:ext cx="36000" cy="360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0" name="Shape 3190"/>
          <p:cNvSpPr/>
          <p:nvPr/>
        </p:nvSpPr>
        <p:spPr>
          <a:xfrm>
            <a:off x="6772530" y="2459634"/>
            <a:ext cx="32400" cy="324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1" name="Shape 3191"/>
          <p:cNvSpPr/>
          <p:nvPr/>
        </p:nvSpPr>
        <p:spPr>
          <a:xfrm>
            <a:off x="6439338" y="1959448"/>
            <a:ext cx="156489" cy="15648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2" name="Shape 3192"/>
          <p:cNvSpPr/>
          <p:nvPr/>
        </p:nvSpPr>
        <p:spPr>
          <a:xfrm>
            <a:off x="6293479" y="1890593"/>
            <a:ext cx="233035" cy="233035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440488" y="1850268"/>
            <a:ext cx="156489" cy="156489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4" name="Shape 3194"/>
          <p:cNvSpPr/>
          <p:nvPr/>
        </p:nvSpPr>
        <p:spPr>
          <a:xfrm>
            <a:off x="4432569" y="2641551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5" name="Shape 3195"/>
          <p:cNvSpPr/>
          <p:nvPr/>
        </p:nvSpPr>
        <p:spPr>
          <a:xfrm>
            <a:off x="6135582" y="1858447"/>
            <a:ext cx="162000" cy="162000"/>
          </a:xfrm>
          <a:prstGeom prst="ellipse">
            <a:avLst/>
          </a:prstGeom>
          <a:gradFill>
            <a:gsLst>
              <a:gs pos="0">
                <a:srgbClr val="00C2ED"/>
              </a:gs>
              <a:gs pos="51000">
                <a:srgbClr val="00C2ED"/>
              </a:gs>
              <a:gs pos="100000">
                <a:srgbClr val="5FECF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103641" y="1852245"/>
            <a:ext cx="72000" cy="720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7" name="Shape 3197"/>
          <p:cNvSpPr/>
          <p:nvPr/>
        </p:nvSpPr>
        <p:spPr>
          <a:xfrm>
            <a:off x="6059262" y="1666293"/>
            <a:ext cx="67608" cy="67608"/>
          </a:xfrm>
          <a:prstGeom prst="ellipse">
            <a:avLst/>
          </a:prstGeom>
          <a:gradFill>
            <a:gsLst>
              <a:gs pos="0">
                <a:srgbClr val="FF6473">
                  <a:alpha val="75294"/>
                </a:srgbClr>
              </a:gs>
              <a:gs pos="51000">
                <a:srgbClr val="FF6473">
                  <a:alpha val="75294"/>
                </a:srgbClr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8" name="Shape 3198"/>
          <p:cNvSpPr/>
          <p:nvPr/>
        </p:nvSpPr>
        <p:spPr>
          <a:xfrm>
            <a:off x="6513237" y="1844988"/>
            <a:ext cx="61200" cy="612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9" name="Shape 3199"/>
          <p:cNvSpPr/>
          <p:nvPr/>
        </p:nvSpPr>
        <p:spPr>
          <a:xfrm>
            <a:off x="7317665" y="1549068"/>
            <a:ext cx="53999" cy="53999"/>
          </a:xfrm>
          <a:prstGeom prst="ellipse">
            <a:avLst/>
          </a:prstGeom>
          <a:gradFill>
            <a:gsLst>
              <a:gs pos="0">
                <a:srgbClr val="FF6473">
                  <a:alpha val="75294"/>
                </a:srgbClr>
              </a:gs>
              <a:gs pos="51000">
                <a:srgbClr val="FF6473">
                  <a:alpha val="75294"/>
                </a:srgbClr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0" name="Shape 3200"/>
          <p:cNvSpPr/>
          <p:nvPr/>
        </p:nvSpPr>
        <p:spPr>
          <a:xfrm>
            <a:off x="5649358" y="2245280"/>
            <a:ext cx="61200" cy="61200"/>
          </a:xfrm>
          <a:prstGeom prst="ellipse">
            <a:avLst/>
          </a:prstGeom>
          <a:gradFill>
            <a:gsLst>
              <a:gs pos="0">
                <a:srgbClr val="78D200"/>
              </a:gs>
              <a:gs pos="51000">
                <a:srgbClr val="78D200"/>
              </a:gs>
              <a:gs pos="100000">
                <a:srgbClr val="AEEC2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1" name="Shape 3201"/>
          <p:cNvSpPr/>
          <p:nvPr/>
        </p:nvSpPr>
        <p:spPr>
          <a:xfrm>
            <a:off x="7008272" y="1172542"/>
            <a:ext cx="82799" cy="827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Shape 3202"/>
          <p:cNvSpPr/>
          <p:nvPr/>
        </p:nvSpPr>
        <p:spPr>
          <a:xfrm>
            <a:off x="7068080" y="1293966"/>
            <a:ext cx="68400" cy="684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3" name="Shape 3203"/>
          <p:cNvSpPr/>
          <p:nvPr/>
        </p:nvSpPr>
        <p:spPr>
          <a:xfrm>
            <a:off x="5879355" y="1966796"/>
            <a:ext cx="64800" cy="64800"/>
          </a:xfrm>
          <a:prstGeom prst="ellipse">
            <a:avLst/>
          </a:prstGeom>
          <a:gradFill>
            <a:gsLst>
              <a:gs pos="0">
                <a:srgbClr val="FFDB00"/>
              </a:gs>
              <a:gs pos="51000">
                <a:srgbClr val="FFDB00"/>
              </a:gs>
              <a:gs pos="100000">
                <a:srgbClr val="FFEF0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4" name="Shape 3204"/>
          <p:cNvSpPr/>
          <p:nvPr/>
        </p:nvSpPr>
        <p:spPr>
          <a:xfrm>
            <a:off x="4674245" y="3489739"/>
            <a:ext cx="25199" cy="25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Shape 3205"/>
          <p:cNvSpPr/>
          <p:nvPr/>
        </p:nvSpPr>
        <p:spPr>
          <a:xfrm>
            <a:off x="4267131" y="3861305"/>
            <a:ext cx="25199" cy="25199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Shape 3206"/>
          <p:cNvSpPr/>
          <p:nvPr/>
        </p:nvSpPr>
        <p:spPr>
          <a:xfrm>
            <a:off x="4814303" y="2930298"/>
            <a:ext cx="72000" cy="72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7" name="Shape 3207"/>
          <p:cNvSpPr/>
          <p:nvPr/>
        </p:nvSpPr>
        <p:spPr>
          <a:xfrm>
            <a:off x="4903064" y="3184897"/>
            <a:ext cx="36000" cy="36000"/>
          </a:xfrm>
          <a:prstGeom prst="ellipse">
            <a:avLst/>
          </a:prstGeom>
          <a:gradFill>
            <a:gsLst>
              <a:gs pos="0">
                <a:srgbClr val="FF6473"/>
              </a:gs>
              <a:gs pos="51000">
                <a:srgbClr val="FF6473"/>
              </a:gs>
              <a:gs pos="100000">
                <a:srgbClr val="FFA0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70F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8" name="Shape 3208"/>
          <p:cNvCxnSpPr/>
          <p:nvPr/>
        </p:nvCxnSpPr>
        <p:spPr>
          <a:xfrm rot="10800000">
            <a:off x="2164275" y="1412747"/>
            <a:ext cx="79375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9" name="Shape 3209"/>
          <p:cNvCxnSpPr/>
          <p:nvPr/>
        </p:nvCxnSpPr>
        <p:spPr>
          <a:xfrm rot="10800000">
            <a:off x="2164275" y="2765130"/>
            <a:ext cx="79375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0" name="Shape 3210"/>
          <p:cNvCxnSpPr/>
          <p:nvPr/>
        </p:nvCxnSpPr>
        <p:spPr>
          <a:xfrm rot="10800000">
            <a:off x="2164275" y="4105437"/>
            <a:ext cx="79375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1" name="Shape 3211"/>
          <p:cNvCxnSpPr/>
          <p:nvPr/>
        </p:nvCxnSpPr>
        <p:spPr>
          <a:xfrm rot="10800000">
            <a:off x="2164275" y="5457821"/>
            <a:ext cx="79375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2" name="Shape 3212"/>
          <p:cNvSpPr/>
          <p:nvPr/>
        </p:nvSpPr>
        <p:spPr>
          <a:xfrm>
            <a:off x="1597768" y="1054361"/>
            <a:ext cx="641023" cy="7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80</a:t>
            </a:r>
          </a:p>
        </p:txBody>
      </p:sp>
      <p:cxnSp>
        <p:nvCxnSpPr>
          <p:cNvPr id="3213" name="Shape 3213"/>
          <p:cNvCxnSpPr/>
          <p:nvPr/>
        </p:nvCxnSpPr>
        <p:spPr>
          <a:xfrm>
            <a:off x="5223269" y="5843414"/>
            <a:ext cx="0" cy="77833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4" name="Shape 3214"/>
          <p:cNvCxnSpPr/>
          <p:nvPr/>
        </p:nvCxnSpPr>
        <p:spPr>
          <a:xfrm>
            <a:off x="7491710" y="5843414"/>
            <a:ext cx="0" cy="77833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5" name="Shape 3215"/>
          <p:cNvSpPr txBox="1"/>
          <p:nvPr/>
        </p:nvSpPr>
        <p:spPr>
          <a:xfrm>
            <a:off x="2421013" y="5912737"/>
            <a:ext cx="1283249" cy="5127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$500</a:t>
            </a:r>
          </a:p>
        </p:txBody>
      </p:sp>
      <p:sp>
        <p:nvSpPr>
          <p:cNvPr id="3216" name="Shape 3216"/>
          <p:cNvSpPr/>
          <p:nvPr/>
        </p:nvSpPr>
        <p:spPr>
          <a:xfrm>
            <a:off x="1597768" y="2408401"/>
            <a:ext cx="641023" cy="7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70</a:t>
            </a:r>
          </a:p>
        </p:txBody>
      </p:sp>
      <p:sp>
        <p:nvSpPr>
          <p:cNvPr id="3217" name="Shape 3217"/>
          <p:cNvSpPr/>
          <p:nvPr/>
        </p:nvSpPr>
        <p:spPr>
          <a:xfrm>
            <a:off x="1594688" y="3742658"/>
            <a:ext cx="641023" cy="7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60</a:t>
            </a:r>
          </a:p>
        </p:txBody>
      </p:sp>
      <p:sp>
        <p:nvSpPr>
          <p:cNvPr id="3218" name="Shape 3218"/>
          <p:cNvSpPr/>
          <p:nvPr/>
        </p:nvSpPr>
        <p:spPr>
          <a:xfrm>
            <a:off x="1595484" y="5096572"/>
            <a:ext cx="641023" cy="7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50</a:t>
            </a:r>
          </a:p>
        </p:txBody>
      </p:sp>
      <p:cxnSp>
        <p:nvCxnSpPr>
          <p:cNvPr id="3219" name="Shape 3219"/>
          <p:cNvCxnSpPr/>
          <p:nvPr/>
        </p:nvCxnSpPr>
        <p:spPr>
          <a:xfrm>
            <a:off x="3064269" y="5845772"/>
            <a:ext cx="0" cy="77833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0" name="Shape 3220"/>
          <p:cNvSpPr txBox="1"/>
          <p:nvPr/>
        </p:nvSpPr>
        <p:spPr>
          <a:xfrm>
            <a:off x="8364961" y="5316414"/>
            <a:ext cx="2264486" cy="498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36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Income</a:t>
            </a:r>
          </a:p>
        </p:txBody>
      </p:sp>
      <p:sp>
        <p:nvSpPr>
          <p:cNvPr id="3221" name="Shape 3221"/>
          <p:cNvSpPr/>
          <p:nvPr/>
        </p:nvSpPr>
        <p:spPr>
          <a:xfrm>
            <a:off x="1594688" y="619315"/>
            <a:ext cx="8862687" cy="5776918"/>
          </a:xfrm>
          <a:prstGeom prst="rect">
            <a:avLst/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0" name="Shape 3230"/>
          <p:cNvCxnSpPr/>
          <p:nvPr/>
        </p:nvCxnSpPr>
        <p:spPr>
          <a:xfrm flipH="1">
            <a:off x="7118786" y="2152477"/>
            <a:ext cx="3393054" cy="5674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3231" name="Shape 3231"/>
          <p:cNvCxnSpPr/>
          <p:nvPr/>
        </p:nvCxnSpPr>
        <p:spPr>
          <a:xfrm>
            <a:off x="7173423" y="2152478"/>
            <a:ext cx="0" cy="3690935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3232" name="Shape 3232"/>
          <p:cNvSpPr/>
          <p:nvPr/>
        </p:nvSpPr>
        <p:spPr>
          <a:xfrm>
            <a:off x="2269950" y="1796385"/>
            <a:ext cx="641023" cy="7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3819F"/>
              </a:buClr>
              <a:buSzPct val="25000"/>
            </a:pPr>
            <a:r>
              <a:rPr lang="en-US" sz="2800" b="1">
                <a:solidFill>
                  <a:srgbClr val="53819F"/>
                </a:solidFill>
                <a:latin typeface="Trebuchet MS"/>
                <a:ea typeface="Trebuchet MS"/>
                <a:cs typeface="Trebuchet MS"/>
                <a:sym typeface="Trebuchet MS"/>
              </a:rPr>
              <a:t>74</a:t>
            </a:r>
          </a:p>
        </p:txBody>
      </p:sp>
      <p:cxnSp>
        <p:nvCxnSpPr>
          <p:cNvPr id="3233" name="Shape 3233"/>
          <p:cNvCxnSpPr/>
          <p:nvPr/>
        </p:nvCxnSpPr>
        <p:spPr>
          <a:xfrm rot="10800000">
            <a:off x="2246705" y="2152329"/>
            <a:ext cx="79375" cy="0"/>
          </a:xfrm>
          <a:prstGeom prst="straightConnector1">
            <a:avLst/>
          </a:prstGeom>
          <a:noFill/>
          <a:ln w="28575" cap="sq" cmpd="sng">
            <a:solidFill>
              <a:srgbClr val="53819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34" name="Shape 3234"/>
          <p:cNvGrpSpPr/>
          <p:nvPr/>
        </p:nvGrpSpPr>
        <p:grpSpPr>
          <a:xfrm>
            <a:off x="2250793" y="2515265"/>
            <a:ext cx="4738175" cy="2974026"/>
            <a:chOff x="937417" y="2540794"/>
            <a:chExt cx="4738175" cy="2974026"/>
          </a:xfrm>
        </p:grpSpPr>
        <p:sp>
          <p:nvSpPr>
            <p:cNvPr id="3235" name="Shape 3235"/>
            <p:cNvSpPr txBox="1"/>
            <p:nvPr/>
          </p:nvSpPr>
          <p:spPr>
            <a:xfrm>
              <a:off x="937417" y="2540794"/>
              <a:ext cx="4588243" cy="29740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ct val="25000"/>
              </a:pPr>
              <a:r>
                <a:rPr lang="en-US" sz="2400" dirty="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There are no countries here. On this high income, there are no countries with life expectancy below 74.</a:t>
              </a:r>
            </a:p>
          </p:txBody>
        </p:sp>
        <p:sp>
          <p:nvSpPr>
            <p:cNvPr id="3236" name="Shape 3236"/>
            <p:cNvSpPr/>
            <p:nvPr/>
          </p:nvSpPr>
          <p:spPr>
            <a:xfrm rot="5400000" flipH="1">
              <a:off x="5540207" y="3974432"/>
              <a:ext cx="164019" cy="106751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Shape 3753"/>
          <p:cNvSpPr txBox="1"/>
          <p:nvPr/>
        </p:nvSpPr>
        <p:spPr>
          <a:xfrm>
            <a:off x="1313375" y="6425516"/>
            <a:ext cx="9143998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rgbClr val="B9CDDB"/>
              </a:buClr>
              <a:buSzPct val="25000"/>
            </a:pP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Adapted </a:t>
            </a: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from http://</a:t>
            </a:r>
            <a:r>
              <a:rPr lang="en-US" sz="1100" dirty="0" err="1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www.gapminder.org</a:t>
            </a: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</a:p>
        </p:txBody>
      </p:sp>
      <p:sp>
        <p:nvSpPr>
          <p:cNvPr id="209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1144536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Data Visualization through Bubble chart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663208" y="6190209"/>
            <a:ext cx="1130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(2012)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44283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5312" y="308494"/>
            <a:ext cx="9034760" cy="6142551"/>
            <a:chOff x="281312" y="308493"/>
            <a:chExt cx="9034760" cy="6142551"/>
          </a:xfrm>
        </p:grpSpPr>
        <p:sp>
          <p:nvSpPr>
            <p:cNvPr id="3241" name="Shape 3241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sp>
          <p:nvSpPr>
            <p:cNvPr id="3242" name="Shape 3242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cxnSp>
          <p:nvCxnSpPr>
            <p:cNvPr id="3243" name="Shape 3243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4" name="Shape 3244"/>
            <p:cNvCxnSpPr/>
            <p:nvPr/>
          </p:nvCxnSpPr>
          <p:spPr>
            <a:xfrm>
              <a:off x="93027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45" name="Shape 3245"/>
            <p:cNvSpPr txBox="1"/>
            <p:nvPr/>
          </p:nvSpPr>
          <p:spPr>
            <a:xfrm>
              <a:off x="927098" y="717456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453101" y="143663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56" name="Shape 3256"/>
            <p:cNvCxnSpPr/>
            <p:nvPr/>
          </p:nvCxnSpPr>
          <p:spPr>
            <a:xfrm rot="10800000">
              <a:off x="85089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7" name="Shape 3257"/>
            <p:cNvCxnSpPr/>
            <p:nvPr/>
          </p:nvCxnSpPr>
          <p:spPr>
            <a:xfrm rot="10800000">
              <a:off x="85089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8" name="Shape 3258"/>
            <p:cNvCxnSpPr/>
            <p:nvPr/>
          </p:nvCxnSpPr>
          <p:spPr>
            <a:xfrm rot="10800000">
              <a:off x="85089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9" name="Shape 3259"/>
            <p:cNvCxnSpPr/>
            <p:nvPr/>
          </p:nvCxnSpPr>
          <p:spPr>
            <a:xfrm rot="10800000">
              <a:off x="85089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0" name="Shape 3260"/>
            <p:cNvSpPr/>
            <p:nvPr/>
          </p:nvSpPr>
          <p:spPr>
            <a:xfrm>
              <a:off x="28439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3261" name="Shape 3261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2" name="Shape 3262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3" name="Shape 3263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3264" name="Shape 3264"/>
            <p:cNvSpPr/>
            <p:nvPr/>
          </p:nvSpPr>
          <p:spPr>
            <a:xfrm>
              <a:off x="28439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3265" name="Shape 3265"/>
            <p:cNvSpPr/>
            <p:nvPr/>
          </p:nvSpPr>
          <p:spPr>
            <a:xfrm>
              <a:off x="28131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3266" name="Shape 3266"/>
            <p:cNvSpPr/>
            <p:nvPr/>
          </p:nvSpPr>
          <p:spPr>
            <a:xfrm>
              <a:off x="28210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cxnSp>
          <p:nvCxnSpPr>
            <p:cNvPr id="3267" name="Shape 3267"/>
            <p:cNvCxnSpPr/>
            <p:nvPr/>
          </p:nvCxnSpPr>
          <p:spPr>
            <a:xfrm>
              <a:off x="175089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8" name="Shape 3268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3269" name="Shape 3269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Shape 3271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Shape 3277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Shape 3278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Shape 3279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Shape 3280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Shape 3281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192166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188215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Shape 3338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Shape 3339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Shape 3365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Shape 3366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Shape 3379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Shape 3380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Shape 3401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Shape 3404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Shape 3417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Shape 3430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Shape 3441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281312" y="308493"/>
              <a:ext cx="8862687" cy="6107605"/>
            </a:xfrm>
            <a:prstGeom prst="rect">
              <a:avLst/>
            </a:prstGeom>
            <a:solidFill>
              <a:schemeClr val="lt1">
                <a:alpha val="8274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45" name="Shape 3445"/>
            <p:cNvCxnSpPr/>
            <p:nvPr/>
          </p:nvCxnSpPr>
          <p:spPr>
            <a:xfrm>
              <a:off x="1531487" y="3611671"/>
              <a:ext cx="1094637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3446" name="Shape 3446"/>
            <p:cNvCxnSpPr/>
            <p:nvPr/>
          </p:nvCxnSpPr>
          <p:spPr>
            <a:xfrm flipH="1">
              <a:off x="2626519" y="1452648"/>
              <a:ext cx="1985" cy="2157326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sp>
          <p:nvSpPr>
            <p:cNvPr id="3447" name="Shape 3447"/>
            <p:cNvSpPr/>
            <p:nvPr/>
          </p:nvSpPr>
          <p:spPr>
            <a:xfrm>
              <a:off x="956574" y="3245899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64</a:t>
              </a:r>
            </a:p>
          </p:txBody>
        </p:sp>
        <p:cxnSp>
          <p:nvCxnSpPr>
            <p:cNvPr id="3448" name="Shape 3448"/>
            <p:cNvCxnSpPr/>
            <p:nvPr/>
          </p:nvCxnSpPr>
          <p:spPr>
            <a:xfrm rot="10800000">
              <a:off x="933329" y="3601842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9" name="Shape 3449"/>
            <p:cNvGrpSpPr/>
            <p:nvPr/>
          </p:nvGrpSpPr>
          <p:grpSpPr>
            <a:xfrm>
              <a:off x="3163987" y="975496"/>
              <a:ext cx="5584726" cy="2833784"/>
              <a:chOff x="5431644" y="742052"/>
              <a:chExt cx="5658647" cy="2833784"/>
            </a:xfrm>
          </p:grpSpPr>
          <p:sp>
            <p:nvSpPr>
              <p:cNvPr id="3450" name="Shape 3450"/>
              <p:cNvSpPr txBox="1"/>
              <p:nvPr/>
            </p:nvSpPr>
            <p:spPr>
              <a:xfrm>
                <a:off x="5549805" y="742052"/>
                <a:ext cx="5540486" cy="2833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ct val="25000"/>
                </a:pP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There’s no country here. On this low income, there’s no country with life expectancy above 64.</a:t>
                </a:r>
              </a:p>
            </p:txBody>
          </p:sp>
          <p:sp>
            <p:nvSpPr>
              <p:cNvPr id="3451" name="Shape 3451"/>
              <p:cNvSpPr/>
              <p:nvPr/>
            </p:nvSpPr>
            <p:spPr>
              <a:xfrm rot="-5400000">
                <a:off x="5403010" y="2077968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8" name="Shape 3753"/>
          <p:cNvSpPr txBox="1"/>
          <p:nvPr/>
        </p:nvSpPr>
        <p:spPr>
          <a:xfrm>
            <a:off x="1524000" y="6451045"/>
            <a:ext cx="9143998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rgbClr val="B9CDDB"/>
              </a:buClr>
              <a:buSzPct val="25000"/>
            </a:pP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Adapted </a:t>
            </a: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from http://</a:t>
            </a:r>
            <a:r>
              <a:rPr lang="en-US" sz="1100" dirty="0" err="1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www.gapminder.org</a:t>
            </a:r>
            <a:r>
              <a:rPr lang="en-US" sz="1100" dirty="0">
                <a:solidFill>
                  <a:srgbClr val="B9CDDB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</a:p>
        </p:txBody>
      </p:sp>
      <p:sp>
        <p:nvSpPr>
          <p:cNvPr id="209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1144536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Data Visualization through Bubble chart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873833" y="6215738"/>
            <a:ext cx="1130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(2012)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37194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Shape 3534"/>
          <p:cNvSpPr/>
          <p:nvPr/>
        </p:nvSpPr>
        <p:spPr>
          <a:xfrm>
            <a:off x="2461418" y="317500"/>
            <a:ext cx="8206581" cy="5473608"/>
          </a:xfrm>
          <a:prstGeom prst="rect">
            <a:avLst/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23144" y="533401"/>
            <a:ext cx="8842515" cy="5415733"/>
            <a:chOff x="-857" y="533400"/>
            <a:chExt cx="9316929" cy="6179253"/>
          </a:xfrm>
        </p:grpSpPr>
        <p:sp>
          <p:nvSpPr>
            <p:cNvPr id="3456" name="Shape 3456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Shape 3457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64" name="Shape 3464"/>
            <p:cNvCxnSpPr/>
            <p:nvPr/>
          </p:nvCxnSpPr>
          <p:spPr>
            <a:xfrm>
              <a:off x="195906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5" name="Shape 3465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212983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209032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Shape 3498"/>
            <p:cNvSpPr/>
            <p:nvPr/>
          </p:nvSpPr>
          <p:spPr>
            <a:xfrm>
              <a:off x="5453101" y="143663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Shape 3515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Shape 3531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43" name="Shape 3543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4" name="Shape 3544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5" name="Shape 3545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6" name="Shape 3546"/>
            <p:cNvCxnSpPr/>
            <p:nvPr/>
          </p:nvCxnSpPr>
          <p:spPr>
            <a:xfrm rot="10800000">
              <a:off x="105906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47" name="Shape 3547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3548" name="Shape 3548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9" name="Shape 3549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50" name="Shape 3550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3551" name="Shape 3551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sp>
          <p:nvSpPr>
            <p:cNvPr id="3554" name="Shape 3554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3555" name="Shape 3555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Shape 3556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Shape 3557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Shape 3558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Shape 3574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Shape 3581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Shape 3582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Shape 3583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Shape 3585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Shape 3586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Shape 3595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Shape 3597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Shape 3600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Shape 3601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Shape 3603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Shape 3606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Shape 3615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Shape 3616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Shape 3617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Shape 3633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Shape 3634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Shape 3649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5" name="Shape 3655"/>
            <p:cNvGrpSpPr/>
            <p:nvPr/>
          </p:nvGrpSpPr>
          <p:grpSpPr>
            <a:xfrm>
              <a:off x="5643676" y="533400"/>
              <a:ext cx="3131688" cy="4911725"/>
              <a:chOff x="8304461" y="287255"/>
              <a:chExt cx="3173144" cy="4911725"/>
            </a:xfrm>
          </p:grpSpPr>
          <p:sp>
            <p:nvSpPr>
              <p:cNvPr id="3656" name="Shape 3656"/>
              <p:cNvSpPr txBox="1"/>
              <p:nvPr/>
            </p:nvSpPr>
            <p:spPr>
              <a:xfrm>
                <a:off x="8442307" y="287255"/>
                <a:ext cx="3035298" cy="4911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ct val="25000"/>
                </a:pPr>
                <a:r>
                  <a:rPr lang="en-US" sz="24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Most people live in middle income countries.</a:t>
                </a:r>
              </a:p>
            </p:txBody>
          </p:sp>
          <p:sp>
            <p:nvSpPr>
              <p:cNvPr id="3657" name="Shape 3657"/>
              <p:cNvSpPr/>
              <p:nvPr/>
            </p:nvSpPr>
            <p:spPr>
              <a:xfrm rot="-5400000">
                <a:off x="8275827" y="2689741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658" name="Shape 3658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9" name="Shape 3659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1" name="Shape 3661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sp>
          <p:nvSpPr>
            <p:cNvPr id="3662" name="Shape 3662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sp>
          <p:nvSpPr>
            <p:cNvPr id="202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from 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sp>
          <p:nvSpPr>
            <p:cNvPr id="205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</p:grpSp>
      <p:sp>
        <p:nvSpPr>
          <p:cNvPr id="206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1144536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Data Visualization through Bubble chart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8873833" y="6215738"/>
            <a:ext cx="1130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(2012)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2934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3144" y="317501"/>
            <a:ext cx="8687657" cy="5721965"/>
            <a:chOff x="-857" y="317500"/>
            <a:chExt cx="9316929" cy="6395153"/>
          </a:xfrm>
        </p:grpSpPr>
        <p:sp>
          <p:nvSpPr>
            <p:cNvPr id="3667" name="Shape 3667"/>
            <p:cNvSpPr/>
            <p:nvPr/>
          </p:nvSpPr>
          <p:spPr>
            <a:xfrm>
              <a:off x="3236507" y="4151723"/>
              <a:ext cx="89999" cy="8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3287682" y="427606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3368226" y="4247787"/>
              <a:ext cx="140854" cy="14085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3443414" y="4561442"/>
              <a:ext cx="123696" cy="123696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3059218" y="4521826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3098578" y="4506189"/>
              <a:ext cx="93005" cy="9300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2974161" y="4608219"/>
              <a:ext cx="154800" cy="15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3312235" y="5735803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5" name="Shape 3675"/>
            <p:cNvCxnSpPr/>
            <p:nvPr/>
          </p:nvCxnSpPr>
          <p:spPr>
            <a:xfrm>
              <a:off x="1750894" y="5871300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76" name="Shape 3676"/>
            <p:cNvSpPr/>
            <p:nvPr/>
          </p:nvSpPr>
          <p:spPr>
            <a:xfrm>
              <a:off x="2956398" y="4440575"/>
              <a:ext cx="78460" cy="784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2816913" y="4507782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Shape 3678"/>
            <p:cNvSpPr/>
            <p:nvPr/>
          </p:nvSpPr>
          <p:spPr>
            <a:xfrm>
              <a:off x="2724024" y="4671210"/>
              <a:ext cx="101618" cy="101618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Shape 3679"/>
            <p:cNvSpPr/>
            <p:nvPr/>
          </p:nvSpPr>
          <p:spPr>
            <a:xfrm>
              <a:off x="2363575" y="4621305"/>
              <a:ext cx="143575" cy="14357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Shape 3680"/>
            <p:cNvSpPr/>
            <p:nvPr/>
          </p:nvSpPr>
          <p:spPr>
            <a:xfrm>
              <a:off x="2090738" y="4407417"/>
              <a:ext cx="214312" cy="214312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>
              <a:off x="2090738" y="4468966"/>
              <a:ext cx="114895" cy="11489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1921669" y="4451196"/>
              <a:ext cx="81389" cy="8138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2108556" y="4151705"/>
              <a:ext cx="97077" cy="9707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1882158" y="5122100"/>
              <a:ext cx="64130" cy="6413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>
              <a:off x="2582246" y="5122771"/>
              <a:ext cx="53999" cy="53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>
              <a:off x="2261735" y="3909369"/>
              <a:ext cx="115200" cy="115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2642610" y="4116444"/>
              <a:ext cx="158399" cy="1583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2563615" y="4102862"/>
              <a:ext cx="89999" cy="8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2183901" y="3718994"/>
              <a:ext cx="64800" cy="6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>
              <a:off x="2551833" y="3684526"/>
              <a:ext cx="244800" cy="2448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2514292" y="3835260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2648091" y="3719553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2661076" y="3532908"/>
              <a:ext cx="125999" cy="125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2713347" y="3396480"/>
              <a:ext cx="107999" cy="107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2902398" y="3462007"/>
              <a:ext cx="100799" cy="100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2861650" y="3783367"/>
              <a:ext cx="179999" cy="1799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2810225" y="3845605"/>
              <a:ext cx="111600" cy="1116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3082800" y="3392762"/>
              <a:ext cx="172799" cy="17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3132257" y="3345619"/>
              <a:ext cx="104400" cy="104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>
              <a:off x="2805671" y="365317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>
              <a:off x="3291855" y="369627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3466882" y="3471157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3044296" y="3654437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2679132" y="2589483"/>
              <a:ext cx="140399" cy="14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2842316" y="3543312"/>
              <a:ext cx="100799" cy="1007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2869483" y="3570908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>
                    <a:alpha val="75686"/>
                  </a:srgbClr>
                </a:gs>
                <a:gs pos="51000">
                  <a:srgbClr val="00C2ED">
                    <a:alpha val="75686"/>
                  </a:srgbClr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3360869" y="3515267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2953755" y="3886833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5453101" y="143663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5935883" y="1166317"/>
              <a:ext cx="133615" cy="1336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5609767" y="12977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5740398" y="859304"/>
              <a:ext cx="277199" cy="277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6151305" y="2038452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6313067" y="1914800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>
              <a:off x="6488428" y="1630242"/>
              <a:ext cx="32400" cy="32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6530910" y="1162526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5997478" y="1143475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6678953" y="139119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7095671" y="1198470"/>
              <a:ext cx="43199" cy="4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>
              <a:off x="5546826" y="166329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>
              <a:off x="5467507" y="1435559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5582628" y="1433826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5626214" y="114602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5700517" y="1190024"/>
              <a:ext cx="79199" cy="791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5673576" y="1167079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5677767" y="1075225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5652107" y="1147541"/>
              <a:ext cx="180492" cy="180492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5913200" y="1282795"/>
              <a:ext cx="210277" cy="210277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5758367" y="1242549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5784455" y="1120892"/>
              <a:ext cx="197999" cy="19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6194505" y="104957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6386505" y="123440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720239" y="1301558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5986575" y="1298854"/>
              <a:ext cx="107999" cy="107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6014387" y="1269224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5917017" y="1385450"/>
              <a:ext cx="97200" cy="97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5974953" y="1373512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5986507" y="1435133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5947617" y="105023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6010953" y="1374898"/>
              <a:ext cx="453523" cy="45352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6145487" y="1674718"/>
              <a:ext cx="176400" cy="176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6004289" y="1574596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5694896" y="1198070"/>
              <a:ext cx="82799" cy="82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5754705" y="1319495"/>
              <a:ext cx="68400" cy="6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>
              <a:off x="937417" y="317500"/>
              <a:ext cx="8206581" cy="5473608"/>
            </a:xfrm>
            <a:prstGeom prst="rect">
              <a:avLst/>
            </a:prstGeom>
            <a:solidFill>
              <a:schemeClr val="lt1">
                <a:alpha val="8274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Shape 3753"/>
            <p:cNvSpPr txBox="1"/>
            <p:nvPr/>
          </p:nvSpPr>
          <p:spPr>
            <a:xfrm>
              <a:off x="0" y="6451044"/>
              <a:ext cx="91439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Clr>
                  <a:srgbClr val="B9CDDB"/>
                </a:buClr>
                <a:buSzPct val="25000"/>
              </a:pP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Adapted 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from http://</a:t>
              </a:r>
              <a:r>
                <a:rPr lang="en-US" sz="1100" dirty="0" err="1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www.gapminder.org</a:t>
              </a:r>
              <a:r>
                <a:rPr lang="en-US" sz="1100" dirty="0">
                  <a:solidFill>
                    <a:srgbClr val="B9CDDB"/>
                  </a:solidFill>
                  <a:latin typeface="Verdana"/>
                  <a:ea typeface="Verdana"/>
                  <a:cs typeface="Verdana"/>
                  <a:sym typeface="Verdana"/>
                </a:rPr>
                <a:t>/</a:t>
              </a:r>
            </a:p>
          </p:txBody>
        </p:sp>
        <p:cxnSp>
          <p:nvCxnSpPr>
            <p:cNvPr id="3754" name="Shape 3754"/>
            <p:cNvCxnSpPr/>
            <p:nvPr/>
          </p:nvCxnSpPr>
          <p:spPr>
            <a:xfrm rot="10800000">
              <a:off x="1059069" y="143827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5" name="Shape 3755"/>
            <p:cNvCxnSpPr/>
            <p:nvPr/>
          </p:nvCxnSpPr>
          <p:spPr>
            <a:xfrm rot="10800000">
              <a:off x="1059069" y="2790659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6" name="Shape 3756"/>
            <p:cNvCxnSpPr/>
            <p:nvPr/>
          </p:nvCxnSpPr>
          <p:spPr>
            <a:xfrm rot="10800000">
              <a:off x="1059069" y="4130966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7" name="Shape 3757"/>
            <p:cNvCxnSpPr/>
            <p:nvPr/>
          </p:nvCxnSpPr>
          <p:spPr>
            <a:xfrm rot="10800000">
              <a:off x="1059069" y="5483350"/>
              <a:ext cx="79375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58" name="Shape 3758"/>
            <p:cNvSpPr/>
            <p:nvPr/>
          </p:nvSpPr>
          <p:spPr>
            <a:xfrm>
              <a:off x="492562" y="107989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80</a:t>
              </a:r>
            </a:p>
          </p:txBody>
        </p:sp>
        <p:cxnSp>
          <p:nvCxnSpPr>
            <p:cNvPr id="3759" name="Shape 3759"/>
            <p:cNvCxnSpPr/>
            <p:nvPr/>
          </p:nvCxnSpPr>
          <p:spPr>
            <a:xfrm>
              <a:off x="3909894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0" name="Shape 3760"/>
            <p:cNvCxnSpPr/>
            <p:nvPr/>
          </p:nvCxnSpPr>
          <p:spPr>
            <a:xfrm>
              <a:off x="6178335" y="5868942"/>
              <a:ext cx="0" cy="77833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1" name="Shape 3761"/>
            <p:cNvSpPr txBox="1"/>
            <p:nvPr/>
          </p:nvSpPr>
          <p:spPr>
            <a:xfrm>
              <a:off x="1107637" y="5938266"/>
              <a:ext cx="128324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$500</a:t>
              </a:r>
            </a:p>
          </p:txBody>
        </p:sp>
        <p:sp>
          <p:nvSpPr>
            <p:cNvPr id="3762" name="Shape 3762"/>
            <p:cNvSpPr/>
            <p:nvPr/>
          </p:nvSpPr>
          <p:spPr>
            <a:xfrm>
              <a:off x="492562" y="2433930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489482" y="3768187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490278" y="5122101"/>
              <a:ext cx="641023" cy="76916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</a:p>
          </p:txBody>
        </p:sp>
        <p:sp>
          <p:nvSpPr>
            <p:cNvPr id="3765" name="Shape 3765"/>
            <p:cNvSpPr txBox="1"/>
            <p:nvPr/>
          </p:nvSpPr>
          <p:spPr>
            <a:xfrm>
              <a:off x="7051586" y="5341942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6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Income</a:t>
              </a: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3928151" y="3975350"/>
              <a:ext cx="329807" cy="329807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>
              <a:off x="4282514" y="4054710"/>
              <a:ext cx="129145" cy="129145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>
              <a:off x="4560358" y="4061217"/>
              <a:ext cx="73553" cy="73553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4733925" y="4021964"/>
              <a:ext cx="191260" cy="19126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5242687" y="4266089"/>
              <a:ext cx="48450" cy="4845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4088605" y="3948580"/>
              <a:ext cx="57714" cy="57714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>
              <a:off x="4176630" y="5423742"/>
              <a:ext cx="32400" cy="324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>
              <a:off x="3480171" y="2903033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>
              <a:off x="4228550" y="215415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5109112" y="2361233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>
              <a:off x="5459155" y="2362282"/>
              <a:ext cx="21599" cy="215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>
              <a:off x="4161010" y="2235156"/>
              <a:ext cx="36000" cy="36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3558503" y="2906680"/>
              <a:ext cx="900000" cy="900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3680092" y="3231664"/>
              <a:ext cx="346936" cy="346936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Shape 3780"/>
            <p:cNvSpPr/>
            <p:nvPr/>
          </p:nvSpPr>
          <p:spPr>
            <a:xfrm>
              <a:off x="3621269" y="3432216"/>
              <a:ext cx="151200" cy="151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Shape 3781"/>
            <p:cNvSpPr/>
            <p:nvPr/>
          </p:nvSpPr>
          <p:spPr>
            <a:xfrm>
              <a:off x="3859417" y="3311937"/>
              <a:ext cx="76127" cy="7612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3729641" y="3157750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3553689" y="3120426"/>
              <a:ext cx="179999" cy="179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>
              <a:off x="3901164" y="2786025"/>
              <a:ext cx="151743" cy="151743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4081826" y="2691481"/>
              <a:ext cx="254407" cy="254407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4372030" y="3323971"/>
              <a:ext cx="46628" cy="4662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4177583" y="3608292"/>
              <a:ext cx="46628" cy="4662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3422430" y="3059941"/>
              <a:ext cx="105606" cy="105606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3141284" y="2739147"/>
              <a:ext cx="314482" cy="314482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3328205" y="2971475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3264825" y="2745135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3102616" y="2696474"/>
              <a:ext cx="146198" cy="14619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3795144" y="2428709"/>
              <a:ext cx="133199" cy="133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3875669" y="1841907"/>
              <a:ext cx="248400" cy="2484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3718117" y="2155313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>
              <a:off x="4336232" y="1448120"/>
              <a:ext cx="936000" cy="9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5321044" y="2020714"/>
              <a:ext cx="82799" cy="827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>
              <a:off x="4667251" y="1805596"/>
              <a:ext cx="97200" cy="972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>
              <a:off x="4497853" y="1931803"/>
              <a:ext cx="129600" cy="1296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4906912" y="1592995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>
              <a:off x="5091489" y="1657239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>
              <a:off x="4943230" y="2544566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5377698" y="2092297"/>
              <a:ext cx="162000" cy="16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>
              <a:off x="4527308" y="3503344"/>
              <a:ext cx="53999" cy="539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>
              <a:off x="4905273" y="3127281"/>
              <a:ext cx="64800" cy="648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5374135" y="3057069"/>
              <a:ext cx="118799" cy="1187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>
              <a:off x="4372030" y="2542172"/>
              <a:ext cx="405008" cy="405008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4586285" y="2559608"/>
              <a:ext cx="234000" cy="234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3937676" y="2548941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4388201" y="2866718"/>
              <a:ext cx="50399" cy="503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4467053" y="2818435"/>
              <a:ext cx="25199" cy="251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4753817" y="1542342"/>
              <a:ext cx="25199" cy="251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5334157" y="2489105"/>
              <a:ext cx="295116" cy="295116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5122912" y="2748996"/>
              <a:ext cx="82213" cy="82213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5096742" y="2464346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>
              <a:off x="4388451" y="2487391"/>
              <a:ext cx="166494" cy="166494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4257242" y="238621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4336114" y="226998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>
              <a:off x="4532933" y="1763066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>
              <a:off x="5135321" y="1862071"/>
              <a:ext cx="215999" cy="215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5150448" y="2036241"/>
              <a:ext cx="125999" cy="125999"/>
            </a:xfrm>
            <a:prstGeom prst="ellipse">
              <a:avLst/>
            </a:prstGeom>
            <a:gradFill>
              <a:gsLst>
                <a:gs pos="0">
                  <a:srgbClr val="FFDB00">
                    <a:alpha val="74901"/>
                  </a:srgbClr>
                </a:gs>
                <a:gs pos="51000">
                  <a:srgbClr val="FFDB00">
                    <a:alpha val="74901"/>
                  </a:srgbClr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>
              <a:off x="5532894" y="1952750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>
              <a:off x="5353869" y="1806523"/>
              <a:ext cx="158399" cy="158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5392505" y="1992325"/>
              <a:ext cx="82799" cy="827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Shape 3825"/>
            <p:cNvSpPr/>
            <p:nvPr/>
          </p:nvSpPr>
          <p:spPr>
            <a:xfrm>
              <a:off x="5394341" y="2078071"/>
              <a:ext cx="50399" cy="503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Shape 3826"/>
            <p:cNvSpPr/>
            <p:nvPr/>
          </p:nvSpPr>
          <p:spPr>
            <a:xfrm>
              <a:off x="5490112" y="2117819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>
              <a:off x="5524892" y="1895106"/>
              <a:ext cx="43199" cy="43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>
              <a:off x="4775403" y="2603158"/>
              <a:ext cx="25199" cy="251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4633058" y="2438542"/>
              <a:ext cx="36000" cy="36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5004457" y="3368158"/>
              <a:ext cx="43199" cy="43199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Shape 3831"/>
            <p:cNvSpPr/>
            <p:nvPr/>
          </p:nvSpPr>
          <p:spPr>
            <a:xfrm>
              <a:off x="5344337" y="1519569"/>
              <a:ext cx="115715" cy="11571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Shape 3832"/>
            <p:cNvSpPr/>
            <p:nvPr/>
          </p:nvSpPr>
          <p:spPr>
            <a:xfrm>
              <a:off x="5272055" y="1649121"/>
              <a:ext cx="89999" cy="89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Shape 3833"/>
            <p:cNvSpPr/>
            <p:nvPr/>
          </p:nvSpPr>
          <p:spPr>
            <a:xfrm>
              <a:off x="5276889" y="1729126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Shape 3834"/>
            <p:cNvSpPr/>
            <p:nvPr/>
          </p:nvSpPr>
          <p:spPr>
            <a:xfrm>
              <a:off x="4883051" y="1446251"/>
              <a:ext cx="72000" cy="72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Shape 3835"/>
            <p:cNvSpPr/>
            <p:nvPr/>
          </p:nvSpPr>
          <p:spPr>
            <a:xfrm>
              <a:off x="5166226" y="1730016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Shape 3836"/>
            <p:cNvSpPr/>
            <p:nvPr/>
          </p:nvSpPr>
          <p:spPr>
            <a:xfrm>
              <a:off x="4448032" y="2048871"/>
              <a:ext cx="53999" cy="53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Shape 3837"/>
            <p:cNvSpPr/>
            <p:nvPr/>
          </p:nvSpPr>
          <p:spPr>
            <a:xfrm>
              <a:off x="4735889" y="1962240"/>
              <a:ext cx="209418" cy="209418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Shape 3838"/>
            <p:cNvSpPr/>
            <p:nvPr/>
          </p:nvSpPr>
          <p:spPr>
            <a:xfrm>
              <a:off x="4838207" y="2007989"/>
              <a:ext cx="360973" cy="360973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Shape 3839"/>
            <p:cNvSpPr/>
            <p:nvPr/>
          </p:nvSpPr>
          <p:spPr>
            <a:xfrm>
              <a:off x="5064551" y="2183680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Shape 3840"/>
            <p:cNvSpPr/>
            <p:nvPr/>
          </p:nvSpPr>
          <p:spPr>
            <a:xfrm>
              <a:off x="4846323" y="2026769"/>
              <a:ext cx="237599" cy="237599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Shape 3841"/>
            <p:cNvSpPr/>
            <p:nvPr/>
          </p:nvSpPr>
          <p:spPr>
            <a:xfrm>
              <a:off x="4616648" y="2114174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Shape 3842"/>
            <p:cNvSpPr/>
            <p:nvPr/>
          </p:nvSpPr>
          <p:spPr>
            <a:xfrm>
              <a:off x="4710564" y="2271633"/>
              <a:ext cx="105280" cy="1052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Shape 3843"/>
            <p:cNvSpPr/>
            <p:nvPr/>
          </p:nvSpPr>
          <p:spPr>
            <a:xfrm>
              <a:off x="4746339" y="1774576"/>
              <a:ext cx="147080" cy="14708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Shape 3844"/>
            <p:cNvSpPr/>
            <p:nvPr/>
          </p:nvSpPr>
          <p:spPr>
            <a:xfrm>
              <a:off x="4773598" y="1739293"/>
              <a:ext cx="89999" cy="89999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Shape 3845"/>
            <p:cNvSpPr/>
            <p:nvPr/>
          </p:nvSpPr>
          <p:spPr>
            <a:xfrm>
              <a:off x="4257283" y="2443449"/>
              <a:ext cx="107999" cy="1079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Shape 3846"/>
            <p:cNvSpPr/>
            <p:nvPr/>
          </p:nvSpPr>
          <p:spPr>
            <a:xfrm>
              <a:off x="4087957" y="2514569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Shape 3847"/>
            <p:cNvSpPr/>
            <p:nvPr/>
          </p:nvSpPr>
          <p:spPr>
            <a:xfrm>
              <a:off x="4396092" y="22725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Shape 3848"/>
            <p:cNvSpPr/>
            <p:nvPr/>
          </p:nvSpPr>
          <p:spPr>
            <a:xfrm>
              <a:off x="3814723" y="1909744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Shape 3849"/>
            <p:cNvSpPr/>
            <p:nvPr/>
          </p:nvSpPr>
          <p:spPr>
            <a:xfrm>
              <a:off x="3819821" y="2493366"/>
              <a:ext cx="88296" cy="88296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Shape 3850"/>
            <p:cNvSpPr/>
            <p:nvPr/>
          </p:nvSpPr>
          <p:spPr>
            <a:xfrm>
              <a:off x="3844726" y="2543151"/>
              <a:ext cx="61200" cy="612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Shape 3851"/>
            <p:cNvSpPr/>
            <p:nvPr/>
          </p:nvSpPr>
          <p:spPr>
            <a:xfrm>
              <a:off x="5071510" y="2773601"/>
              <a:ext cx="50399" cy="5039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Shape 3852"/>
            <p:cNvSpPr/>
            <p:nvPr/>
          </p:nvSpPr>
          <p:spPr>
            <a:xfrm>
              <a:off x="5681587" y="2637065"/>
              <a:ext cx="36000" cy="360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Shape 3853"/>
            <p:cNvSpPr/>
            <p:nvPr/>
          </p:nvSpPr>
          <p:spPr>
            <a:xfrm>
              <a:off x="5459155" y="2485163"/>
              <a:ext cx="32400" cy="324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Shape 3854"/>
            <p:cNvSpPr/>
            <p:nvPr/>
          </p:nvSpPr>
          <p:spPr>
            <a:xfrm>
              <a:off x="5125962" y="198497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Shape 3855"/>
            <p:cNvSpPr/>
            <p:nvPr/>
          </p:nvSpPr>
          <p:spPr>
            <a:xfrm>
              <a:off x="4980103" y="1916121"/>
              <a:ext cx="233035" cy="233035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Shape 3856"/>
            <p:cNvSpPr/>
            <p:nvPr/>
          </p:nvSpPr>
          <p:spPr>
            <a:xfrm>
              <a:off x="5127112" y="1875796"/>
              <a:ext cx="156489" cy="156489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Shape 3857"/>
            <p:cNvSpPr/>
            <p:nvPr/>
          </p:nvSpPr>
          <p:spPr>
            <a:xfrm>
              <a:off x="3119194" y="2667080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Shape 3858"/>
            <p:cNvSpPr/>
            <p:nvPr/>
          </p:nvSpPr>
          <p:spPr>
            <a:xfrm>
              <a:off x="4822207" y="1883976"/>
              <a:ext cx="162000" cy="162000"/>
            </a:xfrm>
            <a:prstGeom prst="ellipse">
              <a:avLst/>
            </a:prstGeom>
            <a:gradFill>
              <a:gsLst>
                <a:gs pos="0">
                  <a:srgbClr val="00C2ED"/>
                </a:gs>
                <a:gs pos="51000">
                  <a:srgbClr val="00C2ED"/>
                </a:gs>
                <a:gs pos="100000">
                  <a:srgbClr val="5FECF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Shape 3859"/>
            <p:cNvSpPr/>
            <p:nvPr/>
          </p:nvSpPr>
          <p:spPr>
            <a:xfrm>
              <a:off x="4790266" y="1877774"/>
              <a:ext cx="72000" cy="720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Shape 3860"/>
            <p:cNvSpPr/>
            <p:nvPr/>
          </p:nvSpPr>
          <p:spPr>
            <a:xfrm>
              <a:off x="4745887" y="1691822"/>
              <a:ext cx="67608" cy="67608"/>
            </a:xfrm>
            <a:prstGeom prst="ellipse">
              <a:avLst/>
            </a:prstGeom>
            <a:gradFill>
              <a:gsLst>
                <a:gs pos="0">
                  <a:srgbClr val="FF6473">
                    <a:alpha val="75294"/>
                  </a:srgbClr>
                </a:gs>
                <a:gs pos="51000">
                  <a:srgbClr val="FF6473">
                    <a:alpha val="75294"/>
                  </a:srgbClr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Shape 3861"/>
            <p:cNvSpPr/>
            <p:nvPr/>
          </p:nvSpPr>
          <p:spPr>
            <a:xfrm>
              <a:off x="5199862" y="1870517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Shape 3862"/>
            <p:cNvSpPr/>
            <p:nvPr/>
          </p:nvSpPr>
          <p:spPr>
            <a:xfrm>
              <a:off x="4335983" y="2270809"/>
              <a:ext cx="61200" cy="61200"/>
            </a:xfrm>
            <a:prstGeom prst="ellipse">
              <a:avLst/>
            </a:prstGeom>
            <a:gradFill>
              <a:gsLst>
                <a:gs pos="0">
                  <a:srgbClr val="78D200"/>
                </a:gs>
                <a:gs pos="51000">
                  <a:srgbClr val="78D200"/>
                </a:gs>
                <a:gs pos="100000">
                  <a:srgbClr val="AEEC2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Shape 3863"/>
            <p:cNvSpPr/>
            <p:nvPr/>
          </p:nvSpPr>
          <p:spPr>
            <a:xfrm>
              <a:off x="4565980" y="1992325"/>
              <a:ext cx="64800" cy="64800"/>
            </a:xfrm>
            <a:prstGeom prst="ellipse">
              <a:avLst/>
            </a:prstGeom>
            <a:gradFill>
              <a:gsLst>
                <a:gs pos="0">
                  <a:srgbClr val="FFDB00"/>
                </a:gs>
                <a:gs pos="51000">
                  <a:srgbClr val="FFDB00"/>
                </a:gs>
                <a:gs pos="100000">
                  <a:srgbClr val="FFEF0C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Shape 3864"/>
            <p:cNvSpPr/>
            <p:nvPr/>
          </p:nvSpPr>
          <p:spPr>
            <a:xfrm>
              <a:off x="3500928" y="2955827"/>
              <a:ext cx="72000" cy="72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Shape 3865"/>
            <p:cNvSpPr/>
            <p:nvPr/>
          </p:nvSpPr>
          <p:spPr>
            <a:xfrm>
              <a:off x="3589689" y="3210426"/>
              <a:ext cx="36000" cy="36000"/>
            </a:xfrm>
            <a:prstGeom prst="ellipse">
              <a:avLst/>
            </a:prstGeom>
            <a:gradFill>
              <a:gsLst>
                <a:gs pos="0">
                  <a:srgbClr val="FF6473"/>
                </a:gs>
                <a:gs pos="51000">
                  <a:srgbClr val="FF6473"/>
                </a:gs>
                <a:gs pos="100000">
                  <a:srgbClr val="FFA0B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70F1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66" name="Shape 3866"/>
            <p:cNvGrpSpPr/>
            <p:nvPr/>
          </p:nvGrpSpPr>
          <p:grpSpPr>
            <a:xfrm>
              <a:off x="5643677" y="1574596"/>
              <a:ext cx="3105947" cy="3679824"/>
              <a:chOff x="8304461" y="1328451"/>
              <a:chExt cx="3147062" cy="3679824"/>
            </a:xfrm>
          </p:grpSpPr>
          <p:sp>
            <p:nvSpPr>
              <p:cNvPr id="3867" name="Shape 3867"/>
              <p:cNvSpPr txBox="1"/>
              <p:nvPr/>
            </p:nvSpPr>
            <p:spPr>
              <a:xfrm>
                <a:off x="8715275" y="1328451"/>
                <a:ext cx="2736248" cy="36798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ct val="25000"/>
                </a:pP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On the same income level there are huge differences in 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lifespan from 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50 all the way up to 75 </a:t>
                </a:r>
                <a:r>
                  <a:rPr lang="en-US" sz="2400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years.</a:t>
                </a:r>
                <a:endParaRPr sz="2400" dirty="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68" name="Shape 3868"/>
              <p:cNvSpPr/>
              <p:nvPr/>
            </p:nvSpPr>
            <p:spPr>
              <a:xfrm rot="-5400000">
                <a:off x="8275827" y="2689741"/>
                <a:ext cx="164019" cy="10675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869" name="Shape 3869"/>
            <p:cNvCxnSpPr/>
            <p:nvPr/>
          </p:nvCxnSpPr>
          <p:spPr>
            <a:xfrm>
              <a:off x="850900" y="5868942"/>
              <a:ext cx="8293099" cy="0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0" name="Shape 3870"/>
            <p:cNvCxnSpPr/>
            <p:nvPr/>
          </p:nvCxnSpPr>
          <p:spPr>
            <a:xfrm>
              <a:off x="1138445" y="779533"/>
              <a:ext cx="0" cy="5169599"/>
            </a:xfrm>
            <a:prstGeom prst="straightConnector1">
              <a:avLst/>
            </a:prstGeom>
            <a:noFill/>
            <a:ln w="28575" cap="sq" cmpd="sng">
              <a:solidFill>
                <a:srgbClr val="53819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72" name="Shape 3872"/>
            <p:cNvSpPr txBox="1"/>
            <p:nvPr/>
          </p:nvSpPr>
          <p:spPr>
            <a:xfrm>
              <a:off x="3093166" y="5938266"/>
              <a:ext cx="1518229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$5 000</a:t>
              </a:r>
            </a:p>
          </p:txBody>
        </p:sp>
        <p:sp>
          <p:nvSpPr>
            <p:cNvPr id="3873" name="Shape 3873"/>
            <p:cNvSpPr txBox="1"/>
            <p:nvPr/>
          </p:nvSpPr>
          <p:spPr>
            <a:xfrm>
              <a:off x="5290996" y="5938266"/>
              <a:ext cx="1806236" cy="512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53819F"/>
                </a:buClr>
                <a:buSzPct val="25000"/>
              </a:pPr>
              <a:r>
                <a:rPr lang="en-US" sz="28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$50 000</a:t>
              </a:r>
            </a:p>
          </p:txBody>
        </p:sp>
        <p:sp>
          <p:nvSpPr>
            <p:cNvPr id="202" name="Shape 249"/>
            <p:cNvSpPr txBox="1"/>
            <p:nvPr/>
          </p:nvSpPr>
          <p:spPr>
            <a:xfrm rot="16200000">
              <a:off x="-883739" y="2718991"/>
              <a:ext cx="2264486" cy="4987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lnSpc>
                  <a:spcPct val="80000"/>
                </a:lnSpc>
                <a:buClr>
                  <a:srgbClr val="53819F"/>
                </a:buClr>
                <a:buSzPct val="25000"/>
              </a:pPr>
              <a:r>
                <a:rPr lang="en-US" sz="3200" b="1" dirty="0">
                  <a:solidFill>
                    <a:srgbClr val="53819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Lifespan</a:t>
              </a:r>
            </a:p>
          </p:txBody>
        </p:sp>
      </p:grpSp>
      <p:sp>
        <p:nvSpPr>
          <p:cNvPr id="207" name="Title 1"/>
          <p:cNvSpPr>
            <a:spLocks noGrp="1"/>
          </p:cNvSpPr>
          <p:nvPr>
            <p:ph type="title"/>
          </p:nvPr>
        </p:nvSpPr>
        <p:spPr>
          <a:xfrm>
            <a:off x="1964145" y="22543"/>
            <a:ext cx="8703853" cy="756990"/>
          </a:xfrm>
        </p:spPr>
        <p:txBody>
          <a:bodyPr anchor="t">
            <a:noAutofit/>
          </a:bodyPr>
          <a:lstStyle/>
          <a:p>
            <a:r>
              <a:rPr lang="en-US" sz="2800" dirty="0"/>
              <a:t>Bubble chart: visualizing all four dimensions in a chart</a:t>
            </a:r>
            <a:endParaRPr lang="en-US" sz="2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8873833" y="6215738"/>
            <a:ext cx="1130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(2012)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9623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5251"/>
            <a:ext cx="8229600" cy="1143000"/>
          </a:xfrm>
        </p:spPr>
        <p:txBody>
          <a:bodyPr/>
          <a:lstStyle/>
          <a:p>
            <a:r>
              <a:rPr lang="en-US" dirty="0" smtClean="0"/>
              <a:t>Predictive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0DF6-75AD-9E49-AF00-7876AB5A19C6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01" y="1630837"/>
            <a:ext cx="2808471" cy="2164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00" y="3897635"/>
            <a:ext cx="3665989" cy="2163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83" y="1528252"/>
            <a:ext cx="3207731" cy="29709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69741" y="4972237"/>
            <a:ext cx="3311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</a:t>
            </a:r>
          </a:p>
          <a:p>
            <a:r>
              <a:rPr lang="en-US" dirty="0"/>
              <a:t>Fuzzy logic</a:t>
            </a:r>
          </a:p>
          <a:p>
            <a:r>
              <a:rPr lang="en-US" dirty="0"/>
              <a:t>….. (Machine Learning, Artificial Intelligence)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</a:t>
            </a:r>
            <a:r>
              <a:rPr lang="en-US" dirty="0" smtClean="0"/>
              <a:t>Predictive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4092677" cy="1924665"/>
          </a:xfrm>
        </p:spPr>
        <p:txBody>
          <a:bodyPr/>
          <a:lstStyle/>
          <a:p>
            <a:r>
              <a:rPr lang="en-US" dirty="0" smtClean="0"/>
              <a:t>Would you survive in Titanic ship?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0DF6-75AD-9E49-AF00-7876AB5A19C6}" type="slidenum">
              <a:rPr lang="en-US" smtClean="0"/>
              <a:t>35</a:t>
            </a:fld>
            <a:endParaRPr lang="en-US"/>
          </a:p>
        </p:txBody>
      </p:sp>
      <p:pic>
        <p:nvPicPr>
          <p:cNvPr id="1028" name="Picture 4" descr="Image result for titanic carto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71" y="1109692"/>
            <a:ext cx="3449556" cy="487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1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</a:t>
            </a:r>
            <a:r>
              <a:rPr lang="en-US" dirty="0" smtClean="0"/>
              <a:t>Predictive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4092677" cy="1924665"/>
          </a:xfrm>
        </p:spPr>
        <p:txBody>
          <a:bodyPr/>
          <a:lstStyle/>
          <a:p>
            <a:r>
              <a:rPr lang="en-US" dirty="0" smtClean="0"/>
              <a:t>Would you survive in Titanic ship?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0DF6-75AD-9E49-AF00-7876AB5A19C6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5665" y="2898059"/>
            <a:ext cx="42032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1,503 people</a:t>
            </a:r>
            <a:r>
              <a:rPr lang="en-US" sz="2800" dirty="0"/>
              <a:t> total died, including passengers and </a:t>
            </a:r>
            <a:r>
              <a:rPr lang="en-US" sz="2800" dirty="0"/>
              <a:t>crew</a:t>
            </a:r>
          </a:p>
          <a:p>
            <a:endParaRPr lang="en-US" sz="2800" dirty="0"/>
          </a:p>
          <a:p>
            <a:r>
              <a:rPr lang="en-US" sz="2800" dirty="0"/>
              <a:t>Here the data that we have show that 349 survivals out of 916 passengers</a:t>
            </a:r>
            <a:endParaRPr lang="en-US" sz="2800" dirty="0"/>
          </a:p>
        </p:txBody>
      </p:sp>
      <p:pic>
        <p:nvPicPr>
          <p:cNvPr id="7" name="Picture 4" descr="Image result for titanic carto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71" y="1109692"/>
            <a:ext cx="3449556" cy="487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6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</a:t>
            </a:r>
            <a:r>
              <a:rPr lang="en-US" dirty="0" smtClean="0"/>
              <a:t>Predictive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4092677" cy="1924665"/>
          </a:xfrm>
        </p:spPr>
        <p:txBody>
          <a:bodyPr/>
          <a:lstStyle/>
          <a:p>
            <a:r>
              <a:rPr lang="en-US" dirty="0" smtClean="0"/>
              <a:t>Would you survive in Titanic ship?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0DF6-75AD-9E49-AF00-7876AB5A19C6}" type="slidenum">
              <a:rPr lang="en-US" smtClean="0"/>
              <a:t>37</a:t>
            </a:fld>
            <a:endParaRPr lang="en-US"/>
          </a:p>
        </p:txBody>
      </p:sp>
      <p:pic>
        <p:nvPicPr>
          <p:cNvPr id="1028" name="Picture 4" descr="Image result for titanic carto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00" y="1417638"/>
            <a:ext cx="2757101" cy="389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832" y="2861187"/>
            <a:ext cx="6121425" cy="28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3" y="147485"/>
            <a:ext cx="8675737" cy="58006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0DF6-75AD-9E49-AF00-7876AB5A19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97" y="1261136"/>
            <a:ext cx="7537156" cy="4659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Predictive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0DF6-75AD-9E49-AF00-7876AB5A19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1836" y="1578676"/>
            <a:ext cx="213755" cy="21375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3071624" y="157867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301834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113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2123903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3023000" y="253343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3928559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4879585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830611" y="25220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2123903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3023000" y="29795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3928559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4879585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5830611" y="296821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2123903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3023000" y="344036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928559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4879585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5830611" y="3429000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2123903" y="388978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3023000" y="38928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/>
          <p:cNvSpPr/>
          <p:nvPr/>
        </p:nvSpPr>
        <p:spPr>
          <a:xfrm>
            <a:off x="3928559" y="388978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4879585" y="388978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5830611" y="388151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2123903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3023000" y="43371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3928559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4879585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5830611" y="4325768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Left Arrow Callout 2"/>
          <p:cNvSpPr/>
          <p:nvPr/>
        </p:nvSpPr>
        <p:spPr>
          <a:xfrm>
            <a:off x="7722725" y="2596380"/>
            <a:ext cx="2087711" cy="1106373"/>
          </a:xfrm>
          <a:prstGeom prst="leftArrowCallout">
            <a:avLst>
              <a:gd name="adj1" fmla="val 17214"/>
              <a:gd name="adj2" fmla="val 25000"/>
              <a:gd name="adj3" fmla="val 15753"/>
              <a:gd name="adj4" fmla="val 7949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5*5 matrix of ‘0’s</a:t>
            </a:r>
          </a:p>
        </p:txBody>
      </p:sp>
    </p:spTree>
    <p:extLst>
      <p:ext uri="{BB962C8B-B14F-4D97-AF65-F5344CB8AC3E}">
        <p14:creationId xmlns:p14="http://schemas.microsoft.com/office/powerpoint/2010/main" val="298911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1836" y="1578676"/>
            <a:ext cx="213755" cy="21375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3071624" y="157867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301834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113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2123903" y="25303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3023000" y="253343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3928559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4879585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830611" y="25220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2123903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3023000" y="297958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3928559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4879585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5830611" y="296821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2123903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3023000" y="344036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928559" y="3437267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4879585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5830611" y="3429000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2123903" y="388978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3023000" y="38928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/>
          <p:cNvSpPr/>
          <p:nvPr/>
        </p:nvSpPr>
        <p:spPr>
          <a:xfrm>
            <a:off x="3928559" y="388978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4879585" y="388978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5830611" y="388151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2123903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3023000" y="43371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3928559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4879585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5830611" y="4325768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Left Arrow Callout 32"/>
          <p:cNvSpPr/>
          <p:nvPr/>
        </p:nvSpPr>
        <p:spPr>
          <a:xfrm>
            <a:off x="7878071" y="2683525"/>
            <a:ext cx="2087711" cy="1705028"/>
          </a:xfrm>
          <a:prstGeom prst="leftArrowCallout">
            <a:avLst>
              <a:gd name="adj1" fmla="val 17214"/>
              <a:gd name="adj2" fmla="val 25000"/>
              <a:gd name="adj3" fmla="val 15753"/>
              <a:gd name="adj4" fmla="val 7949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5*5 matrix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What is the pattern?</a:t>
            </a:r>
          </a:p>
        </p:txBody>
      </p:sp>
    </p:spTree>
    <p:extLst>
      <p:ext uri="{BB962C8B-B14F-4D97-AF65-F5344CB8AC3E}">
        <p14:creationId xmlns:p14="http://schemas.microsoft.com/office/powerpoint/2010/main" val="23190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1836" y="1578676"/>
            <a:ext cx="213755" cy="21375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3071624" y="157867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301834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113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2123903" y="25303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3023000" y="253343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3928559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4879585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830611" y="25220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2123903" y="297648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3023000" y="297958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3928559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4879585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5830611" y="296821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2123903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3023000" y="344036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928559" y="3437267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4879585" y="3437267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5830611" y="3429000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2123903" y="388978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3023000" y="38928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/>
          <p:cNvSpPr/>
          <p:nvPr/>
        </p:nvSpPr>
        <p:spPr>
          <a:xfrm>
            <a:off x="3928559" y="388978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4879585" y="388978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5830611" y="3881517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2123903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3023000" y="43371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3928559" y="43340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4879585" y="43340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5830611" y="4325768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Left Arrow Callout 32"/>
          <p:cNvSpPr/>
          <p:nvPr/>
        </p:nvSpPr>
        <p:spPr>
          <a:xfrm>
            <a:off x="7878071" y="2683525"/>
            <a:ext cx="2087711" cy="1705028"/>
          </a:xfrm>
          <a:prstGeom prst="leftArrowCallout">
            <a:avLst>
              <a:gd name="adj1" fmla="val 17214"/>
              <a:gd name="adj2" fmla="val 25000"/>
              <a:gd name="adj3" fmla="val 15753"/>
              <a:gd name="adj4" fmla="val 7949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5*5 matrix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What is the pattern?</a:t>
            </a:r>
          </a:p>
        </p:txBody>
      </p:sp>
    </p:spTree>
    <p:extLst>
      <p:ext uri="{BB962C8B-B14F-4D97-AF65-F5344CB8AC3E}">
        <p14:creationId xmlns:p14="http://schemas.microsoft.com/office/powerpoint/2010/main" val="8606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1836" y="1578676"/>
            <a:ext cx="213755" cy="21375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3071624" y="157867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301834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113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2123903" y="25303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4906162" y="25303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3928559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012958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830611" y="25220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2123903" y="3923732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4906162" y="3923732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3928559" y="3923732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012958" y="3923732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5830611" y="391546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2123903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4906162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928559" y="3437267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3012958" y="3437267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5830611" y="3429000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2115054" y="300853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4897313" y="300853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/>
          <p:cNvSpPr/>
          <p:nvPr/>
        </p:nvSpPr>
        <p:spPr>
          <a:xfrm>
            <a:off x="3919710" y="300853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3004109" y="300853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5821763" y="3000266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2123903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4906162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3928559" y="43340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3012958" y="43340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5830611" y="4325768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Left Arrow Callout 32"/>
          <p:cNvSpPr/>
          <p:nvPr/>
        </p:nvSpPr>
        <p:spPr>
          <a:xfrm>
            <a:off x="7878071" y="2683525"/>
            <a:ext cx="2087711" cy="1705028"/>
          </a:xfrm>
          <a:prstGeom prst="leftArrowCallout">
            <a:avLst>
              <a:gd name="adj1" fmla="val 17214"/>
              <a:gd name="adj2" fmla="val 25000"/>
              <a:gd name="adj3" fmla="val 15753"/>
              <a:gd name="adj4" fmla="val 7949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5*5 matrix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What is the pattern?</a:t>
            </a:r>
          </a:p>
        </p:txBody>
      </p:sp>
      <p:cxnSp>
        <p:nvCxnSpPr>
          <p:cNvPr id="3" name="Curved Connector 2"/>
          <p:cNvCxnSpPr/>
          <p:nvPr/>
        </p:nvCxnSpPr>
        <p:spPr>
          <a:xfrm>
            <a:off x="6259616" y="3043613"/>
            <a:ext cx="8849" cy="915200"/>
          </a:xfrm>
          <a:prstGeom prst="curvedConnector3">
            <a:avLst>
              <a:gd name="adj1" fmla="val 10858586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>
            <a:off x="4013463" y="3999028"/>
            <a:ext cx="9525" cy="1893204"/>
          </a:xfrm>
          <a:prstGeom prst="curvedConnector3">
            <a:avLst>
              <a:gd name="adj1" fmla="val 8363535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Single Corner Rectangle 46"/>
          <p:cNvSpPr/>
          <p:nvPr/>
        </p:nvSpPr>
        <p:spPr>
          <a:xfrm>
            <a:off x="1916305" y="2901519"/>
            <a:ext cx="4452017" cy="427784"/>
          </a:xfrm>
          <a:prstGeom prst="round1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Round Single Corner Rectangle 47"/>
          <p:cNvSpPr/>
          <p:nvPr/>
        </p:nvSpPr>
        <p:spPr>
          <a:xfrm>
            <a:off x="1907441" y="3778348"/>
            <a:ext cx="4452017" cy="427784"/>
          </a:xfrm>
          <a:prstGeom prst="round1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ound Single Corner Rectangle 48"/>
          <p:cNvSpPr/>
          <p:nvPr/>
        </p:nvSpPr>
        <p:spPr>
          <a:xfrm rot="5400000">
            <a:off x="1713038" y="3493729"/>
            <a:ext cx="2830611" cy="427784"/>
          </a:xfrm>
          <a:prstGeom prst="round1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Round Single Corner Rectangle 50"/>
          <p:cNvSpPr/>
          <p:nvPr/>
        </p:nvSpPr>
        <p:spPr>
          <a:xfrm rot="5400000">
            <a:off x="3601206" y="3493729"/>
            <a:ext cx="2830611" cy="427784"/>
          </a:xfrm>
          <a:prstGeom prst="round1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3966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1836" y="1578676"/>
            <a:ext cx="213755" cy="21375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3071624" y="157867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301834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113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2123903" y="25303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3023000" y="253343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3928559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4879585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830611" y="25220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2123903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3023000" y="297958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3928559" y="297648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4879585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5830611" y="296821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2123903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3023000" y="344036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928559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4879585" y="3437267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5830611" y="3429000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2123903" y="388978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3023000" y="38928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/>
          <p:cNvSpPr/>
          <p:nvPr/>
        </p:nvSpPr>
        <p:spPr>
          <a:xfrm>
            <a:off x="3928559" y="388978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4879585" y="388978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5830611" y="388151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2123903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3023000" y="43371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3928559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4879585" y="43340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5830611" y="4325768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Left Arrow Callout 32"/>
          <p:cNvSpPr/>
          <p:nvPr/>
        </p:nvSpPr>
        <p:spPr>
          <a:xfrm>
            <a:off x="7878071" y="2683525"/>
            <a:ext cx="2087711" cy="1705028"/>
          </a:xfrm>
          <a:prstGeom prst="leftArrowCallout">
            <a:avLst>
              <a:gd name="adj1" fmla="val 17214"/>
              <a:gd name="adj2" fmla="val 25000"/>
              <a:gd name="adj3" fmla="val 15753"/>
              <a:gd name="adj4" fmla="val 7949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5*5 matrix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Random 0s and 1s</a:t>
            </a:r>
          </a:p>
        </p:txBody>
      </p:sp>
    </p:spTree>
    <p:extLst>
      <p:ext uri="{BB962C8B-B14F-4D97-AF65-F5344CB8AC3E}">
        <p14:creationId xmlns:p14="http://schemas.microsoft.com/office/powerpoint/2010/main" val="8192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1836" y="1578676"/>
            <a:ext cx="213755" cy="21375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3071624" y="157867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301834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113" y="184616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2123903" y="25303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3023000" y="253343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3928559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4879585" y="25303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830611" y="25220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2123903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3023000" y="297958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3928559" y="2976483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4879585" y="29764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5830611" y="296821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2123903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3023000" y="344036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928559" y="343726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4879585" y="3437267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5830611" y="3429000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2123903" y="388978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3023000" y="389288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/>
          <p:cNvSpPr/>
          <p:nvPr/>
        </p:nvSpPr>
        <p:spPr>
          <a:xfrm>
            <a:off x="3928559" y="388978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4879585" y="388978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5830611" y="3881517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2123903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3023000" y="43371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3928559" y="4334034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4879585" y="43340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5830611" y="4325768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781637" y="2511263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781637" y="2962635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6781637" y="3420429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781637" y="3871801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6781637" y="4334034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123903" y="4880996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3022999" y="488099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5851737" y="4880996"/>
            <a:ext cx="213755" cy="2137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41"/>
          <p:cNvSpPr/>
          <p:nvPr/>
        </p:nvSpPr>
        <p:spPr>
          <a:xfrm>
            <a:off x="4886842" y="488099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Oval 42"/>
          <p:cNvSpPr/>
          <p:nvPr/>
        </p:nvSpPr>
        <p:spPr>
          <a:xfrm>
            <a:off x="3921947" y="488099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781637" y="4880996"/>
            <a:ext cx="213755" cy="21375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921841" y="4764336"/>
            <a:ext cx="5285585" cy="113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85223" y="2262787"/>
            <a:ext cx="15156" cy="293726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eft Arrow Callout 47"/>
          <p:cNvSpPr/>
          <p:nvPr/>
        </p:nvSpPr>
        <p:spPr>
          <a:xfrm>
            <a:off x="7878070" y="2683524"/>
            <a:ext cx="2440084" cy="2030878"/>
          </a:xfrm>
          <a:prstGeom prst="leftArrowCallout">
            <a:avLst>
              <a:gd name="adj1" fmla="val 17214"/>
              <a:gd name="adj2" fmla="val 25000"/>
              <a:gd name="adj3" fmla="val 15753"/>
              <a:gd name="adj4" fmla="val 7949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6*6 matrix</a:t>
            </a:r>
          </a:p>
          <a:p>
            <a:pPr algn="ctr"/>
            <a:r>
              <a:rPr lang="en-US" sz="2100" dirty="0">
                <a:solidFill>
                  <a:srgbClr val="0070C0"/>
                </a:solidFill>
              </a:rPr>
              <a:t>Add one row and one column on the previous 5*5 matrix</a:t>
            </a:r>
          </a:p>
        </p:txBody>
      </p:sp>
    </p:spTree>
    <p:extLst>
      <p:ext uri="{BB962C8B-B14F-4D97-AF65-F5344CB8AC3E}">
        <p14:creationId xmlns:p14="http://schemas.microsoft.com/office/powerpoint/2010/main" val="11445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Microsoft Office PowerPoint</Application>
  <PresentationFormat>Widescreen</PresentationFormat>
  <Paragraphs>395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Trebuchet MS</vt:lpstr>
      <vt:lpstr>Verdana</vt:lpstr>
      <vt:lpstr>Office Theme</vt:lpstr>
      <vt:lpstr>Examples</vt:lpstr>
      <vt:lpstr>Patterns in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Insights</vt:lpstr>
      <vt:lpstr>Which Factors Affect Life Expectancy?</vt:lpstr>
      <vt:lpstr>Data of Incomes and Life Expectancy in the World (2012) </vt:lpstr>
      <vt:lpstr>Data of Incomes and Life Expectancy in the World (2012) </vt:lpstr>
      <vt:lpstr>Bubble chart</vt:lpstr>
      <vt:lpstr>Bubble chart: visualizing all four dimensions in a chart</vt:lpstr>
      <vt:lpstr>Bubble chart: visualizing all four dimensions in a chart</vt:lpstr>
      <vt:lpstr>Bubble chart: visualizing all four dimensions in a chart</vt:lpstr>
      <vt:lpstr>PowerPoint Presentation</vt:lpstr>
      <vt:lpstr>Bubble chart: visualizing all four dimensions in a chart</vt:lpstr>
      <vt:lpstr>Bubble chart: visualizing all four dimensions in a chart</vt:lpstr>
      <vt:lpstr>Bubble chart: visualizing all four dimensions in a chart</vt:lpstr>
      <vt:lpstr>Bubble chart: visualizing all four dimensions in a chart</vt:lpstr>
      <vt:lpstr>Bubble chart: visualizing all four dimensions in a chart</vt:lpstr>
      <vt:lpstr>Bubble chart: visualizing all four dimensions in a chart</vt:lpstr>
      <vt:lpstr>Bubble chart: visualizing all four dimensions in a chart</vt:lpstr>
      <vt:lpstr>Bubble chart: visualizing all four dimensions in a chart</vt:lpstr>
      <vt:lpstr>Bubble chart: visualizing all four dimensions in a chart</vt:lpstr>
      <vt:lpstr>Bubble chart: visualizing all four dimensions in a chart</vt:lpstr>
      <vt:lpstr>Data Visualization through Bubble chart</vt:lpstr>
      <vt:lpstr>Data Visualization through Bubble chart</vt:lpstr>
      <vt:lpstr>Data Visualization through Bubble chart</vt:lpstr>
      <vt:lpstr>Bubble chart: visualizing all four dimensions in a chart</vt:lpstr>
      <vt:lpstr>Predictive Analytics</vt:lpstr>
      <vt:lpstr>An Example of Predictive Analytics</vt:lpstr>
      <vt:lpstr>An Example of Predictive Analytics</vt:lpstr>
      <vt:lpstr>An Example of Predictive Analytics</vt:lpstr>
      <vt:lpstr>PowerPoint Presentation</vt:lpstr>
      <vt:lpstr>An Example of Predictive Analytics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</dc:title>
  <dc:creator>Qiong</dc:creator>
  <cp:lastModifiedBy>Qiong</cp:lastModifiedBy>
  <cp:revision>1</cp:revision>
  <dcterms:created xsi:type="dcterms:W3CDTF">2019-06-22T20:18:59Z</dcterms:created>
  <dcterms:modified xsi:type="dcterms:W3CDTF">2019-06-22T20:19:53Z</dcterms:modified>
</cp:coreProperties>
</file>