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4" r:id="rId1"/>
  </p:sldMasterIdLst>
  <p:sldIdLst>
    <p:sldId id="256" r:id="rId2"/>
    <p:sldId id="257" r:id="rId3"/>
    <p:sldId id="268" r:id="rId4"/>
    <p:sldId id="269" r:id="rId5"/>
    <p:sldId id="258" r:id="rId6"/>
    <p:sldId id="265" r:id="rId7"/>
    <p:sldId id="266" r:id="rId8"/>
    <p:sldId id="267" r:id="rId9"/>
    <p:sldId id="259" r:id="rId10"/>
    <p:sldId id="260" r:id="rId11"/>
    <p:sldId id="261" r:id="rId12"/>
    <p:sldId id="270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高级语言程序设计</a:t>
            </a:r>
            <a:r>
              <a:rPr lang="en-US" altLang="zh-CN" dirty="0" smtClean="0"/>
              <a:t>II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郑博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史睿萌</a:t>
            </a:r>
            <a:endParaRPr lang="en-US" altLang="zh-CN" dirty="0" smtClean="0"/>
          </a:p>
          <a:p>
            <a:r>
              <a:rPr lang="zh-CN" altLang="en-US" dirty="0" smtClean="0"/>
              <a:t>交流群号：</a:t>
            </a:r>
            <a:r>
              <a:rPr lang="en-US" altLang="zh-CN" dirty="0" smtClean="0"/>
              <a:t>536894349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枚举算法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87624" y="1988840"/>
            <a:ext cx="7772400" cy="4114800"/>
          </a:xfrm>
        </p:spPr>
        <p:txBody>
          <a:bodyPr/>
          <a:lstStyle/>
          <a:p>
            <a:r>
              <a:rPr lang="zh-CN" altLang="en-US" sz="1800" dirty="0" smtClean="0"/>
              <a:t>再举个例子（</a:t>
            </a:r>
            <a:r>
              <a:rPr lang="en-US" altLang="zh-CN" sz="1800" dirty="0" smtClean="0"/>
              <a:t>HOJ 1004</a:t>
            </a:r>
            <a:r>
              <a:rPr lang="zh-CN" altLang="en-US" sz="1800" dirty="0" smtClean="0"/>
              <a:t>）：求 </a:t>
            </a:r>
            <a:r>
              <a:rPr lang="en-US" altLang="zh-CN" sz="1800" dirty="0" smtClean="0"/>
              <a:t>1 – 10^8 </a:t>
            </a:r>
            <a:r>
              <a:rPr lang="zh-CN" altLang="en-US" sz="1800" dirty="0" smtClean="0"/>
              <a:t>内所有的回文质数。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做法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：枚举 </a:t>
            </a:r>
            <a:r>
              <a:rPr lang="en-US" altLang="zh-CN" sz="1800" dirty="0" smtClean="0"/>
              <a:t>1 </a:t>
            </a:r>
            <a:r>
              <a:rPr lang="zh-CN" altLang="en-US" sz="1800" dirty="0" smtClean="0"/>
              <a:t>到 </a:t>
            </a:r>
            <a:r>
              <a:rPr lang="en-US" altLang="zh-CN" sz="1800" dirty="0" smtClean="0"/>
              <a:t>10^8</a:t>
            </a:r>
            <a:r>
              <a:rPr lang="zh-CN" altLang="en-US" sz="1800" dirty="0" smtClean="0"/>
              <a:t>，先判断是不是质数，再判断是不是回文数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做法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：</a:t>
            </a:r>
            <a:r>
              <a:rPr lang="zh-CN" altLang="en-US" sz="1800" dirty="0"/>
              <a:t>枚举 </a:t>
            </a:r>
            <a:r>
              <a:rPr lang="en-US" altLang="zh-CN" sz="1800" dirty="0"/>
              <a:t>1 </a:t>
            </a:r>
            <a:r>
              <a:rPr lang="zh-CN" altLang="en-US" sz="1800" dirty="0"/>
              <a:t>到 </a:t>
            </a:r>
            <a:r>
              <a:rPr lang="en-US" altLang="zh-CN" sz="1800" dirty="0" smtClean="0"/>
              <a:t>10^8 </a:t>
            </a:r>
            <a:r>
              <a:rPr lang="zh-CN" altLang="en-US" sz="1800" dirty="0" smtClean="0"/>
              <a:t>的所有回文数，再判断是不是质数</a:t>
            </a:r>
            <a:endParaRPr lang="en-US" altLang="zh-CN" sz="1800" dirty="0"/>
          </a:p>
          <a:p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0456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二分</a:t>
            </a:r>
            <a:r>
              <a:rPr lang="zh-CN" altLang="en-US" dirty="0" smtClean="0"/>
              <a:t>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例题：给</a:t>
            </a:r>
            <a:r>
              <a:rPr lang="zh-CN" altLang="en-US" sz="1800" dirty="0"/>
              <a:t>一个连续单调递增的</a:t>
            </a:r>
            <a:r>
              <a:rPr lang="zh-CN" altLang="en-US" sz="1800" dirty="0" smtClean="0"/>
              <a:t>函数，已知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F(l</a:t>
            </a:r>
            <a:r>
              <a:rPr lang="en-US" altLang="zh-CN" sz="1800" dirty="0"/>
              <a:t>) &lt; 0, F(r) &gt; 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找到零</a:t>
            </a:r>
            <a:r>
              <a:rPr lang="zh-CN" altLang="en-US" sz="1800" dirty="0" smtClean="0"/>
              <a:t>点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相信</a:t>
            </a:r>
            <a:r>
              <a:rPr lang="zh-CN" altLang="en-US" sz="1800" dirty="0"/>
              <a:t>大家对这个问题都了如指掌，每次选定中间值，计算其对应函数值后对</a:t>
            </a:r>
            <a:r>
              <a:rPr lang="zh-CN" altLang="en-US" sz="1800" dirty="0" smtClean="0"/>
              <a:t>大于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0 </a:t>
            </a:r>
            <a:r>
              <a:rPr lang="zh-CN" altLang="en-US" sz="1800" dirty="0" smtClean="0"/>
              <a:t>和小于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0 </a:t>
            </a:r>
            <a:r>
              <a:rPr lang="zh-CN" altLang="en-US" sz="1800" dirty="0"/>
              <a:t>的情形分别</a:t>
            </a:r>
            <a:r>
              <a:rPr lang="zh-CN" altLang="en-US" sz="1800" dirty="0" smtClean="0"/>
              <a:t>判断</a:t>
            </a:r>
            <a:endParaRPr lang="en-US" altLang="zh-CN" sz="1800" dirty="0"/>
          </a:p>
          <a:p>
            <a:r>
              <a:rPr lang="en-US" altLang="zh-CN" sz="1800" dirty="0"/>
              <a:t> </a:t>
            </a:r>
            <a:endParaRPr lang="en-US" altLang="zh-CN" sz="1800" dirty="0" smtClean="0"/>
          </a:p>
          <a:p>
            <a:r>
              <a:rPr lang="zh-CN" altLang="en-US" sz="1800" dirty="0" smtClean="0"/>
              <a:t>例题</a:t>
            </a:r>
            <a:r>
              <a:rPr lang="zh-CN" altLang="en-US" sz="1800" dirty="0"/>
              <a:t>：给定</a:t>
            </a:r>
            <a:r>
              <a:rPr lang="zh-CN" altLang="en-US" sz="1800" dirty="0" smtClean="0"/>
              <a:t>函数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F(x</a:t>
            </a:r>
            <a:r>
              <a:rPr lang="en-US" altLang="zh-CN" sz="1800" dirty="0"/>
              <a:t>) = x^2 - 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在</a:t>
            </a:r>
            <a:r>
              <a:rPr lang="zh-CN" altLang="en-US" sz="1800" dirty="0" smtClean="0"/>
              <a:t>区间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[</a:t>
            </a:r>
            <a:r>
              <a:rPr lang="en-US" altLang="zh-CN" sz="1800" dirty="0"/>
              <a:t>0, 10</a:t>
            </a:r>
            <a:r>
              <a:rPr lang="en-US" altLang="zh-CN" sz="1800" dirty="0" smtClean="0"/>
              <a:t>] </a:t>
            </a:r>
            <a:r>
              <a:rPr lang="zh-CN" altLang="en-US" sz="1800" dirty="0"/>
              <a:t>中找到零点（保证区间单调递增，并且有零点</a:t>
            </a:r>
            <a:r>
              <a:rPr lang="zh-CN" altLang="en-US" sz="1800" dirty="0" smtClean="0"/>
              <a:t>）</a:t>
            </a:r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对于</a:t>
            </a:r>
            <a:r>
              <a:rPr lang="zh-CN" altLang="en-US" sz="1800" dirty="0"/>
              <a:t>这种浮点数的问题，一般有两种二分的姿势（本质是一样的，只是控制外层循环的方式</a:t>
            </a:r>
            <a:r>
              <a:rPr lang="zh-CN" altLang="en-US" sz="1800" dirty="0" smtClean="0"/>
              <a:t>不同）</a:t>
            </a:r>
            <a:endParaRPr lang="en-US" altLang="zh-CN" sz="1800" dirty="0" smtClean="0"/>
          </a:p>
          <a:p>
            <a:pPr lvl="1"/>
            <a:r>
              <a:rPr lang="en-US" altLang="zh-CN" sz="1400" dirty="0" smtClean="0"/>
              <a:t>while (r – l &gt; EPS</a:t>
            </a:r>
            <a:r>
              <a:rPr lang="en-US" altLang="zh-CN" sz="1400" dirty="0"/>
              <a:t>) </a:t>
            </a:r>
            <a:r>
              <a:rPr lang="en-US" altLang="zh-CN" sz="1400" dirty="0" smtClean="0"/>
              <a:t>{ … }    (EPS ~= 1e-8</a:t>
            </a:r>
            <a:r>
              <a:rPr lang="en-US" altLang="zh-CN" sz="1400" dirty="0"/>
              <a:t>)</a:t>
            </a:r>
          </a:p>
          <a:p>
            <a:pPr lvl="1"/>
            <a:r>
              <a:rPr lang="en-US" altLang="zh-CN" sz="1400" dirty="0" smtClean="0"/>
              <a:t>for </a:t>
            </a:r>
            <a:r>
              <a:rPr lang="en-US" altLang="zh-CN" sz="1400" dirty="0"/>
              <a:t>(int i = 1; i </a:t>
            </a:r>
            <a:r>
              <a:rPr lang="en-US" altLang="zh-CN" sz="1400" dirty="0" smtClean="0"/>
              <a:t>&lt;= </a:t>
            </a:r>
            <a:r>
              <a:rPr lang="en-US" altLang="zh-CN" sz="1400" dirty="0"/>
              <a:t>LIMIT; i ++) </a:t>
            </a:r>
            <a:r>
              <a:rPr lang="en-US" altLang="zh-CN" sz="1400" dirty="0" smtClean="0"/>
              <a:t>{ … </a:t>
            </a:r>
            <a:r>
              <a:rPr lang="en-US" altLang="zh-CN" sz="1400" smtClean="0"/>
              <a:t>}    (</a:t>
            </a:r>
            <a:r>
              <a:rPr lang="en-US" altLang="zh-CN" sz="1400" dirty="0" smtClean="0"/>
              <a:t>LIMIT ~= 50)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6208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</a:t>
            </a:r>
            <a:r>
              <a:rPr lang="zh-CN" altLang="en-US" dirty="0" smtClean="0"/>
              <a:t>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例题：给定一个有序整数数组 </a:t>
            </a:r>
            <a:r>
              <a:rPr lang="en-US" altLang="zh-CN" sz="1800" dirty="0"/>
              <a:t>A</a:t>
            </a:r>
            <a:r>
              <a:rPr lang="zh-CN" altLang="en-US" sz="1800" dirty="0" smtClean="0"/>
              <a:t>，先给定一个 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，要求找到 </a:t>
            </a:r>
            <a:r>
              <a:rPr lang="en-US" altLang="zh-CN" sz="1800" dirty="0" smtClean="0"/>
              <a:t>A </a:t>
            </a:r>
            <a:r>
              <a:rPr lang="zh-CN" altLang="en-US" sz="1800" dirty="0" smtClean="0"/>
              <a:t>数组中比 </a:t>
            </a:r>
            <a:r>
              <a:rPr lang="en-US" altLang="zh-CN" sz="1800" dirty="0" smtClean="0"/>
              <a:t>x </a:t>
            </a:r>
            <a:r>
              <a:rPr lang="zh-CN" altLang="en-US" sz="1800" dirty="0" smtClean="0"/>
              <a:t>大的最小数（不存在输出 </a:t>
            </a:r>
            <a:r>
              <a:rPr lang="en-US" altLang="zh-CN" sz="1800" dirty="0" smtClean="0"/>
              <a:t>-1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整数的二分查找，边界问题很关键</a:t>
            </a:r>
            <a:endParaRPr lang="en-US" altLang="zh-CN" sz="1800" dirty="0"/>
          </a:p>
          <a:p>
            <a:pPr lvl="1"/>
            <a:r>
              <a:rPr lang="zh-CN" altLang="en-US" sz="1400" dirty="0"/>
              <a:t>什么</a:t>
            </a:r>
            <a:r>
              <a:rPr lang="zh-CN" altLang="en-US" sz="1400" dirty="0" smtClean="0"/>
              <a:t>时候 </a:t>
            </a:r>
            <a:r>
              <a:rPr lang="en-US" altLang="zh-CN" sz="1400" dirty="0" smtClean="0"/>
              <a:t>+-1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什么时候取相等？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一不小心就会陷入死循环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几年前传言 </a:t>
            </a:r>
            <a:r>
              <a:rPr lang="en-US" altLang="zh-CN" sz="1400" dirty="0" smtClean="0"/>
              <a:t>50% </a:t>
            </a:r>
            <a:r>
              <a:rPr lang="zh-CN" altLang="en-US" sz="1400" dirty="0" smtClean="0"/>
              <a:t>的程序员写不对一个整数二分查找</a:t>
            </a:r>
            <a:endParaRPr lang="en-US" altLang="zh-CN" sz="1400" dirty="0" smtClean="0"/>
          </a:p>
          <a:p>
            <a:endParaRPr lang="en-US" altLang="zh-CN" sz="1800" dirty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 smtClean="0"/>
          </a:p>
          <a:p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4365104"/>
            <a:ext cx="24384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int l = 0, r = n - 1;</a:t>
            </a:r>
          </a:p>
          <a:p>
            <a:r>
              <a:rPr lang="en-US" altLang="zh-CN" sz="1200" dirty="0"/>
              <a:t>while (l </a:t>
            </a:r>
            <a:r>
              <a:rPr lang="en-US" altLang="zh-CN" sz="1200" b="1" dirty="0">
                <a:solidFill>
                  <a:srgbClr val="FF0000"/>
                </a:solidFill>
              </a:rPr>
              <a:t>&lt;</a:t>
            </a:r>
            <a:r>
              <a:rPr lang="en-US" altLang="zh-CN" sz="1200" dirty="0"/>
              <a:t> r) {</a:t>
            </a:r>
          </a:p>
          <a:p>
            <a:r>
              <a:rPr lang="en-US" altLang="zh-CN" sz="1200" dirty="0" smtClean="0"/>
              <a:t>    int </a:t>
            </a:r>
            <a:r>
              <a:rPr lang="en-US" altLang="zh-CN" sz="1200" dirty="0"/>
              <a:t>mid = </a:t>
            </a:r>
            <a:r>
              <a:rPr lang="en-US" altLang="zh-CN" sz="1200" b="1" dirty="0">
                <a:solidFill>
                  <a:srgbClr val="FF0000"/>
                </a:solidFill>
              </a:rPr>
              <a:t>(l + r) / 2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smtClean="0"/>
              <a:t>    if (A[mid] &lt;= x) l = 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mid + 1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    else 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r = mid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}</a:t>
            </a:r>
            <a:endParaRPr lang="en-US" altLang="zh-CN" sz="1200" dirty="0"/>
          </a:p>
          <a:p>
            <a:r>
              <a:rPr lang="en-US" altLang="zh-CN" sz="1200" dirty="0"/>
              <a:t>if (A[l] &gt; x) {</a:t>
            </a:r>
          </a:p>
          <a:p>
            <a:r>
              <a:rPr lang="en-US" altLang="zh-CN" sz="1200" dirty="0" smtClean="0"/>
              <a:t>   </a:t>
            </a:r>
            <a:r>
              <a:rPr lang="en-US" altLang="zh-CN" sz="1200" dirty="0" err="1" smtClean="0"/>
              <a:t>printf</a:t>
            </a:r>
            <a:r>
              <a:rPr lang="en-US" altLang="zh-CN" sz="1200" dirty="0"/>
              <a:t>("%d\n", A[l</a:t>
            </a:r>
            <a:r>
              <a:rPr lang="en-US" altLang="zh-CN" sz="1200" dirty="0" smtClean="0"/>
              <a:t>]);</a:t>
            </a:r>
            <a:endParaRPr lang="en-US" altLang="zh-CN" sz="1200" dirty="0"/>
          </a:p>
          <a:p>
            <a:r>
              <a:rPr lang="en-US" altLang="zh-CN" sz="1200" dirty="0"/>
              <a:t>} else {</a:t>
            </a:r>
          </a:p>
          <a:p>
            <a:r>
              <a:rPr lang="en-US" altLang="zh-CN" sz="1200" dirty="0" smtClean="0"/>
              <a:t>   </a:t>
            </a:r>
            <a:r>
              <a:rPr lang="en-US" altLang="zh-CN" sz="1200" dirty="0" err="1" smtClean="0"/>
              <a:t>printf</a:t>
            </a:r>
            <a:r>
              <a:rPr lang="en-US" altLang="zh-CN" sz="1200" dirty="0"/>
              <a:t>("%d\n", -1);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5282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选择排序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选择</a:t>
            </a:r>
            <a:r>
              <a:rPr lang="zh-CN" altLang="en-US" sz="1800" dirty="0"/>
              <a:t>排序的算法内容很</a:t>
            </a:r>
            <a:r>
              <a:rPr lang="zh-CN" altLang="en-US" sz="1800" dirty="0" smtClean="0"/>
              <a:t>简单</a:t>
            </a:r>
            <a:endParaRPr lang="en-US" altLang="zh-CN" sz="1800" dirty="0" smtClean="0"/>
          </a:p>
          <a:p>
            <a:r>
              <a:rPr lang="en-US" altLang="zh-CN" sz="1800" dirty="0" smtClean="0"/>
              <a:t> </a:t>
            </a:r>
          </a:p>
          <a:p>
            <a:r>
              <a:rPr lang="zh-CN" altLang="en-US" sz="1800" dirty="0" smtClean="0"/>
              <a:t>我们</a:t>
            </a:r>
            <a:r>
              <a:rPr lang="zh-CN" altLang="en-US" sz="1800" dirty="0"/>
              <a:t>考虑对一个整型数组进行排序，每次从剩余数组中选择一个最小（最大）值交换到数组的起始</a:t>
            </a:r>
            <a:r>
              <a:rPr lang="zh-CN" altLang="en-US" sz="1800" dirty="0" smtClean="0"/>
              <a:t>位置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如此</a:t>
            </a:r>
            <a:r>
              <a:rPr lang="zh-CN" altLang="en-US" sz="1800" dirty="0"/>
              <a:t>往复，</a:t>
            </a:r>
            <a:r>
              <a:rPr lang="zh-CN" altLang="en-US" sz="1800" dirty="0" smtClean="0"/>
              <a:t>进行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n </a:t>
            </a:r>
            <a:r>
              <a:rPr lang="zh-CN" altLang="en-US" sz="1800" dirty="0"/>
              <a:t>次（假设数组中</a:t>
            </a:r>
            <a:r>
              <a:rPr lang="zh-CN" altLang="en-US" sz="1800" dirty="0" smtClean="0"/>
              <a:t>一共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n </a:t>
            </a:r>
            <a:r>
              <a:rPr lang="zh-CN" altLang="en-US" sz="1800" dirty="0"/>
              <a:t>个数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选择</a:t>
            </a:r>
            <a:r>
              <a:rPr lang="zh-CN" altLang="en-US" sz="1800" dirty="0"/>
              <a:t>排序是一个时间复杂度</a:t>
            </a:r>
            <a:r>
              <a:rPr lang="zh-CN" altLang="en-US" sz="1800" dirty="0" smtClean="0"/>
              <a:t>为 </a:t>
            </a:r>
            <a:r>
              <a:rPr lang="en-US" altLang="zh-CN" sz="1800" dirty="0" smtClean="0"/>
              <a:t>O(n^2) </a:t>
            </a:r>
            <a:r>
              <a:rPr lang="zh-CN" altLang="en-US" sz="1800" dirty="0"/>
              <a:t>的排序算法，拥有相同时间复杂度的还有冒泡排序，插入排序</a:t>
            </a:r>
            <a:r>
              <a:rPr lang="zh-CN" altLang="en-US" sz="1800" dirty="0" smtClean="0"/>
              <a:t>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46731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 </a:t>
            </a:r>
            <a:r>
              <a:rPr lang="en-US" altLang="zh-CN" dirty="0"/>
              <a:t>– </a:t>
            </a:r>
            <a:r>
              <a:rPr lang="zh-CN" altLang="en-US" dirty="0"/>
              <a:t>冒泡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冒泡排序与选择排序一样，是时间复杂度为 </a:t>
            </a:r>
            <a:r>
              <a:rPr lang="en-US" altLang="zh-CN" sz="1800" dirty="0" smtClean="0"/>
              <a:t>O(n^2) </a:t>
            </a:r>
            <a:r>
              <a:rPr lang="zh-CN" altLang="en-US" sz="1800" dirty="0" smtClean="0"/>
              <a:t>的算法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/>
              <a:t>我们考虑对一个整型数组进行排序</a:t>
            </a:r>
            <a:r>
              <a:rPr lang="zh-CN" altLang="en-US" sz="1800" dirty="0" smtClean="0"/>
              <a:t>，把 “冒泡” 操作执行 </a:t>
            </a:r>
            <a:r>
              <a:rPr lang="en-US" altLang="zh-CN" sz="1800" dirty="0" smtClean="0"/>
              <a:t>n </a:t>
            </a:r>
            <a:r>
              <a:rPr lang="zh-CN" altLang="en-US" sz="1800" dirty="0" smtClean="0"/>
              <a:t>次即可。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“</a:t>
            </a:r>
            <a:r>
              <a:rPr lang="zh-CN" altLang="en-US" sz="1800" dirty="0" smtClean="0"/>
              <a:t>冒泡</a:t>
            </a:r>
            <a:r>
              <a:rPr lang="en-US" altLang="zh-CN" sz="1800" dirty="0" smtClean="0"/>
              <a:t>” </a:t>
            </a:r>
            <a:r>
              <a:rPr lang="zh-CN" altLang="en-US" sz="1800" dirty="0" smtClean="0"/>
              <a:t>操作为：</a:t>
            </a:r>
            <a:endParaRPr lang="en-US" altLang="zh-CN" sz="1800" dirty="0" smtClean="0"/>
          </a:p>
          <a:p>
            <a:endParaRPr lang="en-US" altLang="zh-CN" sz="1800" dirty="0"/>
          </a:p>
          <a:p>
            <a:pPr lvl="1"/>
            <a:r>
              <a:rPr lang="en-US" altLang="zh-CN" sz="1400" dirty="0" smtClean="0"/>
              <a:t>for (int i = 0; i &lt; n - 1; i ++) {</a:t>
            </a:r>
          </a:p>
          <a:p>
            <a:pPr lvl="1"/>
            <a:r>
              <a:rPr lang="en-US" altLang="zh-CN" sz="1400" dirty="0"/>
              <a:t> </a:t>
            </a:r>
            <a:r>
              <a:rPr lang="en-US" altLang="zh-CN" sz="1400" dirty="0" smtClean="0"/>
              <a:t>  if (a[i] &lt; a[i + 1]) {</a:t>
            </a:r>
          </a:p>
          <a:p>
            <a:pPr lvl="1"/>
            <a:r>
              <a:rPr lang="en-US" altLang="zh-CN" sz="1400" dirty="0"/>
              <a:t> </a:t>
            </a:r>
            <a:r>
              <a:rPr lang="en-US" altLang="zh-CN" sz="1400" dirty="0" smtClean="0"/>
              <a:t>     swap(a[i], a[i + 1]);</a:t>
            </a:r>
          </a:p>
          <a:p>
            <a:pPr lvl="1"/>
            <a:r>
              <a:rPr lang="en-US" altLang="zh-CN" sz="1400" dirty="0"/>
              <a:t> </a:t>
            </a:r>
            <a:r>
              <a:rPr lang="en-US" altLang="zh-CN" sz="1400" dirty="0" smtClean="0"/>
              <a:t>  }</a:t>
            </a:r>
          </a:p>
          <a:p>
            <a:pPr lvl="1"/>
            <a:r>
              <a:rPr lang="en-US" altLang="zh-CN" sz="1400" dirty="0"/>
              <a:t>}</a:t>
            </a:r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0212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 </a:t>
            </a:r>
            <a:r>
              <a:rPr lang="en-US" altLang="zh-CN" dirty="0"/>
              <a:t>– </a:t>
            </a:r>
            <a:r>
              <a:rPr lang="zh-CN" altLang="en-US" dirty="0"/>
              <a:t>快速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快速排序的时间复杂度是 </a:t>
            </a:r>
            <a:r>
              <a:rPr lang="en-US" altLang="zh-CN" sz="1800" dirty="0" smtClean="0"/>
              <a:t>O(</a:t>
            </a:r>
            <a:r>
              <a:rPr lang="en-US" altLang="zh-CN" sz="1800" dirty="0" err="1" smtClean="0"/>
              <a:t>nlgn</a:t>
            </a:r>
            <a:r>
              <a:rPr lang="en-US" altLang="zh-CN" sz="1800" dirty="0" smtClean="0"/>
              <a:t>)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O(</a:t>
            </a:r>
            <a:r>
              <a:rPr lang="en-US" altLang="zh-CN" sz="1800" dirty="0" err="1" smtClean="0"/>
              <a:t>nlgn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是基于比较的排序的时间复杂度的下界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快速排序一个分治思想，具体不在这里讲解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如何调用？</a:t>
            </a:r>
            <a:endParaRPr lang="en-US" altLang="zh-CN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05064"/>
            <a:ext cx="43624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96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次内容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基础语法</a:t>
            </a:r>
            <a:endParaRPr lang="en-US" altLang="zh-CN" dirty="0" smtClean="0"/>
          </a:p>
          <a:p>
            <a:r>
              <a:rPr lang="zh-CN" altLang="en-US" dirty="0" smtClean="0"/>
              <a:t>时间复杂</a:t>
            </a:r>
            <a:r>
              <a:rPr lang="zh-CN" altLang="en-US" dirty="0"/>
              <a:t>度</a:t>
            </a:r>
            <a:endParaRPr lang="en-US" altLang="zh-CN" dirty="0" smtClean="0"/>
          </a:p>
          <a:p>
            <a:r>
              <a:rPr lang="zh-CN" altLang="en-US" dirty="0" smtClean="0"/>
              <a:t>算法学习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枚举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</a:t>
            </a:r>
            <a:r>
              <a:rPr lang="zh-CN" altLang="en-US" dirty="0"/>
              <a:t>分</a:t>
            </a:r>
            <a:r>
              <a:rPr lang="zh-CN" altLang="en-US" dirty="0" smtClean="0"/>
              <a:t>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基础语法回顾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分支语句：</a:t>
            </a:r>
            <a:r>
              <a:rPr lang="en-US" altLang="zh-CN" sz="1800" dirty="0" smtClean="0"/>
              <a:t>if, else, else if …</a:t>
            </a:r>
          </a:p>
          <a:p>
            <a:endParaRPr lang="en-US" altLang="zh-CN" sz="1800" dirty="0"/>
          </a:p>
          <a:p>
            <a:r>
              <a:rPr lang="zh-CN" altLang="en-US" sz="1800" dirty="0" smtClean="0"/>
              <a:t>循环语句：</a:t>
            </a:r>
            <a:r>
              <a:rPr lang="en-US" altLang="zh-CN" sz="1800" dirty="0" smtClean="0"/>
              <a:t>for, while, do while</a:t>
            </a:r>
          </a:p>
          <a:p>
            <a:endParaRPr lang="en-US" altLang="zh-CN" sz="1800" dirty="0"/>
          </a:p>
          <a:p>
            <a:r>
              <a:rPr lang="zh-CN" altLang="en-US" sz="1800" dirty="0" smtClean="0"/>
              <a:t>数组：一维数组，二维数组 </a:t>
            </a:r>
            <a:r>
              <a:rPr lang="en-US" altLang="zh-CN" sz="1800" dirty="0" smtClean="0"/>
              <a:t>…</a:t>
            </a:r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数据类型：</a:t>
            </a:r>
            <a:r>
              <a:rPr lang="en-US" altLang="zh-CN" sz="1800" dirty="0" smtClean="0"/>
              <a:t>int, double, char …</a:t>
            </a:r>
          </a:p>
          <a:p>
            <a:pPr lvl="1"/>
            <a:r>
              <a:rPr lang="en-US" altLang="zh-CN" sz="1400" dirty="0" smtClean="0"/>
              <a:t>int 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32</a:t>
            </a:r>
            <a:r>
              <a:rPr lang="zh-CN" altLang="en-US" sz="1400" dirty="0" smtClean="0"/>
              <a:t>位）： </a:t>
            </a:r>
            <a:r>
              <a:rPr lang="en-US" altLang="zh-CN" sz="1400" dirty="0" smtClean="0"/>
              <a:t>-2^31 ~ 2^31 – 1</a:t>
            </a:r>
          </a:p>
          <a:p>
            <a:pPr lvl="1"/>
            <a:r>
              <a:rPr lang="en-US" altLang="zh-CN" sz="1400" dirty="0" smtClean="0"/>
              <a:t>double 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64</a:t>
            </a:r>
            <a:r>
              <a:rPr lang="zh-CN" altLang="en-US" sz="1400" dirty="0" smtClean="0"/>
              <a:t>位）：很大，可以表示 </a:t>
            </a:r>
            <a:r>
              <a:rPr lang="en-US" altLang="zh-CN" sz="1400" dirty="0" smtClean="0"/>
              <a:t>1e100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1e-20 </a:t>
            </a:r>
            <a:r>
              <a:rPr lang="zh-CN" altLang="en-US" sz="1400" dirty="0" smtClean="0"/>
              <a:t>等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char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位）：</a:t>
            </a:r>
            <a:r>
              <a:rPr lang="en-US" altLang="zh-CN" sz="1400" dirty="0" smtClean="0"/>
              <a:t>-128 ~ 127</a:t>
            </a:r>
          </a:p>
          <a:p>
            <a:pPr lvl="1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021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基础语法回顾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函数</a:t>
            </a:r>
            <a:endParaRPr lang="en-US" altLang="zh-CN" sz="1800" dirty="0"/>
          </a:p>
          <a:p>
            <a:pPr lvl="1"/>
            <a:r>
              <a:rPr lang="zh-CN" altLang="en-US" sz="1400" dirty="0" smtClean="0"/>
              <a:t>主函数</a:t>
            </a:r>
            <a:endParaRPr lang="en-US" altLang="zh-CN" sz="1400" dirty="0"/>
          </a:p>
          <a:p>
            <a:pPr lvl="1"/>
            <a:r>
              <a:rPr lang="zh-CN" altLang="en-US" sz="1400" dirty="0" smtClean="0"/>
              <a:t>可以有返回值（任何数据类型）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也可以无返回值（</a:t>
            </a:r>
            <a:r>
              <a:rPr lang="en-US" altLang="zh-CN" sz="1400" dirty="0" smtClean="0"/>
              <a:t>void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lvl="1"/>
            <a:endParaRPr lang="en-US" altLang="zh-CN" sz="1400" dirty="0"/>
          </a:p>
          <a:p>
            <a:r>
              <a:rPr lang="zh-CN" altLang="en-US" sz="1800" dirty="0"/>
              <a:t>还有</a:t>
            </a:r>
            <a:r>
              <a:rPr lang="zh-CN" altLang="en-US" sz="1800" dirty="0" smtClean="0"/>
              <a:t>啥？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708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基础语法回顾 </a:t>
            </a:r>
            <a:r>
              <a:rPr lang="en-US" altLang="zh-CN" dirty="0" smtClean="0"/>
              <a:t>—— </a:t>
            </a:r>
            <a:r>
              <a:rPr lang="zh-CN" altLang="en-US" dirty="0"/>
              <a:t>踩</a:t>
            </a:r>
            <a:r>
              <a:rPr lang="zh-CN" altLang="en-US" dirty="0" smtClean="0"/>
              <a:t>坑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不要用 </a:t>
            </a:r>
            <a:r>
              <a:rPr lang="en-US" altLang="zh-CN" sz="1800" dirty="0" err="1" smtClean="0"/>
              <a:t>goto</a:t>
            </a:r>
            <a:r>
              <a:rPr lang="zh-CN" altLang="en-US" sz="1800" dirty="0" smtClean="0"/>
              <a:t>，完全可以用 </a:t>
            </a:r>
            <a:r>
              <a:rPr lang="en-US" altLang="zh-CN" sz="1800" dirty="0" smtClean="0"/>
              <a:t>break </a:t>
            </a:r>
            <a:r>
              <a:rPr lang="zh-CN" altLang="en-US" sz="1800" dirty="0" smtClean="0"/>
              <a:t>和 </a:t>
            </a:r>
            <a:r>
              <a:rPr lang="en-US" altLang="zh-CN" sz="1800" dirty="0" smtClean="0"/>
              <a:t>continue </a:t>
            </a:r>
            <a:r>
              <a:rPr lang="zh-CN" altLang="en-US" sz="1800" dirty="0" smtClean="0"/>
              <a:t>来达到效果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dirty="0" smtClean="0"/>
              <a:t>字符串读取的时候末尾有一个 </a:t>
            </a:r>
            <a:r>
              <a:rPr lang="en-US" altLang="zh-CN" sz="1800" dirty="0" smtClean="0"/>
              <a:t>\0</a:t>
            </a:r>
            <a:r>
              <a:rPr lang="zh-CN" altLang="en-US" sz="1800" dirty="0" smtClean="0"/>
              <a:t>。比如开一个 </a:t>
            </a:r>
            <a:r>
              <a:rPr lang="en-US" altLang="zh-CN" sz="1800" dirty="0" smtClean="0"/>
              <a:t>char </a:t>
            </a:r>
            <a:r>
              <a:rPr lang="zh-CN" altLang="en-US" sz="1800" dirty="0" smtClean="0"/>
              <a:t>数组，输入字符 </a:t>
            </a:r>
            <a:r>
              <a:rPr lang="en-US" altLang="zh-CN" sz="1800" dirty="0" smtClean="0"/>
              <a:t>“</a:t>
            </a:r>
            <a:r>
              <a:rPr lang="en-US" altLang="zh-CN" sz="1800" dirty="0" err="1" smtClean="0"/>
              <a:t>srm</a:t>
            </a:r>
            <a:r>
              <a:rPr lang="en-US" altLang="zh-CN" sz="1800" dirty="0" smtClean="0"/>
              <a:t>” </a:t>
            </a:r>
            <a:r>
              <a:rPr lang="zh-CN" altLang="en-US" sz="1800" dirty="0" smtClean="0"/>
              <a:t>，则真正的存储为：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zh-CN" altLang="en-US" sz="1800" dirty="0" smtClean="0"/>
              <a:t>不要在函数（主函数也是函数）里开过大的数组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函数内走的是栈内存，而栈内存本身就很小，大概就几</a:t>
            </a:r>
            <a:r>
              <a:rPr lang="en-US" altLang="zh-CN" sz="1400" dirty="0" smtClean="0"/>
              <a:t>MB</a:t>
            </a:r>
          </a:p>
          <a:p>
            <a:pPr lvl="1"/>
            <a:r>
              <a:rPr lang="zh-CN" altLang="en-US" sz="1400" dirty="0" smtClean="0"/>
              <a:t>如何计算占用内存？</a:t>
            </a:r>
            <a:r>
              <a:rPr lang="en-US" altLang="zh-CN" sz="1400" dirty="0" err="1"/>
              <a:t>s</a:t>
            </a:r>
            <a:r>
              <a:rPr lang="en-US" altLang="zh-CN" sz="1400" dirty="0" err="1" smtClean="0"/>
              <a:t>izeof</a:t>
            </a:r>
            <a:r>
              <a:rPr lang="en-US" altLang="zh-CN" sz="1400" dirty="0" smtClean="0"/>
              <a:t>() </a:t>
            </a:r>
            <a:r>
              <a:rPr lang="zh-CN" altLang="en-US" sz="1400" dirty="0" smtClean="0"/>
              <a:t>函数</a:t>
            </a:r>
            <a:endParaRPr lang="en-US" altLang="zh-CN" sz="14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想开大内存，可以当全局变量开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4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zh-CN" altLang="en-US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12976"/>
            <a:ext cx="31813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每一个 </a:t>
            </a:r>
            <a:r>
              <a:rPr lang="en-US" altLang="zh-CN" sz="1800" dirty="0" smtClean="0"/>
              <a:t>Operation </a:t>
            </a:r>
            <a:r>
              <a:rPr lang="zh-CN" altLang="en-US" sz="1800" dirty="0" smtClean="0"/>
              <a:t>都是要时间的（如赋值操作，判断操作等。再细化点说的话是读写内存需要时间）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一个循环所需时间与一个 </a:t>
            </a:r>
            <a:r>
              <a:rPr lang="en-US" altLang="zh-CN" sz="1400" dirty="0" smtClean="0"/>
              <a:t>if </a:t>
            </a:r>
            <a:r>
              <a:rPr lang="zh-CN" altLang="en-US" sz="1400" dirty="0" smtClean="0"/>
              <a:t>语句所需时间是否相同？</a:t>
            </a:r>
            <a:endParaRPr lang="en-US" altLang="zh-CN" sz="14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小型计算机一般 </a:t>
            </a:r>
            <a:r>
              <a:rPr lang="en-US" altLang="zh-CN" sz="1800" dirty="0" smtClean="0"/>
              <a:t>1s </a:t>
            </a:r>
            <a:r>
              <a:rPr lang="zh-CN" altLang="en-US" sz="1800" dirty="0" smtClean="0"/>
              <a:t>可以执行 </a:t>
            </a:r>
            <a:r>
              <a:rPr lang="en-US" altLang="zh-CN" sz="1800" dirty="0" smtClean="0"/>
              <a:t>~10^8 </a:t>
            </a:r>
            <a:r>
              <a:rPr lang="zh-CN" altLang="en-US" sz="1800" dirty="0" smtClean="0"/>
              <a:t>个操作</a:t>
            </a:r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zh-CN" altLang="en-US" sz="1800" dirty="0"/>
              <a:t>在计算机科学中，算法的</a:t>
            </a:r>
            <a:r>
              <a:rPr lang="zh-CN" altLang="en-US" sz="1800" b="1" dirty="0"/>
              <a:t>时间复杂度</a:t>
            </a:r>
            <a:r>
              <a:rPr lang="zh-CN" altLang="en-US" sz="1800" dirty="0"/>
              <a:t>是一个函数，它定量描述了该算法的运行时间</a:t>
            </a:r>
            <a:r>
              <a:rPr lang="zh-CN" altLang="en-US" sz="1800" dirty="0" smtClean="0"/>
              <a:t>。时间</a:t>
            </a:r>
            <a:r>
              <a:rPr lang="zh-CN" altLang="en-US" sz="1800" dirty="0"/>
              <a:t>复杂度常用大</a:t>
            </a:r>
            <a:r>
              <a:rPr lang="en-US" altLang="zh-CN" sz="1800" dirty="0"/>
              <a:t>O</a:t>
            </a:r>
            <a:r>
              <a:rPr lang="zh-CN" altLang="en-US" sz="1800" dirty="0"/>
              <a:t>符号表述，不包括这个函数的低阶项和首项系数。使用这种方式时，时间复杂度可被称为是渐近的，它考察当输入值大小趋近无穷时的情况。举例，如果一个算法对于任何大小</a:t>
            </a:r>
            <a:r>
              <a:rPr lang="zh-CN" altLang="en-US" sz="1800" dirty="0" smtClean="0"/>
              <a:t>为 </a:t>
            </a:r>
            <a:r>
              <a:rPr lang="en-US" altLang="zh-CN" sz="1800" dirty="0" smtClean="0"/>
              <a:t>n 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输入，它至多需要的</a:t>
            </a:r>
            <a:r>
              <a:rPr lang="zh-CN" altLang="en-US" sz="1800" dirty="0" smtClean="0"/>
              <a:t>时间 </a:t>
            </a:r>
            <a:r>
              <a:rPr lang="en-US" altLang="zh-CN" sz="1800" dirty="0" smtClean="0"/>
              <a:t>5n^3 + 3n </a:t>
            </a:r>
            <a:r>
              <a:rPr lang="zh-CN" altLang="en-US" sz="1800" dirty="0" smtClean="0"/>
              <a:t>运行</a:t>
            </a:r>
            <a:r>
              <a:rPr lang="zh-CN" altLang="en-US" sz="1800" dirty="0"/>
              <a:t>完毕，那么它的渐近时间复杂度</a:t>
            </a:r>
            <a:r>
              <a:rPr lang="zh-CN" altLang="en-US" sz="1800" dirty="0" smtClean="0"/>
              <a:t>是 </a:t>
            </a:r>
            <a:r>
              <a:rPr lang="en-US" altLang="zh-CN" sz="1800" dirty="0" smtClean="0"/>
              <a:t>O(n^3)</a:t>
            </a:r>
            <a:endParaRPr lang="en-US" altLang="zh-CN" sz="1800" dirty="0"/>
          </a:p>
          <a:p>
            <a:r>
              <a:rPr lang="en-US" altLang="zh-CN" sz="1800" dirty="0" smtClean="0"/>
              <a:t>                                                                          —— </a:t>
            </a:r>
            <a:r>
              <a:rPr lang="zh-CN" altLang="en-US" sz="1800" dirty="0" smtClean="0"/>
              <a:t>维基百科</a:t>
            </a:r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4547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</a:t>
            </a:r>
            <a:r>
              <a:rPr lang="zh-CN" altLang="en-US" dirty="0" smtClean="0"/>
              <a:t>度 </a:t>
            </a:r>
            <a:r>
              <a:rPr lang="en-US" altLang="zh-CN" dirty="0" smtClean="0"/>
              <a:t>Quiz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52" y="2204864"/>
            <a:ext cx="338617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077072"/>
            <a:ext cx="358176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11772"/>
            <a:ext cx="3666647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4077651"/>
            <a:ext cx="3403729" cy="107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85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</a:t>
            </a:r>
            <a:r>
              <a:rPr lang="zh-CN" altLang="en-US" dirty="0" smtClean="0"/>
              <a:t>度 </a:t>
            </a:r>
            <a:r>
              <a:rPr lang="en-US" altLang="zh-CN" dirty="0" smtClean="0"/>
              <a:t>Quiz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52" y="2204864"/>
            <a:ext cx="338617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077072"/>
            <a:ext cx="358176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11772"/>
            <a:ext cx="3666647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4077651"/>
            <a:ext cx="3403729" cy="107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96113" y="339007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O(n^3)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2283" y="508518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O(</a:t>
            </a:r>
            <a:r>
              <a:rPr lang="en-US" altLang="zh-CN" dirty="0" err="1" smtClean="0"/>
              <a:t>nlgn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7879" y="515719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O(</a:t>
            </a:r>
            <a:r>
              <a:rPr lang="en-US" altLang="zh-CN" dirty="0" err="1" smtClean="0"/>
              <a:t>nlgn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12085" y="33799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O(nm(</a:t>
            </a:r>
            <a:r>
              <a:rPr lang="en-US" altLang="zh-CN" dirty="0" err="1" smtClean="0"/>
              <a:t>n+m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08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988840"/>
            <a:ext cx="7772400" cy="4114800"/>
          </a:xfrm>
        </p:spPr>
        <p:txBody>
          <a:bodyPr/>
          <a:lstStyle/>
          <a:p>
            <a:r>
              <a:rPr lang="zh-CN" altLang="en-US" sz="1800" dirty="0" smtClean="0"/>
              <a:t>枚举是什么？顾名思义，就是一个一个枚举。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举个例子：判断一个数 </a:t>
            </a:r>
            <a:r>
              <a:rPr lang="en-US" altLang="zh-CN" sz="1800" dirty="0" smtClean="0"/>
              <a:t>n </a:t>
            </a:r>
            <a:r>
              <a:rPr lang="zh-CN" altLang="en-US" sz="1800" dirty="0" smtClean="0"/>
              <a:t>是不是质数。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枚举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2 </a:t>
            </a:r>
            <a:r>
              <a:rPr lang="zh-CN" altLang="en-US" sz="1400" dirty="0" smtClean="0"/>
              <a:t>到 </a:t>
            </a:r>
            <a:r>
              <a:rPr lang="en-US" altLang="zh-CN" sz="1400" dirty="0" smtClean="0"/>
              <a:t>n-1</a:t>
            </a:r>
            <a:r>
              <a:rPr lang="zh-CN" altLang="en-US" sz="1400" dirty="0" smtClean="0"/>
              <a:t>，如果 </a:t>
            </a:r>
            <a:r>
              <a:rPr lang="en-US" altLang="zh-CN" sz="1400" dirty="0" smtClean="0"/>
              <a:t>n </a:t>
            </a:r>
            <a:r>
              <a:rPr lang="zh-CN" altLang="en-US" sz="1400" dirty="0" smtClean="0"/>
              <a:t>能被任何一个整除，则不为质数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枚举 </a:t>
            </a:r>
            <a:r>
              <a:rPr lang="en-US" altLang="zh-CN" sz="1400" dirty="0" smtClean="0"/>
              <a:t>2 </a:t>
            </a:r>
            <a:r>
              <a:rPr lang="zh-CN" altLang="en-US" sz="1400" dirty="0" smtClean="0"/>
              <a:t>到 √</a:t>
            </a:r>
            <a:r>
              <a:rPr lang="en-US" altLang="zh-CN" sz="1400" dirty="0" smtClean="0"/>
              <a:t>n</a:t>
            </a:r>
            <a:r>
              <a:rPr lang="zh-CN" altLang="en-US" sz="1400" dirty="0"/>
              <a:t>，如果 </a:t>
            </a:r>
            <a:r>
              <a:rPr lang="en-US" altLang="zh-CN" sz="1400" dirty="0"/>
              <a:t>n </a:t>
            </a:r>
            <a:r>
              <a:rPr lang="zh-CN" altLang="en-US" sz="1400" dirty="0"/>
              <a:t>能被任何一个整除，则不为</a:t>
            </a:r>
            <a:r>
              <a:rPr lang="zh-CN" altLang="en-US" sz="1400" dirty="0" smtClean="0"/>
              <a:t>质数</a:t>
            </a:r>
            <a:endParaRPr lang="en-US" altLang="zh-CN" sz="1400" dirty="0"/>
          </a:p>
          <a:p>
            <a:endParaRPr lang="en-US" altLang="zh-CN" sz="1800" dirty="0" smtClean="0"/>
          </a:p>
          <a:p>
            <a:r>
              <a:rPr lang="zh-CN" altLang="en-US" sz="1800" dirty="0"/>
              <a:t>枚举</a:t>
            </a:r>
            <a:r>
              <a:rPr lang="zh-CN" altLang="en-US" sz="1800" dirty="0" smtClean="0"/>
              <a:t>的次数很关键，对时间复杂度的影响是决定性的。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157</TotalTime>
  <Words>1060</Words>
  <Application>Microsoft Office PowerPoint</Application>
  <PresentationFormat>全屏显示(4:3)</PresentationFormat>
  <Paragraphs>130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Blends</vt:lpstr>
      <vt:lpstr>高级语言程序设计II</vt:lpstr>
      <vt:lpstr>本次内容</vt:lpstr>
      <vt:lpstr>基础语法回顾</vt:lpstr>
      <vt:lpstr>基础语法回顾</vt:lpstr>
      <vt:lpstr>基础语法回顾 —— 踩坑</vt:lpstr>
      <vt:lpstr>时间复杂度</vt:lpstr>
      <vt:lpstr>时间复杂度 Quiz</vt:lpstr>
      <vt:lpstr>时间复杂度 Quiz</vt:lpstr>
      <vt:lpstr>枚举算法</vt:lpstr>
      <vt:lpstr>枚举算法</vt:lpstr>
      <vt:lpstr>二分查找</vt:lpstr>
      <vt:lpstr>二分查找</vt:lpstr>
      <vt:lpstr>排序 – 选择排序</vt:lpstr>
      <vt:lpstr>排序 – 冒泡排序</vt:lpstr>
      <vt:lpstr>排序 – 快速排序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高级语言程序设计II</dc:title>
  <cp:lastModifiedBy>Pkqs90</cp:lastModifiedBy>
  <cp:revision>153</cp:revision>
  <dcterms:modified xsi:type="dcterms:W3CDTF">2016-03-07T15:24:06Z</dcterms:modified>
</cp:coreProperties>
</file>