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76" r:id="rId4"/>
    <p:sldId id="274" r:id="rId5"/>
    <p:sldId id="279" r:id="rId6"/>
    <p:sldId id="280" r:id="rId7"/>
    <p:sldId id="281" r:id="rId8"/>
    <p:sldId id="282" r:id="rId9"/>
    <p:sldId id="277" r:id="rId10"/>
    <p:sldId id="278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2016/3/14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关键词：</a:t>
            </a:r>
            <a:endParaRPr lang="en-US" altLang="zh-CN" sz="1800" dirty="0"/>
          </a:p>
          <a:p>
            <a:pPr lvl="1"/>
            <a:r>
              <a:rPr lang="zh-CN" altLang="en-US" sz="1400" dirty="0"/>
              <a:t>分解成子问题，再合并</a:t>
            </a:r>
            <a:endParaRPr lang="en-US" altLang="zh-CN" sz="1400" dirty="0"/>
          </a:p>
          <a:p>
            <a:pPr lvl="1"/>
            <a:r>
              <a:rPr lang="zh-CN" altLang="en-US" sz="1400" dirty="0"/>
              <a:t>有重叠子问题</a:t>
            </a:r>
            <a:endParaRPr lang="en-US" altLang="zh-CN" sz="1400" dirty="0"/>
          </a:p>
          <a:p>
            <a:pPr lvl="1"/>
            <a:r>
              <a:rPr lang="zh-CN" altLang="en-US" sz="1400" dirty="0"/>
              <a:t>最优子结构</a:t>
            </a:r>
            <a:r>
              <a:rPr lang="zh-CN" altLang="en-US" sz="1400" dirty="0" smtClean="0"/>
              <a:t>性质（子问题的最优能得到全局问题的最优）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记忆化</a:t>
            </a:r>
            <a:r>
              <a:rPr lang="zh-CN" altLang="en-US" sz="1800" dirty="0" smtClean="0"/>
              <a:t>搜索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与动态规划思想</a:t>
            </a:r>
            <a:r>
              <a:rPr lang="zh-CN" altLang="en-US" sz="1400" b="1" dirty="0" smtClean="0"/>
              <a:t>完全一致</a:t>
            </a:r>
            <a:endParaRPr lang="en-US" altLang="zh-CN" sz="1400" b="1" dirty="0" smtClean="0"/>
          </a:p>
          <a:p>
            <a:pPr lvl="1"/>
            <a:r>
              <a:rPr lang="zh-CN" altLang="en-US" sz="1400" dirty="0" smtClean="0"/>
              <a:t>只有代码写法不同，记忆化搜索经常是在搜索（递归）中使用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1353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求第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项斐波那契数列。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方法一、递归。</a:t>
            </a:r>
            <a:endParaRPr lang="en-US" altLang="zh-CN" sz="1800" dirty="0" smtClean="0"/>
          </a:p>
          <a:p>
            <a:r>
              <a:rPr lang="en-US" altLang="zh-CN" sz="1800" dirty="0" smtClean="0"/>
              <a:t>O(Fib_n) </a:t>
            </a:r>
            <a:r>
              <a:rPr lang="zh-CN" altLang="en-US" sz="1800" dirty="0" smtClean="0"/>
              <a:t>的时间复杂度（即指数级）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9712" y="3573016"/>
            <a:ext cx="3379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Fib(int x) {</a:t>
            </a:r>
          </a:p>
          <a:p>
            <a:r>
              <a:rPr lang="en-US" altLang="zh-CN" dirty="0" smtClean="0"/>
              <a:t>   if (x &lt;= 1) return 1;</a:t>
            </a:r>
          </a:p>
          <a:p>
            <a:r>
              <a:rPr lang="en-US" altLang="zh-CN" dirty="0" smtClean="0"/>
              <a:t>   return Fib(x - 1) + Fib(x - 2);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2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方法二、记忆</a:t>
            </a:r>
            <a:r>
              <a:rPr lang="zh-CN" altLang="en-US" sz="1800" dirty="0"/>
              <a:t>化搜索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O(n) </a:t>
            </a:r>
            <a:r>
              <a:rPr lang="zh-CN" altLang="en-US" sz="1800" dirty="0" smtClean="0"/>
              <a:t>时间复杂度</a:t>
            </a:r>
            <a:endParaRPr lang="zh-CN" altLang="en-US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方法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、动态规划：</a:t>
            </a:r>
            <a:r>
              <a:rPr lang="en-US" altLang="zh-CN" sz="1800" dirty="0"/>
              <a:t>O(n) </a:t>
            </a:r>
            <a:r>
              <a:rPr lang="zh-CN" altLang="en-US" sz="1800" dirty="0"/>
              <a:t>时间复杂度</a:t>
            </a:r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348880"/>
            <a:ext cx="37282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int answer[10000000];</a:t>
            </a:r>
          </a:p>
          <a:p>
            <a:r>
              <a:rPr lang="en-US" altLang="zh-CN" sz="1600" dirty="0" smtClean="0"/>
              <a:t>int </a:t>
            </a:r>
            <a:r>
              <a:rPr lang="en-US" altLang="zh-CN" sz="1600" dirty="0"/>
              <a:t>Fib(int x)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if (answer[x] != 0) return answer[x];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 if (x &lt;= 1) return 1;</a:t>
            </a:r>
          </a:p>
          <a:p>
            <a:r>
              <a:rPr lang="en-US" altLang="zh-CN" sz="1600" dirty="0" smtClean="0"/>
              <a:t>   answer[x</a:t>
            </a:r>
            <a:r>
              <a:rPr lang="en-US" altLang="zh-CN" sz="1600" dirty="0"/>
              <a:t>] </a:t>
            </a:r>
            <a:r>
              <a:rPr lang="en-US" altLang="zh-CN" sz="1600" dirty="0" smtClean="0"/>
              <a:t>= Fib(x - 1) + Fib(x - 2);</a:t>
            </a:r>
          </a:p>
          <a:p>
            <a:r>
              <a:rPr lang="en-US" altLang="zh-CN" sz="1600" dirty="0" smtClean="0"/>
              <a:t>   return answer[x];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 smtClean="0"/>
          </a:p>
          <a:p>
            <a:endParaRPr lang="zh-CN" altLang="en-US" sz="1600" dirty="0"/>
          </a:p>
        </p:txBody>
      </p:sp>
      <p:sp>
        <p:nvSpPr>
          <p:cNvPr id="5" name="下箭头 4"/>
          <p:cNvSpPr/>
          <p:nvPr/>
        </p:nvSpPr>
        <p:spPr bwMode="auto">
          <a:xfrm rot="2570202">
            <a:off x="6010259" y="1420708"/>
            <a:ext cx="259529" cy="17123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2768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记录子问题答案！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4676621"/>
            <a:ext cx="43765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int answer[10000000];</a:t>
            </a:r>
          </a:p>
          <a:p>
            <a:r>
              <a:rPr lang="en-US" altLang="zh-CN" sz="1600" dirty="0"/>
              <a:t>int Fib(int x)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answer[0] = answer[1] = 1;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for (int i = 2; i &lt;= x; i ++)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answer[i] = answer[i - 1] + answer[i - 2];</a:t>
            </a:r>
          </a:p>
          <a:p>
            <a:r>
              <a:rPr lang="en-US" altLang="zh-CN" sz="1600" dirty="0" smtClean="0"/>
              <a:t>   return answer[x];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8" name="下箭头 7"/>
          <p:cNvSpPr/>
          <p:nvPr/>
        </p:nvSpPr>
        <p:spPr bwMode="auto">
          <a:xfrm rot="15844616">
            <a:off x="1595025" y="5067433"/>
            <a:ext cx="274499" cy="164582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091" y="54842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记录子问题答案！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/>
              <a:t>三大</a:t>
            </a:r>
            <a:r>
              <a:rPr lang="zh-CN" altLang="en-US" dirty="0" smtClean="0"/>
              <a:t>关键</a:t>
            </a:r>
            <a:r>
              <a:rPr lang="zh-CN" altLang="en-US" dirty="0"/>
              <a:t>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16478"/>
            <a:ext cx="1465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、状态表示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、转移方程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、边界情况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74766"/>
            <a:ext cx="6626374" cy="329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6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8976"/>
            <a:ext cx="7674471" cy="469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1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467278" cy="461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7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/>
              <a:t>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动态规划</a:t>
            </a:r>
            <a:r>
              <a:rPr lang="zh-CN" altLang="en-US" sz="1800" dirty="0" smtClean="0"/>
              <a:t>的局限性：在求解问题的时候，将问题不断往下分解，每次分解出来的必须是新的子问题，而不能分解回原来的问题。</a:t>
            </a:r>
            <a:endParaRPr lang="en-US" altLang="zh-CN" sz="1800" dirty="0"/>
          </a:p>
          <a:p>
            <a:pPr lvl="1"/>
            <a:r>
              <a:rPr lang="zh-CN" altLang="en-US" sz="1400" dirty="0" smtClean="0"/>
              <a:t>如 </a:t>
            </a:r>
            <a:r>
              <a:rPr lang="en-US" altLang="zh-CN" sz="1400" dirty="0" smtClean="0"/>
              <a:t>A –-</a:t>
            </a:r>
            <a:r>
              <a:rPr lang="zh-CN" altLang="en-US" sz="1400" dirty="0" smtClean="0"/>
              <a:t>分解</a:t>
            </a:r>
            <a:r>
              <a:rPr lang="en-US" altLang="zh-CN" sz="1400" dirty="0" smtClean="0"/>
              <a:t>---&gt; B + C, B ---</a:t>
            </a:r>
            <a:r>
              <a:rPr lang="zh-CN" altLang="en-US" sz="1400" dirty="0" smtClean="0"/>
              <a:t>分解</a:t>
            </a:r>
            <a:r>
              <a:rPr lang="en-US" altLang="zh-CN" sz="1400" dirty="0" smtClean="0"/>
              <a:t>---&gt; A+D</a:t>
            </a:r>
            <a:r>
              <a:rPr lang="zh-CN" altLang="en-US" sz="1400" dirty="0" smtClean="0"/>
              <a:t>，这个就不可以用动态规划求解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考虑刚才的例题，如果可以往任意方向走，还能动态规划来处理吗？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之前的限定是只能往右或下移动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当然不能。动态规划状态之间的转移</a:t>
            </a:r>
            <a:r>
              <a:rPr lang="zh-CN" altLang="en-US" sz="1800" b="1" dirty="0" smtClean="0"/>
              <a:t>不能够有环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79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dirty="0" smtClean="0"/>
              <a:t>经典例题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3" y="2269809"/>
            <a:ext cx="8146901" cy="108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6547073" cy="224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Previously</a:t>
            </a:r>
          </a:p>
          <a:p>
            <a:pPr lvl="1"/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en-US" altLang="zh-CN" dirty="0" smtClean="0"/>
              <a:t>This episode</a:t>
            </a:r>
          </a:p>
          <a:p>
            <a:pPr lvl="1"/>
            <a:r>
              <a:rPr lang="zh-CN" altLang="en-US" dirty="0" smtClean="0"/>
              <a:t>贪心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动态规划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记忆化搜索入门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程序设计中，最基本实现递归的方式是</a:t>
            </a:r>
            <a:r>
              <a:rPr lang="zh-CN" altLang="en-US" sz="1800" b="1" dirty="0" smtClean="0"/>
              <a:t>函数</a:t>
            </a:r>
            <a:r>
              <a:rPr lang="zh-CN" altLang="en-US" sz="1800" dirty="0" smtClean="0"/>
              <a:t>（因为函数可以自己嵌套自己）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递归有什么用？比循环强在哪里？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经典例题</a:t>
            </a:r>
            <a:r>
              <a:rPr lang="zh-CN" altLang="en-US" sz="1800" dirty="0" smtClean="0"/>
              <a:t>：输入 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，输出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的全排列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如 </a:t>
            </a:r>
            <a:r>
              <a:rPr lang="en-US" altLang="zh-CN" sz="1400" dirty="0" smtClean="0"/>
              <a:t>n = 3</a:t>
            </a:r>
            <a:r>
              <a:rPr lang="zh-CN" altLang="en-US" sz="1400" dirty="0" smtClean="0"/>
              <a:t>，输出 </a:t>
            </a:r>
            <a:r>
              <a:rPr lang="en-US" altLang="zh-CN" sz="1400" dirty="0" smtClean="0"/>
              <a:t>123, 132, 213, 231, 312, 321</a:t>
            </a:r>
          </a:p>
        </p:txBody>
      </p:sp>
    </p:spTree>
    <p:extLst>
      <p:ext uri="{BB962C8B-B14F-4D97-AF65-F5344CB8AC3E}">
        <p14:creationId xmlns:p14="http://schemas.microsoft.com/office/powerpoint/2010/main" val="13725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 smtClean="0"/>
              <a:t>贪心</a:t>
            </a:r>
            <a:r>
              <a:rPr lang="zh-CN" altLang="en-US" sz="1800" dirty="0" smtClean="0"/>
              <a:t>是对于一个全局最优化的问题，我们从当前的最优选择入手，然后每次都选择当前最优的选择，最终达到一个全局的最优化。</a:t>
            </a:r>
            <a:endParaRPr lang="en-US" altLang="zh-CN" sz="1800" dirty="0" smtClean="0"/>
          </a:p>
          <a:p>
            <a:endParaRPr lang="en-US" altLang="zh-CN" sz="1800" b="1" dirty="0"/>
          </a:p>
          <a:p>
            <a:r>
              <a:rPr lang="zh-CN" altLang="en-US" sz="1800" dirty="0" smtClean="0"/>
              <a:t>简而言之：</a:t>
            </a:r>
            <a:r>
              <a:rPr lang="zh-CN" altLang="en-US" sz="1800" dirty="0" smtClean="0"/>
              <a:t>连续的当前最优 </a:t>
            </a:r>
            <a:r>
              <a:rPr lang="en-US" altLang="zh-CN" sz="1800" dirty="0" smtClean="0"/>
              <a:t>=&gt; </a:t>
            </a:r>
            <a:r>
              <a:rPr lang="zh-CN" altLang="en-US" sz="1800" dirty="0" smtClean="0"/>
              <a:t>全局最优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881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有一些</a:t>
            </a:r>
            <a:r>
              <a:rPr lang="zh-CN" altLang="en-US" sz="1800" dirty="0"/>
              <a:t>生产商，第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个生产商总共有 </a:t>
            </a:r>
            <a:r>
              <a:rPr lang="en-US" altLang="zh-CN" sz="1800" dirty="0"/>
              <a:t>A[i] </a:t>
            </a:r>
            <a:r>
              <a:rPr lang="zh-CN" altLang="en-US" sz="1800" dirty="0"/>
              <a:t>升牛奶，每升以 </a:t>
            </a:r>
            <a:r>
              <a:rPr lang="en-US" altLang="zh-CN" sz="1800" dirty="0"/>
              <a:t>B[i] </a:t>
            </a:r>
            <a:r>
              <a:rPr lang="zh-CN" altLang="en-US" sz="1800" dirty="0"/>
              <a:t>的价格卖出。现在你要买 </a:t>
            </a:r>
            <a:r>
              <a:rPr lang="en-US" altLang="zh-CN" sz="1800" dirty="0"/>
              <a:t>N </a:t>
            </a:r>
            <a:r>
              <a:rPr lang="zh-CN" altLang="en-US" sz="1800" dirty="0"/>
              <a:t>升牛奶，问最少花多少钱？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 smtClean="0"/>
              <a:t>算法：</a:t>
            </a:r>
            <a:r>
              <a:rPr lang="zh-CN" altLang="en-US" sz="1800" dirty="0"/>
              <a:t>我们只要把生产商按照牛奶价格 </a:t>
            </a:r>
            <a:r>
              <a:rPr lang="en-US" altLang="zh-CN" sz="1800" dirty="0"/>
              <a:t>B[i] </a:t>
            </a:r>
            <a:r>
              <a:rPr lang="zh-CN" altLang="en-US" sz="1800" dirty="0"/>
              <a:t>来排序，然后从最便宜的依次买即可。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当前最优（从剩下的生产商中选最便宜的一个买牛奶）</a:t>
            </a:r>
            <a:endParaRPr lang="en-US" altLang="zh-CN" sz="1800" dirty="0"/>
          </a:p>
          <a:p>
            <a:r>
              <a:rPr lang="zh-CN" altLang="en-US" sz="1800" dirty="0"/>
              <a:t>全局最优（所花费价格最低）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66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 </a:t>
            </a:r>
            <a:r>
              <a:rPr lang="en-US" altLang="zh-CN" dirty="0"/>
              <a:t>–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给定数轴上一些整数点，要求使用一些长度为 </a:t>
            </a:r>
            <a:r>
              <a:rPr lang="en-US" altLang="zh-CN" sz="1800" dirty="0" smtClean="0"/>
              <a:t>L </a:t>
            </a:r>
            <a:r>
              <a:rPr lang="zh-CN" altLang="en-US" sz="1800" dirty="0" smtClean="0"/>
              <a:t>的线段将它们全部覆盖，问最少需要几个线段。（比如有七个点 </a:t>
            </a:r>
            <a:r>
              <a:rPr lang="en-US" altLang="zh-CN" sz="1800" dirty="0" smtClean="0"/>
              <a:t>7 11 3 2 8 1 9</a:t>
            </a:r>
            <a:r>
              <a:rPr lang="zh-CN" altLang="en-US" sz="1800" dirty="0" smtClean="0"/>
              <a:t>，线段长度 </a:t>
            </a:r>
            <a:r>
              <a:rPr lang="en-US" altLang="zh-CN" sz="1800" dirty="0" smtClean="0"/>
              <a:t>L = 4</a:t>
            </a:r>
            <a:r>
              <a:rPr lang="zh-CN" altLang="en-US" sz="1800" dirty="0" smtClean="0"/>
              <a:t>，那我们的覆盖方法为 </a:t>
            </a:r>
            <a:r>
              <a:rPr lang="en-US" altLang="zh-CN" sz="1800" dirty="0" smtClean="0"/>
              <a:t>[1, 5], [7, 11]</a:t>
            </a:r>
            <a:r>
              <a:rPr lang="zh-CN" altLang="en-US" sz="1800" dirty="0" smtClean="0"/>
              <a:t>，两个线段就够了）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算法：</a:t>
            </a:r>
            <a:r>
              <a:rPr lang="zh-CN" altLang="en-US" sz="1800" dirty="0"/>
              <a:t>我们只要</a:t>
            </a:r>
            <a:r>
              <a:rPr lang="zh-CN" altLang="en-US" sz="1800" dirty="0" smtClean="0"/>
              <a:t>把所有点按位置从小到大排序，然后从最左边的点开始找，将一个线段左端点放在该点上，然后找到第一个没有被覆盖的点再继续以它为左端点放线段，依次类推。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当前最优</a:t>
            </a:r>
            <a:r>
              <a:rPr lang="zh-CN" altLang="en-US" sz="1800" dirty="0" smtClean="0"/>
              <a:t>（在剩余所有点中找最左点作为线段左端点放置线段）</a:t>
            </a:r>
            <a:endParaRPr lang="en-US" altLang="zh-CN" sz="1800" dirty="0"/>
          </a:p>
          <a:p>
            <a:r>
              <a:rPr lang="zh-CN" altLang="en-US" sz="1800" dirty="0"/>
              <a:t>全局最优</a:t>
            </a:r>
            <a:r>
              <a:rPr lang="zh-CN" altLang="en-US" sz="1800" dirty="0" smtClean="0"/>
              <a:t>（所放线段最少）</a:t>
            </a:r>
            <a:endParaRPr lang="en-US" altLang="zh-CN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33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 </a:t>
            </a:r>
            <a:r>
              <a:rPr lang="en-US" altLang="zh-CN" dirty="0"/>
              <a:t>– </a:t>
            </a:r>
            <a:r>
              <a:rPr lang="zh-CN" altLang="en-US" dirty="0"/>
              <a:t>反例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给定一张图，求起点到终点的最短距离。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当前</a:t>
            </a:r>
            <a:r>
              <a:rPr lang="zh-CN" altLang="en-US" sz="1800" dirty="0" smtClean="0"/>
              <a:t>最优：沿着从当前点离开距离最小的边走</a:t>
            </a:r>
            <a:endParaRPr lang="en-US" altLang="zh-CN" sz="1800" dirty="0" smtClean="0"/>
          </a:p>
          <a:p>
            <a:r>
              <a:rPr lang="zh-CN" altLang="en-US" sz="1800" dirty="0" smtClean="0"/>
              <a:t>全局最优：起点到终点最短距离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显然此时当前最优并不能带来全局最优</a:t>
            </a:r>
            <a:endParaRPr lang="en-US" altLang="zh-CN" sz="1800" dirty="0" smtClean="0"/>
          </a:p>
          <a:p>
            <a:r>
              <a:rPr lang="zh-CN" altLang="en-US" sz="1800" b="1" dirty="0" smtClean="0"/>
              <a:t>贪心并非永远正确，贪心之前首先需要证明正确性！</a:t>
            </a:r>
            <a:endParaRPr lang="zh-CN" alt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63445"/>
            <a:ext cx="3837434" cy="20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6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没有呢，留作业里咯。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再强调一遍：</a:t>
            </a:r>
            <a:r>
              <a:rPr lang="zh-CN" altLang="en-US" sz="1800" b="1" dirty="0" smtClean="0"/>
              <a:t>写贪心的代码之前，一定要证明贪心的正确性！</a:t>
            </a:r>
            <a:endParaRPr lang="en-US" altLang="zh-CN" sz="1800" b="1" dirty="0" smtClean="0"/>
          </a:p>
          <a:p>
            <a:endParaRPr lang="en-US" altLang="zh-CN" sz="1800" b="1" dirty="0">
              <a:solidFill>
                <a:srgbClr val="FF0000"/>
              </a:solidFill>
            </a:endParaRPr>
          </a:p>
          <a:p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定义：动态规划（英语：</a:t>
            </a:r>
            <a:r>
              <a:rPr lang="en-US" altLang="zh-CN" sz="1800" dirty="0"/>
              <a:t>Dynamic programming</a:t>
            </a:r>
            <a:r>
              <a:rPr lang="zh-CN" altLang="en-US" sz="1800" dirty="0"/>
              <a:t>，简称</a:t>
            </a:r>
            <a:r>
              <a:rPr lang="en-US" altLang="zh-CN" sz="1800" dirty="0"/>
              <a:t>DP</a:t>
            </a:r>
            <a:r>
              <a:rPr lang="zh-CN" altLang="en-US" sz="1800" dirty="0"/>
              <a:t>）是一种在数学、管理科学、计算机科学、经济学和生物信息学中使用的，通过把原问题</a:t>
            </a:r>
            <a:r>
              <a:rPr lang="zh-CN" altLang="en-US" sz="1800" b="1" dirty="0">
                <a:solidFill>
                  <a:srgbClr val="FF0000"/>
                </a:solidFill>
              </a:rPr>
              <a:t>分解为相对简单的子问题</a:t>
            </a:r>
            <a:r>
              <a:rPr lang="zh-CN" altLang="en-US" sz="1800" dirty="0"/>
              <a:t>的方式求解复杂问题的方法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					         —— </a:t>
            </a:r>
            <a:r>
              <a:rPr lang="zh-CN" altLang="en-US" sz="1800" dirty="0"/>
              <a:t>维基</a:t>
            </a:r>
            <a:r>
              <a:rPr lang="zh-CN" altLang="en-US" sz="1800" dirty="0" smtClean="0"/>
              <a:t>百科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 smtClean="0"/>
              <a:t>关键思想：把一个大问题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分解成子问题</a:t>
            </a:r>
            <a:r>
              <a:rPr lang="zh-CN" altLang="en-US" sz="1800" dirty="0" smtClean="0"/>
              <a:t>，理论上每个子问题需要多次计算，但是我们可以记录每个子问题的答案，从而使每个子问题只用算一次，依次降低时间复杂度。</a:t>
            </a:r>
            <a:endParaRPr lang="en-US" altLang="zh-CN" sz="1800" dirty="0" smtClean="0"/>
          </a:p>
          <a:p>
            <a:pPr lvl="1"/>
            <a:endParaRPr lang="en-US" altLang="zh-CN" sz="1400" dirty="0" smtClean="0"/>
          </a:p>
          <a:p>
            <a:r>
              <a:rPr lang="zh-CN" altLang="en-US" sz="1800" dirty="0" smtClean="0"/>
              <a:t>举例：</a:t>
            </a:r>
            <a:r>
              <a:rPr lang="en-US" altLang="zh-CN" sz="1800" dirty="0" smtClean="0"/>
              <a:t>A </a:t>
            </a:r>
            <a:r>
              <a:rPr lang="zh-CN" altLang="en-US" sz="1800" dirty="0" smtClean="0"/>
              <a:t>本身计算的时间复杂度是 </a:t>
            </a:r>
            <a:r>
              <a:rPr lang="en-US" altLang="zh-CN" sz="1800" dirty="0" smtClean="0"/>
              <a:t>O(n)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问题 </a:t>
            </a:r>
            <a:r>
              <a:rPr lang="en-US" altLang="zh-CN" sz="1800" dirty="0"/>
              <a:t>A </a:t>
            </a:r>
            <a:r>
              <a:rPr lang="zh-CN" altLang="en-US" sz="1800" dirty="0"/>
              <a:t>要算 </a:t>
            </a:r>
            <a:r>
              <a:rPr lang="en-US" altLang="zh-CN" sz="1800" dirty="0"/>
              <a:t>n </a:t>
            </a:r>
            <a:r>
              <a:rPr lang="zh-CN" altLang="en-US" sz="1800" dirty="0" smtClean="0"/>
              <a:t>次。那每次都计算的总时间复杂度是 </a:t>
            </a:r>
            <a:r>
              <a:rPr lang="en-US" altLang="zh-CN" sz="1800" dirty="0" smtClean="0"/>
              <a:t>O(n^2)</a:t>
            </a:r>
            <a:r>
              <a:rPr lang="zh-CN" altLang="en-US" sz="1800" dirty="0" smtClean="0"/>
              <a:t>；在计算第一次后，把答案记下来，之后每次再计算直接返回答案，总时间复杂度是 </a:t>
            </a:r>
            <a:r>
              <a:rPr lang="en-US" altLang="zh-CN" sz="1800" dirty="0" smtClean="0"/>
              <a:t>O(n)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1957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297</TotalTime>
  <Words>891</Words>
  <Application>Microsoft Office PowerPoint</Application>
  <PresentationFormat>全屏显示(4:3)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Blends</vt:lpstr>
      <vt:lpstr>高级语言程序设计II</vt:lpstr>
      <vt:lpstr>本次内容</vt:lpstr>
      <vt:lpstr>递归</vt:lpstr>
      <vt:lpstr>贪心</vt:lpstr>
      <vt:lpstr>贪心 – 例题1</vt:lpstr>
      <vt:lpstr>贪心 – 例题2</vt:lpstr>
      <vt:lpstr>贪心 – 反例</vt:lpstr>
      <vt:lpstr>贪心 – 代码练习</vt:lpstr>
      <vt:lpstr>动态规划</vt:lpstr>
      <vt:lpstr>动态规划</vt:lpstr>
      <vt:lpstr>动态规划 – 例题1</vt:lpstr>
      <vt:lpstr>动态规划 – 例题1</vt:lpstr>
      <vt:lpstr>动态规划 – 三大关键点</vt:lpstr>
      <vt:lpstr>动态规划 – 例题2</vt:lpstr>
      <vt:lpstr>动态规划 – 例题3</vt:lpstr>
      <vt:lpstr>动态规划 – 局限性</vt:lpstr>
      <vt:lpstr>动态规划 – 经典例题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Pkqs90</cp:lastModifiedBy>
  <cp:revision>408</cp:revision>
  <dcterms:modified xsi:type="dcterms:W3CDTF">2016-03-14T13:27:09Z</dcterms:modified>
</cp:coreProperties>
</file>