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6" r:id="rId14"/>
    <p:sldId id="28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4"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819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zh-CN" altLang="en-US" smtClean="0"/>
              <a:t>单击此处编辑母版标题样式</a:t>
            </a:r>
            <a:endParaRPr lang="zh-CN" altLang="en-US"/>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530820CF-B880-4189-942D-D702A7CBA730}" type="datetimeFigureOut">
              <a:rPr lang="zh-CN" altLang="en-US" smtClean="0"/>
              <a:pPr/>
              <a:t>2016/3/24</a:t>
            </a:fld>
            <a:endParaRPr lang="zh-CN" altLang="en-US"/>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zh-CN" altLang="en-US"/>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2016/3/24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2016/3/24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2016/3/24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2016/3/24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2016/3/24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2016/3/24</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2016/3/24</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2016/3/24</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2016/3/24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2016/3/24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CN" altLang="zh-CN"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CN" altLang="zh-CN"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CN" altLang="zh-CN"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CN" altLang="zh-CN"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CN" altLang="zh-CN"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CN" altLang="zh-CN"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CN" altLang="zh-CN" sz="2400"/>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a typeface="宋体" pitchFamily="2" charset="-122"/>
              </a:defRPr>
            </a:lvl1pPr>
          </a:lstStyle>
          <a:p>
            <a:fld id="{530820CF-B880-4189-942D-D702A7CBA730}" type="datetimeFigureOut">
              <a:rPr lang="zh-CN" altLang="en-US" smtClean="0"/>
              <a:pPr/>
              <a:t>2016/3/24</a:t>
            </a:fld>
            <a:endParaRPr lang="zh-CN" alt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a typeface="宋体" pitchFamily="2" charset="-122"/>
              </a:defRPr>
            </a:lvl1pPr>
          </a:lstStyle>
          <a:p>
            <a:endParaRPr lang="zh-CN" alt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a typeface="宋体" pitchFamily="2" charset="-122"/>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465" r:id="rId1"/>
    <p:sldLayoutId id="2147484466" r:id="rId2"/>
    <p:sldLayoutId id="2147484467" r:id="rId3"/>
    <p:sldLayoutId id="2147484468" r:id="rId4"/>
    <p:sldLayoutId id="2147484469" r:id="rId5"/>
    <p:sldLayoutId id="2147484470" r:id="rId6"/>
    <p:sldLayoutId id="2147484471" r:id="rId7"/>
    <p:sldLayoutId id="2147484472" r:id="rId8"/>
    <p:sldLayoutId id="2147484473" r:id="rId9"/>
    <p:sldLayoutId id="2147484474" r:id="rId10"/>
    <p:sldLayoutId id="2147484475"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高级语言程序设计</a:t>
            </a:r>
            <a:r>
              <a:rPr lang="en-US" altLang="zh-CN" dirty="0" smtClean="0"/>
              <a:t>II</a:t>
            </a:r>
            <a:endParaRPr lang="zh-CN" altLang="en-US" dirty="0"/>
          </a:p>
        </p:txBody>
      </p:sp>
      <p:sp>
        <p:nvSpPr>
          <p:cNvPr id="3" name="副标题 2"/>
          <p:cNvSpPr>
            <a:spLocks noGrp="1"/>
          </p:cNvSpPr>
          <p:nvPr>
            <p:ph type="subTitle" idx="1"/>
          </p:nvPr>
        </p:nvSpPr>
        <p:spPr/>
        <p:txBody>
          <a:bodyPr/>
          <a:lstStyle/>
          <a:p>
            <a:r>
              <a:rPr lang="zh-CN" altLang="en-US" dirty="0" smtClean="0"/>
              <a:t>郑博 </a:t>
            </a:r>
            <a:r>
              <a:rPr lang="en-US" altLang="zh-CN" dirty="0" smtClean="0"/>
              <a:t>&amp; </a:t>
            </a:r>
            <a:r>
              <a:rPr lang="zh-CN" altLang="en-US" dirty="0" smtClean="0"/>
              <a:t>史睿萌</a:t>
            </a:r>
            <a:endParaRPr lang="en-US" altLang="zh-CN" dirty="0" smtClean="0"/>
          </a:p>
          <a:p>
            <a:r>
              <a:rPr lang="zh-CN" altLang="en-US" dirty="0" smtClean="0"/>
              <a:t>交流群号：</a:t>
            </a:r>
            <a:r>
              <a:rPr lang="en-US" altLang="zh-CN" dirty="0" smtClean="0"/>
              <a:t>536894349</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0" y="260350"/>
            <a:ext cx="52705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4221163"/>
            <a:ext cx="52927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250825" y="2852738"/>
            <a:ext cx="33845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400" smtClean="0">
                <a:solidFill>
                  <a:prstClr val="black"/>
                </a:solidFill>
                <a:latin typeface="Book Antiqua" panose="02040602050305030304" pitchFamily="18" charset="0"/>
              </a:rPr>
              <a:t>状态</a:t>
            </a:r>
            <a:r>
              <a:rPr lang="en-US" altLang="zh-CN" sz="2400" smtClean="0">
                <a:solidFill>
                  <a:prstClr val="black"/>
                </a:solidFill>
                <a:latin typeface="Book Antiqua" panose="02040602050305030304" pitchFamily="18" charset="0"/>
              </a:rPr>
              <a:t>3</a:t>
            </a:r>
            <a:r>
              <a:rPr lang="zh-CN" altLang="en-US" sz="2400" smtClean="0">
                <a:solidFill>
                  <a:prstClr val="black"/>
                </a:solidFill>
                <a:latin typeface="Book Antiqua" panose="02040602050305030304" pitchFamily="18" charset="0"/>
              </a:rPr>
              <a:t>出队，被访问，状态</a:t>
            </a:r>
            <a:r>
              <a:rPr lang="en-US" altLang="zh-CN" sz="2400" smtClean="0">
                <a:solidFill>
                  <a:prstClr val="black"/>
                </a:solidFill>
                <a:latin typeface="Book Antiqua" panose="02040602050305030304" pitchFamily="18" charset="0"/>
              </a:rPr>
              <a:t>3</a:t>
            </a:r>
            <a:r>
              <a:rPr lang="zh-CN" altLang="en-US" sz="2400" smtClean="0">
                <a:solidFill>
                  <a:prstClr val="black"/>
                </a:solidFill>
                <a:latin typeface="Book Antiqua" panose="02040602050305030304" pitchFamily="18" charset="0"/>
              </a:rPr>
              <a:t>的转移状态</a:t>
            </a:r>
            <a:r>
              <a:rPr lang="en-US" altLang="zh-CN" sz="2400" smtClean="0">
                <a:solidFill>
                  <a:prstClr val="black"/>
                </a:solidFill>
                <a:latin typeface="Book Antiqua" panose="02040602050305030304" pitchFamily="18" charset="0"/>
              </a:rPr>
              <a:t>8</a:t>
            </a:r>
            <a:r>
              <a:rPr lang="zh-CN" altLang="en-US" sz="2400" smtClean="0">
                <a:solidFill>
                  <a:prstClr val="black"/>
                </a:solidFill>
                <a:latin typeface="Book Antiqua" panose="02040602050305030304" pitchFamily="18" charset="0"/>
              </a:rPr>
              <a:t>入队</a:t>
            </a:r>
          </a:p>
        </p:txBody>
      </p:sp>
    </p:spTree>
    <p:extLst>
      <p:ext uri="{BB962C8B-B14F-4D97-AF65-F5344CB8AC3E}">
        <p14:creationId xmlns:p14="http://schemas.microsoft.com/office/powerpoint/2010/main" val="246328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813" y="549275"/>
            <a:ext cx="5310187"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513" y="4005263"/>
            <a:ext cx="529748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755650" y="2420938"/>
            <a:ext cx="252095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3200" smtClean="0">
                <a:solidFill>
                  <a:prstClr val="black"/>
                </a:solidFill>
                <a:latin typeface="Book Antiqua" panose="02040602050305030304" pitchFamily="18" charset="0"/>
              </a:rPr>
              <a:t>状态</a:t>
            </a:r>
            <a:r>
              <a:rPr lang="en-US" altLang="zh-CN" sz="3200" smtClean="0">
                <a:solidFill>
                  <a:prstClr val="black"/>
                </a:solidFill>
                <a:latin typeface="Book Antiqua" panose="02040602050305030304" pitchFamily="18" charset="0"/>
              </a:rPr>
              <a:t>4</a:t>
            </a:r>
            <a:r>
              <a:rPr lang="zh-CN" altLang="en-US" sz="3200" smtClean="0">
                <a:solidFill>
                  <a:prstClr val="black"/>
                </a:solidFill>
                <a:latin typeface="Book Antiqua" panose="02040602050305030304" pitchFamily="18" charset="0"/>
              </a:rPr>
              <a:t>出队，被访问，状态</a:t>
            </a:r>
            <a:r>
              <a:rPr lang="en-US" altLang="zh-CN" sz="3200" smtClean="0">
                <a:solidFill>
                  <a:prstClr val="black"/>
                </a:solidFill>
                <a:latin typeface="Book Antiqua" panose="02040602050305030304" pitchFamily="18" charset="0"/>
              </a:rPr>
              <a:t>4</a:t>
            </a:r>
            <a:r>
              <a:rPr lang="zh-CN" altLang="en-US" sz="3200" smtClean="0">
                <a:solidFill>
                  <a:prstClr val="black"/>
                </a:solidFill>
                <a:latin typeface="Book Antiqua" panose="02040602050305030304" pitchFamily="18" charset="0"/>
              </a:rPr>
              <a:t>的转移状态</a:t>
            </a:r>
            <a:r>
              <a:rPr lang="en-US" altLang="zh-CN" sz="3200" smtClean="0">
                <a:solidFill>
                  <a:prstClr val="black"/>
                </a:solidFill>
                <a:latin typeface="Book Antiqua" panose="02040602050305030304" pitchFamily="18" charset="0"/>
              </a:rPr>
              <a:t>8</a:t>
            </a:r>
            <a:r>
              <a:rPr lang="zh-CN" altLang="en-US" sz="3200" smtClean="0">
                <a:solidFill>
                  <a:prstClr val="black"/>
                </a:solidFill>
                <a:latin typeface="Book Antiqua" panose="02040602050305030304" pitchFamily="18" charset="0"/>
              </a:rPr>
              <a:t>、</a:t>
            </a:r>
            <a:r>
              <a:rPr lang="en-US" altLang="zh-CN" sz="3200" smtClean="0">
                <a:solidFill>
                  <a:prstClr val="black"/>
                </a:solidFill>
                <a:latin typeface="Book Antiqua" panose="02040602050305030304" pitchFamily="18" charset="0"/>
              </a:rPr>
              <a:t>9</a:t>
            </a:r>
            <a:r>
              <a:rPr lang="zh-CN" altLang="en-US" sz="3200" smtClean="0">
                <a:solidFill>
                  <a:prstClr val="black"/>
                </a:solidFill>
                <a:latin typeface="Book Antiqua" panose="02040602050305030304" pitchFamily="18" charset="0"/>
              </a:rPr>
              <a:t>、</a:t>
            </a:r>
            <a:r>
              <a:rPr lang="en-US" altLang="zh-CN" sz="3200" smtClean="0">
                <a:solidFill>
                  <a:prstClr val="black"/>
                </a:solidFill>
                <a:latin typeface="Book Antiqua" panose="02040602050305030304" pitchFamily="18" charset="0"/>
              </a:rPr>
              <a:t>10</a:t>
            </a:r>
            <a:r>
              <a:rPr lang="zh-CN" altLang="en-US" sz="3200" smtClean="0">
                <a:solidFill>
                  <a:prstClr val="black"/>
                </a:solidFill>
                <a:latin typeface="Book Antiqua" panose="02040602050305030304" pitchFamily="18" charset="0"/>
              </a:rPr>
              <a:t>入队。</a:t>
            </a:r>
          </a:p>
        </p:txBody>
      </p:sp>
    </p:spTree>
    <p:extLst>
      <p:ext uri="{BB962C8B-B14F-4D97-AF65-F5344CB8AC3E}">
        <p14:creationId xmlns:p14="http://schemas.microsoft.com/office/powerpoint/2010/main" val="156133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广度优先搜索</a:t>
            </a:r>
            <a:endParaRPr lang="zh-CN" altLang="en-US" dirty="0"/>
          </a:p>
        </p:txBody>
      </p:sp>
      <p:sp>
        <p:nvSpPr>
          <p:cNvPr id="3" name="内容占位符 2"/>
          <p:cNvSpPr>
            <a:spLocks noGrp="1"/>
          </p:cNvSpPr>
          <p:nvPr>
            <p:ph idx="1"/>
          </p:nvPr>
        </p:nvSpPr>
        <p:spPr/>
        <p:txBody>
          <a:bodyPr/>
          <a:lstStyle/>
          <a:p>
            <a:r>
              <a:rPr lang="zh-CN" altLang="en-US" dirty="0"/>
              <a:t>具体过程：</a:t>
            </a:r>
          </a:p>
          <a:p>
            <a:r>
              <a:rPr lang="en-US" altLang="zh-CN" dirty="0"/>
              <a:t>1 </a:t>
            </a:r>
            <a:r>
              <a:rPr lang="zh-CN" altLang="en-US" dirty="0"/>
              <a:t>每次取出队列首元素（初始状态），进行拓展</a:t>
            </a:r>
          </a:p>
          <a:p>
            <a:r>
              <a:rPr lang="en-US" altLang="zh-CN" dirty="0"/>
              <a:t>2 </a:t>
            </a:r>
            <a:r>
              <a:rPr lang="zh-CN" altLang="en-US" dirty="0"/>
              <a:t>然后把拓展所得到的可行状态都放到队列里面</a:t>
            </a:r>
          </a:p>
          <a:p>
            <a:r>
              <a:rPr lang="en-US" altLang="zh-CN" dirty="0"/>
              <a:t>3 </a:t>
            </a:r>
            <a:r>
              <a:rPr lang="zh-CN" altLang="en-US" dirty="0"/>
              <a:t>将初始状态删除</a:t>
            </a:r>
          </a:p>
          <a:p>
            <a:r>
              <a:rPr lang="en-US" altLang="zh-CN" dirty="0"/>
              <a:t>4 </a:t>
            </a:r>
            <a:r>
              <a:rPr lang="zh-CN" altLang="en-US" dirty="0"/>
              <a:t>一直进行以上三步直到队列为空。</a:t>
            </a:r>
          </a:p>
        </p:txBody>
      </p:sp>
    </p:spTree>
    <p:extLst>
      <p:ext uri="{BB962C8B-B14F-4D97-AF65-F5344CB8AC3E}">
        <p14:creationId xmlns:p14="http://schemas.microsoft.com/office/powerpoint/2010/main" val="3004478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3" name="内容占位符 2"/>
          <p:cNvSpPr>
            <a:spLocks noGrp="1"/>
          </p:cNvSpPr>
          <p:nvPr>
            <p:ph idx="1"/>
          </p:nvPr>
        </p:nvSpPr>
        <p:spPr/>
        <p:txBody>
          <a:bodyPr/>
          <a:lstStyle/>
          <a:p>
            <a:r>
              <a:rPr lang="en-US" altLang="zh-CN" sz="2000" dirty="0"/>
              <a:t>While Not </a:t>
            </a:r>
            <a:r>
              <a:rPr lang="en-US" altLang="zh-CN" sz="2000" dirty="0" err="1"/>
              <a:t>Queue.Empty</a:t>
            </a:r>
            <a:r>
              <a:rPr lang="en-US" altLang="zh-CN" sz="2000" dirty="0"/>
              <a:t> ()</a:t>
            </a:r>
          </a:p>
          <a:p>
            <a:pPr lvl="1"/>
            <a:r>
              <a:rPr lang="en-US" altLang="zh-CN" sz="2000" dirty="0"/>
              <a:t>Begin</a:t>
            </a:r>
          </a:p>
          <a:p>
            <a:pPr lvl="1"/>
            <a:r>
              <a:rPr lang="zh-CN" altLang="en-US" sz="2000" dirty="0"/>
              <a:t>可加结束条件</a:t>
            </a:r>
          </a:p>
          <a:p>
            <a:pPr lvl="2"/>
            <a:r>
              <a:rPr lang="en-US" altLang="zh-CN" sz="2000" dirty="0" err="1"/>
              <a:t>Tmp</a:t>
            </a:r>
            <a:r>
              <a:rPr lang="en-US" altLang="zh-CN" sz="2000" dirty="0"/>
              <a:t> = </a:t>
            </a:r>
            <a:r>
              <a:rPr lang="en-US" altLang="zh-CN" sz="2000" dirty="0" err="1"/>
              <a:t>Queue.Top</a:t>
            </a:r>
            <a:r>
              <a:rPr lang="en-US" altLang="zh-CN" sz="2000" dirty="0"/>
              <a:t> ()</a:t>
            </a:r>
          </a:p>
          <a:p>
            <a:pPr lvl="2"/>
            <a:r>
              <a:rPr lang="zh-CN" altLang="en-US" sz="2000" dirty="0"/>
              <a:t>从</a:t>
            </a:r>
            <a:r>
              <a:rPr lang="en-US" altLang="zh-CN" sz="2000" dirty="0" err="1"/>
              <a:t>Tmp</a:t>
            </a:r>
            <a:r>
              <a:rPr lang="zh-CN" altLang="en-US" sz="2000" dirty="0"/>
              <a:t>循环拓展下一个状态</a:t>
            </a:r>
            <a:r>
              <a:rPr lang="en-US" altLang="zh-CN" sz="2000" dirty="0"/>
              <a:t>Next</a:t>
            </a:r>
          </a:p>
          <a:p>
            <a:pPr lvl="3"/>
            <a:r>
              <a:rPr lang="en-US" altLang="zh-CN" dirty="0"/>
              <a:t>If </a:t>
            </a:r>
            <a:r>
              <a:rPr lang="zh-CN" altLang="en-US" dirty="0"/>
              <a:t>状态</a:t>
            </a:r>
            <a:r>
              <a:rPr lang="en-US" altLang="zh-CN" dirty="0"/>
              <a:t>Next</a:t>
            </a:r>
            <a:r>
              <a:rPr lang="zh-CN" altLang="en-US" dirty="0"/>
              <a:t>合法</a:t>
            </a:r>
            <a:r>
              <a:rPr lang="en-US" altLang="zh-CN" dirty="0"/>
              <a:t> Then</a:t>
            </a:r>
          </a:p>
          <a:p>
            <a:pPr lvl="4"/>
            <a:r>
              <a:rPr lang="en-US" altLang="zh-CN" dirty="0"/>
              <a:t>Begin</a:t>
            </a:r>
          </a:p>
          <a:p>
            <a:pPr lvl="4"/>
            <a:r>
              <a:rPr lang="zh-CN" altLang="en-US" dirty="0"/>
              <a:t>生成新状态</a:t>
            </a:r>
            <a:r>
              <a:rPr lang="en-US" altLang="zh-CN" dirty="0"/>
              <a:t>Next</a:t>
            </a:r>
          </a:p>
          <a:p>
            <a:pPr lvl="4"/>
            <a:r>
              <a:rPr lang="en-US" altLang="zh-CN" dirty="0" err="1" smtClean="0"/>
              <a:t>Next.Level</a:t>
            </a:r>
            <a:r>
              <a:rPr lang="en-US" altLang="zh-CN" dirty="0" smtClean="0"/>
              <a:t> </a:t>
            </a:r>
            <a:r>
              <a:rPr lang="en-US" altLang="zh-CN" dirty="0"/>
              <a:t>= </a:t>
            </a:r>
            <a:r>
              <a:rPr lang="en-US" altLang="zh-CN" dirty="0" err="1" smtClean="0"/>
              <a:t>Tmp.Level</a:t>
            </a:r>
            <a:r>
              <a:rPr lang="en-US" altLang="zh-CN" dirty="0" smtClean="0"/>
              <a:t> </a:t>
            </a:r>
            <a:r>
              <a:rPr lang="en-US" altLang="zh-CN" dirty="0"/>
              <a:t>+ 1 </a:t>
            </a:r>
          </a:p>
          <a:p>
            <a:pPr lvl="4"/>
            <a:r>
              <a:rPr lang="en-US" altLang="zh-CN" dirty="0" err="1" smtClean="0"/>
              <a:t>Queue.Push</a:t>
            </a:r>
            <a:r>
              <a:rPr lang="en-US" altLang="zh-CN" dirty="0" smtClean="0"/>
              <a:t>(Next</a:t>
            </a:r>
            <a:r>
              <a:rPr lang="en-US" altLang="zh-CN" dirty="0"/>
              <a:t>)</a:t>
            </a:r>
          </a:p>
          <a:p>
            <a:pPr lvl="4"/>
            <a:r>
              <a:rPr lang="en-US" altLang="zh-CN" dirty="0"/>
              <a:t>End</a:t>
            </a:r>
          </a:p>
          <a:p>
            <a:pPr lvl="2"/>
            <a:r>
              <a:rPr lang="en-US" altLang="zh-CN" sz="2000" dirty="0" err="1"/>
              <a:t>Queue.Pop</a:t>
            </a:r>
            <a:r>
              <a:rPr lang="en-US" altLang="zh-CN" sz="2000" dirty="0"/>
              <a:t> ()</a:t>
            </a:r>
          </a:p>
          <a:p>
            <a:pPr lvl="1"/>
            <a:r>
              <a:rPr lang="en-US" altLang="zh-CN" sz="2000" dirty="0"/>
              <a:t>End</a:t>
            </a:r>
          </a:p>
        </p:txBody>
      </p:sp>
    </p:spTree>
    <p:extLst>
      <p:ext uri="{BB962C8B-B14F-4D97-AF65-F5344CB8AC3E}">
        <p14:creationId xmlns:p14="http://schemas.microsoft.com/office/powerpoint/2010/main" val="4004470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a:xfrm>
            <a:off x="1140767" y="1961605"/>
            <a:ext cx="7772400" cy="4114800"/>
          </a:xfrm>
        </p:spPr>
        <p:txBody>
          <a:bodyPr/>
          <a:lstStyle/>
          <a:p>
            <a:r>
              <a:rPr lang="zh-CN" altLang="en-US" sz="2000" dirty="0"/>
              <a:t>题目描述：给出一个</a:t>
            </a:r>
            <a:r>
              <a:rPr lang="en-US" altLang="zh-CN" sz="2000" dirty="0"/>
              <a:t>h</a:t>
            </a:r>
            <a:r>
              <a:rPr lang="zh-CN" altLang="en-US" sz="2000" dirty="0"/>
              <a:t>行</a:t>
            </a:r>
            <a:r>
              <a:rPr lang="en-US" altLang="zh-CN" sz="2000" dirty="0"/>
              <a:t>w</a:t>
            </a:r>
            <a:r>
              <a:rPr lang="zh-CN" altLang="en-US" sz="2000" dirty="0"/>
              <a:t>列的矩阵如右图（</a:t>
            </a:r>
            <a:r>
              <a:rPr lang="en-US" altLang="zh-CN" sz="2000" dirty="0"/>
              <a:t>h</a:t>
            </a:r>
            <a:r>
              <a:rPr lang="zh-CN" altLang="en-US" sz="2000" dirty="0"/>
              <a:t>和</a:t>
            </a:r>
            <a:r>
              <a:rPr lang="en-US" altLang="zh-CN" sz="2000" dirty="0"/>
              <a:t>w</a:t>
            </a:r>
            <a:r>
              <a:rPr lang="zh-CN" altLang="en-US" sz="2000" dirty="0"/>
              <a:t>都不大于</a:t>
            </a:r>
            <a:r>
              <a:rPr lang="en-US" altLang="zh-CN" sz="2000" dirty="0"/>
              <a:t>20</a:t>
            </a:r>
            <a:r>
              <a:rPr lang="zh-CN" altLang="en-US" sz="2000" dirty="0"/>
              <a:t>），图中‘</a:t>
            </a:r>
            <a:r>
              <a:rPr lang="en-US" altLang="zh-CN" sz="2000" dirty="0"/>
              <a:t>@’</a:t>
            </a:r>
            <a:r>
              <a:rPr lang="zh-CN" altLang="en-US" sz="2000" dirty="0"/>
              <a:t>表示出发点（黑色格子），‘</a:t>
            </a:r>
            <a:r>
              <a:rPr lang="en-US" altLang="zh-CN" sz="2000" dirty="0"/>
              <a:t>.’</a:t>
            </a:r>
            <a:r>
              <a:rPr lang="zh-CN" altLang="en-US" sz="2000" dirty="0"/>
              <a:t>表示黑色的格子，‘</a:t>
            </a:r>
            <a:r>
              <a:rPr lang="en-US" altLang="zh-CN" sz="2000" dirty="0"/>
              <a:t>#’</a:t>
            </a:r>
            <a:r>
              <a:rPr lang="zh-CN" altLang="en-US" sz="2000" dirty="0"/>
              <a:t>表示红色的格子。要求只能从黑色格子到达黑色格子，不能从黑色格子到达红色格子，问从出发点可以到达的黑色格子有多少个。</a:t>
            </a:r>
          </a:p>
          <a:p>
            <a:r>
              <a:rPr lang="zh-CN" altLang="en-US" sz="2000" dirty="0"/>
              <a:t>题目分析：</a:t>
            </a:r>
          </a:p>
          <a:p>
            <a:r>
              <a:rPr lang="zh-CN" altLang="en-US" sz="2000" dirty="0"/>
              <a:t>（</a:t>
            </a:r>
            <a:r>
              <a:rPr lang="en-US" altLang="zh-CN" sz="2000" dirty="0"/>
              <a:t>1</a:t>
            </a:r>
            <a:r>
              <a:rPr lang="zh-CN" altLang="en-US" sz="2000" dirty="0"/>
              <a:t>）该题可以使用</a:t>
            </a:r>
            <a:r>
              <a:rPr lang="en-US" altLang="zh-CN" sz="2000" dirty="0"/>
              <a:t>BFS</a:t>
            </a:r>
            <a:r>
              <a:rPr lang="zh-CN" altLang="en-US" sz="2000" dirty="0"/>
              <a:t>求解，从起始点开始进行广搜，先将起始状态入队，标记该状态已经搜过，可以到达的格子数加</a:t>
            </a:r>
            <a:r>
              <a:rPr lang="en-US" altLang="zh-CN" sz="2000" dirty="0"/>
              <a:t>1</a:t>
            </a:r>
            <a:r>
              <a:rPr lang="zh-CN" altLang="en-US" sz="2000" dirty="0"/>
              <a:t>。</a:t>
            </a:r>
          </a:p>
          <a:p>
            <a:r>
              <a:rPr lang="zh-CN" altLang="en-US" sz="2000" dirty="0" smtClean="0"/>
              <a:t>（</a:t>
            </a:r>
            <a:r>
              <a:rPr lang="en-US" altLang="zh-CN" sz="2000" dirty="0" smtClean="0"/>
              <a:t>2</a:t>
            </a:r>
            <a:r>
              <a:rPr lang="zh-CN" altLang="en-US" sz="2000" dirty="0" smtClean="0"/>
              <a:t>）当队列不空时，从队首取出一个元素，判断它的转移状态是否可以访问，如果可以访问，则将转移状态入队，标记该状态已经访问，可以到达的格子数加</a:t>
            </a:r>
            <a:r>
              <a:rPr lang="en-US" altLang="zh-CN" sz="2000" dirty="0" smtClean="0"/>
              <a:t>1</a:t>
            </a:r>
            <a:r>
              <a:rPr lang="zh-CN" altLang="en-US" sz="2000" dirty="0" smtClean="0"/>
              <a:t>。重复第（</a:t>
            </a:r>
            <a:r>
              <a:rPr lang="en-US" altLang="zh-CN" sz="2000" dirty="0" smtClean="0"/>
              <a:t>2</a:t>
            </a:r>
            <a:r>
              <a:rPr lang="zh-CN" altLang="en-US" sz="2000" dirty="0" smtClean="0"/>
              <a:t>）布，直到队列为空。此时可到达的格子数即为题解。</a:t>
            </a:r>
          </a:p>
          <a:p>
            <a:endParaRPr lang="zh-CN" altLang="en-US" sz="2000" dirty="0"/>
          </a:p>
        </p:txBody>
      </p:sp>
      <p:pic>
        <p:nvPicPr>
          <p:cNvPr id="4" name="Picture 1" descr="C:\Users\Administrator\AppData\Roaming\Tencent\Users\610539251\QQ\WinTemp\RichOle\(O}KWMN3`E_DE_IJLEFH0J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295003"/>
            <a:ext cx="933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715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深度优先搜索</a:t>
            </a:r>
            <a:endParaRPr lang="zh-CN" altLang="en-US" dirty="0"/>
          </a:p>
        </p:txBody>
      </p:sp>
      <p:sp>
        <p:nvSpPr>
          <p:cNvPr id="3" name="内容占位符 2"/>
          <p:cNvSpPr>
            <a:spLocks noGrp="1"/>
          </p:cNvSpPr>
          <p:nvPr>
            <p:ph idx="1"/>
          </p:nvPr>
        </p:nvSpPr>
        <p:spPr/>
        <p:txBody>
          <a:bodyPr/>
          <a:lstStyle/>
          <a:p>
            <a:r>
              <a:rPr lang="en-US" altLang="zh-CN" sz="2400" dirty="0"/>
              <a:t>1.</a:t>
            </a:r>
            <a:r>
              <a:rPr lang="zh-CN" altLang="en-US" sz="2400" dirty="0"/>
              <a:t>基本思想：</a:t>
            </a:r>
          </a:p>
          <a:p>
            <a:r>
              <a:rPr lang="zh-CN" altLang="en-US" sz="2400" dirty="0"/>
              <a:t>     从初始状态</a:t>
            </a:r>
            <a:r>
              <a:rPr lang="en-US" altLang="zh-CN" sz="2400" dirty="0"/>
              <a:t>S </a:t>
            </a:r>
            <a:r>
              <a:rPr lang="zh-CN" altLang="en-US" sz="2400" dirty="0"/>
              <a:t>开始，利用规则生成搜索树下一层任一个结点，检查是否出现目标状态</a:t>
            </a:r>
            <a:r>
              <a:rPr lang="en-US" altLang="zh-CN" sz="2400" dirty="0"/>
              <a:t>G</a:t>
            </a:r>
            <a:r>
              <a:rPr lang="zh-CN" altLang="en-US" sz="2400" dirty="0"/>
              <a:t>，若未出现，以此状态利用规则生成再下一层任一个结点，再检查是否为目标节点</a:t>
            </a:r>
            <a:r>
              <a:rPr lang="en-US" altLang="zh-CN" sz="2400" dirty="0"/>
              <a:t>G</a:t>
            </a:r>
            <a:r>
              <a:rPr lang="zh-CN" altLang="en-US" sz="2400" dirty="0"/>
              <a:t>，若未出现，继续以上操作过程，一直进行到叶节点（即不能再生成新状态节点），当它仍不是目标状态</a:t>
            </a:r>
            <a:r>
              <a:rPr lang="en-US" altLang="zh-CN" sz="2400" dirty="0"/>
              <a:t>G </a:t>
            </a:r>
            <a:r>
              <a:rPr lang="zh-CN" altLang="en-US" sz="2400" dirty="0"/>
              <a:t>时，回溯到上一层结果，取另一可能扩展搜索的分支。生成新状态节点。若仍不是目标状态，就按该分支一直扩展到叶节点，若仍不是目标，采用相同的回溯办法回退到上层节点，扩展可能的分支生成新状态，</a:t>
            </a:r>
            <a:r>
              <a:rPr lang="en-US" altLang="zh-CN" sz="2400" dirty="0"/>
              <a:t>…</a:t>
            </a:r>
            <a:r>
              <a:rPr lang="zh-CN" altLang="en-US" sz="2400" dirty="0"/>
              <a:t>，一直进行下去，直到找到目标状态</a:t>
            </a:r>
            <a:r>
              <a:rPr lang="en-US" altLang="zh-CN" sz="2400" dirty="0"/>
              <a:t>G </a:t>
            </a:r>
            <a:r>
              <a:rPr lang="zh-CN" altLang="en-US" sz="2400" dirty="0"/>
              <a:t>为止。</a:t>
            </a:r>
          </a:p>
          <a:p>
            <a:endParaRPr lang="zh-CN" altLang="en-US" sz="2400" dirty="0"/>
          </a:p>
        </p:txBody>
      </p:sp>
    </p:spTree>
    <p:extLst>
      <p:ext uri="{BB962C8B-B14F-4D97-AF65-F5344CB8AC3E}">
        <p14:creationId xmlns:p14="http://schemas.microsoft.com/office/powerpoint/2010/main" val="3740406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两种实现方式</a:t>
            </a:r>
          </a:p>
        </p:txBody>
      </p:sp>
      <p:sp>
        <p:nvSpPr>
          <p:cNvPr id="3" name="内容占位符 2"/>
          <p:cNvSpPr>
            <a:spLocks noGrp="1"/>
          </p:cNvSpPr>
          <p:nvPr>
            <p:ph idx="1"/>
          </p:nvPr>
        </p:nvSpPr>
        <p:spPr/>
        <p:txBody>
          <a:bodyPr/>
          <a:lstStyle/>
          <a:p>
            <a:r>
              <a:rPr lang="zh-CN" altLang="en-US" dirty="0" smtClean="0"/>
              <a:t>函数递归</a:t>
            </a:r>
            <a:endParaRPr lang="en-US" altLang="zh-CN" dirty="0" smtClean="0"/>
          </a:p>
          <a:p>
            <a:endParaRPr lang="en-US" altLang="zh-CN" dirty="0"/>
          </a:p>
          <a:p>
            <a:r>
              <a:rPr lang="zh-CN" altLang="en-US" dirty="0" smtClean="0"/>
              <a:t>堆栈模拟</a:t>
            </a:r>
            <a:endParaRPr lang="zh-CN" altLang="en-US" dirty="0"/>
          </a:p>
        </p:txBody>
      </p:sp>
    </p:spTree>
    <p:extLst>
      <p:ext uri="{BB962C8B-B14F-4D97-AF65-F5344CB8AC3E}">
        <p14:creationId xmlns:p14="http://schemas.microsoft.com/office/powerpoint/2010/main" val="2816647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8" name="TextBox 3"/>
          <p:cNvSpPr txBox="1">
            <a:spLocks noChangeArrowheads="1"/>
          </p:cNvSpPr>
          <p:nvPr/>
        </p:nvSpPr>
        <p:spPr bwMode="auto">
          <a:xfrm>
            <a:off x="2268538" y="0"/>
            <a:ext cx="424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800" smtClean="0">
                <a:solidFill>
                  <a:prstClr val="black"/>
                </a:solidFill>
                <a:latin typeface="Book Antiqua" panose="02040602050305030304" pitchFamily="18" charset="0"/>
              </a:rPr>
              <a:t>DFS </a:t>
            </a:r>
            <a:r>
              <a:rPr lang="zh-CN" altLang="en-US" sz="2800" smtClean="0">
                <a:solidFill>
                  <a:prstClr val="black"/>
                </a:solidFill>
                <a:latin typeface="Book Antiqua" panose="02040602050305030304" pitchFamily="18" charset="0"/>
              </a:rPr>
              <a:t>过程</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300" y="620713"/>
            <a:ext cx="5727700"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645025"/>
            <a:ext cx="572452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6"/>
          <p:cNvSpPr txBox="1">
            <a:spLocks noChangeArrowheads="1"/>
          </p:cNvSpPr>
          <p:nvPr/>
        </p:nvSpPr>
        <p:spPr bwMode="auto">
          <a:xfrm>
            <a:off x="250825" y="3141663"/>
            <a:ext cx="27368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3200" smtClean="0">
                <a:solidFill>
                  <a:prstClr val="black"/>
                </a:solidFill>
                <a:latin typeface="Book Antiqua" panose="02040602050305030304" pitchFamily="18" charset="0"/>
              </a:rPr>
              <a:t>状态</a:t>
            </a:r>
            <a:r>
              <a:rPr lang="en-US" altLang="zh-CN" sz="3200" smtClean="0">
                <a:solidFill>
                  <a:prstClr val="black"/>
                </a:solidFill>
                <a:latin typeface="Book Antiqua" panose="02040602050305030304" pitchFamily="18" charset="0"/>
              </a:rPr>
              <a:t>1</a:t>
            </a:r>
            <a:r>
              <a:rPr lang="zh-CN" altLang="en-US" sz="3200" smtClean="0">
                <a:solidFill>
                  <a:prstClr val="black"/>
                </a:solidFill>
                <a:latin typeface="Book Antiqua" panose="02040602050305030304" pitchFamily="18" charset="0"/>
              </a:rPr>
              <a:t>入栈，开始搜索</a:t>
            </a:r>
          </a:p>
        </p:txBody>
      </p:sp>
    </p:spTree>
    <p:extLst>
      <p:ext uri="{BB962C8B-B14F-4D97-AF65-F5344CB8AC3E}">
        <p14:creationId xmlns:p14="http://schemas.microsoft.com/office/powerpoint/2010/main" val="34677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7" name="TextBox 3"/>
          <p:cNvSpPr txBox="1">
            <a:spLocks noChangeArrowheads="1"/>
          </p:cNvSpPr>
          <p:nvPr/>
        </p:nvSpPr>
        <p:spPr bwMode="auto">
          <a:xfrm>
            <a:off x="250825" y="2924175"/>
            <a:ext cx="3097213"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400" smtClean="0">
                <a:solidFill>
                  <a:prstClr val="black"/>
                </a:solidFill>
                <a:latin typeface="Book Antiqua" panose="02040602050305030304" pitchFamily="18" charset="0"/>
              </a:rPr>
              <a:t>状态</a:t>
            </a:r>
            <a:r>
              <a:rPr lang="en-US" altLang="zh-CN" sz="2400" smtClean="0">
                <a:solidFill>
                  <a:prstClr val="black"/>
                </a:solidFill>
                <a:latin typeface="Book Antiqua" panose="02040602050305030304" pitchFamily="18" charset="0"/>
              </a:rPr>
              <a:t>1</a:t>
            </a:r>
            <a:r>
              <a:rPr lang="zh-CN" altLang="en-US" sz="2400" smtClean="0">
                <a:solidFill>
                  <a:prstClr val="black"/>
                </a:solidFill>
                <a:latin typeface="Book Antiqua" panose="02040602050305030304" pitchFamily="18" charset="0"/>
              </a:rPr>
              <a:t>出栈，被访问，状态</a:t>
            </a:r>
            <a:r>
              <a:rPr lang="en-US" altLang="zh-CN" sz="2400" smtClean="0">
                <a:solidFill>
                  <a:prstClr val="black"/>
                </a:solidFill>
                <a:latin typeface="Book Antiqua" panose="02040602050305030304" pitchFamily="18" charset="0"/>
              </a:rPr>
              <a:t>1</a:t>
            </a:r>
            <a:r>
              <a:rPr lang="zh-CN" altLang="en-US" sz="2400" smtClean="0">
                <a:solidFill>
                  <a:prstClr val="black"/>
                </a:solidFill>
                <a:latin typeface="Book Antiqua" panose="02040602050305030304" pitchFamily="18" charset="0"/>
              </a:rPr>
              <a:t>的转移状态</a:t>
            </a:r>
            <a:r>
              <a:rPr lang="en-US" altLang="zh-CN" sz="2400" smtClean="0">
                <a:solidFill>
                  <a:prstClr val="black"/>
                </a:solidFill>
                <a:latin typeface="Book Antiqua" panose="02040602050305030304" pitchFamily="18" charset="0"/>
              </a:rPr>
              <a:t>4</a:t>
            </a:r>
            <a:r>
              <a:rPr lang="zh-CN" altLang="en-US" sz="2400" smtClean="0">
                <a:solidFill>
                  <a:prstClr val="black"/>
                </a:solidFill>
                <a:latin typeface="Book Antiqua" panose="02040602050305030304" pitchFamily="18" charset="0"/>
              </a:rPr>
              <a:t>、</a:t>
            </a:r>
            <a:r>
              <a:rPr lang="en-US" altLang="zh-CN" sz="2400" smtClean="0">
                <a:solidFill>
                  <a:prstClr val="black"/>
                </a:solidFill>
                <a:latin typeface="Book Antiqua" panose="02040602050305030304" pitchFamily="18" charset="0"/>
              </a:rPr>
              <a:t>3</a:t>
            </a:r>
            <a:r>
              <a:rPr lang="zh-CN" altLang="en-US" sz="2400" smtClean="0">
                <a:solidFill>
                  <a:prstClr val="black"/>
                </a:solidFill>
                <a:latin typeface="Book Antiqua" panose="02040602050305030304" pitchFamily="18" charset="0"/>
              </a:rPr>
              <a:t>、</a:t>
            </a:r>
            <a:r>
              <a:rPr lang="en-US" altLang="zh-CN" sz="2400" smtClean="0">
                <a:solidFill>
                  <a:prstClr val="black"/>
                </a:solidFill>
                <a:latin typeface="Book Antiqua" panose="02040602050305030304" pitchFamily="18" charset="0"/>
              </a:rPr>
              <a:t>2</a:t>
            </a:r>
            <a:r>
              <a:rPr lang="zh-CN" altLang="en-US" sz="2400" smtClean="0">
                <a:solidFill>
                  <a:prstClr val="black"/>
                </a:solidFill>
                <a:latin typeface="Book Antiqua" panose="02040602050305030304" pitchFamily="18" charset="0"/>
              </a:rPr>
              <a:t>入栈</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4508500"/>
            <a:ext cx="572452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300" y="476250"/>
            <a:ext cx="5727700"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5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7" name="TextBox 3"/>
          <p:cNvSpPr txBox="1">
            <a:spLocks noChangeArrowheads="1"/>
          </p:cNvSpPr>
          <p:nvPr/>
        </p:nvSpPr>
        <p:spPr bwMode="auto">
          <a:xfrm>
            <a:off x="125413" y="3378200"/>
            <a:ext cx="3097213"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状态</a:t>
            </a:r>
            <a:r>
              <a:rPr kumimoji="0" lang="en-US" altLang="zh-CN"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出栈，被访问，状态</a:t>
            </a:r>
            <a:r>
              <a:rPr kumimoji="0" lang="en-US" altLang="zh-CN"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的转移状态</a:t>
            </a:r>
            <a:r>
              <a:rPr kumimoji="0" lang="en-US" altLang="zh-CN"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4</a:t>
            </a:r>
            <a:r>
              <a:rPr kumimoji="0" lang="zh-CN" altLang="en-US"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a:t>
            </a:r>
            <a:r>
              <a:rPr kumimoji="0" lang="en-US" altLang="zh-CN"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3</a:t>
            </a:r>
            <a:r>
              <a:rPr kumimoji="0" lang="zh-CN" altLang="en-US"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a:t>
            </a:r>
            <a:r>
              <a:rPr kumimoji="0" lang="en-US" altLang="zh-CN"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2</a:t>
            </a:r>
            <a:r>
              <a:rPr kumimoji="0" lang="zh-CN" altLang="en-US"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入栈</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063" y="4962525"/>
            <a:ext cx="572452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888" y="930275"/>
            <a:ext cx="5727700"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1428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a:t>
            </a:r>
            <a:r>
              <a:rPr lang="zh-CN" altLang="en-US" dirty="0" smtClean="0"/>
              <a:t>次内容</a:t>
            </a:r>
            <a:endParaRPr lang="zh-CN" altLang="en-US" dirty="0"/>
          </a:p>
        </p:txBody>
      </p:sp>
      <p:sp>
        <p:nvSpPr>
          <p:cNvPr id="3" name="内容占位符 2"/>
          <p:cNvSpPr>
            <a:spLocks noGrp="1"/>
          </p:cNvSpPr>
          <p:nvPr>
            <p:ph idx="1"/>
          </p:nvPr>
        </p:nvSpPr>
        <p:spPr/>
        <p:txBody>
          <a:bodyPr/>
          <a:lstStyle/>
          <a:p>
            <a:r>
              <a:rPr lang="zh-CN" altLang="en-US" dirty="0" smtClean="0"/>
              <a:t>深度优先搜索</a:t>
            </a:r>
            <a:endParaRPr lang="en-US" altLang="zh-CN" dirty="0" smtClean="0"/>
          </a:p>
          <a:p>
            <a:r>
              <a:rPr lang="zh-CN" altLang="en-US" dirty="0"/>
              <a:t>广度优先搜索</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13" name="TextBox 3"/>
          <p:cNvSpPr txBox="1">
            <a:spLocks noChangeArrowheads="1"/>
          </p:cNvSpPr>
          <p:nvPr/>
        </p:nvSpPr>
        <p:spPr bwMode="auto">
          <a:xfrm>
            <a:off x="395288" y="2852738"/>
            <a:ext cx="3097212"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3200" smtClean="0">
                <a:solidFill>
                  <a:prstClr val="black"/>
                </a:solidFill>
                <a:latin typeface="Book Antiqua" panose="02040602050305030304" pitchFamily="18" charset="0"/>
              </a:rPr>
              <a:t>状态</a:t>
            </a:r>
            <a:r>
              <a:rPr lang="en-US" altLang="zh-CN" sz="3200" smtClean="0">
                <a:solidFill>
                  <a:prstClr val="black"/>
                </a:solidFill>
                <a:latin typeface="Book Antiqua" panose="02040602050305030304" pitchFamily="18" charset="0"/>
              </a:rPr>
              <a:t>2</a:t>
            </a:r>
            <a:r>
              <a:rPr lang="zh-CN" altLang="en-US" sz="3200" smtClean="0">
                <a:solidFill>
                  <a:prstClr val="black"/>
                </a:solidFill>
                <a:latin typeface="Book Antiqua" panose="02040602050305030304" pitchFamily="18" charset="0"/>
              </a:rPr>
              <a:t>出栈，被访问，状态</a:t>
            </a:r>
            <a:r>
              <a:rPr lang="en-US" altLang="zh-CN" sz="3200" smtClean="0">
                <a:solidFill>
                  <a:prstClr val="black"/>
                </a:solidFill>
                <a:latin typeface="Book Antiqua" panose="02040602050305030304" pitchFamily="18" charset="0"/>
              </a:rPr>
              <a:t>2</a:t>
            </a:r>
            <a:r>
              <a:rPr lang="zh-CN" altLang="en-US" sz="3200" smtClean="0">
                <a:solidFill>
                  <a:prstClr val="black"/>
                </a:solidFill>
                <a:latin typeface="Book Antiqua" panose="02040602050305030304" pitchFamily="18" charset="0"/>
              </a:rPr>
              <a:t>的转移状态</a:t>
            </a:r>
            <a:r>
              <a:rPr lang="en-US" altLang="zh-CN" sz="3200" smtClean="0">
                <a:solidFill>
                  <a:prstClr val="black"/>
                </a:solidFill>
                <a:latin typeface="Book Antiqua" panose="02040602050305030304" pitchFamily="18" charset="0"/>
              </a:rPr>
              <a:t>7</a:t>
            </a:r>
            <a:r>
              <a:rPr lang="zh-CN" altLang="en-US" sz="3200" smtClean="0">
                <a:solidFill>
                  <a:prstClr val="black"/>
                </a:solidFill>
                <a:latin typeface="Book Antiqua" panose="02040602050305030304" pitchFamily="18" charset="0"/>
              </a:rPr>
              <a:t>、</a:t>
            </a:r>
            <a:r>
              <a:rPr lang="en-US" altLang="zh-CN" sz="3200" smtClean="0">
                <a:solidFill>
                  <a:prstClr val="black"/>
                </a:solidFill>
                <a:latin typeface="Book Antiqua" panose="02040602050305030304" pitchFamily="18" charset="0"/>
              </a:rPr>
              <a:t>6</a:t>
            </a:r>
            <a:r>
              <a:rPr lang="zh-CN" altLang="en-US" sz="3200" smtClean="0">
                <a:solidFill>
                  <a:prstClr val="black"/>
                </a:solidFill>
                <a:latin typeface="Book Antiqua" panose="02040602050305030304" pitchFamily="18" charset="0"/>
              </a:rPr>
              <a:t>、</a:t>
            </a:r>
            <a:r>
              <a:rPr lang="en-US" altLang="zh-CN" sz="3200" smtClean="0">
                <a:solidFill>
                  <a:prstClr val="black"/>
                </a:solidFill>
                <a:latin typeface="Book Antiqua" panose="02040602050305030304" pitchFamily="18" charset="0"/>
              </a:rPr>
              <a:t>5</a:t>
            </a:r>
            <a:r>
              <a:rPr lang="zh-CN" altLang="en-US" sz="3200" smtClean="0">
                <a:solidFill>
                  <a:prstClr val="black"/>
                </a:solidFill>
                <a:latin typeface="Book Antiqua" panose="02040602050305030304" pitchFamily="18" charset="0"/>
              </a:rPr>
              <a:t>入栈</a:t>
            </a:r>
          </a:p>
        </p:txBody>
      </p:sp>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4260850"/>
            <a:ext cx="56515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988" y="115888"/>
            <a:ext cx="5688012"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160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888" y="549275"/>
            <a:ext cx="5472112"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p:cNvSpPr txBox="1">
            <a:spLocks noChangeArrowheads="1"/>
          </p:cNvSpPr>
          <p:nvPr/>
        </p:nvSpPr>
        <p:spPr bwMode="auto">
          <a:xfrm>
            <a:off x="323850" y="3573463"/>
            <a:ext cx="251936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3200" smtClean="0">
                <a:solidFill>
                  <a:prstClr val="black"/>
                </a:solidFill>
                <a:latin typeface="Book Antiqua" panose="02040602050305030304" pitchFamily="18" charset="0"/>
              </a:rPr>
              <a:t>状态</a:t>
            </a:r>
            <a:r>
              <a:rPr lang="en-US" altLang="zh-CN" sz="3200" smtClean="0">
                <a:solidFill>
                  <a:prstClr val="black"/>
                </a:solidFill>
                <a:latin typeface="Book Antiqua" panose="02040602050305030304" pitchFamily="18" charset="0"/>
              </a:rPr>
              <a:t>5</a:t>
            </a:r>
            <a:r>
              <a:rPr lang="zh-CN" altLang="en-US" sz="3200" smtClean="0">
                <a:solidFill>
                  <a:prstClr val="black"/>
                </a:solidFill>
                <a:latin typeface="Book Antiqua" panose="02040602050305030304" pitchFamily="18" charset="0"/>
              </a:rPr>
              <a:t>出栈，被访问，它没有转移状态</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013" y="4508500"/>
            <a:ext cx="5487987"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63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476250"/>
            <a:ext cx="5508625"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4706938"/>
            <a:ext cx="55086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539750" y="3644900"/>
            <a:ext cx="28082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3200" smtClean="0">
                <a:solidFill>
                  <a:prstClr val="black"/>
                </a:solidFill>
                <a:latin typeface="Book Antiqua" panose="02040602050305030304" pitchFamily="18" charset="0"/>
              </a:rPr>
              <a:t>状态</a:t>
            </a:r>
            <a:r>
              <a:rPr lang="en-US" altLang="zh-CN" sz="3200" smtClean="0">
                <a:solidFill>
                  <a:prstClr val="black"/>
                </a:solidFill>
                <a:latin typeface="Book Antiqua" panose="02040602050305030304" pitchFamily="18" charset="0"/>
              </a:rPr>
              <a:t>6</a:t>
            </a:r>
            <a:r>
              <a:rPr lang="zh-CN" altLang="en-US" sz="3200" smtClean="0">
                <a:solidFill>
                  <a:prstClr val="black"/>
                </a:solidFill>
                <a:latin typeface="Book Antiqua" panose="02040602050305030304" pitchFamily="18" charset="0"/>
              </a:rPr>
              <a:t>出栈，被访问，它没有转移状态</a:t>
            </a:r>
          </a:p>
        </p:txBody>
      </p:sp>
    </p:spTree>
    <p:extLst>
      <p:ext uri="{BB962C8B-B14F-4D97-AF65-F5344CB8AC3E}">
        <p14:creationId xmlns:p14="http://schemas.microsoft.com/office/powerpoint/2010/main" val="1857099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400" y="404813"/>
            <a:ext cx="60706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475" y="5013325"/>
            <a:ext cx="61055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250825" y="3860800"/>
            <a:ext cx="24495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3200" smtClean="0">
                <a:solidFill>
                  <a:prstClr val="black"/>
                </a:solidFill>
                <a:latin typeface="Book Antiqua" panose="02040602050305030304" pitchFamily="18" charset="0"/>
              </a:rPr>
              <a:t>状态</a:t>
            </a:r>
            <a:r>
              <a:rPr lang="en-US" altLang="zh-CN" sz="3200" smtClean="0">
                <a:solidFill>
                  <a:prstClr val="black"/>
                </a:solidFill>
                <a:latin typeface="Book Antiqua" panose="02040602050305030304" pitchFamily="18" charset="0"/>
              </a:rPr>
              <a:t>7</a:t>
            </a:r>
            <a:r>
              <a:rPr lang="zh-CN" altLang="en-US" sz="3200" smtClean="0">
                <a:solidFill>
                  <a:prstClr val="black"/>
                </a:solidFill>
                <a:latin typeface="Book Antiqua" panose="02040602050305030304" pitchFamily="18" charset="0"/>
              </a:rPr>
              <a:t>出栈，它没有转移状态</a:t>
            </a:r>
          </a:p>
        </p:txBody>
      </p:sp>
    </p:spTree>
    <p:extLst>
      <p:ext uri="{BB962C8B-B14F-4D97-AF65-F5344CB8AC3E}">
        <p14:creationId xmlns:p14="http://schemas.microsoft.com/office/powerpoint/2010/main" val="478932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476250"/>
            <a:ext cx="6057900"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4724400"/>
            <a:ext cx="61563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323850" y="3357563"/>
            <a:ext cx="251936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3200" smtClean="0">
                <a:solidFill>
                  <a:prstClr val="black"/>
                </a:solidFill>
                <a:latin typeface="Book Antiqua" panose="02040602050305030304" pitchFamily="18" charset="0"/>
              </a:rPr>
              <a:t>状态</a:t>
            </a:r>
            <a:r>
              <a:rPr lang="en-US" altLang="zh-CN" sz="3200" smtClean="0">
                <a:solidFill>
                  <a:prstClr val="black"/>
                </a:solidFill>
                <a:latin typeface="Book Antiqua" panose="02040602050305030304" pitchFamily="18" charset="0"/>
              </a:rPr>
              <a:t>3</a:t>
            </a:r>
            <a:r>
              <a:rPr lang="zh-CN" altLang="en-US" sz="3200" smtClean="0">
                <a:solidFill>
                  <a:prstClr val="black"/>
                </a:solidFill>
                <a:latin typeface="Book Antiqua" panose="02040602050305030304" pitchFamily="18" charset="0"/>
              </a:rPr>
              <a:t>出栈，被访问，它的转移状态</a:t>
            </a:r>
            <a:r>
              <a:rPr lang="en-US" altLang="zh-CN" sz="3200" smtClean="0">
                <a:solidFill>
                  <a:prstClr val="black"/>
                </a:solidFill>
                <a:latin typeface="Book Antiqua" panose="02040602050305030304" pitchFamily="18" charset="0"/>
              </a:rPr>
              <a:t>8</a:t>
            </a:r>
            <a:r>
              <a:rPr lang="zh-CN" altLang="en-US" sz="3200" smtClean="0">
                <a:solidFill>
                  <a:prstClr val="black"/>
                </a:solidFill>
                <a:latin typeface="Book Antiqua" panose="02040602050305030304" pitchFamily="18" charset="0"/>
              </a:rPr>
              <a:t>入栈</a:t>
            </a:r>
          </a:p>
        </p:txBody>
      </p:sp>
    </p:spTree>
    <p:extLst>
      <p:ext uri="{BB962C8B-B14F-4D97-AF65-F5344CB8AC3E}">
        <p14:creationId xmlns:p14="http://schemas.microsoft.com/office/powerpoint/2010/main" val="1936611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620713"/>
            <a:ext cx="5795962" cy="356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608513"/>
            <a:ext cx="57245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395288" y="2205038"/>
            <a:ext cx="28813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3200" smtClean="0">
                <a:solidFill>
                  <a:prstClr val="black"/>
                </a:solidFill>
                <a:latin typeface="Book Antiqua" panose="02040602050305030304" pitchFamily="18" charset="0"/>
              </a:rPr>
              <a:t>状态</a:t>
            </a:r>
            <a:r>
              <a:rPr lang="en-US" altLang="zh-CN" sz="3200" smtClean="0">
                <a:solidFill>
                  <a:prstClr val="black"/>
                </a:solidFill>
                <a:latin typeface="Book Antiqua" panose="02040602050305030304" pitchFamily="18" charset="0"/>
              </a:rPr>
              <a:t>8</a:t>
            </a:r>
            <a:r>
              <a:rPr lang="zh-CN" altLang="en-US" sz="3200" smtClean="0">
                <a:solidFill>
                  <a:prstClr val="black"/>
                </a:solidFill>
                <a:latin typeface="Book Antiqua" panose="02040602050305030304" pitchFamily="18" charset="0"/>
              </a:rPr>
              <a:t>出栈，被访问，他没有转移状态</a:t>
            </a:r>
          </a:p>
        </p:txBody>
      </p:sp>
    </p:spTree>
    <p:extLst>
      <p:ext uri="{BB962C8B-B14F-4D97-AF65-F5344CB8AC3E}">
        <p14:creationId xmlns:p14="http://schemas.microsoft.com/office/powerpoint/2010/main" val="309003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549275"/>
            <a:ext cx="5795962"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687888"/>
            <a:ext cx="5795962"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250825" y="3068638"/>
            <a:ext cx="288131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3200" smtClean="0">
                <a:solidFill>
                  <a:prstClr val="black"/>
                </a:solidFill>
                <a:latin typeface="Book Antiqua" panose="02040602050305030304" pitchFamily="18" charset="0"/>
              </a:rPr>
              <a:t>状态</a:t>
            </a:r>
            <a:r>
              <a:rPr lang="en-US" altLang="zh-CN" sz="3200" smtClean="0">
                <a:solidFill>
                  <a:prstClr val="black"/>
                </a:solidFill>
                <a:latin typeface="Book Antiqua" panose="02040602050305030304" pitchFamily="18" charset="0"/>
              </a:rPr>
              <a:t>4</a:t>
            </a:r>
            <a:r>
              <a:rPr lang="zh-CN" altLang="en-US" sz="3200" smtClean="0">
                <a:solidFill>
                  <a:prstClr val="black"/>
                </a:solidFill>
                <a:latin typeface="Book Antiqua" panose="02040602050305030304" pitchFamily="18" charset="0"/>
              </a:rPr>
              <a:t>出栈，被访问，它的转移状态状态</a:t>
            </a:r>
            <a:r>
              <a:rPr lang="en-US" altLang="zh-CN" sz="3200" smtClean="0">
                <a:solidFill>
                  <a:prstClr val="black"/>
                </a:solidFill>
                <a:latin typeface="Book Antiqua" panose="02040602050305030304" pitchFamily="18" charset="0"/>
              </a:rPr>
              <a:t>10</a:t>
            </a:r>
            <a:r>
              <a:rPr lang="zh-CN" altLang="en-US" sz="3200" smtClean="0">
                <a:solidFill>
                  <a:prstClr val="black"/>
                </a:solidFill>
                <a:latin typeface="Book Antiqua" panose="02040602050305030304" pitchFamily="18" charset="0"/>
              </a:rPr>
              <a:t>、</a:t>
            </a:r>
            <a:r>
              <a:rPr lang="en-US" altLang="zh-CN" sz="3200" smtClean="0">
                <a:solidFill>
                  <a:prstClr val="black"/>
                </a:solidFill>
                <a:latin typeface="Book Antiqua" panose="02040602050305030304" pitchFamily="18" charset="0"/>
              </a:rPr>
              <a:t>9</a:t>
            </a:r>
            <a:r>
              <a:rPr lang="zh-CN" altLang="en-US" sz="3200" smtClean="0">
                <a:solidFill>
                  <a:prstClr val="black"/>
                </a:solidFill>
                <a:latin typeface="Book Antiqua" panose="02040602050305030304" pitchFamily="18" charset="0"/>
              </a:rPr>
              <a:t>入栈</a:t>
            </a:r>
          </a:p>
        </p:txBody>
      </p:sp>
    </p:spTree>
    <p:extLst>
      <p:ext uri="{BB962C8B-B14F-4D97-AF65-F5344CB8AC3E}">
        <p14:creationId xmlns:p14="http://schemas.microsoft.com/office/powerpoint/2010/main" val="2722599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550" y="476250"/>
            <a:ext cx="5251450"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4672013"/>
            <a:ext cx="52927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468313" y="2349500"/>
            <a:ext cx="32400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3200" smtClean="0">
                <a:solidFill>
                  <a:prstClr val="black"/>
                </a:solidFill>
                <a:latin typeface="Book Antiqua" panose="02040602050305030304" pitchFamily="18" charset="0"/>
              </a:rPr>
              <a:t>状态</a:t>
            </a:r>
            <a:r>
              <a:rPr lang="en-US" altLang="zh-CN" sz="3200" smtClean="0">
                <a:solidFill>
                  <a:prstClr val="black"/>
                </a:solidFill>
                <a:latin typeface="Book Antiqua" panose="02040602050305030304" pitchFamily="18" charset="0"/>
              </a:rPr>
              <a:t>9</a:t>
            </a:r>
            <a:r>
              <a:rPr lang="zh-CN" altLang="en-US" sz="3200" smtClean="0">
                <a:solidFill>
                  <a:prstClr val="black"/>
                </a:solidFill>
                <a:latin typeface="Book Antiqua" panose="02040602050305030304" pitchFamily="18" charset="0"/>
              </a:rPr>
              <a:t>出栈，被访问，它没有转移状态</a:t>
            </a:r>
          </a:p>
        </p:txBody>
      </p:sp>
    </p:spTree>
    <p:extLst>
      <p:ext uri="{BB962C8B-B14F-4D97-AF65-F5344CB8AC3E}">
        <p14:creationId xmlns:p14="http://schemas.microsoft.com/office/powerpoint/2010/main" val="2177163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33375"/>
            <a:ext cx="6300787"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4838700"/>
            <a:ext cx="630078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107950" y="2420938"/>
            <a:ext cx="244792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3200" smtClean="0">
                <a:solidFill>
                  <a:prstClr val="black"/>
                </a:solidFill>
                <a:latin typeface="Book Antiqua" panose="02040602050305030304" pitchFamily="18" charset="0"/>
              </a:rPr>
              <a:t>状态</a:t>
            </a:r>
            <a:r>
              <a:rPr lang="en-US" altLang="zh-CN" sz="3200" smtClean="0">
                <a:solidFill>
                  <a:prstClr val="black"/>
                </a:solidFill>
                <a:latin typeface="Book Antiqua" panose="02040602050305030304" pitchFamily="18" charset="0"/>
              </a:rPr>
              <a:t>10</a:t>
            </a:r>
            <a:r>
              <a:rPr lang="zh-CN" altLang="en-US" sz="3200" smtClean="0">
                <a:solidFill>
                  <a:prstClr val="black"/>
                </a:solidFill>
                <a:latin typeface="Book Antiqua" panose="02040602050305030304" pitchFamily="18" charset="0"/>
              </a:rPr>
              <a:t>出栈，被访问，它没有转移状态。栈为空，搜索结束。</a:t>
            </a:r>
          </a:p>
        </p:txBody>
      </p:sp>
    </p:spTree>
    <p:extLst>
      <p:ext uri="{BB962C8B-B14F-4D97-AF65-F5344CB8AC3E}">
        <p14:creationId xmlns:p14="http://schemas.microsoft.com/office/powerpoint/2010/main" val="477903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深度优先搜索</a:t>
            </a:r>
            <a:endParaRPr lang="zh-CN" altLang="en-US" dirty="0"/>
          </a:p>
        </p:txBody>
      </p:sp>
      <p:sp>
        <p:nvSpPr>
          <p:cNvPr id="3" name="内容占位符 2"/>
          <p:cNvSpPr>
            <a:spLocks noGrp="1"/>
          </p:cNvSpPr>
          <p:nvPr>
            <p:ph idx="1"/>
          </p:nvPr>
        </p:nvSpPr>
        <p:spPr/>
        <p:txBody>
          <a:bodyPr/>
          <a:lstStyle/>
          <a:p>
            <a:r>
              <a:rPr lang="zh-CN" altLang="en-US" dirty="0" smtClean="0"/>
              <a:t>具体</a:t>
            </a:r>
            <a:r>
              <a:rPr lang="zh-CN" altLang="en-US" dirty="0"/>
              <a:t>实现过程</a:t>
            </a:r>
            <a:endParaRPr lang="en-US" altLang="zh-CN" dirty="0"/>
          </a:p>
          <a:p>
            <a:r>
              <a:rPr lang="en-US" altLang="zh-CN" dirty="0" smtClean="0"/>
              <a:t>1 </a:t>
            </a:r>
            <a:r>
              <a:rPr lang="zh-CN" altLang="en-US" dirty="0" smtClean="0"/>
              <a:t>每次</a:t>
            </a:r>
            <a:r>
              <a:rPr lang="zh-CN" altLang="en-US" dirty="0"/>
              <a:t>取出栈顶元素，对其进行拓展。</a:t>
            </a:r>
            <a:endParaRPr lang="en-US" altLang="zh-CN" dirty="0"/>
          </a:p>
          <a:p>
            <a:r>
              <a:rPr lang="en-US" altLang="zh-CN" dirty="0"/>
              <a:t>2 </a:t>
            </a:r>
            <a:r>
              <a:rPr lang="zh-CN" altLang="en-US" dirty="0"/>
              <a:t>若栈顶元素无法继续拓展，则将其从栈中弹出。继续</a:t>
            </a:r>
            <a:r>
              <a:rPr lang="en-US" altLang="zh-CN" dirty="0"/>
              <a:t>1</a:t>
            </a:r>
            <a:r>
              <a:rPr lang="zh-CN" altLang="en-US" dirty="0"/>
              <a:t>过程。</a:t>
            </a:r>
            <a:endParaRPr lang="en-US" altLang="zh-CN" dirty="0"/>
          </a:p>
          <a:p>
            <a:r>
              <a:rPr lang="en-US" altLang="zh-CN" dirty="0"/>
              <a:t>3 </a:t>
            </a:r>
            <a:r>
              <a:rPr lang="zh-CN" altLang="en-US" dirty="0"/>
              <a:t>不断重复直到获得目标状态（取得可行解</a:t>
            </a:r>
            <a:r>
              <a:rPr lang="zh-CN" altLang="en-US" dirty="0" smtClean="0"/>
              <a:t>）</a:t>
            </a:r>
            <a:r>
              <a:rPr lang="en-US" altLang="zh-CN" dirty="0" smtClean="0"/>
              <a:t> </a:t>
            </a:r>
            <a:r>
              <a:rPr lang="zh-CN" altLang="en-US" dirty="0"/>
              <a:t>或栈为空（无解）。</a:t>
            </a:r>
            <a:endParaRPr lang="en-US" altLang="zh-CN" dirty="0"/>
          </a:p>
          <a:p>
            <a:endParaRPr lang="zh-CN" altLang="en-US" dirty="0"/>
          </a:p>
        </p:txBody>
      </p:sp>
    </p:spTree>
    <p:extLst>
      <p:ext uri="{BB962C8B-B14F-4D97-AF65-F5344CB8AC3E}">
        <p14:creationId xmlns:p14="http://schemas.microsoft.com/office/powerpoint/2010/main" val="163915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什么是搜索算法？</a:t>
            </a:r>
            <a:endParaRPr lang="zh-CN" altLang="en-US" dirty="0"/>
          </a:p>
        </p:txBody>
      </p:sp>
      <p:sp>
        <p:nvSpPr>
          <p:cNvPr id="3" name="内容占位符 2"/>
          <p:cNvSpPr>
            <a:spLocks noGrp="1"/>
          </p:cNvSpPr>
          <p:nvPr>
            <p:ph idx="1"/>
          </p:nvPr>
        </p:nvSpPr>
        <p:spPr/>
        <p:txBody>
          <a:bodyPr/>
          <a:lstStyle/>
          <a:p>
            <a:pPr marL="0" indent="0"/>
            <a:r>
              <a:rPr lang="zh-CN" altLang="en-US" dirty="0"/>
              <a:t>搜索算法是利用计算机的高性能来有目的地穷举一个问题的部分或所有的可能情况，从而求出问题的解的一种方法。</a:t>
            </a:r>
            <a:endParaRPr lang="en-US" altLang="zh-CN" dirty="0"/>
          </a:p>
          <a:p>
            <a:pPr marL="0" indent="0"/>
            <a:r>
              <a:rPr lang="zh-CN" altLang="en-US" dirty="0"/>
              <a:t>相比于单纯的枚举算法有了一定的方向性和目标性。算法是在解的空间里，从一个状态转移（按照要求拓展）到其他状态，这样进行下去，将解的空间中的状态遍历，找到答案（目标的状态）。</a:t>
            </a:r>
          </a:p>
          <a:p>
            <a:endParaRPr lang="zh-CN" altLang="en-US" dirty="0"/>
          </a:p>
        </p:txBody>
      </p:sp>
    </p:spTree>
    <p:extLst>
      <p:ext uri="{BB962C8B-B14F-4D97-AF65-F5344CB8AC3E}">
        <p14:creationId xmlns:p14="http://schemas.microsoft.com/office/powerpoint/2010/main" val="23014235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3" name="内容占位符 2"/>
          <p:cNvSpPr>
            <a:spLocks noGrp="1"/>
          </p:cNvSpPr>
          <p:nvPr>
            <p:ph idx="1"/>
          </p:nvPr>
        </p:nvSpPr>
        <p:spPr/>
        <p:txBody>
          <a:bodyPr/>
          <a:lstStyle/>
          <a:p>
            <a:r>
              <a:rPr lang="en-US" altLang="zh-CN" dirty="0"/>
              <a:t>Function </a:t>
            </a:r>
            <a:r>
              <a:rPr lang="en-US" altLang="zh-CN" dirty="0" err="1"/>
              <a:t>Dfs</a:t>
            </a:r>
            <a:r>
              <a:rPr lang="en-US" altLang="zh-CN" dirty="0"/>
              <a:t> (</a:t>
            </a:r>
            <a:r>
              <a:rPr lang="en-US" altLang="zh-CN" dirty="0" err="1"/>
              <a:t>Int</a:t>
            </a:r>
            <a:r>
              <a:rPr lang="en-US" altLang="zh-CN" dirty="0"/>
              <a:t> Step, </a:t>
            </a:r>
            <a:r>
              <a:rPr lang="zh-CN" altLang="en-US" dirty="0"/>
              <a:t>当前状态</a:t>
            </a:r>
            <a:r>
              <a:rPr lang="en-US" altLang="zh-CN" dirty="0"/>
              <a:t>)</a:t>
            </a:r>
          </a:p>
          <a:p>
            <a:pPr lvl="1"/>
            <a:r>
              <a:rPr lang="en-US" altLang="zh-CN" dirty="0"/>
              <a:t>Begin</a:t>
            </a:r>
          </a:p>
          <a:p>
            <a:pPr lvl="2"/>
            <a:r>
              <a:rPr lang="zh-CN" altLang="en-US" dirty="0"/>
              <a:t>可加结束条件</a:t>
            </a:r>
            <a:endParaRPr lang="en-US" altLang="zh-CN" dirty="0"/>
          </a:p>
          <a:p>
            <a:pPr lvl="2"/>
            <a:r>
              <a:rPr lang="zh-CN" altLang="en-US" dirty="0"/>
              <a:t>从当前状态循环拓展下一个状态</a:t>
            </a:r>
            <a:r>
              <a:rPr lang="en-US" altLang="zh-CN" dirty="0"/>
              <a:t>Next</a:t>
            </a:r>
          </a:p>
          <a:p>
            <a:pPr lvl="3"/>
            <a:r>
              <a:rPr lang="en-US" altLang="zh-CN" dirty="0"/>
              <a:t>If </a:t>
            </a:r>
            <a:r>
              <a:rPr lang="zh-CN" altLang="en-US" dirty="0"/>
              <a:t>状态</a:t>
            </a:r>
            <a:r>
              <a:rPr lang="en-US" altLang="zh-CN" dirty="0"/>
              <a:t>Next</a:t>
            </a:r>
            <a:r>
              <a:rPr lang="zh-CN" altLang="en-US" dirty="0"/>
              <a:t>合法 </a:t>
            </a:r>
            <a:r>
              <a:rPr lang="en-US" altLang="zh-CN" dirty="0"/>
              <a:t>Then</a:t>
            </a:r>
          </a:p>
          <a:p>
            <a:pPr lvl="4"/>
            <a:r>
              <a:rPr lang="en-US" altLang="zh-CN" dirty="0" err="1"/>
              <a:t>Dfs</a:t>
            </a:r>
            <a:r>
              <a:rPr lang="en-US" altLang="zh-CN" dirty="0"/>
              <a:t> (Step + 1, Next ))</a:t>
            </a:r>
          </a:p>
          <a:p>
            <a:pPr lvl="1"/>
            <a:r>
              <a:rPr lang="en-US" altLang="zh-CN" dirty="0"/>
              <a:t>End</a:t>
            </a:r>
            <a:endParaRPr lang="zh-CN" altLang="en-US" dirty="0"/>
          </a:p>
          <a:p>
            <a:endParaRPr lang="zh-CN" altLang="en-US" dirty="0"/>
          </a:p>
        </p:txBody>
      </p:sp>
    </p:spTree>
    <p:extLst>
      <p:ext uri="{BB962C8B-B14F-4D97-AF65-F5344CB8AC3E}">
        <p14:creationId xmlns:p14="http://schemas.microsoft.com/office/powerpoint/2010/main" val="154223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状态和状态转移</a:t>
            </a:r>
          </a:p>
        </p:txBody>
      </p:sp>
      <p:sp>
        <p:nvSpPr>
          <p:cNvPr id="3" name="内容占位符 2"/>
          <p:cNvSpPr>
            <a:spLocks noGrp="1"/>
          </p:cNvSpPr>
          <p:nvPr>
            <p:ph idx="1"/>
          </p:nvPr>
        </p:nvSpPr>
        <p:spPr/>
        <p:txBody>
          <a:bodyPr/>
          <a:lstStyle/>
          <a:p>
            <a:pPr marL="0" indent="0"/>
            <a:r>
              <a:rPr lang="zh-CN" altLang="en-US" dirty="0"/>
              <a:t>状态</a:t>
            </a:r>
            <a:r>
              <a:rPr lang="en-US" altLang="zh-CN" dirty="0"/>
              <a:t>(state)</a:t>
            </a:r>
            <a:r>
              <a:rPr lang="zh-CN" altLang="en-US" dirty="0"/>
              <a:t>是对问题在某一时刻进展情况的数学描述，或者是数学抽象。</a:t>
            </a:r>
          </a:p>
          <a:p>
            <a:pPr marL="0" indent="0"/>
            <a:endParaRPr lang="en-US" altLang="zh-CN" dirty="0"/>
          </a:p>
          <a:p>
            <a:pPr marL="0" indent="0"/>
            <a:r>
              <a:rPr lang="zh-CN" altLang="en-US" dirty="0"/>
              <a:t>每一个状态都会是答案的一个“可能的”解。状态的转移就是问题从一个状态转移到另一个状态，这样就可以进行搜索的一步步延伸，最后要得到的解也是其中的一个状态。</a:t>
            </a:r>
          </a:p>
          <a:p>
            <a:endParaRPr lang="zh-CN" altLang="en-US" dirty="0"/>
          </a:p>
        </p:txBody>
      </p:sp>
    </p:spTree>
    <p:extLst>
      <p:ext uri="{BB962C8B-B14F-4D97-AF65-F5344CB8AC3E}">
        <p14:creationId xmlns:p14="http://schemas.microsoft.com/office/powerpoint/2010/main" val="13239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广度优先搜索</a:t>
            </a:r>
            <a:endParaRPr lang="zh-CN" altLang="en-US" dirty="0"/>
          </a:p>
        </p:txBody>
      </p:sp>
      <p:sp>
        <p:nvSpPr>
          <p:cNvPr id="3" name="内容占位符 2"/>
          <p:cNvSpPr>
            <a:spLocks noGrp="1"/>
          </p:cNvSpPr>
          <p:nvPr>
            <p:ph idx="1"/>
          </p:nvPr>
        </p:nvSpPr>
        <p:spPr/>
        <p:txBody>
          <a:bodyPr/>
          <a:lstStyle/>
          <a:p>
            <a:r>
              <a:rPr lang="zh-CN" altLang="en-US" sz="2800" dirty="0" smtClean="0"/>
              <a:t>基本</a:t>
            </a:r>
            <a:r>
              <a:rPr lang="zh-CN" altLang="en-US" sz="2800" dirty="0"/>
              <a:t>思想：从初始状态</a:t>
            </a:r>
            <a:r>
              <a:rPr lang="en-US" altLang="zh-CN" sz="2800" dirty="0"/>
              <a:t>S </a:t>
            </a:r>
            <a:r>
              <a:rPr lang="zh-CN" altLang="en-US" sz="2800" dirty="0"/>
              <a:t>开始</a:t>
            </a:r>
            <a:r>
              <a:rPr lang="zh-CN" altLang="en-US" sz="2800" dirty="0" smtClean="0"/>
              <a:t>，生成</a:t>
            </a:r>
            <a:r>
              <a:rPr lang="zh-CN" altLang="en-US" sz="2800" dirty="0"/>
              <a:t>所有</a:t>
            </a:r>
            <a:r>
              <a:rPr lang="zh-CN" altLang="en-US" sz="2800" dirty="0" smtClean="0"/>
              <a:t>可能转移到的</a:t>
            </a:r>
            <a:r>
              <a:rPr lang="zh-CN" altLang="en-US" sz="2800" dirty="0"/>
              <a:t>状态。构成树的下一层节点，检查是否出现目标状态</a:t>
            </a:r>
            <a:r>
              <a:rPr lang="en-US" altLang="zh-CN" sz="2800" dirty="0"/>
              <a:t>G</a:t>
            </a:r>
            <a:r>
              <a:rPr lang="zh-CN" altLang="en-US" sz="2800" dirty="0"/>
              <a:t>，若未出现，就对该层所有状态节点，分别顺序利用</a:t>
            </a:r>
            <a:r>
              <a:rPr lang="zh-CN" altLang="en-US" sz="2800" dirty="0" smtClean="0"/>
              <a:t>规则，生成</a:t>
            </a:r>
            <a:r>
              <a:rPr lang="zh-CN" altLang="en-US" sz="2800" dirty="0"/>
              <a:t>再下一层的所有状态节点，对这一层的所有状态节点检查是否出现</a:t>
            </a:r>
            <a:r>
              <a:rPr lang="en-US" altLang="zh-CN" sz="2800" dirty="0"/>
              <a:t>G</a:t>
            </a:r>
            <a:r>
              <a:rPr lang="zh-CN" altLang="en-US" sz="2800" dirty="0"/>
              <a:t>，若未出现，继续按上面思想生成再下一层的所有状态节点，这样一层一层往下展开。直到出现目标状态为止。</a:t>
            </a:r>
          </a:p>
          <a:p>
            <a:r>
              <a:rPr lang="en-US" altLang="zh-CN" sz="2800" dirty="0" smtClean="0"/>
              <a:t>——</a:t>
            </a:r>
            <a:r>
              <a:rPr lang="zh-CN" altLang="en-US" sz="2800" dirty="0"/>
              <a:t>在路径的寻找问题上用得比较多</a:t>
            </a:r>
          </a:p>
          <a:p>
            <a:endParaRPr lang="zh-CN" altLang="en-US" sz="2800" dirty="0"/>
          </a:p>
        </p:txBody>
      </p:sp>
    </p:spTree>
    <p:extLst>
      <p:ext uri="{BB962C8B-B14F-4D97-AF65-F5344CB8AC3E}">
        <p14:creationId xmlns:p14="http://schemas.microsoft.com/office/powerpoint/2010/main" val="1469735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pic>
        <p:nvPicPr>
          <p:cNvPr id="14" name="Picture 2"/>
          <p:cNvPicPr>
            <a:picLocks noGrp="1" noChangeAspect="1" noChangeArrowheads="1"/>
          </p:cNvPicPr>
          <p:nvPr/>
        </p:nvPicPr>
        <p:blipFill>
          <a:blip r:embed="rId2">
            <a:lum bright="-2000" contrast="-2000"/>
            <a:extLst>
              <a:ext uri="{28A0092B-C50C-407E-A947-70E740481C1C}">
                <a14:useLocalDpi xmlns:a14="http://schemas.microsoft.com/office/drawing/2010/main" val="0"/>
              </a:ext>
            </a:extLst>
          </a:blip>
          <a:srcRect/>
          <a:stretch>
            <a:fillRect/>
          </a:stretch>
        </p:blipFill>
        <p:spPr bwMode="auto">
          <a:xfrm>
            <a:off x="4286250" y="1676400"/>
            <a:ext cx="48577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1644" y="4865254"/>
            <a:ext cx="44767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5"/>
          <p:cNvSpPr txBox="1">
            <a:spLocks noChangeArrowheads="1"/>
          </p:cNvSpPr>
          <p:nvPr/>
        </p:nvSpPr>
        <p:spPr bwMode="auto">
          <a:xfrm>
            <a:off x="323528" y="2636912"/>
            <a:ext cx="35290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ysClr val="windowText" lastClr="000000"/>
                </a:solidFill>
                <a:effectLst/>
                <a:uLnTx/>
                <a:uFillTx/>
                <a:latin typeface="Book Antiqua" panose="02040602050305030304" pitchFamily="18" charset="0"/>
                <a:ea typeface="宋体" panose="02010600030101010101" pitchFamily="2" charset="-122"/>
                <a:cs typeface="+mn-cs"/>
              </a:rPr>
              <a:t>如图</a:t>
            </a:r>
            <a:r>
              <a:rPr kumimoji="0" lang="en-US" altLang="zh-CN" sz="3200" b="0" i="0" u="none" strike="noStrike" kern="1200" cap="none" spc="0" normalizeH="0" baseline="0" noProof="0" dirty="0">
                <a:ln>
                  <a:noFill/>
                </a:ln>
                <a:solidFill>
                  <a:sysClr val="windowText" lastClr="000000"/>
                </a:solidFill>
                <a:effectLst/>
                <a:uLnTx/>
                <a:uFillTx/>
                <a:latin typeface="Book Antiqua" panose="02040602050305030304" pitchFamily="18" charset="0"/>
                <a:ea typeface="宋体" panose="02010600030101010101" pitchFamily="2" charset="-122"/>
                <a:cs typeface="+mn-cs"/>
              </a:rPr>
              <a:t>,</a:t>
            </a:r>
            <a:r>
              <a:rPr kumimoji="0" lang="zh-CN" altLang="en-US" sz="3200" b="0" i="0" u="none" strike="noStrike" kern="1200" cap="none" spc="0" normalizeH="0" baseline="0" noProof="0" dirty="0">
                <a:ln>
                  <a:noFill/>
                </a:ln>
                <a:solidFill>
                  <a:sysClr val="windowText" lastClr="000000"/>
                </a:solidFill>
                <a:effectLst/>
                <a:uLnTx/>
                <a:uFillTx/>
                <a:latin typeface="Book Antiqua" panose="02040602050305030304" pitchFamily="18" charset="0"/>
                <a:ea typeface="宋体" panose="02010600030101010101" pitchFamily="2" charset="-122"/>
                <a:cs typeface="+mn-cs"/>
              </a:rPr>
              <a:t>最初队列</a:t>
            </a:r>
            <a:r>
              <a:rPr kumimoji="0" lang="en-US" altLang="zh-CN" sz="3200" b="0" i="0" u="none" strike="noStrike" kern="1200" cap="none" spc="0" normalizeH="0" baseline="0" noProof="0" dirty="0">
                <a:ln>
                  <a:noFill/>
                </a:ln>
                <a:solidFill>
                  <a:sysClr val="windowText" lastClr="000000"/>
                </a:solidFill>
                <a:effectLst/>
                <a:uLnTx/>
                <a:uFillTx/>
                <a:latin typeface="Book Antiqua" panose="02040602050305030304" pitchFamily="18" charset="0"/>
                <a:ea typeface="宋体" panose="02010600030101010101" pitchFamily="2" charset="-122"/>
                <a:cs typeface="+mn-cs"/>
              </a:rPr>
              <a:t>queue</a:t>
            </a:r>
            <a:r>
              <a:rPr kumimoji="0" lang="zh-CN" altLang="en-US" sz="3200" b="0" i="0" u="none" strike="noStrike" kern="1200" cap="none" spc="0" normalizeH="0" baseline="0" noProof="0" dirty="0">
                <a:ln>
                  <a:noFill/>
                </a:ln>
                <a:solidFill>
                  <a:sysClr val="windowText" lastClr="000000"/>
                </a:solidFill>
                <a:effectLst/>
                <a:uLnTx/>
                <a:uFillTx/>
                <a:latin typeface="Book Antiqua" panose="02040602050305030304" pitchFamily="18" charset="0"/>
                <a:ea typeface="宋体" panose="02010600030101010101" pitchFamily="2" charset="-122"/>
                <a:cs typeface="+mn-cs"/>
              </a:rPr>
              <a:t>为空，搜索尚未开始。</a:t>
            </a:r>
          </a:p>
        </p:txBody>
      </p:sp>
      <p:sp>
        <p:nvSpPr>
          <p:cNvPr id="17" name="TextBox 6"/>
          <p:cNvSpPr txBox="1">
            <a:spLocks noChangeArrowheads="1"/>
          </p:cNvSpPr>
          <p:nvPr/>
        </p:nvSpPr>
        <p:spPr bwMode="auto">
          <a:xfrm>
            <a:off x="5724128" y="4345145"/>
            <a:ext cx="273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ysClr val="windowText" lastClr="000000"/>
                </a:solidFill>
                <a:effectLst/>
                <a:uLnTx/>
                <a:uFillTx/>
                <a:latin typeface="Book Antiqua" panose="02040602050305030304" pitchFamily="18" charset="0"/>
                <a:ea typeface="宋体" panose="02010600030101010101" pitchFamily="2" charset="-122"/>
                <a:cs typeface="+mn-cs"/>
              </a:rPr>
              <a:t>状态树</a:t>
            </a:r>
          </a:p>
        </p:txBody>
      </p:sp>
      <p:sp>
        <p:nvSpPr>
          <p:cNvPr id="18" name="TextBox 7"/>
          <p:cNvSpPr txBox="1">
            <a:spLocks noChangeArrowheads="1"/>
          </p:cNvSpPr>
          <p:nvPr/>
        </p:nvSpPr>
        <p:spPr bwMode="auto">
          <a:xfrm>
            <a:off x="5364088" y="5782974"/>
            <a:ext cx="203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ysClr val="windowText" lastClr="000000"/>
                </a:solidFill>
                <a:effectLst/>
                <a:uLnTx/>
                <a:uFillTx/>
                <a:latin typeface="Book Antiqua" panose="02040602050305030304" pitchFamily="18" charset="0"/>
                <a:ea typeface="宋体" panose="02010600030101010101" pitchFamily="2" charset="-122"/>
                <a:cs typeface="+mn-cs"/>
              </a:rPr>
              <a:t>队列（先进先出）</a:t>
            </a:r>
          </a:p>
        </p:txBody>
      </p:sp>
    </p:spTree>
    <p:extLst>
      <p:ext uri="{BB962C8B-B14F-4D97-AF65-F5344CB8AC3E}">
        <p14:creationId xmlns:p14="http://schemas.microsoft.com/office/powerpoint/2010/main" val="3752260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18" name="TextBox 7"/>
          <p:cNvSpPr txBox="1">
            <a:spLocks noChangeArrowheads="1"/>
          </p:cNvSpPr>
          <p:nvPr/>
        </p:nvSpPr>
        <p:spPr bwMode="auto">
          <a:xfrm>
            <a:off x="5347494" y="5621337"/>
            <a:ext cx="203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队列（先进先出）</a:t>
            </a:r>
          </a:p>
        </p:txBody>
      </p:sp>
      <p:pic>
        <p:nvPicPr>
          <p:cNvPr id="22" name="Picture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2738" y="4823619"/>
            <a:ext cx="47053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513" y="1367631"/>
            <a:ext cx="4881562"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5"/>
          <p:cNvSpPr txBox="1">
            <a:spLocks noChangeArrowheads="1"/>
          </p:cNvSpPr>
          <p:nvPr/>
        </p:nvSpPr>
        <p:spPr bwMode="auto">
          <a:xfrm>
            <a:off x="161925" y="2807494"/>
            <a:ext cx="35274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状态树中蓝色的节点被访问，</a:t>
            </a:r>
            <a:r>
              <a:rPr kumimoji="0" lang="en-US" altLang="zh-CN"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ysClr val="windowText" lastClr="000000"/>
                </a:solidFill>
                <a:effectLst/>
                <a:uLnTx/>
                <a:uFillTx/>
                <a:latin typeface="Book Antiqua" panose="02040602050305030304" pitchFamily="18" charset="0"/>
                <a:ea typeface="宋体" panose="02010600030101010101" pitchFamily="2" charset="-122"/>
                <a:cs typeface="+mn-cs"/>
              </a:rPr>
              <a:t>进入队列。</a:t>
            </a:r>
          </a:p>
        </p:txBody>
      </p:sp>
    </p:spTree>
    <p:extLst>
      <p:ext uri="{BB962C8B-B14F-4D97-AF65-F5344CB8AC3E}">
        <p14:creationId xmlns:p14="http://schemas.microsoft.com/office/powerpoint/2010/main" val="902633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11" name="内容占位符 2"/>
          <p:cNvSpPr>
            <a:spLocks noGrp="1"/>
          </p:cNvSpPr>
          <p:nvPr/>
        </p:nvSpPr>
        <p:spPr bwMode="auto">
          <a:xfrm>
            <a:off x="161925" y="2132013"/>
            <a:ext cx="4319588"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
                <a:srgbClr val="F9F9F9"/>
              </a:buClr>
              <a:buSzPct val="65000"/>
              <a:buFont typeface="Wingdings 2" panose="05020102010507070707" pitchFamily="18" charset="2"/>
              <a:buChar char=""/>
              <a:defRPr sz="2800" kern="1200">
                <a:solidFill>
                  <a:schemeClr val="tx1"/>
                </a:solidFill>
                <a:latin typeface="+mn-lt"/>
                <a:ea typeface="+mn-ea"/>
                <a:cs typeface="+mn-cs"/>
              </a:defRPr>
            </a:lvl1pPr>
            <a:lvl2pPr marL="868363" indent="-282575" algn="l" rtl="0" eaLnBrk="0" fontAlgn="base" hangingPunct="0">
              <a:spcBef>
                <a:spcPct val="20000"/>
              </a:spcBef>
              <a:spcAft>
                <a:spcPct val="0"/>
              </a:spcAft>
              <a:buClr>
                <a:schemeClr val="tx1"/>
              </a:buClr>
              <a:buSzPct val="80000"/>
              <a:buFont typeface="Wingdings 2" panose="05020102010507070707"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anose="05000000000000000000" pitchFamily="2" charset="2"/>
              <a:buChar char=""/>
              <a:defRPr sz="2200" kern="1200">
                <a:solidFill>
                  <a:schemeClr val="tx1"/>
                </a:solidFill>
                <a:latin typeface="+mn-lt"/>
                <a:ea typeface="+mn-ea"/>
                <a:cs typeface="+mn-cs"/>
              </a:defRPr>
            </a:lvl3pPr>
            <a:lvl4pPr marL="1352550" indent="-182563" algn="l" rtl="0" eaLnBrk="0" fontAlgn="base" hangingPunct="0">
              <a:spcBef>
                <a:spcPct val="20000"/>
              </a:spcBef>
              <a:spcAft>
                <a:spcPct val="0"/>
              </a:spcAft>
              <a:buClr>
                <a:schemeClr val="tx1"/>
              </a:buClr>
              <a:buSzPct val="100000"/>
              <a:buFont typeface="Wingdings 3" panose="05040102010807070707" pitchFamily="18" charset="2"/>
              <a:buChar char=""/>
              <a:defRPr sz="2000" kern="1200">
                <a:solidFill>
                  <a:schemeClr val="tx1"/>
                </a:solidFill>
                <a:latin typeface="+mn-lt"/>
                <a:ea typeface="+mn-ea"/>
                <a:cs typeface="+mn-cs"/>
              </a:defRPr>
            </a:lvl4pPr>
            <a:lvl5pPr marL="1544638" indent="-182563" algn="l" rtl="0" eaLnBrk="0" fontAlgn="base" hangingPunct="0">
              <a:spcBef>
                <a:spcPct val="20000"/>
              </a:spcBef>
              <a:spcAft>
                <a:spcPct val="0"/>
              </a:spcAft>
              <a:buClr>
                <a:schemeClr val="tx1"/>
              </a:buClr>
              <a:buFont typeface="Wingdings 2" panose="05020102010507070707" pitchFamily="18" charset="2"/>
              <a:buChar char=""/>
              <a:defRPr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547688" marR="0" lvl="0" indent="-411163" algn="l" defTabSz="914400" rtl="0" eaLnBrk="1" fontAlgn="base" latinLnBrk="0" hangingPunct="1">
              <a:lnSpc>
                <a:spcPct val="100000"/>
              </a:lnSpc>
              <a:spcBef>
                <a:spcPct val="20000"/>
              </a:spcBef>
              <a:spcAft>
                <a:spcPct val="0"/>
              </a:spcAft>
              <a:buClr>
                <a:srgbClr val="F9F9F9"/>
              </a:buClr>
              <a:buSzPct val="65000"/>
              <a:buFont typeface="Wingdings 2" panose="05020102010507070707" pitchFamily="18" charset="2"/>
              <a:buChar char=""/>
              <a:tabLst/>
              <a:defRPr/>
            </a:pPr>
            <a:r>
              <a:rPr kumimoji="0" lang="zh-CN" altLang="en-US"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状态</a:t>
            </a:r>
            <a:r>
              <a:rPr kumimoji="0" lang="en-US" altLang="zh-CN"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1</a:t>
            </a:r>
            <a:r>
              <a:rPr kumimoji="0" lang="zh-CN" altLang="en-US"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出队，被访问，状态</a:t>
            </a:r>
            <a:r>
              <a:rPr kumimoji="0" lang="en-US" altLang="zh-CN"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1</a:t>
            </a:r>
            <a:r>
              <a:rPr kumimoji="0" lang="zh-CN" altLang="en-US"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的转移状态</a:t>
            </a:r>
            <a:r>
              <a:rPr kumimoji="0" lang="en-US" altLang="zh-CN"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2</a:t>
            </a:r>
            <a:r>
              <a:rPr kumimoji="0" lang="zh-CN" altLang="en-US"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a:t>
            </a:r>
            <a:r>
              <a:rPr kumimoji="0" lang="en-US" altLang="zh-CN"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3</a:t>
            </a:r>
            <a:r>
              <a:rPr kumimoji="0" lang="zh-CN" altLang="en-US"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a:t>
            </a:r>
            <a:r>
              <a:rPr kumimoji="0" lang="en-US" altLang="zh-CN"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4</a:t>
            </a:r>
            <a:r>
              <a:rPr kumimoji="0" lang="zh-CN" altLang="en-US"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入队</a:t>
            </a:r>
          </a:p>
        </p:txBody>
      </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292601"/>
            <a:ext cx="44862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513" y="836613"/>
            <a:ext cx="4500562"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284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11" name="内容占位符 2"/>
          <p:cNvSpPr txBox="1">
            <a:spLocks/>
          </p:cNvSpPr>
          <p:nvPr/>
        </p:nvSpPr>
        <p:spPr bwMode="auto">
          <a:xfrm>
            <a:off x="468313" y="1844675"/>
            <a:ext cx="35274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
                <a:srgbClr val="F9F9F9"/>
              </a:buClr>
              <a:buSzPct val="65000"/>
              <a:buFont typeface="Wingdings 2" panose="05020102010507070707" pitchFamily="18" charset="2"/>
              <a:buChar char=""/>
              <a:defRPr sz="2800" kern="1200">
                <a:solidFill>
                  <a:schemeClr val="tx1"/>
                </a:solidFill>
                <a:latin typeface="+mn-lt"/>
                <a:ea typeface="+mn-ea"/>
                <a:cs typeface="+mn-cs"/>
              </a:defRPr>
            </a:lvl1pPr>
            <a:lvl2pPr marL="868363" indent="-282575" algn="l" rtl="0" eaLnBrk="0" fontAlgn="base" hangingPunct="0">
              <a:spcBef>
                <a:spcPct val="20000"/>
              </a:spcBef>
              <a:spcAft>
                <a:spcPct val="0"/>
              </a:spcAft>
              <a:buClr>
                <a:schemeClr val="tx1"/>
              </a:buClr>
              <a:buSzPct val="80000"/>
              <a:buFont typeface="Wingdings 2" panose="05020102010507070707"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anose="05000000000000000000" pitchFamily="2" charset="2"/>
              <a:buChar char=""/>
              <a:defRPr sz="2200" kern="1200">
                <a:solidFill>
                  <a:schemeClr val="tx1"/>
                </a:solidFill>
                <a:latin typeface="+mn-lt"/>
                <a:ea typeface="+mn-ea"/>
                <a:cs typeface="+mn-cs"/>
              </a:defRPr>
            </a:lvl3pPr>
            <a:lvl4pPr marL="1352550" indent="-182563" algn="l" rtl="0" eaLnBrk="0" fontAlgn="base" hangingPunct="0">
              <a:spcBef>
                <a:spcPct val="20000"/>
              </a:spcBef>
              <a:spcAft>
                <a:spcPct val="0"/>
              </a:spcAft>
              <a:buClr>
                <a:schemeClr val="tx1"/>
              </a:buClr>
              <a:buSzPct val="100000"/>
              <a:buFont typeface="Wingdings 3" panose="05040102010807070707" pitchFamily="18" charset="2"/>
              <a:buChar char=""/>
              <a:defRPr sz="2000" kern="1200">
                <a:solidFill>
                  <a:schemeClr val="tx1"/>
                </a:solidFill>
                <a:latin typeface="+mn-lt"/>
                <a:ea typeface="+mn-ea"/>
                <a:cs typeface="+mn-cs"/>
              </a:defRPr>
            </a:lvl4pPr>
            <a:lvl5pPr marL="1544638" indent="-182563" algn="l" rtl="0" eaLnBrk="0" fontAlgn="base" hangingPunct="0">
              <a:spcBef>
                <a:spcPct val="20000"/>
              </a:spcBef>
              <a:spcAft>
                <a:spcPct val="0"/>
              </a:spcAft>
              <a:buClr>
                <a:schemeClr val="tx1"/>
              </a:buClr>
              <a:buFont typeface="Wingdings 2" panose="05020102010507070707" pitchFamily="18" charset="2"/>
              <a:buChar char=""/>
              <a:defRPr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547688" marR="0" lvl="0" indent="-411163" algn="l" defTabSz="914400" rtl="0" eaLnBrk="1" fontAlgn="base" latinLnBrk="0" hangingPunct="1">
              <a:lnSpc>
                <a:spcPct val="100000"/>
              </a:lnSpc>
              <a:spcBef>
                <a:spcPct val="20000"/>
              </a:spcBef>
              <a:spcAft>
                <a:spcPct val="0"/>
              </a:spcAft>
              <a:buClr>
                <a:srgbClr val="F9F9F9"/>
              </a:buClr>
              <a:buSzPct val="65000"/>
              <a:buFont typeface="Wingdings 2" panose="05020102010507070707" pitchFamily="18" charset="2"/>
              <a:buChar char=""/>
              <a:tabLst/>
              <a:defRPr/>
            </a:pPr>
            <a:r>
              <a:rPr kumimoji="0" lang="zh-CN" altLang="en-US"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状态</a:t>
            </a:r>
            <a:r>
              <a:rPr kumimoji="0" lang="en-US" altLang="zh-CN"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2</a:t>
            </a:r>
            <a:r>
              <a:rPr kumimoji="0" lang="zh-CN" altLang="en-US"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出队，被访问，状态</a:t>
            </a:r>
            <a:r>
              <a:rPr kumimoji="0" lang="en-US" altLang="zh-CN"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2</a:t>
            </a:r>
            <a:r>
              <a:rPr kumimoji="0" lang="zh-CN" altLang="en-US"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的转移状态</a:t>
            </a:r>
            <a:r>
              <a:rPr kumimoji="0" lang="en-US" altLang="zh-CN"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5</a:t>
            </a:r>
            <a:r>
              <a:rPr kumimoji="0" lang="zh-CN" altLang="en-US"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a:t>
            </a:r>
            <a:r>
              <a:rPr kumimoji="0" lang="en-US" altLang="zh-CN"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6</a:t>
            </a:r>
            <a:r>
              <a:rPr kumimoji="0" lang="zh-CN" altLang="en-US"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a:t>
            </a:r>
            <a:r>
              <a:rPr kumimoji="0" lang="en-US" altLang="zh-CN"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7</a:t>
            </a:r>
            <a:r>
              <a:rPr kumimoji="0" lang="zh-CN" altLang="en-US" sz="2800" b="0" i="0" u="none" strike="noStrike" kern="1200" cap="none" spc="0" normalizeH="0" baseline="0" noProof="0" smtClean="0">
                <a:ln>
                  <a:noFill/>
                </a:ln>
                <a:solidFill>
                  <a:sysClr val="windowText" lastClr="000000"/>
                </a:solidFill>
                <a:effectLst/>
                <a:uLnTx/>
                <a:uFillTx/>
                <a:latin typeface="Book Antiqua"/>
                <a:ea typeface="宋体" panose="02010600030101010101" pitchFamily="2" charset="-122"/>
                <a:cs typeface="+mn-cs"/>
              </a:rPr>
              <a:t>入队</a:t>
            </a:r>
          </a:p>
        </p:txBody>
      </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63" y="188913"/>
            <a:ext cx="5100637"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938" y="4221163"/>
            <a:ext cx="507206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562223"/>
      </p:ext>
    </p:extLst>
  </p:cSld>
  <p:clrMapOvr>
    <a:masterClrMapping/>
  </p:clrMapOvr>
</p:sld>
</file>

<file path=ppt/theme/theme1.xml><?xml version="1.0" encoding="utf-8"?>
<a:theme xmlns:a="http://schemas.openxmlformats.org/drawingml/2006/main" name="Blends">
  <a:themeElements>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主题">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Office 主题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主题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Blends</Template>
  <TotalTime>1085</TotalTime>
  <Words>1135</Words>
  <Application>Microsoft Office PowerPoint</Application>
  <PresentationFormat>全屏显示(4:3)</PresentationFormat>
  <Paragraphs>84</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宋体</vt:lpstr>
      <vt:lpstr>Book Antiqua</vt:lpstr>
      <vt:lpstr>Tahoma</vt:lpstr>
      <vt:lpstr>Wingdings</vt:lpstr>
      <vt:lpstr>Wingdings 2</vt:lpstr>
      <vt:lpstr>Blends</vt:lpstr>
      <vt:lpstr>高级语言程序设计II</vt:lpstr>
      <vt:lpstr>本次内容</vt:lpstr>
      <vt:lpstr>什么是搜索算法？</vt:lpstr>
      <vt:lpstr>状态和状态转移</vt:lpstr>
      <vt:lpstr>广度优先搜索</vt:lpstr>
      <vt:lpstr>示例</vt:lpstr>
      <vt:lpstr>PowerPoint 演示文稿</vt:lpstr>
      <vt:lpstr>PowerPoint 演示文稿</vt:lpstr>
      <vt:lpstr>PowerPoint 演示文稿</vt:lpstr>
      <vt:lpstr>PowerPoint 演示文稿</vt:lpstr>
      <vt:lpstr>PowerPoint 演示文稿</vt:lpstr>
      <vt:lpstr>广度优先搜索</vt:lpstr>
      <vt:lpstr>代码实现</vt:lpstr>
      <vt:lpstr>例题</vt:lpstr>
      <vt:lpstr>深度优先搜索</vt:lpstr>
      <vt:lpstr>两种实现方式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深度优先搜索</vt:lpstr>
      <vt:lpstr>代码实现</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高级语言程序设计II</dc:title>
  <cp:lastModifiedBy>dancingsoul</cp:lastModifiedBy>
  <cp:revision>185</cp:revision>
  <dcterms:modified xsi:type="dcterms:W3CDTF">2016-03-24T04:41:15Z</dcterms:modified>
</cp:coreProperties>
</file>