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64" r:id="rId1"/>
  </p:sldMasterIdLst>
  <p:sldIdLst>
    <p:sldId id="256" r:id="rId2"/>
    <p:sldId id="257" r:id="rId3"/>
    <p:sldId id="276" r:id="rId4"/>
    <p:sldId id="290" r:id="rId5"/>
    <p:sldId id="274" r:id="rId6"/>
    <p:sldId id="295" r:id="rId7"/>
    <p:sldId id="296" r:id="rId8"/>
    <p:sldId id="291" r:id="rId9"/>
    <p:sldId id="292" r:id="rId10"/>
    <p:sldId id="300" r:id="rId11"/>
    <p:sldId id="293" r:id="rId12"/>
    <p:sldId id="297" r:id="rId13"/>
    <p:sldId id="294" r:id="rId14"/>
    <p:sldId id="298" r:id="rId15"/>
    <p:sldId id="29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31" autoAdjust="0"/>
  </p:normalViewPr>
  <p:slideViewPr>
    <p:cSldViewPr>
      <p:cViewPr varScale="1">
        <p:scale>
          <a:sx n="113" d="100"/>
          <a:sy n="113" d="100"/>
        </p:scale>
        <p:origin x="-158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3321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19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19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19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2016/3/29</a:t>
            </a:fld>
            <a:endParaRPr lang="zh-CN" altLang="en-US"/>
          </a:p>
        </p:txBody>
      </p:sp>
      <p:sp>
        <p:nvSpPr>
          <p:cNvPr id="819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19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2016/3/29</a:t>
            </a:fld>
            <a:endParaRPr lang="zh-CN" altLang="en-US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5" r:id="rId1"/>
    <p:sldLayoutId id="2147484466" r:id="rId2"/>
    <p:sldLayoutId id="2147484467" r:id="rId3"/>
    <p:sldLayoutId id="2147484468" r:id="rId4"/>
    <p:sldLayoutId id="2147484469" r:id="rId5"/>
    <p:sldLayoutId id="2147484470" r:id="rId6"/>
    <p:sldLayoutId id="2147484471" r:id="rId7"/>
    <p:sldLayoutId id="2147484472" r:id="rId8"/>
    <p:sldLayoutId id="2147484473" r:id="rId9"/>
    <p:sldLayoutId id="2147484474" r:id="rId10"/>
    <p:sldLayoutId id="214748447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高级语言程序设计</a:t>
            </a:r>
            <a:r>
              <a:rPr lang="en-US" altLang="zh-CN" dirty="0" smtClean="0"/>
              <a:t>II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郑博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史睿萌</a:t>
            </a:r>
            <a:endParaRPr lang="en-US" altLang="zh-CN" dirty="0" smtClean="0"/>
          </a:p>
          <a:p>
            <a:r>
              <a:rPr lang="zh-CN" altLang="en-US" dirty="0" smtClean="0"/>
              <a:t>交流群号：</a:t>
            </a:r>
            <a:r>
              <a:rPr lang="en-US" altLang="zh-CN" dirty="0" smtClean="0"/>
              <a:t>536894349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 </a:t>
            </a:r>
            <a:r>
              <a:rPr lang="en-US" altLang="zh-CN" dirty="0"/>
              <a:t>– </a:t>
            </a:r>
            <a:r>
              <a:rPr lang="zh-CN" altLang="en-US" dirty="0"/>
              <a:t>时间复杂度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动态规划的时间复杂度计算简单来说：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sz="1800" b="1" dirty="0" smtClean="0"/>
              <a:t>状态个数 * 转移复杂度</a:t>
            </a:r>
            <a:endParaRPr lang="en-US" altLang="zh-CN" sz="1800" b="1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上述四道题目中状态都是 </a:t>
            </a:r>
            <a:r>
              <a:rPr lang="en-US" altLang="zh-CN" sz="1800" dirty="0" smtClean="0"/>
              <a:t>O(n^2) </a:t>
            </a:r>
            <a:r>
              <a:rPr lang="zh-CN" altLang="en-US" sz="1800" dirty="0" smtClean="0"/>
              <a:t>的</a:t>
            </a:r>
            <a:r>
              <a:rPr lang="zh-CN" altLang="en-US" sz="1800" dirty="0"/>
              <a:t>，</a:t>
            </a:r>
            <a:r>
              <a:rPr lang="zh-CN" altLang="en-US" sz="1800" dirty="0" smtClean="0"/>
              <a:t>转移都是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O(1) </a:t>
            </a:r>
            <a:r>
              <a:rPr lang="zh-CN" altLang="en-US" sz="1800" dirty="0" smtClean="0"/>
              <a:t>的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因此时间复杂度都是 </a:t>
            </a:r>
            <a:r>
              <a:rPr lang="en-US" altLang="zh-CN" sz="1800" dirty="0" smtClean="0"/>
              <a:t>O(n^2) * O(1) = O(n^2) </a:t>
            </a:r>
            <a:r>
              <a:rPr lang="zh-CN" altLang="en-US" sz="1800" dirty="0" smtClean="0"/>
              <a:t>的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3669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 </a:t>
            </a:r>
            <a:r>
              <a:rPr lang="en-US" altLang="zh-CN" dirty="0"/>
              <a:t>– </a:t>
            </a:r>
            <a:r>
              <a:rPr lang="zh-CN" altLang="en-US" dirty="0" smtClean="0"/>
              <a:t>矩阵链乘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给定 </a:t>
            </a:r>
            <a:r>
              <a:rPr lang="en-US" altLang="zh-CN" sz="1800" dirty="0"/>
              <a:t>N </a:t>
            </a:r>
            <a:r>
              <a:rPr lang="zh-CN" altLang="en-US" sz="1800" dirty="0"/>
              <a:t>个矩阵 </a:t>
            </a:r>
            <a:r>
              <a:rPr lang="en-US" altLang="zh-CN" sz="1800" dirty="0"/>
              <a:t>A_0, A_1, ... </a:t>
            </a:r>
            <a:r>
              <a:rPr lang="en-US" altLang="zh-CN" sz="1800" dirty="0" smtClean="0"/>
              <a:t>A_N-1</a:t>
            </a:r>
            <a:r>
              <a:rPr lang="zh-CN" altLang="en-US" sz="1800" dirty="0"/>
              <a:t>，现在要求矩阵的乘积，即求 </a:t>
            </a:r>
            <a:r>
              <a:rPr lang="en-US" altLang="zh-CN" sz="1800" dirty="0"/>
              <a:t>A_0 * A_1 * ... * </a:t>
            </a:r>
            <a:r>
              <a:rPr lang="en-US" altLang="zh-CN" sz="1800" dirty="0" smtClean="0"/>
              <a:t>A_N-1</a:t>
            </a:r>
            <a:r>
              <a:rPr lang="zh-CN" altLang="en-US" sz="1800" dirty="0"/>
              <a:t>。我们知道矩阵运算是满足结合律的，现在问如何安排乘法顺序，使得我们的总运算次数最少</a:t>
            </a:r>
            <a:r>
              <a:rPr lang="zh-CN" altLang="en-US" sz="1800" dirty="0" smtClean="0"/>
              <a:t>？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假设</a:t>
            </a:r>
            <a:r>
              <a:rPr lang="zh-CN" altLang="en-US" sz="1400" dirty="0"/>
              <a:t>三个矩阵大小分别为 </a:t>
            </a:r>
            <a:r>
              <a:rPr lang="en-US" altLang="zh-CN" sz="1400" dirty="0"/>
              <a:t>10×100</a:t>
            </a:r>
            <a:r>
              <a:rPr lang="zh-CN" altLang="en-US" sz="1400" dirty="0"/>
              <a:t>，</a:t>
            </a:r>
            <a:r>
              <a:rPr lang="en-US" altLang="zh-CN" sz="1400" dirty="0"/>
              <a:t>100×5</a:t>
            </a:r>
            <a:r>
              <a:rPr lang="zh-CN" altLang="en-US" sz="1400" dirty="0"/>
              <a:t>，</a:t>
            </a:r>
            <a:r>
              <a:rPr lang="en-US" altLang="zh-CN" sz="1400" dirty="0" smtClean="0"/>
              <a:t>5×50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((A1A2)A3) </a:t>
            </a:r>
            <a:r>
              <a:rPr lang="zh-CN" altLang="en-US" sz="1400" dirty="0" smtClean="0"/>
              <a:t>的运算次数为 </a:t>
            </a:r>
            <a:r>
              <a:rPr lang="en-US" altLang="zh-CN" sz="1400" dirty="0" smtClean="0"/>
              <a:t>10×100×5</a:t>
            </a:r>
            <a:r>
              <a:rPr lang="zh-CN" altLang="en-US" sz="1400" dirty="0"/>
              <a:t>＋</a:t>
            </a:r>
            <a:r>
              <a:rPr lang="en-US" altLang="zh-CN" sz="1400" dirty="0"/>
              <a:t>10×5×50</a:t>
            </a:r>
            <a:r>
              <a:rPr lang="zh-CN" altLang="en-US" sz="1400" dirty="0"/>
              <a:t>＝</a:t>
            </a:r>
            <a:r>
              <a:rPr lang="en-US" altLang="zh-CN" sz="1400" dirty="0" smtClean="0"/>
              <a:t>7500</a:t>
            </a:r>
            <a:r>
              <a:rPr lang="zh-CN" altLang="en-US" sz="1400" dirty="0" smtClean="0"/>
              <a:t>；</a:t>
            </a:r>
            <a:r>
              <a:rPr lang="en-US" altLang="zh-CN" sz="1400" dirty="0" smtClean="0"/>
              <a:t>(A1(A2A3)) </a:t>
            </a:r>
            <a:r>
              <a:rPr lang="zh-CN" altLang="en-US" sz="1400" dirty="0" smtClean="0"/>
              <a:t>的运算次数为 </a:t>
            </a:r>
            <a:r>
              <a:rPr lang="en-US" altLang="zh-CN" sz="1400" dirty="0" smtClean="0"/>
              <a:t>100×5×50</a:t>
            </a:r>
            <a:r>
              <a:rPr lang="zh-CN" altLang="en-US" sz="1400" dirty="0"/>
              <a:t>＋</a:t>
            </a:r>
            <a:r>
              <a:rPr lang="en-US" altLang="zh-CN" sz="1400" dirty="0"/>
              <a:t>10×100×50</a:t>
            </a:r>
            <a:r>
              <a:rPr lang="zh-CN" altLang="en-US" sz="1400" dirty="0"/>
              <a:t>＝</a:t>
            </a:r>
            <a:r>
              <a:rPr lang="en-US" altLang="zh-CN" sz="1400" dirty="0" smtClean="0"/>
              <a:t>75000</a:t>
            </a:r>
          </a:p>
          <a:p>
            <a:pPr lvl="1"/>
            <a:endParaRPr lang="en-US" altLang="zh-CN" sz="1400" dirty="0"/>
          </a:p>
          <a:p>
            <a:r>
              <a:rPr lang="zh-CN" altLang="en-US" sz="1800" dirty="0"/>
              <a:t>状态：</a:t>
            </a:r>
            <a:r>
              <a:rPr lang="en-US" altLang="zh-CN" sz="1800" dirty="0"/>
              <a:t>F[i][j] </a:t>
            </a:r>
            <a:r>
              <a:rPr lang="zh-CN" altLang="en-US" sz="1800" dirty="0" smtClean="0"/>
              <a:t>表示从第 </a:t>
            </a:r>
            <a:r>
              <a:rPr lang="en-US" altLang="zh-CN" sz="1800" dirty="0"/>
              <a:t>i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个矩阵乘到第 </a:t>
            </a:r>
            <a:r>
              <a:rPr lang="en-US" altLang="zh-CN" sz="1800" dirty="0" smtClean="0"/>
              <a:t>j </a:t>
            </a:r>
            <a:r>
              <a:rPr lang="zh-CN" altLang="en-US" sz="1800" dirty="0" smtClean="0"/>
              <a:t>个矩阵最少运算次数</a:t>
            </a:r>
            <a:endParaRPr lang="zh-CN" altLang="en-US" sz="1800" dirty="0"/>
          </a:p>
          <a:p>
            <a:r>
              <a:rPr lang="zh-CN" altLang="en-US" sz="1800" dirty="0"/>
              <a:t>转移：</a:t>
            </a:r>
            <a:r>
              <a:rPr lang="en-US" altLang="zh-CN" sz="1800" dirty="0"/>
              <a:t>F[i][j] = </a:t>
            </a:r>
            <a:r>
              <a:rPr lang="en-US" altLang="zh-CN" sz="1800" dirty="0" smtClean="0"/>
              <a:t>min{F[i][k] + F[k+1][j] + Cost(i, j, k), i &lt;= k &lt; j}</a:t>
            </a:r>
          </a:p>
          <a:p>
            <a:r>
              <a:rPr lang="zh-CN" altLang="en-US" sz="1800" dirty="0" smtClean="0"/>
              <a:t>边界</a:t>
            </a:r>
            <a:r>
              <a:rPr lang="zh-CN" altLang="en-US" sz="1800" dirty="0"/>
              <a:t>：</a:t>
            </a:r>
            <a:r>
              <a:rPr lang="en-US" altLang="zh-CN" sz="1800" dirty="0" smtClean="0"/>
              <a:t>F[i][i] </a:t>
            </a:r>
            <a:r>
              <a:rPr lang="en-US" altLang="zh-CN" sz="1800" dirty="0"/>
              <a:t>= </a:t>
            </a:r>
            <a:r>
              <a:rPr lang="en-US" altLang="zh-CN" sz="1800" dirty="0" smtClean="0"/>
              <a:t>0, 0 &lt;= i &lt; N</a:t>
            </a:r>
            <a:endParaRPr lang="en-US" altLang="zh-CN" sz="1800" dirty="0"/>
          </a:p>
          <a:p>
            <a:r>
              <a:rPr lang="zh-CN" altLang="en-US" sz="1800" dirty="0"/>
              <a:t>结果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F[1][N]</a:t>
            </a:r>
          </a:p>
          <a:p>
            <a:endParaRPr lang="en-US" altLang="zh-CN" sz="1800" dirty="0"/>
          </a:p>
          <a:p>
            <a:r>
              <a:rPr lang="zh-CN" altLang="en-US" sz="1800" dirty="0" smtClean="0"/>
              <a:t>考虑怎么实现？可以发现状态的转移总是由 </a:t>
            </a:r>
            <a:r>
              <a:rPr lang="en-US" altLang="zh-CN" sz="1800" dirty="0" smtClean="0"/>
              <a:t>j – i </a:t>
            </a:r>
            <a:r>
              <a:rPr lang="zh-CN" altLang="en-US" sz="1800" dirty="0" smtClean="0"/>
              <a:t>小的转移到大的。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/>
              <a:t>状态个数 </a:t>
            </a:r>
            <a:r>
              <a:rPr lang="en-US" altLang="zh-CN" sz="1800" dirty="0"/>
              <a:t>O(n^2)</a:t>
            </a:r>
            <a:r>
              <a:rPr lang="zh-CN" altLang="en-US" sz="1800" dirty="0"/>
              <a:t>，转移 </a:t>
            </a:r>
            <a:r>
              <a:rPr lang="en-US" altLang="zh-CN" sz="1800" dirty="0"/>
              <a:t>O(n)</a:t>
            </a:r>
            <a:r>
              <a:rPr lang="zh-CN" altLang="en-US" sz="1800" dirty="0"/>
              <a:t>，总时间复杂度 </a:t>
            </a:r>
            <a:r>
              <a:rPr lang="en-US" altLang="zh-CN" sz="1800" dirty="0"/>
              <a:t>O(n^3)</a:t>
            </a:r>
            <a:endParaRPr lang="zh-CN" altLang="en-US" sz="1800" dirty="0"/>
          </a:p>
          <a:p>
            <a:endParaRPr lang="en-US" altLang="zh-CN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1598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 </a:t>
            </a:r>
            <a:r>
              <a:rPr lang="en-US" altLang="zh-CN" dirty="0"/>
              <a:t>– </a:t>
            </a:r>
            <a:r>
              <a:rPr lang="zh-CN" altLang="en-US" dirty="0" smtClean="0"/>
              <a:t>记录路径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在刚才题目的基础上，输出答案的方案。</a:t>
            </a:r>
            <a:endParaRPr lang="en-US" altLang="zh-CN" sz="1800" dirty="0"/>
          </a:p>
          <a:p>
            <a:pPr lvl="1"/>
            <a:r>
              <a:rPr lang="zh-CN" altLang="en-US" sz="1400" dirty="0" smtClean="0"/>
              <a:t>如给定三个矩阵大小 </a:t>
            </a:r>
            <a:r>
              <a:rPr lang="en-US" altLang="zh-CN" sz="1400" dirty="0" smtClean="0"/>
              <a:t>A1, A2, A3 </a:t>
            </a:r>
            <a:r>
              <a:rPr lang="zh-CN" altLang="en-US" sz="1400" dirty="0"/>
              <a:t>分别</a:t>
            </a:r>
            <a:r>
              <a:rPr lang="zh-CN" altLang="en-US" sz="1400" dirty="0" smtClean="0"/>
              <a:t>为 </a:t>
            </a:r>
            <a:r>
              <a:rPr lang="en-US" altLang="zh-CN" sz="1400" dirty="0" smtClean="0"/>
              <a:t>10×100, 100×5, 5×50</a:t>
            </a:r>
            <a:endParaRPr lang="en-US" altLang="zh-CN" sz="1400" dirty="0"/>
          </a:p>
          <a:p>
            <a:pPr lvl="1"/>
            <a:r>
              <a:rPr lang="zh-CN" altLang="en-US" sz="1400" dirty="0" smtClean="0"/>
              <a:t>输出方案：</a:t>
            </a:r>
            <a:r>
              <a:rPr lang="en-US" altLang="zh-CN" sz="1400" dirty="0"/>
              <a:t> ((A1A2)A3</a:t>
            </a:r>
            <a:r>
              <a:rPr lang="en-US" altLang="zh-CN" sz="1400" dirty="0" smtClean="0"/>
              <a:t>)</a:t>
            </a:r>
          </a:p>
          <a:p>
            <a:pPr marL="0" indent="0">
              <a:buNone/>
            </a:pPr>
            <a:endParaRPr lang="en-US" altLang="zh-CN" sz="1800" dirty="0"/>
          </a:p>
          <a:p>
            <a:r>
              <a:rPr lang="zh-CN" altLang="en-US" sz="1800" dirty="0" smtClean="0"/>
              <a:t>在动态规划过程中记录路径。</a:t>
            </a:r>
            <a:endParaRPr lang="en-US" altLang="zh-CN" sz="1400" dirty="0"/>
          </a:p>
          <a:p>
            <a:endParaRPr lang="en-US" altLang="zh-CN" sz="1400" dirty="0" smtClean="0"/>
          </a:p>
          <a:p>
            <a:r>
              <a:rPr lang="en-US" altLang="zh-CN" sz="1800" dirty="0"/>
              <a:t>F[i][j] </a:t>
            </a:r>
            <a:r>
              <a:rPr lang="zh-CN" altLang="en-US" sz="1800" dirty="0"/>
              <a:t>表示从第 </a:t>
            </a:r>
            <a:r>
              <a:rPr lang="en-US" altLang="zh-CN" sz="1800" dirty="0"/>
              <a:t>i </a:t>
            </a:r>
            <a:r>
              <a:rPr lang="zh-CN" altLang="en-US" sz="1800" dirty="0"/>
              <a:t>个矩阵乘到第 </a:t>
            </a:r>
            <a:r>
              <a:rPr lang="en-US" altLang="zh-CN" sz="1800" dirty="0"/>
              <a:t>j </a:t>
            </a:r>
            <a:r>
              <a:rPr lang="zh-CN" altLang="en-US" sz="1800" dirty="0"/>
              <a:t>个矩阵最少运算</a:t>
            </a:r>
            <a:r>
              <a:rPr lang="zh-CN" altLang="en-US" sz="1800" dirty="0" smtClean="0"/>
              <a:t>次数</a:t>
            </a:r>
            <a:endParaRPr lang="en-US" altLang="zh-CN" sz="1800" dirty="0"/>
          </a:p>
          <a:p>
            <a:r>
              <a:rPr lang="en-US" altLang="zh-CN" sz="1800" dirty="0" smtClean="0"/>
              <a:t>G[i][j] </a:t>
            </a:r>
            <a:r>
              <a:rPr lang="zh-CN" altLang="en-US" sz="1800" dirty="0" smtClean="0"/>
              <a:t>表示在 </a:t>
            </a:r>
            <a:r>
              <a:rPr lang="en-US" altLang="zh-CN" sz="1800" dirty="0" smtClean="0"/>
              <a:t>[i, j] </a:t>
            </a:r>
            <a:r>
              <a:rPr lang="zh-CN" altLang="en-US" sz="1800" dirty="0" smtClean="0"/>
              <a:t>这个区间内，选择的 </a:t>
            </a:r>
            <a:r>
              <a:rPr lang="en-US" altLang="zh-CN" sz="1800" dirty="0" smtClean="0"/>
              <a:t>k </a:t>
            </a:r>
            <a:r>
              <a:rPr lang="zh-CN" altLang="en-US" sz="1800" dirty="0" smtClean="0"/>
              <a:t>的位置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随后可以递归输出答案。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96764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 </a:t>
            </a:r>
            <a:r>
              <a:rPr lang="en-US" altLang="zh-CN" dirty="0"/>
              <a:t>– </a:t>
            </a:r>
            <a:r>
              <a:rPr lang="zh-CN" altLang="en-US" dirty="0" smtClean="0"/>
              <a:t>传纸条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给定一个 </a:t>
            </a:r>
            <a:r>
              <a:rPr lang="en-US" altLang="zh-CN" sz="1800" dirty="0" smtClean="0"/>
              <a:t>N*N </a:t>
            </a:r>
            <a:r>
              <a:rPr lang="zh-CN" altLang="en-US" sz="1800" dirty="0"/>
              <a:t>的矩阵，我们在左上角，要传一个纸条给右下角的人，然后再传回来</a:t>
            </a:r>
            <a:r>
              <a:rPr lang="zh-CN" altLang="en-US" sz="1800" dirty="0" smtClean="0"/>
              <a:t>。（</a:t>
            </a:r>
            <a:r>
              <a:rPr lang="en-US" altLang="zh-CN" sz="1800" dirty="0" smtClean="0"/>
              <a:t>1 &lt;= N &lt;= 50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/>
            <a:r>
              <a:rPr lang="en-US" altLang="zh-CN" sz="1400" dirty="0" smtClean="0"/>
              <a:t>1</a:t>
            </a:r>
            <a:r>
              <a:rPr lang="zh-CN" altLang="en-US" sz="1400" dirty="0" smtClean="0"/>
              <a:t>、纸条</a:t>
            </a:r>
            <a:r>
              <a:rPr lang="zh-CN" altLang="en-US" sz="1400" dirty="0"/>
              <a:t>只能上下左右传递，且不能传到矩阵</a:t>
            </a:r>
            <a:r>
              <a:rPr lang="zh-CN" altLang="en-US" sz="1400" dirty="0" smtClean="0"/>
              <a:t>外面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2</a:t>
            </a:r>
            <a:r>
              <a:rPr lang="zh-CN" altLang="en-US" sz="1400" dirty="0" smtClean="0"/>
              <a:t>、每个格子只能经过一次</a:t>
            </a:r>
            <a:endParaRPr lang="en-US" altLang="zh-CN" sz="1400" dirty="0" smtClean="0"/>
          </a:p>
          <a:p>
            <a:pPr lvl="1"/>
            <a:r>
              <a:rPr lang="en-US" altLang="zh-CN" sz="1400" dirty="0"/>
              <a:t>3</a:t>
            </a:r>
            <a:r>
              <a:rPr lang="zh-CN" altLang="en-US" sz="1400" dirty="0" smtClean="0"/>
              <a:t>、矩阵</a:t>
            </a:r>
            <a:r>
              <a:rPr lang="zh-CN" altLang="en-US" sz="1400" dirty="0"/>
              <a:t>中每一个格子里都有一</a:t>
            </a:r>
            <a:r>
              <a:rPr lang="zh-CN" altLang="en-US" sz="1400" dirty="0" smtClean="0"/>
              <a:t>个</a:t>
            </a:r>
            <a:r>
              <a:rPr lang="zh-CN" altLang="en-US" sz="1400" dirty="0"/>
              <a:t>正整数</a:t>
            </a:r>
            <a:r>
              <a:rPr lang="zh-CN" altLang="en-US" sz="1400" dirty="0" smtClean="0"/>
              <a:t>，</a:t>
            </a:r>
            <a:r>
              <a:rPr lang="zh-CN" altLang="en-US" sz="1400" dirty="0"/>
              <a:t>问如何找到一个传的方案，使得途径的数字和最大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举例说明：</a:t>
            </a:r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该样例中最大的方案为 </a:t>
            </a:r>
            <a:r>
              <a:rPr lang="en-US" altLang="zh-CN" sz="1800" dirty="0" smtClean="0"/>
              <a:t>0+2+8+7+0+5+9+3 = 34</a:t>
            </a:r>
          </a:p>
          <a:p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lvl="1"/>
            <a:endParaRPr lang="zh-CN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73016"/>
            <a:ext cx="2117882" cy="2212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1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 </a:t>
            </a:r>
            <a:r>
              <a:rPr lang="en-US" altLang="zh-CN" dirty="0"/>
              <a:t>– </a:t>
            </a:r>
            <a:r>
              <a:rPr lang="zh-CN" altLang="en-US" dirty="0"/>
              <a:t>传</a:t>
            </a:r>
            <a:r>
              <a:rPr lang="zh-CN" altLang="en-US" dirty="0" smtClean="0"/>
              <a:t>纸条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smtClean="0"/>
              <a:t>Hint</a:t>
            </a:r>
            <a:r>
              <a:rPr lang="zh-CN" altLang="en-US" sz="1800" dirty="0" smtClean="0"/>
              <a:t>：</a:t>
            </a:r>
            <a:endParaRPr lang="en-US" altLang="zh-CN" sz="1800" dirty="0"/>
          </a:p>
          <a:p>
            <a:pPr lvl="1"/>
            <a:r>
              <a:rPr lang="zh-CN" altLang="en-US" sz="1600" dirty="0" smtClean="0"/>
              <a:t>把传</a:t>
            </a:r>
            <a:r>
              <a:rPr lang="zh-CN" altLang="en-US" sz="1600" dirty="0"/>
              <a:t>过去传回来的过程看做两次传</a:t>
            </a:r>
            <a:r>
              <a:rPr lang="zh-CN" altLang="en-US" sz="1600" dirty="0" smtClean="0"/>
              <a:t>过去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把两条路径的 “当前点</a:t>
            </a:r>
            <a:r>
              <a:rPr lang="en-US" altLang="zh-CN" sz="1600" dirty="0" smtClean="0"/>
              <a:t>” </a:t>
            </a:r>
            <a:r>
              <a:rPr lang="zh-CN" altLang="en-US" sz="1600" dirty="0" smtClean="0"/>
              <a:t>当做状态</a:t>
            </a:r>
            <a:endParaRPr lang="en-US" altLang="zh-CN" sz="1600" dirty="0" smtClean="0"/>
          </a:p>
          <a:p>
            <a:pPr lvl="1"/>
            <a:endParaRPr lang="en-US" altLang="zh-CN" sz="1600" dirty="0"/>
          </a:p>
          <a:p>
            <a:r>
              <a:rPr lang="zh-CN" altLang="en-US" sz="1800" dirty="0"/>
              <a:t>状态：</a:t>
            </a:r>
            <a:r>
              <a:rPr lang="en-US" altLang="zh-CN" sz="1800" dirty="0" smtClean="0"/>
              <a:t>F[x0][y0][x1][y1] </a:t>
            </a:r>
            <a:r>
              <a:rPr lang="zh-CN" altLang="en-US" sz="1800" dirty="0" smtClean="0"/>
              <a:t>表示两条路径，分别走到了</a:t>
            </a:r>
            <a:r>
              <a:rPr lang="en-US" altLang="zh-CN" sz="1800" dirty="0" smtClean="0"/>
              <a:t>(x0, y0) </a:t>
            </a:r>
            <a:r>
              <a:rPr lang="zh-CN" altLang="en-US" sz="1800" dirty="0" smtClean="0"/>
              <a:t>和 </a:t>
            </a:r>
            <a:r>
              <a:rPr lang="en-US" altLang="zh-CN" sz="1800" dirty="0" smtClean="0"/>
              <a:t>(x1, y1)</a:t>
            </a:r>
            <a:endParaRPr lang="zh-CN" altLang="en-US" sz="1800" dirty="0"/>
          </a:p>
          <a:p>
            <a:r>
              <a:rPr lang="zh-CN" altLang="en-US" sz="1800" dirty="0"/>
              <a:t>转移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F[x0</a:t>
            </a:r>
            <a:r>
              <a:rPr lang="en-US" altLang="zh-CN" sz="1800" dirty="0"/>
              <a:t>][y0][x1][y1] </a:t>
            </a:r>
            <a:r>
              <a:rPr lang="en-US" altLang="zh-CN" sz="1800" dirty="0" smtClean="0"/>
              <a:t>= min(F[x0 - 1][y0][x1 - 1][y1], </a:t>
            </a:r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                                         F[x0][y0 - 1][</a:t>
            </a:r>
            <a:r>
              <a:rPr lang="en-US" altLang="zh-CN" sz="1800" dirty="0"/>
              <a:t>x1 </a:t>
            </a:r>
            <a:r>
              <a:rPr lang="en-US" altLang="zh-CN" sz="1800" dirty="0" smtClean="0"/>
              <a:t>- </a:t>
            </a:r>
            <a:r>
              <a:rPr lang="en-US" altLang="zh-CN" sz="1800" dirty="0"/>
              <a:t>1][y1], </a:t>
            </a:r>
            <a:endParaRPr lang="en-US" altLang="zh-CN" sz="1800" dirty="0" smtClean="0"/>
          </a:p>
          <a:p>
            <a:r>
              <a:rPr lang="en-US" altLang="zh-CN" sz="1800" dirty="0" smtClean="0"/>
              <a:t>                                             </a:t>
            </a:r>
            <a:r>
              <a:rPr lang="en-US" altLang="zh-CN" sz="1800" dirty="0"/>
              <a:t>F[x0 </a:t>
            </a:r>
            <a:r>
              <a:rPr lang="en-US" altLang="zh-CN" sz="1800" dirty="0" smtClean="0"/>
              <a:t>- </a:t>
            </a:r>
            <a:r>
              <a:rPr lang="en-US" altLang="zh-CN" sz="1800" dirty="0"/>
              <a:t>1][y0][</a:t>
            </a:r>
            <a:r>
              <a:rPr lang="en-US" altLang="zh-CN" sz="1800" dirty="0" smtClean="0"/>
              <a:t>x1][y1 - 1], </a:t>
            </a:r>
          </a:p>
          <a:p>
            <a:r>
              <a:rPr lang="en-US" altLang="zh-CN" sz="1800" dirty="0" smtClean="0"/>
              <a:t>                                             F[x0][y0 - 1][x1][y1 - 1])</a:t>
            </a:r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                          + (A[x0][y0] + A[x1][y1]) * ((x0, y0) != (x1, y1))</a:t>
            </a:r>
          </a:p>
          <a:p>
            <a:r>
              <a:rPr lang="en-US" altLang="zh-CN" sz="1800" dirty="0" smtClean="0"/>
              <a:t>                              + </a:t>
            </a:r>
            <a:r>
              <a:rPr lang="en-US" altLang="zh-CN" sz="1800" dirty="0"/>
              <a:t>A[x0][y0</a:t>
            </a:r>
            <a:r>
              <a:rPr lang="en-US" altLang="zh-CN" sz="1800" dirty="0" smtClean="0"/>
              <a:t>] * ((</a:t>
            </a:r>
            <a:r>
              <a:rPr lang="en-US" altLang="zh-CN" sz="1800" dirty="0"/>
              <a:t>x0, y0) </a:t>
            </a:r>
            <a:r>
              <a:rPr lang="en-US" altLang="zh-CN" sz="1800" dirty="0" smtClean="0"/>
              <a:t>== </a:t>
            </a:r>
            <a:r>
              <a:rPr lang="en-US" altLang="zh-CN" sz="1800" dirty="0"/>
              <a:t>(x1, y1</a:t>
            </a:r>
            <a:r>
              <a:rPr lang="en-US" altLang="zh-CN" sz="1800" dirty="0" smtClean="0"/>
              <a:t>))</a:t>
            </a:r>
          </a:p>
          <a:p>
            <a:endParaRPr lang="en-US" altLang="zh-CN" sz="1800" dirty="0"/>
          </a:p>
          <a:p>
            <a:r>
              <a:rPr lang="zh-CN" altLang="en-US" sz="1800" dirty="0"/>
              <a:t>边界：</a:t>
            </a:r>
            <a:r>
              <a:rPr lang="en-US" altLang="zh-CN" sz="1800" dirty="0" smtClean="0"/>
              <a:t>F[0][0][0][0] = 0</a:t>
            </a:r>
            <a:r>
              <a:rPr lang="zh-CN" altLang="en-US" sz="1800" dirty="0" smtClean="0"/>
              <a:t>，其余值为无穷小</a:t>
            </a:r>
            <a:endParaRPr lang="en-US" altLang="zh-CN" sz="1800" dirty="0"/>
          </a:p>
          <a:p>
            <a:r>
              <a:rPr lang="zh-CN" altLang="en-US" sz="1800" dirty="0"/>
              <a:t>结果：</a:t>
            </a:r>
            <a:r>
              <a:rPr lang="en-US" altLang="zh-CN" sz="1800" dirty="0" smtClean="0"/>
              <a:t>F[N][N][N][N]</a:t>
            </a:r>
            <a:endParaRPr lang="en-US" altLang="zh-CN" sz="1800" dirty="0"/>
          </a:p>
          <a:p>
            <a:endParaRPr lang="en-US" altLang="zh-CN" sz="2000" dirty="0" smtClean="0"/>
          </a:p>
          <a:p>
            <a:pPr lvl="1"/>
            <a:endParaRPr lang="en-US" altLang="zh-CN" sz="1600" dirty="0"/>
          </a:p>
          <a:p>
            <a:pPr lvl="1"/>
            <a:endParaRPr lang="en-US" altLang="zh-CN" sz="1100" dirty="0"/>
          </a:p>
          <a:p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39481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 </a:t>
            </a:r>
            <a:r>
              <a:rPr lang="en-US" altLang="zh-CN" dirty="0"/>
              <a:t>– </a:t>
            </a:r>
            <a:r>
              <a:rPr lang="zh-CN" altLang="en-US" dirty="0"/>
              <a:t>传</a:t>
            </a:r>
            <a:r>
              <a:rPr lang="zh-CN" altLang="en-US" dirty="0" smtClean="0"/>
              <a:t>纸条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回顾我们状态的设计</a:t>
            </a:r>
            <a:endParaRPr lang="en-US" altLang="zh-CN" sz="1800" dirty="0" smtClean="0"/>
          </a:p>
          <a:p>
            <a:pPr lvl="1"/>
            <a:r>
              <a:rPr lang="en-US" altLang="zh-CN" sz="1400" dirty="0" smtClean="0"/>
              <a:t>F[x0</a:t>
            </a:r>
            <a:r>
              <a:rPr lang="en-US" altLang="zh-CN" sz="1400" dirty="0"/>
              <a:t>][y0][x1][y1] </a:t>
            </a:r>
            <a:r>
              <a:rPr lang="zh-CN" altLang="en-US" sz="1400" dirty="0"/>
              <a:t>表示两条路径，分别走到了</a:t>
            </a:r>
            <a:r>
              <a:rPr lang="en-US" altLang="zh-CN" sz="1400" dirty="0"/>
              <a:t>(x0, y0) </a:t>
            </a:r>
            <a:r>
              <a:rPr lang="zh-CN" altLang="en-US" sz="1400" dirty="0"/>
              <a:t>和 </a:t>
            </a:r>
            <a:r>
              <a:rPr lang="en-US" altLang="zh-CN" sz="1400" dirty="0"/>
              <a:t>(x1, y1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en-US" altLang="zh-CN" sz="1800" dirty="0"/>
          </a:p>
          <a:p>
            <a:r>
              <a:rPr lang="zh-CN" altLang="en-US" sz="1800" dirty="0"/>
              <a:t>这是一个 </a:t>
            </a:r>
            <a:r>
              <a:rPr lang="en-US" altLang="zh-CN" sz="1800" dirty="0"/>
              <a:t>O(n^4) </a:t>
            </a:r>
            <a:r>
              <a:rPr lang="zh-CN" altLang="en-US" sz="1800" dirty="0"/>
              <a:t>的</a:t>
            </a:r>
            <a:r>
              <a:rPr lang="zh-CN" altLang="en-US" sz="1800" dirty="0" smtClean="0"/>
              <a:t>动态规划。</a:t>
            </a:r>
            <a:r>
              <a:rPr lang="en-US" altLang="zh-CN" sz="1800" dirty="0" smtClean="0"/>
              <a:t>O(n^4) </a:t>
            </a:r>
            <a:r>
              <a:rPr lang="zh-CN" altLang="en-US" sz="1800" dirty="0" smtClean="0"/>
              <a:t>状态，</a:t>
            </a:r>
            <a:r>
              <a:rPr lang="en-US" altLang="zh-CN" sz="1800" dirty="0" smtClean="0"/>
              <a:t>O(1) </a:t>
            </a:r>
            <a:r>
              <a:rPr lang="zh-CN" altLang="en-US" sz="1800" dirty="0" smtClean="0"/>
              <a:t>转移</a:t>
            </a:r>
            <a:endParaRPr lang="en-US" altLang="zh-CN" sz="1800" dirty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不过这么设计状态是有很多冗余的，因为一定有 </a:t>
            </a:r>
            <a:r>
              <a:rPr lang="en-US" altLang="zh-CN" sz="1800" dirty="0" smtClean="0"/>
              <a:t>x0 + y0 == x1 + y1</a:t>
            </a:r>
          </a:p>
          <a:p>
            <a:endParaRPr lang="en-US" altLang="zh-CN" sz="1800" dirty="0"/>
          </a:p>
          <a:p>
            <a:r>
              <a:rPr lang="zh-CN" altLang="en-US" sz="1800" dirty="0" smtClean="0"/>
              <a:t>因此可以这么表示</a:t>
            </a:r>
            <a:endParaRPr lang="en-US" altLang="zh-CN" sz="1800" dirty="0"/>
          </a:p>
          <a:p>
            <a:pPr lvl="1"/>
            <a:r>
              <a:rPr lang="en-US" altLang="zh-CN" sz="1400" dirty="0" smtClean="0"/>
              <a:t>F[x0][y0][x1] </a:t>
            </a:r>
            <a:r>
              <a:rPr lang="zh-CN" altLang="en-US" sz="1400" dirty="0" smtClean="0"/>
              <a:t>表示</a:t>
            </a:r>
            <a:r>
              <a:rPr lang="zh-CN" altLang="en-US" sz="1400" dirty="0"/>
              <a:t>两条路径，分别走到了</a:t>
            </a:r>
            <a:r>
              <a:rPr lang="en-US" altLang="zh-CN" sz="1400" dirty="0"/>
              <a:t>(x0, y0) </a:t>
            </a:r>
            <a:r>
              <a:rPr lang="zh-CN" altLang="en-US" sz="1400" dirty="0"/>
              <a:t>和 </a:t>
            </a:r>
            <a:r>
              <a:rPr lang="en-US" altLang="zh-CN" sz="1400" dirty="0"/>
              <a:t>(x1, </a:t>
            </a:r>
            <a:r>
              <a:rPr lang="en-US" altLang="zh-CN" sz="1400" dirty="0" smtClean="0"/>
              <a:t>x0 + y0 - x1)</a:t>
            </a:r>
          </a:p>
          <a:p>
            <a:pPr lvl="1"/>
            <a:endParaRPr lang="en-US" altLang="zh-CN" sz="1400" dirty="0"/>
          </a:p>
          <a:p>
            <a:r>
              <a:rPr lang="zh-CN" altLang="en-US" sz="1800" dirty="0"/>
              <a:t>这是一个 </a:t>
            </a:r>
            <a:r>
              <a:rPr lang="en-US" altLang="zh-CN" sz="1800" dirty="0" smtClean="0"/>
              <a:t>O(n^3) </a:t>
            </a:r>
            <a:r>
              <a:rPr lang="zh-CN" altLang="en-US" sz="1800" dirty="0"/>
              <a:t>的动态规划。</a:t>
            </a:r>
            <a:r>
              <a:rPr lang="en-US" altLang="zh-CN" sz="1800" dirty="0" smtClean="0"/>
              <a:t>O(n^3) </a:t>
            </a:r>
            <a:r>
              <a:rPr lang="zh-CN" altLang="en-US" sz="1800" dirty="0"/>
              <a:t>状态，</a:t>
            </a:r>
            <a:r>
              <a:rPr lang="en-US" altLang="zh-CN" sz="1800" dirty="0"/>
              <a:t>O(1) </a:t>
            </a:r>
            <a:r>
              <a:rPr lang="zh-CN" altLang="en-US" sz="1800" dirty="0" smtClean="0"/>
              <a:t>转移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zh-CN" altLang="en-US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7382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次内容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Previously</a:t>
            </a:r>
          </a:p>
          <a:p>
            <a:pPr lvl="1"/>
            <a:r>
              <a:rPr lang="zh-CN" altLang="en-US" dirty="0"/>
              <a:t>搜索</a:t>
            </a:r>
            <a:endParaRPr lang="en-US" altLang="zh-CN" dirty="0" smtClean="0"/>
          </a:p>
          <a:p>
            <a:r>
              <a:rPr lang="en-US" altLang="zh-CN" dirty="0" smtClean="0"/>
              <a:t>This episode</a:t>
            </a:r>
          </a:p>
          <a:p>
            <a:pPr lvl="1"/>
            <a:r>
              <a:rPr lang="zh-CN" altLang="en-US" smtClean="0"/>
              <a:t>动态规划再入门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深度优先搜索 </a:t>
            </a:r>
            <a:r>
              <a:rPr lang="en-US" altLang="zh-CN" sz="1800" dirty="0" smtClean="0"/>
              <a:t>DFS (Depth-First Search)</a:t>
            </a:r>
          </a:p>
          <a:p>
            <a:pPr lvl="1"/>
            <a:r>
              <a:rPr lang="zh-CN" altLang="en-US" sz="1400" dirty="0" smtClean="0"/>
              <a:t>用栈（递归）实现</a:t>
            </a:r>
            <a:endParaRPr lang="en-US" altLang="zh-CN" sz="1400" dirty="0" smtClean="0"/>
          </a:p>
          <a:p>
            <a:pPr lvl="1"/>
            <a:endParaRPr lang="en-US" altLang="zh-CN" sz="1400" dirty="0"/>
          </a:p>
          <a:p>
            <a:pPr lvl="1"/>
            <a:r>
              <a:rPr lang="zh-CN" altLang="en-US" sz="1400" dirty="0" smtClean="0"/>
              <a:t>优点：可能可以很快找到解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缺点：可能会一头扎入死胡同</a:t>
            </a:r>
            <a:endParaRPr lang="en-US" altLang="zh-CN" sz="1400" dirty="0" smtClean="0"/>
          </a:p>
          <a:p>
            <a:pPr marL="457200" lvl="1" indent="0">
              <a:buNone/>
            </a:pPr>
            <a:endParaRPr lang="en-US" altLang="zh-CN" sz="1400" dirty="0"/>
          </a:p>
          <a:p>
            <a:pPr indent="-285750"/>
            <a:r>
              <a:rPr lang="zh-CN" altLang="en-US" sz="1800" dirty="0" smtClean="0"/>
              <a:t>广度优先搜索 </a:t>
            </a:r>
            <a:r>
              <a:rPr lang="en-US" altLang="zh-CN" sz="1800" dirty="0" smtClean="0"/>
              <a:t>BFS (Breadth-First Search)</a:t>
            </a:r>
          </a:p>
          <a:p>
            <a:pPr lvl="1"/>
            <a:r>
              <a:rPr lang="zh-CN" altLang="en-US" sz="1400" dirty="0" smtClean="0"/>
              <a:t>用队列实现</a:t>
            </a:r>
            <a:endParaRPr lang="en-US" altLang="zh-CN" sz="1400" dirty="0" smtClean="0"/>
          </a:p>
          <a:p>
            <a:pPr lvl="1"/>
            <a:endParaRPr lang="en-US" altLang="zh-CN" sz="1400" dirty="0" smtClean="0"/>
          </a:p>
          <a:p>
            <a:pPr lvl="1"/>
            <a:r>
              <a:rPr lang="zh-CN" altLang="en-US" sz="1400" dirty="0" smtClean="0"/>
              <a:t>优点：可以找到 “搜索深度最小” 的解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缺点：状态空间会比较大（因为要记录很多状态）</a:t>
            </a:r>
            <a:endParaRPr lang="en-US" altLang="zh-CN" sz="1400" dirty="0" smtClean="0"/>
          </a:p>
          <a:p>
            <a:pPr lvl="1"/>
            <a:endParaRPr lang="en-US" altLang="zh-CN" sz="1400" dirty="0"/>
          </a:p>
          <a:p>
            <a:r>
              <a:rPr lang="zh-CN" altLang="en-US" sz="1800" dirty="0" smtClean="0"/>
              <a:t>两种搜索方法各有千秋，要对不同情况使用不同搜索策略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37259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搜索 </a:t>
            </a:r>
            <a:r>
              <a:rPr lang="en-US" altLang="zh-CN" dirty="0" smtClean="0"/>
              <a:t>– </a:t>
            </a:r>
            <a:r>
              <a:rPr lang="zh-CN" altLang="en-US" dirty="0"/>
              <a:t>深</a:t>
            </a:r>
            <a:r>
              <a:rPr lang="zh-CN" altLang="en-US" dirty="0" smtClean="0"/>
              <a:t>搜</a:t>
            </a:r>
            <a:r>
              <a:rPr lang="en-US" altLang="zh-CN" dirty="0" smtClean="0"/>
              <a:t>/</a:t>
            </a:r>
            <a:r>
              <a:rPr lang="zh-CN" altLang="en-US" dirty="0"/>
              <a:t>广搜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smtClean="0"/>
              <a:t>N </a:t>
            </a:r>
            <a:r>
              <a:rPr lang="zh-CN" altLang="en-US" sz="1800" dirty="0" smtClean="0"/>
              <a:t>皇后问题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在一个 </a:t>
            </a:r>
            <a:r>
              <a:rPr lang="en-US" altLang="zh-CN" sz="1400" dirty="0" smtClean="0"/>
              <a:t>N*N </a:t>
            </a:r>
            <a:r>
              <a:rPr lang="zh-CN" altLang="en-US" sz="1400" dirty="0" smtClean="0"/>
              <a:t>的棋盘上放 </a:t>
            </a:r>
            <a:r>
              <a:rPr lang="en-US" altLang="zh-CN" sz="1400" dirty="0" smtClean="0"/>
              <a:t>N </a:t>
            </a:r>
            <a:r>
              <a:rPr lang="zh-CN" altLang="en-US" sz="1400" dirty="0" smtClean="0"/>
              <a:t>个互不攻击的皇后，求方案数</a:t>
            </a:r>
            <a:endParaRPr lang="en-US" altLang="zh-CN" sz="1400" dirty="0" smtClean="0"/>
          </a:p>
          <a:p>
            <a:endParaRPr lang="en-US" altLang="zh-CN" sz="1800" dirty="0" smtClean="0"/>
          </a:p>
          <a:p>
            <a:r>
              <a:rPr lang="zh-CN" altLang="en-US" sz="1800" dirty="0"/>
              <a:t>八</a:t>
            </a:r>
            <a:r>
              <a:rPr lang="zh-CN" altLang="en-US" sz="1800" dirty="0" smtClean="0"/>
              <a:t>数码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华容道问题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给一个八数码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华容道的当前状态，问最少解开棋盘的步数</a:t>
            </a:r>
            <a:endParaRPr lang="en-US" altLang="zh-CN" sz="1400" dirty="0" smtClean="0"/>
          </a:p>
          <a:p>
            <a:pPr lvl="1"/>
            <a:endParaRPr lang="en-US" altLang="zh-CN" sz="1400" dirty="0"/>
          </a:p>
          <a:p>
            <a:r>
              <a:rPr lang="zh-CN" altLang="en-US" sz="1800" dirty="0" smtClean="0"/>
              <a:t>倒水问题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有三个桶，分别为 </a:t>
            </a:r>
            <a:r>
              <a:rPr lang="en-US" altLang="zh-CN" sz="1400" dirty="0" smtClean="0"/>
              <a:t>A, B, C </a:t>
            </a:r>
            <a:r>
              <a:rPr lang="zh-CN" altLang="en-US" sz="1400" dirty="0" smtClean="0"/>
              <a:t>毫升。如何最少步数倒出 </a:t>
            </a:r>
            <a:r>
              <a:rPr lang="en-US" altLang="zh-CN" sz="1400" dirty="0" smtClean="0"/>
              <a:t>x </a:t>
            </a:r>
            <a:r>
              <a:rPr lang="zh-CN" altLang="en-US" sz="1400" dirty="0" smtClean="0"/>
              <a:t>毫升的水。</a:t>
            </a:r>
            <a:endParaRPr lang="en-US" altLang="zh-CN" sz="1400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马遍历棋盘问题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给定一个 </a:t>
            </a:r>
            <a:r>
              <a:rPr lang="en-US" altLang="zh-CN" sz="1400" dirty="0" smtClean="0"/>
              <a:t>N*M </a:t>
            </a:r>
            <a:r>
              <a:rPr lang="zh-CN" altLang="en-US" sz="1400" dirty="0" smtClean="0"/>
              <a:t>的棋盘，以及一个马的初始位置，问马是否能遍历棋盘</a:t>
            </a:r>
            <a:endParaRPr lang="en-US" altLang="zh-CN" sz="1400" dirty="0" smtClean="0"/>
          </a:p>
          <a:p>
            <a:pPr lvl="1"/>
            <a:endParaRPr lang="en-US" altLang="zh-CN" sz="1400" dirty="0"/>
          </a:p>
          <a:p>
            <a:r>
              <a:rPr lang="zh-CN" altLang="en-US" sz="1800" dirty="0" smtClean="0"/>
              <a:t>旅行商问题</a:t>
            </a:r>
            <a:endParaRPr lang="en-US" altLang="zh-CN" sz="1800" dirty="0" smtClean="0"/>
          </a:p>
          <a:p>
            <a:pPr lvl="1"/>
            <a:r>
              <a:rPr lang="zh-CN" altLang="en-US" sz="1400" dirty="0"/>
              <a:t>给定一系列城市和每对城市之间的距离，</a:t>
            </a:r>
            <a:r>
              <a:rPr lang="zh-CN" altLang="en-US" sz="1400" dirty="0" smtClean="0"/>
              <a:t>求访问每</a:t>
            </a:r>
            <a:r>
              <a:rPr lang="zh-CN" altLang="en-US" sz="1400" dirty="0"/>
              <a:t>个</a:t>
            </a:r>
            <a:r>
              <a:rPr lang="zh-CN" altLang="en-US" sz="1400" dirty="0" smtClean="0"/>
              <a:t>城市</a:t>
            </a:r>
            <a:r>
              <a:rPr lang="zh-CN" altLang="en-US" sz="1400" dirty="0"/>
              <a:t>一</a:t>
            </a:r>
            <a:r>
              <a:rPr lang="zh-CN" altLang="en-US" sz="1400" dirty="0" smtClean="0"/>
              <a:t>次，并</a:t>
            </a:r>
            <a:r>
              <a:rPr lang="zh-CN" altLang="en-US" sz="1400" dirty="0"/>
              <a:t>回到起始城市的最短回路。</a:t>
            </a:r>
          </a:p>
        </p:txBody>
      </p:sp>
    </p:spTree>
    <p:extLst>
      <p:ext uri="{BB962C8B-B14F-4D97-AF65-F5344CB8AC3E}">
        <p14:creationId xmlns:p14="http://schemas.microsoft.com/office/powerpoint/2010/main" val="384998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 </a:t>
            </a:r>
            <a:r>
              <a:rPr lang="en-US" altLang="zh-CN" dirty="0"/>
              <a:t>–</a:t>
            </a:r>
            <a:r>
              <a:rPr lang="en-US" altLang="zh-CN" dirty="0" smtClean="0"/>
              <a:t> </a:t>
            </a:r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988840"/>
            <a:ext cx="7772400" cy="4114800"/>
          </a:xfrm>
        </p:spPr>
        <p:txBody>
          <a:bodyPr/>
          <a:lstStyle/>
          <a:p>
            <a:r>
              <a:rPr lang="zh-CN" altLang="en-US" sz="1800" dirty="0" smtClean="0"/>
              <a:t>思想：</a:t>
            </a:r>
            <a:endParaRPr lang="en-US" altLang="zh-CN" sz="1800" dirty="0" smtClean="0"/>
          </a:p>
          <a:p>
            <a:pPr lvl="1"/>
            <a:r>
              <a:rPr lang="zh-CN" altLang="en-US" sz="1400" dirty="0"/>
              <a:t>分解成子</a:t>
            </a:r>
            <a:r>
              <a:rPr lang="zh-CN" altLang="en-US" sz="1400" dirty="0" smtClean="0"/>
              <a:t>问题，再合并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每个子问题只计算一次，从而达到加速</a:t>
            </a:r>
            <a:endParaRPr lang="en-US" altLang="zh-CN" sz="14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关键点：</a:t>
            </a:r>
            <a:endParaRPr lang="en-US" altLang="zh-CN" sz="1800" dirty="0" smtClean="0"/>
          </a:p>
          <a:p>
            <a:pPr lvl="1"/>
            <a:r>
              <a:rPr lang="en-US" altLang="zh-CN" sz="1400" dirty="0" smtClean="0"/>
              <a:t>1</a:t>
            </a:r>
            <a:r>
              <a:rPr lang="zh-CN" altLang="en-US" sz="1400" dirty="0"/>
              <a:t>、状态</a:t>
            </a:r>
            <a:r>
              <a:rPr lang="zh-CN" altLang="en-US" sz="1400" dirty="0" smtClean="0"/>
              <a:t>表示</a:t>
            </a:r>
            <a:endParaRPr lang="en-US" altLang="zh-CN" sz="1800" dirty="0"/>
          </a:p>
          <a:p>
            <a:pPr lvl="1"/>
            <a:r>
              <a:rPr lang="en-US" altLang="zh-CN" sz="1400" dirty="0"/>
              <a:t>2</a:t>
            </a:r>
            <a:r>
              <a:rPr lang="zh-CN" altLang="en-US" sz="1400" dirty="0"/>
              <a:t>、</a:t>
            </a:r>
            <a:r>
              <a:rPr lang="zh-CN" altLang="en-US" sz="1400" dirty="0" smtClean="0"/>
              <a:t>转移方程</a:t>
            </a:r>
            <a:endParaRPr lang="en-US" altLang="zh-CN" sz="1800" dirty="0"/>
          </a:p>
          <a:p>
            <a:pPr lvl="1"/>
            <a:r>
              <a:rPr lang="en-US" altLang="zh-CN" sz="1400" dirty="0"/>
              <a:t>3</a:t>
            </a:r>
            <a:r>
              <a:rPr lang="zh-CN" altLang="en-US" sz="1400" dirty="0"/>
              <a:t>、边界情况</a:t>
            </a:r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注意的点：</a:t>
            </a:r>
            <a:endParaRPr lang="en-US" altLang="zh-CN" sz="1800" dirty="0" smtClean="0"/>
          </a:p>
          <a:p>
            <a:pPr lvl="1"/>
            <a:r>
              <a:rPr lang="en-US" altLang="zh-CN" sz="1400" dirty="0" smtClean="0"/>
              <a:t>1</a:t>
            </a:r>
            <a:r>
              <a:rPr lang="zh-CN" altLang="en-US" sz="1400" dirty="0" smtClean="0"/>
              <a:t>、状态转移之间不能有环</a:t>
            </a:r>
            <a:endParaRPr lang="en-US" altLang="zh-CN" sz="1400" dirty="0" smtClean="0"/>
          </a:p>
          <a:p>
            <a:pPr lvl="1"/>
            <a:endParaRPr lang="en-US" altLang="zh-CN" sz="1400" dirty="0"/>
          </a:p>
          <a:p>
            <a:r>
              <a:rPr lang="zh-CN" altLang="en-US" sz="1800" dirty="0" smtClean="0"/>
              <a:t>记忆化搜索：</a:t>
            </a:r>
            <a:endParaRPr lang="en-US" altLang="zh-CN" sz="1800" dirty="0" smtClean="0"/>
          </a:p>
          <a:p>
            <a:pPr lvl="1"/>
            <a:r>
              <a:rPr lang="en-US" altLang="zh-CN" sz="1400" dirty="0" smtClean="0"/>
              <a:t>1</a:t>
            </a:r>
            <a:r>
              <a:rPr lang="zh-CN" altLang="en-US" sz="1400" dirty="0" smtClean="0"/>
              <a:t>、与动态规划思想一致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2</a:t>
            </a:r>
            <a:r>
              <a:rPr lang="zh-CN" altLang="en-US" sz="1400" dirty="0" smtClean="0"/>
              <a:t>、只是写成递归的形式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88815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凑钱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假设</a:t>
            </a:r>
            <a:r>
              <a:rPr lang="zh-CN" altLang="en-US" sz="1800" dirty="0" smtClean="0"/>
              <a:t>有 </a:t>
            </a:r>
            <a:r>
              <a:rPr lang="en-US" altLang="zh-CN" sz="1800" dirty="0" smtClean="0"/>
              <a:t>M </a:t>
            </a:r>
            <a:r>
              <a:rPr lang="zh-CN" altLang="en-US" sz="1800" dirty="0" smtClean="0"/>
              <a:t>个硬币，它们的面值分别为 </a:t>
            </a:r>
            <a:r>
              <a:rPr lang="en-US" altLang="zh-CN" sz="1800" dirty="0" smtClean="0"/>
              <a:t>A_0, A_1, … A_M-1 </a:t>
            </a:r>
            <a:r>
              <a:rPr lang="zh-CN" altLang="en-US" sz="1800" dirty="0" smtClean="0"/>
              <a:t>中。每个硬币只能用一次，问能否凑出 </a:t>
            </a:r>
            <a:r>
              <a:rPr lang="en-US" altLang="zh-CN" sz="1800" dirty="0" smtClean="0"/>
              <a:t>N </a:t>
            </a:r>
            <a:r>
              <a:rPr lang="zh-CN" altLang="en-US" sz="1800" dirty="0" smtClean="0"/>
              <a:t>块钱。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如 </a:t>
            </a:r>
            <a:r>
              <a:rPr lang="en-US" altLang="zh-CN" sz="1400" dirty="0" smtClean="0"/>
              <a:t>A = [3, 5, 2, 7, 1]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N = 11</a:t>
            </a:r>
            <a:r>
              <a:rPr lang="zh-CN" altLang="en-US" sz="1400" dirty="0" smtClean="0"/>
              <a:t>，则输出 </a:t>
            </a:r>
            <a:r>
              <a:rPr lang="en-US" altLang="zh-CN" sz="1400" dirty="0" smtClean="0"/>
              <a:t>Yes</a:t>
            </a:r>
          </a:p>
          <a:p>
            <a:pPr lvl="1"/>
            <a:endParaRPr lang="en-US" altLang="zh-CN" sz="1400" dirty="0"/>
          </a:p>
          <a:p>
            <a:r>
              <a:rPr lang="zh-CN" altLang="en-US" sz="1800" dirty="0" smtClean="0"/>
              <a:t>直观思路：深度优先搜索，枚举所有方案看看能否凑出价值 </a:t>
            </a:r>
            <a:r>
              <a:rPr lang="en-US" altLang="zh-CN" sz="1800" dirty="0" smtClean="0"/>
              <a:t>N</a:t>
            </a:r>
            <a:endParaRPr lang="en-US" altLang="zh-CN" sz="1800" dirty="0"/>
          </a:p>
          <a:p>
            <a:pPr lvl="1"/>
            <a:r>
              <a:rPr lang="zh-CN" altLang="en-US" sz="1400" dirty="0" smtClean="0"/>
              <a:t>时间复杂度 </a:t>
            </a:r>
            <a:r>
              <a:rPr lang="en-US" altLang="zh-CN" sz="1400" dirty="0" smtClean="0"/>
              <a:t>O(2^M)</a:t>
            </a:r>
          </a:p>
          <a:p>
            <a:pPr lvl="1"/>
            <a:endParaRPr lang="en-US" altLang="zh-CN" sz="1400" dirty="0"/>
          </a:p>
          <a:p>
            <a:r>
              <a:rPr lang="zh-CN" altLang="en-US" sz="1800" dirty="0" smtClean="0"/>
              <a:t>动态规划：</a:t>
            </a:r>
            <a:endParaRPr lang="en-US" altLang="zh-CN" sz="1800" dirty="0" smtClean="0"/>
          </a:p>
          <a:p>
            <a:r>
              <a:rPr lang="zh-CN" altLang="en-US" sz="1800" dirty="0"/>
              <a:t>状态：</a:t>
            </a:r>
            <a:r>
              <a:rPr lang="en-US" altLang="zh-CN" sz="1800" dirty="0"/>
              <a:t>F[i][j] </a:t>
            </a:r>
            <a:r>
              <a:rPr lang="zh-CN" altLang="en-US" sz="1800" dirty="0"/>
              <a:t>表示当前装到第 </a:t>
            </a:r>
            <a:r>
              <a:rPr lang="en-US" altLang="zh-CN" sz="1800" dirty="0"/>
              <a:t>i </a:t>
            </a:r>
            <a:r>
              <a:rPr lang="zh-CN" altLang="en-US" sz="1800" dirty="0"/>
              <a:t>个物品</a:t>
            </a:r>
            <a:r>
              <a:rPr lang="zh-CN" altLang="en-US" sz="1800" dirty="0" smtClean="0"/>
              <a:t>，能不能凑出价格 </a:t>
            </a:r>
            <a:r>
              <a:rPr lang="en-US" altLang="zh-CN" sz="1800" dirty="0" smtClean="0"/>
              <a:t>j</a:t>
            </a:r>
            <a:endParaRPr lang="zh-CN" altLang="en-US" sz="1800" dirty="0"/>
          </a:p>
          <a:p>
            <a:r>
              <a:rPr lang="zh-CN" altLang="en-US" sz="1800" dirty="0"/>
              <a:t>转移：</a:t>
            </a:r>
            <a:r>
              <a:rPr lang="en-US" altLang="zh-CN" sz="1800" dirty="0"/>
              <a:t>F[i][j] = </a:t>
            </a:r>
            <a:r>
              <a:rPr lang="en-US" altLang="zh-CN" sz="1800" dirty="0" smtClean="0"/>
              <a:t>F[i - 1][j – </a:t>
            </a:r>
            <a:r>
              <a:rPr lang="en-US" altLang="zh-CN" sz="1800" dirty="0" err="1" smtClean="0"/>
              <a:t>A_i</a:t>
            </a:r>
            <a:r>
              <a:rPr lang="en-US" altLang="zh-CN" sz="1800" dirty="0" smtClean="0"/>
              <a:t>] or F[i – 1][j]</a:t>
            </a:r>
            <a:endParaRPr lang="en-US" altLang="zh-CN" sz="1800" dirty="0"/>
          </a:p>
          <a:p>
            <a:r>
              <a:rPr lang="zh-CN" altLang="en-US" sz="1800" dirty="0"/>
              <a:t>边界：</a:t>
            </a:r>
            <a:r>
              <a:rPr lang="en-US" altLang="zh-CN" sz="1800" dirty="0"/>
              <a:t>F[0][0] = 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，其余值为 </a:t>
            </a:r>
            <a:r>
              <a:rPr lang="en-US" altLang="zh-CN" sz="1800" dirty="0" smtClean="0"/>
              <a:t>0</a:t>
            </a:r>
            <a:endParaRPr lang="en-US" altLang="zh-CN" sz="1800" dirty="0"/>
          </a:p>
          <a:p>
            <a:r>
              <a:rPr lang="zh-CN" altLang="en-US" sz="1800" dirty="0"/>
              <a:t>结果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F[M][N]</a:t>
            </a:r>
          </a:p>
          <a:p>
            <a:endParaRPr lang="en-US" altLang="zh-CN" sz="1800" dirty="0"/>
          </a:p>
          <a:p>
            <a:r>
              <a:rPr lang="zh-CN" altLang="en-US" sz="1800" dirty="0" smtClean="0"/>
              <a:t>时间复杂度 </a:t>
            </a:r>
            <a:r>
              <a:rPr lang="en-US" altLang="zh-CN" sz="1800" dirty="0" smtClean="0"/>
              <a:t>O(M*N)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59528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凑钱 </a:t>
            </a:r>
            <a:r>
              <a:rPr lang="en-US" altLang="zh-CN" dirty="0" smtClean="0"/>
              <a:t>II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假设有 </a:t>
            </a:r>
            <a:r>
              <a:rPr lang="en-US" altLang="zh-CN" sz="1800" dirty="0"/>
              <a:t>M </a:t>
            </a:r>
            <a:r>
              <a:rPr lang="zh-CN" altLang="en-US" sz="1800" dirty="0"/>
              <a:t>个硬币，它们的面值分别为 </a:t>
            </a:r>
            <a:r>
              <a:rPr lang="en-US" altLang="zh-CN" sz="1800" dirty="0"/>
              <a:t>A_0, A_1, … A_M-1 </a:t>
            </a:r>
            <a:r>
              <a:rPr lang="zh-CN" altLang="en-US" sz="1800" dirty="0"/>
              <a:t>中。每个硬币只能用一次，</a:t>
            </a:r>
            <a:r>
              <a:rPr lang="zh-CN" altLang="en-US" sz="1800" dirty="0" smtClean="0"/>
              <a:t>问凑</a:t>
            </a:r>
            <a:r>
              <a:rPr lang="zh-CN" altLang="en-US" sz="1800" dirty="0"/>
              <a:t>出 </a:t>
            </a:r>
            <a:r>
              <a:rPr lang="en-US" altLang="zh-CN" sz="1800" dirty="0"/>
              <a:t>N </a:t>
            </a:r>
            <a:r>
              <a:rPr lang="zh-CN" altLang="en-US" sz="1800" dirty="0"/>
              <a:t>块</a:t>
            </a:r>
            <a:r>
              <a:rPr lang="zh-CN" altLang="en-US" sz="1800" dirty="0" smtClean="0"/>
              <a:t>钱有多少方案数（使用相同面值的不同硬币算不同方案）</a:t>
            </a:r>
            <a:endParaRPr lang="en-US" altLang="zh-CN" sz="1800" dirty="0"/>
          </a:p>
          <a:p>
            <a:pPr lvl="1"/>
            <a:r>
              <a:rPr lang="zh-CN" altLang="en-US" sz="1400" dirty="0"/>
              <a:t>如 </a:t>
            </a:r>
            <a:r>
              <a:rPr lang="en-US" altLang="zh-CN" sz="1400" dirty="0"/>
              <a:t>A = [3, 5, 2, </a:t>
            </a:r>
            <a:r>
              <a:rPr lang="en-US" altLang="zh-CN" sz="1400" dirty="0" smtClean="0"/>
              <a:t>1, </a:t>
            </a:r>
            <a:r>
              <a:rPr lang="en-US" altLang="zh-CN" sz="1400" dirty="0"/>
              <a:t>1]</a:t>
            </a:r>
            <a:r>
              <a:rPr lang="zh-CN" altLang="en-US" sz="1400" dirty="0"/>
              <a:t>，</a:t>
            </a:r>
            <a:r>
              <a:rPr lang="en-US" altLang="zh-CN" sz="1400" dirty="0"/>
              <a:t>N = 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，</a:t>
            </a:r>
            <a:r>
              <a:rPr lang="zh-CN" altLang="en-US" sz="1400" dirty="0"/>
              <a:t>则输出 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。（两个 </a:t>
            </a:r>
            <a:r>
              <a:rPr lang="en-US" altLang="zh-CN" sz="1400" dirty="0"/>
              <a:t>{</a:t>
            </a:r>
            <a:r>
              <a:rPr lang="en-US" altLang="zh-CN" sz="1400" dirty="0" smtClean="0"/>
              <a:t>3, 1}</a:t>
            </a:r>
            <a:r>
              <a:rPr lang="zh-CN" altLang="en-US" sz="1400" dirty="0" smtClean="0"/>
              <a:t>，一个 </a:t>
            </a:r>
            <a:r>
              <a:rPr lang="en-US" altLang="zh-CN" sz="1400" dirty="0"/>
              <a:t>{</a:t>
            </a:r>
            <a:r>
              <a:rPr lang="en-US" altLang="zh-CN" sz="1400" dirty="0" smtClean="0"/>
              <a:t>2, 1, 1}</a:t>
            </a:r>
            <a:r>
              <a:rPr lang="zh-CN" altLang="en-US" sz="1400" dirty="0" smtClean="0"/>
              <a:t>）</a:t>
            </a:r>
            <a:endParaRPr lang="en-US" altLang="zh-CN" sz="1400" dirty="0"/>
          </a:p>
          <a:p>
            <a:pPr marL="457200" lvl="1" indent="0">
              <a:buNone/>
            </a:pPr>
            <a:endParaRPr lang="en-US" altLang="zh-CN" sz="1400" dirty="0"/>
          </a:p>
          <a:p>
            <a:r>
              <a:rPr lang="zh-CN" altLang="en-US" sz="1800" dirty="0" smtClean="0"/>
              <a:t>状态</a:t>
            </a:r>
            <a:r>
              <a:rPr lang="zh-CN" altLang="en-US" sz="1800" dirty="0"/>
              <a:t>：</a:t>
            </a:r>
            <a:r>
              <a:rPr lang="en-US" altLang="zh-CN" sz="1800" dirty="0"/>
              <a:t>F[i][j] </a:t>
            </a:r>
            <a:r>
              <a:rPr lang="zh-CN" altLang="en-US" sz="1800" dirty="0"/>
              <a:t>表示当前装到第 </a:t>
            </a:r>
            <a:r>
              <a:rPr lang="en-US" altLang="zh-CN" sz="1800" dirty="0"/>
              <a:t>i </a:t>
            </a:r>
            <a:r>
              <a:rPr lang="zh-CN" altLang="en-US" sz="1800" dirty="0"/>
              <a:t>个物品</a:t>
            </a:r>
            <a:r>
              <a:rPr lang="zh-CN" altLang="en-US" sz="1800" dirty="0" smtClean="0"/>
              <a:t>，凑</a:t>
            </a:r>
            <a:r>
              <a:rPr lang="zh-CN" altLang="en-US" sz="1800" dirty="0"/>
              <a:t>出价格 </a:t>
            </a:r>
            <a:r>
              <a:rPr lang="en-US" altLang="zh-CN" sz="1800" dirty="0" smtClean="0"/>
              <a:t>j </a:t>
            </a:r>
            <a:r>
              <a:rPr lang="zh-CN" altLang="en-US" sz="1800" dirty="0" smtClean="0"/>
              <a:t>的方案数</a:t>
            </a:r>
            <a:endParaRPr lang="zh-CN" altLang="en-US" sz="1800" dirty="0"/>
          </a:p>
          <a:p>
            <a:r>
              <a:rPr lang="zh-CN" altLang="en-US" sz="1800" dirty="0"/>
              <a:t>转移：</a:t>
            </a:r>
            <a:r>
              <a:rPr lang="en-US" altLang="zh-CN" sz="1800" dirty="0"/>
              <a:t>F[i][j] </a:t>
            </a:r>
            <a:r>
              <a:rPr lang="en-US" altLang="zh-CN" sz="1800" dirty="0" smtClean="0"/>
              <a:t>= </a:t>
            </a:r>
            <a:r>
              <a:rPr lang="en-US" altLang="zh-CN" sz="1800" dirty="0" smtClean="0"/>
              <a:t>F[i </a:t>
            </a:r>
            <a:r>
              <a:rPr lang="en-US" altLang="zh-CN" sz="1800" dirty="0"/>
              <a:t>- 1][j – </a:t>
            </a:r>
            <a:r>
              <a:rPr lang="en-US" altLang="zh-CN" sz="1800" dirty="0" err="1"/>
              <a:t>A_i</a:t>
            </a:r>
            <a:r>
              <a:rPr lang="en-US" altLang="zh-CN" sz="1800" dirty="0" smtClean="0"/>
              <a:t>] + F[i – 1][j]</a:t>
            </a:r>
            <a:endParaRPr lang="en-US" altLang="zh-CN" sz="1800" dirty="0"/>
          </a:p>
          <a:p>
            <a:r>
              <a:rPr lang="zh-CN" altLang="en-US" sz="1800" dirty="0"/>
              <a:t>边界：</a:t>
            </a:r>
            <a:r>
              <a:rPr lang="en-US" altLang="zh-CN" sz="1800" dirty="0"/>
              <a:t>F[0][0] = 1</a:t>
            </a:r>
            <a:r>
              <a:rPr lang="zh-CN" altLang="en-US" sz="1800" dirty="0"/>
              <a:t>，其余值为 </a:t>
            </a:r>
            <a:r>
              <a:rPr lang="en-US" altLang="zh-CN" sz="1800" dirty="0"/>
              <a:t>0</a:t>
            </a:r>
          </a:p>
          <a:p>
            <a:r>
              <a:rPr lang="zh-CN" altLang="en-US" sz="1800" dirty="0"/>
              <a:t>结果：</a:t>
            </a:r>
            <a:r>
              <a:rPr lang="en-US" altLang="zh-CN" sz="1800" dirty="0"/>
              <a:t>F[M][N]</a:t>
            </a:r>
          </a:p>
          <a:p>
            <a:endParaRPr lang="en-US" altLang="zh-CN" sz="1800" dirty="0"/>
          </a:p>
          <a:p>
            <a:r>
              <a:rPr lang="zh-CN" altLang="en-US" sz="1800" dirty="0"/>
              <a:t>时间复杂度 </a:t>
            </a:r>
            <a:r>
              <a:rPr lang="en-US" altLang="zh-CN" sz="1800" dirty="0"/>
              <a:t>O(M*N)</a:t>
            </a:r>
          </a:p>
          <a:p>
            <a:pPr marL="0" indent="0">
              <a:buNone/>
            </a:pPr>
            <a:endParaRPr lang="en-US" altLang="zh-CN" sz="1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4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 </a:t>
            </a:r>
            <a:r>
              <a:rPr lang="en-US" altLang="zh-CN" dirty="0" smtClean="0"/>
              <a:t>– 01</a:t>
            </a:r>
            <a:r>
              <a:rPr lang="zh-CN" altLang="en-US" dirty="0" smtClean="0"/>
              <a:t>背包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87624" y="1988840"/>
            <a:ext cx="7772400" cy="4114800"/>
          </a:xfrm>
        </p:spPr>
        <p:txBody>
          <a:bodyPr/>
          <a:lstStyle/>
          <a:p>
            <a:r>
              <a:rPr lang="zh-CN" altLang="en-US" sz="1800" dirty="0"/>
              <a:t>有一个包和 </a:t>
            </a:r>
            <a:r>
              <a:rPr lang="en-US" altLang="zh-CN" sz="1800" dirty="0"/>
              <a:t>N </a:t>
            </a:r>
            <a:r>
              <a:rPr lang="zh-CN" altLang="en-US" sz="1800" dirty="0"/>
              <a:t>个物品，包的容量为 </a:t>
            </a:r>
            <a:r>
              <a:rPr lang="en-US" altLang="zh-CN" sz="1800" dirty="0"/>
              <a:t>M</a:t>
            </a:r>
            <a:r>
              <a:rPr lang="zh-CN" altLang="en-US" sz="1800" dirty="0"/>
              <a:t>，每个物品的提交为 </a:t>
            </a:r>
            <a:r>
              <a:rPr lang="en-US" altLang="zh-CN" sz="1800" dirty="0"/>
              <a:t>Vi</a:t>
            </a:r>
            <a:r>
              <a:rPr lang="zh-CN" altLang="en-US" sz="1800" dirty="0"/>
              <a:t>，价值为 </a:t>
            </a:r>
            <a:r>
              <a:rPr lang="en-US" altLang="zh-CN" sz="1800" dirty="0"/>
              <a:t>Ci</a:t>
            </a:r>
            <a:r>
              <a:rPr lang="zh-CN" altLang="en-US" sz="1800" dirty="0"/>
              <a:t>。问当从这 </a:t>
            </a:r>
            <a:r>
              <a:rPr lang="en-US" altLang="zh-CN" sz="1800" dirty="0"/>
              <a:t>N </a:t>
            </a:r>
            <a:r>
              <a:rPr lang="zh-CN" altLang="en-US" sz="1800" dirty="0"/>
              <a:t>个物品中选择多个物品放在包里而物品体积总数不超过包的容量 </a:t>
            </a:r>
            <a:r>
              <a:rPr lang="en-US" altLang="zh-CN" sz="1800" dirty="0"/>
              <a:t>M </a:t>
            </a:r>
            <a:r>
              <a:rPr lang="zh-CN" altLang="en-US" sz="1800" dirty="0"/>
              <a:t>时，能够得到的最大价值是多少</a:t>
            </a:r>
            <a:r>
              <a:rPr lang="zh-CN" altLang="en-US" sz="1800" dirty="0" smtClean="0"/>
              <a:t>？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之所以叫 “</a:t>
            </a:r>
            <a:r>
              <a:rPr lang="en-US" altLang="zh-CN" sz="1400" dirty="0" smtClean="0"/>
              <a:t>01</a:t>
            </a:r>
            <a:r>
              <a:rPr lang="zh-CN" altLang="en-US" sz="1400" dirty="0" smtClean="0"/>
              <a:t>背包” 是因为每个物品只能选一次或不选。</a:t>
            </a:r>
            <a:endParaRPr lang="en-US" altLang="zh-CN" sz="1400" dirty="0"/>
          </a:p>
          <a:p>
            <a:endParaRPr lang="en-US" altLang="zh-CN" sz="1800" dirty="0"/>
          </a:p>
          <a:p>
            <a:r>
              <a:rPr lang="zh-CN" altLang="en-US" sz="1800" dirty="0" smtClean="0"/>
              <a:t>状态：</a:t>
            </a:r>
            <a:r>
              <a:rPr lang="en-US" altLang="zh-CN" sz="1800" dirty="0" smtClean="0"/>
              <a:t>F[i][j] </a:t>
            </a:r>
            <a:r>
              <a:rPr lang="zh-CN" altLang="en-US" sz="1800" dirty="0" smtClean="0"/>
              <a:t>表示当前装到第 </a:t>
            </a:r>
            <a:r>
              <a:rPr lang="en-US" altLang="zh-CN" sz="1800" dirty="0" smtClean="0"/>
              <a:t>i </a:t>
            </a:r>
            <a:r>
              <a:rPr lang="zh-CN" altLang="en-US" sz="1800" dirty="0" smtClean="0"/>
              <a:t>个物品，装了容量恰好为 </a:t>
            </a:r>
            <a:r>
              <a:rPr lang="en-US" altLang="zh-CN" sz="1800" dirty="0" smtClean="0"/>
              <a:t>j </a:t>
            </a:r>
            <a:r>
              <a:rPr lang="zh-CN" altLang="en-US" sz="1800" dirty="0" smtClean="0"/>
              <a:t>的最大价值</a:t>
            </a:r>
          </a:p>
          <a:p>
            <a:r>
              <a:rPr lang="zh-CN" altLang="en-US" sz="1800" dirty="0" smtClean="0"/>
              <a:t>转移：</a:t>
            </a:r>
            <a:r>
              <a:rPr lang="en-US" altLang="zh-CN" sz="1800" dirty="0" smtClean="0"/>
              <a:t>F[i][j] = max(F[i - 1][j], F[i - 1][j - Vi] + Ci)</a:t>
            </a:r>
          </a:p>
          <a:p>
            <a:r>
              <a:rPr lang="zh-CN" altLang="en-US" sz="1800" dirty="0" smtClean="0"/>
              <a:t>边界：</a:t>
            </a:r>
            <a:r>
              <a:rPr lang="en-US" altLang="zh-CN" sz="1800" dirty="0" smtClean="0"/>
              <a:t>F[0][0] = 0</a:t>
            </a:r>
            <a:r>
              <a:rPr lang="zh-CN" altLang="en-US" sz="1800" dirty="0" smtClean="0"/>
              <a:t>，其余值为无穷小</a:t>
            </a:r>
            <a:endParaRPr lang="en-US" altLang="zh-CN" sz="1800" dirty="0" smtClean="0"/>
          </a:p>
          <a:p>
            <a:r>
              <a:rPr lang="zh-CN" altLang="en-US" sz="1800" dirty="0" smtClean="0"/>
              <a:t>结果：</a:t>
            </a:r>
            <a:r>
              <a:rPr lang="en-US" altLang="zh-CN" sz="1800" dirty="0" smtClean="0"/>
              <a:t>max{F[N][i]}, 0 &lt;= i &lt;= M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5658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完全背包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87624" y="1988840"/>
            <a:ext cx="7772400" cy="4114800"/>
          </a:xfrm>
        </p:spPr>
        <p:txBody>
          <a:bodyPr/>
          <a:lstStyle/>
          <a:p>
            <a:r>
              <a:rPr lang="zh-CN" altLang="en-US" sz="1800" dirty="0"/>
              <a:t>有一个包和 </a:t>
            </a:r>
            <a:r>
              <a:rPr lang="en-US" altLang="zh-CN" sz="1800" dirty="0"/>
              <a:t>N </a:t>
            </a:r>
            <a:r>
              <a:rPr lang="zh-CN" altLang="en-US" sz="1800" dirty="0"/>
              <a:t>个物品，包的容量为 </a:t>
            </a:r>
            <a:r>
              <a:rPr lang="en-US" altLang="zh-CN" sz="1800" dirty="0"/>
              <a:t>M</a:t>
            </a:r>
            <a:r>
              <a:rPr lang="zh-CN" altLang="en-US" sz="1800" dirty="0"/>
              <a:t>，每个物品的提交为 </a:t>
            </a:r>
            <a:r>
              <a:rPr lang="en-US" altLang="zh-CN" sz="1800" dirty="0"/>
              <a:t>Vi</a:t>
            </a:r>
            <a:r>
              <a:rPr lang="zh-CN" altLang="en-US" sz="1800" dirty="0"/>
              <a:t>，价值为 </a:t>
            </a:r>
            <a:r>
              <a:rPr lang="en-US" altLang="zh-CN" sz="1800" dirty="0"/>
              <a:t>Ci</a:t>
            </a:r>
            <a:r>
              <a:rPr lang="zh-CN" altLang="en-US" sz="1800" dirty="0"/>
              <a:t>。问当从这 </a:t>
            </a:r>
            <a:r>
              <a:rPr lang="en-US" altLang="zh-CN" sz="1800" dirty="0"/>
              <a:t>N </a:t>
            </a:r>
            <a:r>
              <a:rPr lang="zh-CN" altLang="en-US" sz="1800" dirty="0"/>
              <a:t>个物品中选择多个</a:t>
            </a:r>
            <a:r>
              <a:rPr lang="zh-CN" altLang="en-US" sz="1800" dirty="0" smtClean="0"/>
              <a:t>物品，</a:t>
            </a:r>
            <a:r>
              <a:rPr lang="zh-CN" altLang="en-US" sz="1800" dirty="0" smtClean="0">
                <a:solidFill>
                  <a:srgbClr val="FF0000"/>
                </a:solidFill>
              </a:rPr>
              <a:t>每个物品能被选多次</a:t>
            </a:r>
            <a:r>
              <a:rPr lang="zh-CN" altLang="en-US" sz="1800" dirty="0" smtClean="0"/>
              <a:t>，放</a:t>
            </a:r>
            <a:r>
              <a:rPr lang="zh-CN" altLang="en-US" sz="1800" dirty="0"/>
              <a:t>在包里而物品体积总数不超过包的容量 </a:t>
            </a:r>
            <a:r>
              <a:rPr lang="en-US" altLang="zh-CN" sz="1800" dirty="0"/>
              <a:t>M </a:t>
            </a:r>
            <a:r>
              <a:rPr lang="zh-CN" altLang="en-US" sz="1800" dirty="0"/>
              <a:t>时，能够得到的最大价值是多少</a:t>
            </a:r>
            <a:r>
              <a:rPr lang="zh-CN" altLang="en-US" sz="1800" dirty="0" smtClean="0"/>
              <a:t>？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/>
              <a:t>状态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F[i</a:t>
            </a:r>
            <a:r>
              <a:rPr lang="en-US" altLang="zh-CN" sz="1800" dirty="0"/>
              <a:t>][j] </a:t>
            </a:r>
            <a:r>
              <a:rPr lang="zh-CN" altLang="en-US" sz="1800" dirty="0"/>
              <a:t>表示当前装到第 </a:t>
            </a:r>
            <a:r>
              <a:rPr lang="en-US" altLang="zh-CN" sz="1800" dirty="0"/>
              <a:t>i </a:t>
            </a:r>
            <a:r>
              <a:rPr lang="zh-CN" altLang="en-US" sz="1800" dirty="0"/>
              <a:t>个物品，装了容量为 </a:t>
            </a:r>
            <a:r>
              <a:rPr lang="en-US" altLang="zh-CN" sz="1800" dirty="0"/>
              <a:t>j </a:t>
            </a:r>
            <a:r>
              <a:rPr lang="zh-CN" altLang="en-US" sz="1800" dirty="0"/>
              <a:t>的最大价值</a:t>
            </a:r>
          </a:p>
          <a:p>
            <a:r>
              <a:rPr lang="zh-CN" altLang="en-US" sz="1800" dirty="0"/>
              <a:t>转移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F[i</a:t>
            </a:r>
            <a:r>
              <a:rPr lang="en-US" altLang="zh-CN" sz="1800" dirty="0"/>
              <a:t>][j] = </a:t>
            </a:r>
            <a:r>
              <a:rPr lang="en-US" altLang="zh-CN" sz="1800" dirty="0" smtClean="0"/>
              <a:t>max(F[i - 1</a:t>
            </a:r>
            <a:r>
              <a:rPr lang="en-US" altLang="zh-CN" sz="1800" dirty="0"/>
              <a:t>][j</a:t>
            </a:r>
            <a:r>
              <a:rPr lang="en-US" altLang="zh-CN" sz="1800" dirty="0" smtClean="0"/>
              <a:t>], F[i - 1</a:t>
            </a:r>
            <a:r>
              <a:rPr lang="en-US" altLang="zh-CN" sz="1800" dirty="0"/>
              <a:t>][</a:t>
            </a:r>
            <a:r>
              <a:rPr lang="en-US" altLang="zh-CN" sz="1800" dirty="0" smtClean="0"/>
              <a:t>j - Vi</a:t>
            </a:r>
            <a:r>
              <a:rPr lang="en-US" altLang="zh-CN" sz="1800" dirty="0"/>
              <a:t>] + </a:t>
            </a:r>
            <a:r>
              <a:rPr lang="en-US" altLang="zh-CN" sz="1800" dirty="0" smtClean="0"/>
              <a:t>Ci, </a:t>
            </a:r>
            <a:r>
              <a:rPr lang="en-US" altLang="zh-CN" sz="1800" dirty="0">
                <a:solidFill>
                  <a:srgbClr val="FF0000"/>
                </a:solidFill>
              </a:rPr>
              <a:t>F[i][</a:t>
            </a:r>
            <a:r>
              <a:rPr lang="en-US" altLang="zh-CN" sz="1800" dirty="0" smtClean="0">
                <a:solidFill>
                  <a:srgbClr val="FF0000"/>
                </a:solidFill>
              </a:rPr>
              <a:t>j - Vi</a:t>
            </a:r>
            <a:r>
              <a:rPr lang="en-US" altLang="zh-CN" sz="1800" dirty="0">
                <a:solidFill>
                  <a:srgbClr val="FF0000"/>
                </a:solidFill>
              </a:rPr>
              <a:t>] + </a:t>
            </a:r>
            <a:r>
              <a:rPr lang="en-US" altLang="zh-CN" sz="1800" dirty="0" smtClean="0">
                <a:solidFill>
                  <a:srgbClr val="FF0000"/>
                </a:solidFill>
              </a:rPr>
              <a:t>Ci</a:t>
            </a:r>
            <a:r>
              <a:rPr lang="en-US" altLang="zh-CN" sz="1800" dirty="0" smtClean="0"/>
              <a:t>)</a:t>
            </a:r>
            <a:endParaRPr lang="en-US" altLang="zh-CN" sz="1800" dirty="0"/>
          </a:p>
          <a:p>
            <a:r>
              <a:rPr lang="zh-CN" altLang="en-US" sz="1800" dirty="0"/>
              <a:t>边界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F[0</a:t>
            </a:r>
            <a:r>
              <a:rPr lang="en-US" altLang="zh-CN" sz="1800" dirty="0"/>
              <a:t>][0] = 0</a:t>
            </a:r>
          </a:p>
          <a:p>
            <a:r>
              <a:rPr lang="zh-CN" altLang="en-US" sz="1800" dirty="0"/>
              <a:t>结果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max{F[N</a:t>
            </a:r>
            <a:r>
              <a:rPr lang="en-US" altLang="zh-CN" sz="1800" dirty="0"/>
              <a:t>][i]}, 0 &lt;= i &lt;= M</a:t>
            </a:r>
          </a:p>
        </p:txBody>
      </p:sp>
    </p:spTree>
    <p:extLst>
      <p:ext uri="{BB962C8B-B14F-4D97-AF65-F5344CB8AC3E}">
        <p14:creationId xmlns:p14="http://schemas.microsoft.com/office/powerpoint/2010/main" val="110839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Office 主题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 主题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Office 主题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566</TotalTime>
  <Words>1662</Words>
  <Application>Microsoft Office PowerPoint</Application>
  <PresentationFormat>全屏显示(4:3)</PresentationFormat>
  <Paragraphs>168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Blends</vt:lpstr>
      <vt:lpstr>高级语言程序设计II</vt:lpstr>
      <vt:lpstr>本次内容</vt:lpstr>
      <vt:lpstr>搜索</vt:lpstr>
      <vt:lpstr>搜索 – 深搜/广搜？</vt:lpstr>
      <vt:lpstr>动态规划 – 回顾</vt:lpstr>
      <vt:lpstr>动态规划 – 凑钱</vt:lpstr>
      <vt:lpstr>动态规划 – 凑钱 II</vt:lpstr>
      <vt:lpstr>动态规划 – 01背包</vt:lpstr>
      <vt:lpstr>动态规划 – 完全背包</vt:lpstr>
      <vt:lpstr>动态规划 – 时间复杂度</vt:lpstr>
      <vt:lpstr>动态规划 – 矩阵链乘</vt:lpstr>
      <vt:lpstr>动态规划 – 记录路径</vt:lpstr>
      <vt:lpstr>动态规划 – 传纸条</vt:lpstr>
      <vt:lpstr>动态规划 – 传纸条</vt:lpstr>
      <vt:lpstr>动态规划 – 传纸条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高级语言程序设计II</dc:title>
  <cp:lastModifiedBy>Pkqs90</cp:lastModifiedBy>
  <cp:revision>696</cp:revision>
  <dcterms:modified xsi:type="dcterms:W3CDTF">2016-03-29T09:12:47Z</dcterms:modified>
</cp:coreProperties>
</file>