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308" r:id="rId4"/>
    <p:sldId id="301" r:id="rId5"/>
    <p:sldId id="304" r:id="rId6"/>
    <p:sldId id="312" r:id="rId7"/>
    <p:sldId id="302" r:id="rId8"/>
    <p:sldId id="303" r:id="rId9"/>
    <p:sldId id="305" r:id="rId10"/>
    <p:sldId id="309" r:id="rId11"/>
    <p:sldId id="310" r:id="rId12"/>
    <p:sldId id="311" r:id="rId13"/>
    <p:sldId id="313" r:id="rId14"/>
    <p:sldId id="314" r:id="rId15"/>
    <p:sldId id="319" r:id="rId16"/>
    <p:sldId id="315" r:id="rId17"/>
    <p:sldId id="316" r:id="rId18"/>
    <p:sldId id="317" r:id="rId19"/>
    <p:sldId id="31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91" autoAdjust="0"/>
    <p:restoredTop sz="95190" autoAdjust="0"/>
  </p:normalViewPr>
  <p:slideViewPr>
    <p:cSldViewPr>
      <p:cViewPr varScale="1">
        <p:scale>
          <a:sx n="84" d="100"/>
          <a:sy n="84" d="100"/>
        </p:scale>
        <p:origin x="8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32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2016/4/13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 </a:t>
            </a:r>
            <a:r>
              <a:rPr lang="en-US" altLang="zh-CN" smtClean="0"/>
              <a:t>&amp; </a:t>
            </a:r>
            <a:r>
              <a:rPr lang="zh-CN" altLang="en-US" smtClean="0"/>
              <a:t>邵蔚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r>
              <a:rPr lang="en-US" altLang="zh-CN" dirty="0"/>
              <a:t>——Dijkstra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V</a:t>
            </a:r>
            <a:r>
              <a:rPr lang="zh-CN" altLang="en-US" dirty="0" smtClean="0"/>
              <a:t>次：</a:t>
            </a:r>
            <a:endParaRPr lang="en-US" altLang="zh-CN" dirty="0" smtClean="0"/>
          </a:p>
          <a:p>
            <a:pPr lvl="1"/>
            <a:r>
              <a:rPr lang="zh-CN" altLang="en-US" dirty="0"/>
              <a:t>选</a:t>
            </a:r>
            <a:r>
              <a:rPr lang="zh-CN" altLang="en-US" dirty="0" smtClean="0"/>
              <a:t>取距离起点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最近的点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/>
              <a:t>更</a:t>
            </a:r>
            <a:r>
              <a:rPr lang="zh-CN" altLang="en-US" dirty="0" smtClean="0"/>
              <a:t>新</a:t>
            </a:r>
            <a:r>
              <a:rPr lang="en-US" altLang="zh-CN" dirty="0" smtClean="0"/>
              <a:t>B</a:t>
            </a:r>
            <a:r>
              <a:rPr lang="zh-CN" altLang="en-US" dirty="0" smtClean="0"/>
              <a:t>相邻点的距离</a:t>
            </a:r>
            <a:endParaRPr lang="en-US" altLang="zh-CN" dirty="0" smtClean="0"/>
          </a:p>
          <a:p>
            <a:pPr lvl="1"/>
            <a:r>
              <a:rPr lang="zh-CN" altLang="en-US" dirty="0"/>
              <a:t>删</a:t>
            </a:r>
            <a:r>
              <a:rPr lang="zh-CN" altLang="en-US" dirty="0" smtClean="0"/>
              <a:t>除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时</a:t>
            </a:r>
            <a:r>
              <a:rPr lang="zh-CN" altLang="en-US" dirty="0" smtClean="0"/>
              <a:t>间复杂度：</a:t>
            </a:r>
            <a:r>
              <a:rPr lang="en-US" altLang="zh-CN" dirty="0" smtClean="0"/>
              <a:t>O(V^2)</a:t>
            </a:r>
          </a:p>
        </p:txBody>
      </p:sp>
    </p:spTree>
    <p:extLst>
      <p:ext uri="{BB962C8B-B14F-4D97-AF65-F5344CB8AC3E}">
        <p14:creationId xmlns:p14="http://schemas.microsoft.com/office/powerpoint/2010/main" val="11327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r>
              <a:rPr lang="en-US" altLang="zh-CN" dirty="0"/>
              <a:t>——Dijkstra</a:t>
            </a:r>
            <a:endParaRPr lang="zh-CN" altLang="en-US" dirty="0"/>
          </a:p>
        </p:txBody>
      </p:sp>
      <p:pic>
        <p:nvPicPr>
          <p:cNvPr id="4" name="Picture 2" descr="http://images.cnitblog.com/blog/288799/201305/26171423-2b7544ddfbbb4b8d825ff571bd665b8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2093192"/>
            <a:ext cx="31908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43188" y="2708920"/>
            <a:ext cx="54290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起点：</a:t>
            </a:r>
            <a:r>
              <a:rPr lang="en-US" altLang="zh-CN" sz="2800" dirty="0" smtClean="0"/>
              <a:t>0 </a:t>
            </a:r>
          </a:p>
          <a:p>
            <a:r>
              <a:rPr lang="en-US" altLang="zh-CN" sz="2800" dirty="0" smtClean="0"/>
              <a:t>D[1]=100, D[4]=10, D[2]=30</a:t>
            </a:r>
          </a:p>
          <a:p>
            <a:r>
              <a:rPr lang="zh-CN" altLang="en-US" sz="2800" dirty="0" smtClean="0"/>
              <a:t>①</a:t>
            </a:r>
            <a:r>
              <a:rPr lang="zh-CN" altLang="en-US" sz="2800" dirty="0"/>
              <a:t>选</a:t>
            </a:r>
            <a:r>
              <a:rPr lang="zh-CN" altLang="en-US" sz="2800" dirty="0" smtClean="0"/>
              <a:t>取</a:t>
            </a:r>
            <a:r>
              <a:rPr lang="en-US" altLang="zh-CN" sz="2800" dirty="0" smtClean="0"/>
              <a:t>4, </a:t>
            </a:r>
            <a:r>
              <a:rPr lang="zh-CN" altLang="en-US" sz="2800" dirty="0" smtClean="0"/>
              <a:t>更新</a:t>
            </a:r>
            <a:r>
              <a:rPr lang="en-US" altLang="zh-CN" sz="2800" dirty="0" smtClean="0"/>
              <a:t>D[3]=60</a:t>
            </a:r>
          </a:p>
          <a:p>
            <a:r>
              <a:rPr lang="zh-CN" altLang="en-US" sz="2800" dirty="0" smtClean="0"/>
              <a:t>②选取</a:t>
            </a:r>
            <a:r>
              <a:rPr lang="en-US" altLang="zh-CN" sz="2800" dirty="0" smtClean="0"/>
              <a:t>2, </a:t>
            </a:r>
            <a:r>
              <a:rPr lang="zh-CN" altLang="en-US" sz="2800" dirty="0" smtClean="0"/>
              <a:t>更新</a:t>
            </a:r>
            <a:r>
              <a:rPr lang="en-US" altLang="zh-CN" sz="2800" dirty="0" smtClean="0"/>
              <a:t>D[1]=90, D[3]</a:t>
            </a:r>
            <a:r>
              <a:rPr lang="zh-CN" altLang="en-US" sz="2800" dirty="0" smtClean="0"/>
              <a:t>不变</a:t>
            </a:r>
            <a:endParaRPr lang="en-US" altLang="zh-CN" sz="2800" dirty="0" smtClean="0"/>
          </a:p>
          <a:p>
            <a:r>
              <a:rPr lang="zh-CN" altLang="en-US" sz="2800" dirty="0" smtClean="0"/>
              <a:t>③选取</a:t>
            </a:r>
            <a:r>
              <a:rPr lang="en-US" altLang="zh-CN" sz="2800" dirty="0" smtClean="0"/>
              <a:t>3, </a:t>
            </a:r>
            <a:r>
              <a:rPr lang="zh-CN" altLang="en-US" sz="2800" dirty="0" smtClean="0"/>
              <a:t>更新</a:t>
            </a:r>
            <a:r>
              <a:rPr lang="en-US" altLang="zh-CN" sz="2800" dirty="0" smtClean="0"/>
              <a:t>D[1]=70</a:t>
            </a:r>
          </a:p>
          <a:p>
            <a:endParaRPr lang="en-US" altLang="zh-CN" sz="2800" dirty="0"/>
          </a:p>
          <a:p>
            <a:r>
              <a:rPr lang="zh-CN" altLang="en-US" sz="2800" dirty="0"/>
              <a:t>结</a:t>
            </a:r>
            <a:r>
              <a:rPr lang="zh-CN" altLang="en-US" sz="2800" dirty="0" smtClean="0"/>
              <a:t>果：</a:t>
            </a:r>
            <a:r>
              <a:rPr lang="en-US" altLang="zh-CN" sz="2800" dirty="0" smtClean="0"/>
              <a:t>D[1]=70, D[2]=30,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D[3]=60, D[4]=10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78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r>
              <a:rPr lang="en-US" altLang="zh-CN" dirty="0"/>
              <a:t>——Dijkstra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*进阶：</a:t>
            </a:r>
            <a:endParaRPr lang="en-US" altLang="zh-CN" dirty="0" smtClean="0"/>
          </a:p>
          <a:p>
            <a:pPr lvl="1"/>
            <a:r>
              <a:rPr lang="zh-CN" altLang="en-US" dirty="0"/>
              <a:t>哪</a:t>
            </a:r>
            <a:r>
              <a:rPr lang="zh-CN" altLang="en-US" dirty="0" smtClean="0"/>
              <a:t>些步骤可能简化复杂度？</a:t>
            </a:r>
            <a:endParaRPr lang="en-US" altLang="zh-CN" dirty="0"/>
          </a:p>
          <a:p>
            <a:pPr lvl="1"/>
            <a:r>
              <a:rPr lang="zh-CN" altLang="en-US" dirty="0" smtClean="0"/>
              <a:t>有什么数据结构能够应用？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62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</a:t>
            </a:r>
            <a:r>
              <a:rPr lang="zh-CN" altLang="en-US" dirty="0" smtClean="0"/>
              <a:t>路</a:t>
            </a:r>
            <a:r>
              <a:rPr lang="en-US" altLang="zh-CN" dirty="0" smtClean="0"/>
              <a:t>——Bellman-Ford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9672" y="2492896"/>
            <a:ext cx="59766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思考：</a:t>
            </a:r>
            <a:endParaRPr lang="en-US" altLang="zh-CN" sz="4000" dirty="0" smtClean="0"/>
          </a:p>
          <a:p>
            <a:endParaRPr lang="en-US" altLang="zh-CN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最短路每个顶点只过一次，即最多经过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条边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49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r>
              <a:rPr lang="en-US" altLang="zh-CN" dirty="0" smtClean="0"/>
              <a:t>——Bellman-Ford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</a:t>
            </a:r>
            <a:r>
              <a:rPr lang="en-US" altLang="zh-CN" dirty="0" smtClean="0"/>
              <a:t>V</a:t>
            </a:r>
            <a:r>
              <a:rPr lang="zh-CN" altLang="en-US" dirty="0" smtClean="0"/>
              <a:t>次：</a:t>
            </a:r>
            <a:endParaRPr lang="en-US" altLang="zh-CN" dirty="0" smtClean="0"/>
          </a:p>
          <a:p>
            <a:pPr lvl="1"/>
            <a:r>
              <a:rPr lang="zh-CN" altLang="en-US" dirty="0"/>
              <a:t>对所有</a:t>
            </a:r>
            <a:r>
              <a:rPr lang="zh-CN" altLang="en-US" dirty="0" smtClean="0"/>
              <a:t>边进行松弛操作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if(dis[u]+g[u][v]&lt;dis[v])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dis[v]=dis[u]+g[u][v];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时间复杂度：</a:t>
            </a:r>
            <a:r>
              <a:rPr lang="en-US" altLang="zh-CN" dirty="0" smtClean="0"/>
              <a:t>O(VE)</a:t>
            </a:r>
          </a:p>
          <a:p>
            <a:pPr marL="457200" lvl="1" indent="0">
              <a:buNone/>
            </a:pPr>
            <a:r>
              <a:rPr lang="zh-CN" altLang="en-US" dirty="0"/>
              <a:t>优</a:t>
            </a:r>
            <a:r>
              <a:rPr lang="zh-CN" altLang="en-US" dirty="0" smtClean="0"/>
              <a:t>点：可以处理负权图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07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r>
              <a:rPr lang="en-US" altLang="zh-CN" dirty="0" smtClean="0"/>
              <a:t>——Bellman-Ford</a:t>
            </a:r>
            <a:endParaRPr lang="zh-CN" altLang="en-US" dirty="0"/>
          </a:p>
        </p:txBody>
      </p:sp>
      <p:pic>
        <p:nvPicPr>
          <p:cNvPr id="4" name="Picture 2" descr="http://images.cnitblog.com/blog/288799/201305/26171423-2b7544ddfbbb4b8d825ff571bd665b8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2093192"/>
            <a:ext cx="31908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79512" y="2492896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起点：</a:t>
            </a:r>
            <a:r>
              <a:rPr lang="en-US" altLang="zh-CN" sz="2400" dirty="0" smtClean="0"/>
              <a:t>0 </a:t>
            </a:r>
          </a:p>
          <a:p>
            <a:r>
              <a:rPr lang="zh-CN" altLang="en-US" sz="2400" dirty="0" smtClean="0"/>
              <a:t>①</a:t>
            </a:r>
            <a:r>
              <a:rPr lang="en-US" altLang="zh-CN" sz="2400" dirty="0" smtClean="0"/>
              <a:t>:D[1]=100,D[2]=30,D[3]=INF,D[4]=10</a:t>
            </a:r>
          </a:p>
          <a:p>
            <a:r>
              <a:rPr lang="zh-CN" altLang="en-US" sz="2400" dirty="0" smtClean="0"/>
              <a:t>②</a:t>
            </a:r>
            <a:r>
              <a:rPr lang="en-US" altLang="zh-CN" sz="2400" dirty="0" smtClean="0"/>
              <a:t>:D[1]=90,D[2]=30,D[3]=60,D[4]=10</a:t>
            </a:r>
          </a:p>
          <a:p>
            <a:r>
              <a:rPr lang="zh-CN" altLang="en-US" sz="2400" dirty="0" smtClean="0"/>
              <a:t>③</a:t>
            </a:r>
            <a:r>
              <a:rPr lang="en-US" altLang="zh-CN" sz="2400" dirty="0" smtClean="0"/>
              <a:t>:D[1]=70,D[2]=30,D[3]=60,D[4]=10</a:t>
            </a:r>
          </a:p>
        </p:txBody>
      </p:sp>
    </p:spTree>
    <p:extLst>
      <p:ext uri="{BB962C8B-B14F-4D97-AF65-F5344CB8AC3E}">
        <p14:creationId xmlns:p14="http://schemas.microsoft.com/office/powerpoint/2010/main" val="5989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r>
              <a:rPr lang="en-US" altLang="zh-CN" dirty="0" smtClean="0"/>
              <a:t>——Bellman-Ford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*进阶：</a:t>
            </a:r>
            <a:r>
              <a:rPr lang="en-US" altLang="zh-CN" dirty="0" smtClean="0"/>
              <a:t>SPFA</a:t>
            </a:r>
          </a:p>
          <a:p>
            <a:pPr lvl="1"/>
            <a:r>
              <a:rPr lang="zh-CN" altLang="en-US" dirty="0" smtClean="0"/>
              <a:t>用队列减少冗余的松弛操作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74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多源最短路</a:t>
            </a:r>
            <a:r>
              <a:rPr lang="en-US" altLang="zh-CN" dirty="0"/>
              <a:t>——Floyd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f[k][i][j]=min(f[k-1][i][j],f[k-1][i][k]+f[k-1][k][j</a:t>
            </a:r>
            <a:r>
              <a:rPr lang="en-US" altLang="zh-CN" sz="2400" dirty="0" smtClean="0"/>
              <a:t>])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f[k][i][j]</a:t>
            </a:r>
            <a:r>
              <a:rPr lang="zh-CN" altLang="en-US" sz="2400" dirty="0" smtClean="0"/>
              <a:t>表示以前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个点做中介点，从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的最小值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初始</a:t>
            </a:r>
            <a:r>
              <a:rPr lang="zh-CN" altLang="en-US" sz="2400" dirty="0" smtClean="0"/>
              <a:t>化：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点从</a:t>
            </a:r>
            <a:r>
              <a:rPr lang="en-US" altLang="zh-CN" sz="2400" dirty="0" smtClean="0"/>
              <a:t>1-N)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f[0][i][j]=g[i][j]</a:t>
            </a:r>
          </a:p>
        </p:txBody>
      </p:sp>
    </p:spTree>
    <p:extLst>
      <p:ext uri="{BB962C8B-B14F-4D97-AF65-F5344CB8AC3E}">
        <p14:creationId xmlns:p14="http://schemas.microsoft.com/office/powerpoint/2010/main" val="36748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多源最短路</a:t>
            </a:r>
            <a:r>
              <a:rPr lang="en-US" altLang="zh-CN" dirty="0"/>
              <a:t>——Floyd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5796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代</a:t>
            </a:r>
            <a:r>
              <a:rPr lang="zh-CN" altLang="en-US" sz="2400" dirty="0" smtClean="0"/>
              <a:t>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000" dirty="0" smtClean="0"/>
              <a:t>for(int </a:t>
            </a:r>
            <a:r>
              <a:rPr lang="en-US" altLang="zh-CN" sz="2000" dirty="0"/>
              <a:t>k=1;k&lt;=n;k</a:t>
            </a:r>
            <a:r>
              <a:rPr lang="en-US" altLang="zh-CN" sz="2000" dirty="0" smtClean="0"/>
              <a:t>++)</a:t>
            </a:r>
          </a:p>
          <a:p>
            <a:pPr marL="0" indent="0">
              <a:buNone/>
            </a:pPr>
            <a:r>
              <a:rPr lang="en-US" altLang="zh-CN" sz="2000" dirty="0" smtClean="0"/>
              <a:t>         </a:t>
            </a:r>
            <a:r>
              <a:rPr lang="en-US" altLang="zh-CN" sz="2000" dirty="0"/>
              <a:t>for(int i=1;i&lt;=n;i++)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    </a:t>
            </a:r>
            <a:r>
              <a:rPr lang="en-US" altLang="zh-CN" sz="2000" dirty="0"/>
              <a:t>for(int j=1;j&lt;=n;j++) 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dirty="0"/>
              <a:t>f[k][i][j]=min(f[k-1][i][j],f[k-1][i][k]+f[k-1][k][j</a:t>
            </a:r>
            <a:r>
              <a:rPr lang="en-US" altLang="zh-CN" sz="2000" dirty="0" smtClean="0"/>
              <a:t>])</a:t>
            </a:r>
          </a:p>
          <a:p>
            <a:pPr marL="0" indent="0">
              <a:buNone/>
            </a:pPr>
            <a:r>
              <a:rPr lang="zh-CN" altLang="en-US" sz="2400" dirty="0" smtClean="0"/>
              <a:t>优化版代码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000" dirty="0"/>
              <a:t>for(int k=1;k&lt;=n;k++)  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 for(int </a:t>
            </a:r>
            <a:r>
              <a:rPr lang="en-US" altLang="zh-CN" sz="2000" dirty="0"/>
              <a:t>i=1;i&lt;=n;i++)  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smtClean="0"/>
              <a:t> for(int </a:t>
            </a:r>
            <a:r>
              <a:rPr lang="en-US" altLang="zh-CN" sz="2000" dirty="0"/>
              <a:t>j=1;j&lt;=n;j++)  </a:t>
            </a:r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smtClean="0"/>
              <a:t> if(g[i</a:t>
            </a:r>
            <a:r>
              <a:rPr lang="en-US" altLang="zh-CN" sz="2000" dirty="0"/>
              <a:t>][j]&gt;g[i][k]+g[k][j])  </a:t>
            </a:r>
          </a:p>
          <a:p>
            <a:pPr marL="0" indent="0">
              <a:buNone/>
            </a:pPr>
            <a:r>
              <a:rPr lang="en-US" altLang="zh-CN" sz="2000" dirty="0"/>
              <a:t>                    g[i][j]=g[i][k]+g[k][j];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481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多源最短路</a:t>
            </a:r>
            <a:r>
              <a:rPr lang="en-US" altLang="zh-CN" dirty="0"/>
              <a:t>——Floyd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5796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6000" dirty="0">
                <a:solidFill>
                  <a:srgbClr val="FF0000"/>
                </a:solidFill>
              </a:rPr>
              <a:t>注</a:t>
            </a:r>
            <a:r>
              <a:rPr lang="zh-CN" altLang="en-US" sz="6000" dirty="0" smtClean="0">
                <a:solidFill>
                  <a:srgbClr val="FF0000"/>
                </a:solidFill>
              </a:rPr>
              <a:t>意：</a:t>
            </a:r>
            <a:endParaRPr lang="en-US" altLang="zh-CN" sz="6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	</a:t>
            </a:r>
            <a:r>
              <a:rPr lang="en-US" altLang="zh-CN" sz="5400" dirty="0" smtClean="0">
                <a:solidFill>
                  <a:srgbClr val="FF0000"/>
                </a:solidFill>
              </a:rPr>
              <a:t>K</a:t>
            </a:r>
            <a:r>
              <a:rPr lang="zh-CN" altLang="en-US" sz="5400" dirty="0" smtClean="0">
                <a:solidFill>
                  <a:srgbClr val="FF0000"/>
                </a:solidFill>
              </a:rPr>
              <a:t>一定在最外层循环</a:t>
            </a:r>
            <a:endParaRPr lang="en-US" altLang="zh-CN" sz="5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3200" dirty="0" smtClean="0"/>
              <a:t>图的基本概念</a:t>
            </a:r>
            <a:endParaRPr lang="en-US" altLang="zh-CN" sz="3200" dirty="0" smtClean="0"/>
          </a:p>
          <a:p>
            <a:pPr lvl="2"/>
            <a:r>
              <a:rPr lang="zh-CN" altLang="en-US" sz="3200" dirty="0" smtClean="0"/>
              <a:t>图的存储</a:t>
            </a:r>
            <a:endParaRPr lang="en-US" altLang="zh-CN" sz="3200" dirty="0" smtClean="0"/>
          </a:p>
          <a:p>
            <a:pPr lvl="2"/>
            <a:r>
              <a:rPr lang="zh-CN" altLang="en-US" sz="3200" dirty="0" smtClean="0"/>
              <a:t>最短路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图的基本概念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6176" y="2132856"/>
            <a:ext cx="2592288" cy="40087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1600" y="2564904"/>
            <a:ext cx="51845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图的组成：</a:t>
            </a:r>
            <a:r>
              <a:rPr lang="en-US" altLang="zh-CN" sz="2400" dirty="0" smtClean="0"/>
              <a:t>V——</a:t>
            </a:r>
            <a:r>
              <a:rPr lang="zh-CN" altLang="en-US" sz="2400" dirty="0" smtClean="0"/>
              <a:t>顶点集 </a:t>
            </a:r>
            <a:r>
              <a:rPr lang="en-US" altLang="zh-CN" sz="2400" dirty="0" smtClean="0"/>
              <a:t>E——</a:t>
            </a:r>
            <a:r>
              <a:rPr lang="zh-CN" altLang="en-US" sz="2400" dirty="0" smtClean="0"/>
              <a:t>边集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图的性质：无向图与有向图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边的性质：①权值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</a:t>
            </a:r>
            <a:r>
              <a:rPr lang="zh-CN" altLang="en-US" sz="2400" dirty="0" smtClean="0"/>
              <a:t>②方向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顶点的性质：无向图：度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 </a:t>
            </a:r>
            <a:r>
              <a:rPr lang="zh-CN" altLang="en-US" sz="2400" dirty="0" smtClean="0"/>
              <a:t>有向图：入度与出度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5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邻接矩阵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24944"/>
            <a:ext cx="4123270" cy="2855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75" y="2348880"/>
            <a:ext cx="4508500" cy="44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邻接表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96952"/>
            <a:ext cx="4123270" cy="2855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18" y="2017713"/>
            <a:ext cx="4374153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邻接</a:t>
            </a:r>
            <a:r>
              <a:rPr lang="zh-CN" altLang="en-US" dirty="0" smtClean="0"/>
              <a:t>表写法：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语言指针（第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周讲）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vector</a:t>
            </a:r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课一般不会讲，可以自学，超简单）</a:t>
            </a:r>
            <a:endParaRPr lang="en-US" altLang="zh-CN" dirty="0" smtClean="0"/>
          </a:p>
          <a:p>
            <a:pPr lvl="1"/>
            <a:r>
              <a:rPr lang="zh-CN" altLang="en-US" dirty="0"/>
              <a:t>机</a:t>
            </a:r>
            <a:r>
              <a:rPr lang="zh-CN" altLang="en-US" dirty="0" smtClean="0"/>
              <a:t>智的数组写法（运行最快）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0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哥尼斯</a:t>
            </a:r>
            <a:r>
              <a:rPr lang="zh-CN" altLang="en-US" dirty="0" smtClean="0"/>
              <a:t>堡七桥问题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3749352" cy="4114800"/>
          </a:xfrm>
        </p:spPr>
        <p:txBody>
          <a:bodyPr/>
          <a:lstStyle/>
          <a:p>
            <a:r>
              <a:rPr lang="zh-CN" altLang="en-US" sz="1800" dirty="0"/>
              <a:t>哥尼斯堡有七座桥，连接着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、</a:t>
            </a:r>
            <a:r>
              <a:rPr lang="en-US" altLang="zh-CN" sz="1800" dirty="0"/>
              <a:t>D</a:t>
            </a:r>
            <a:r>
              <a:rPr lang="zh-CN" altLang="en-US" sz="1800" dirty="0"/>
              <a:t>四个区域</a:t>
            </a:r>
            <a:r>
              <a:rPr lang="zh-CN" altLang="en-US" sz="1800" dirty="0" smtClean="0"/>
              <a:t>，很</a:t>
            </a:r>
            <a:r>
              <a:rPr lang="zh-CN" altLang="en-US" sz="1800" dirty="0"/>
              <a:t>多人都尝试从任意一点出发，不重复地走完七座桥</a:t>
            </a:r>
            <a:r>
              <a:rPr lang="zh-CN" altLang="en-US" sz="1800" dirty="0" smtClean="0"/>
              <a:t>，但</a:t>
            </a:r>
            <a:r>
              <a:rPr lang="zh-CN" altLang="en-US" sz="1800" dirty="0"/>
              <a:t>是没有人成功过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/>
              <a:t>欧拉在</a:t>
            </a:r>
            <a:r>
              <a:rPr lang="en-US" altLang="zh-CN" sz="1800" dirty="0"/>
              <a:t>1736</a:t>
            </a:r>
            <a:r>
              <a:rPr lang="zh-CN" altLang="en-US" sz="1800" dirty="0"/>
              <a:t>年解决了这个问题，他把问题抽象为一个图</a:t>
            </a:r>
          </a:p>
          <a:p>
            <a:r>
              <a:rPr lang="zh-CN" altLang="en-US" sz="1800" dirty="0" smtClean="0"/>
              <a:t>欧</a:t>
            </a:r>
            <a:r>
              <a:rPr lang="zh-CN" altLang="en-US" sz="1800" dirty="0"/>
              <a:t>拉证明了这个问题没有解，并且推广了这个问题</a:t>
            </a:r>
            <a:r>
              <a:rPr lang="zh-CN" altLang="en-US" sz="1800" dirty="0" smtClean="0"/>
              <a:t>，给</a:t>
            </a:r>
            <a:r>
              <a:rPr lang="zh-CN" altLang="en-US" sz="1800" dirty="0"/>
              <a:t>出了对于一个给定的图可以某种方式走遍的判定法则</a:t>
            </a:r>
          </a:p>
          <a:p>
            <a:endParaRPr lang="zh-CN" altLang="en-US" sz="1800" dirty="0"/>
          </a:p>
        </p:txBody>
      </p:sp>
      <p:pic>
        <p:nvPicPr>
          <p:cNvPr id="4" name="Picture 2" descr="http://elib.lib.tsinghua.edu.cn:9080/mathdl/mathsdict/1041.files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39852"/>
            <a:ext cx="343238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5594330" y="3912060"/>
            <a:ext cx="3141767" cy="2839394"/>
            <a:chOff x="5594330" y="3912060"/>
            <a:chExt cx="3141767" cy="283939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9088" y="3912060"/>
              <a:ext cx="2911357" cy="282177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5607332" y="391465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07332" y="513828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4330" y="63821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424793" y="51724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</a:t>
            </a:r>
            <a:r>
              <a:rPr lang="zh-CN" altLang="en-US" dirty="0" smtClean="0"/>
              <a:t>路</a:t>
            </a:r>
            <a:r>
              <a:rPr lang="en-US" altLang="zh-CN" dirty="0" smtClean="0"/>
              <a:t>——Dijkstra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/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19672" y="2492896"/>
            <a:ext cx="59766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思考：</a:t>
            </a:r>
            <a:endParaRPr lang="en-US" altLang="zh-CN" sz="4000" dirty="0" smtClean="0"/>
          </a:p>
          <a:p>
            <a:endParaRPr lang="en-US" altLang="zh-CN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顶点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出发的所有边中，如果</a:t>
            </a:r>
            <a:r>
              <a:rPr lang="en-US" altLang="zh-CN" sz="2400" dirty="0" smtClean="0"/>
              <a:t>A-&gt;B</a:t>
            </a:r>
            <a:r>
              <a:rPr lang="zh-CN" altLang="en-US" sz="2400" dirty="0" smtClean="0"/>
              <a:t>的边为最短的（权值最小），那么从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的最短路长度一定为</a:t>
            </a:r>
            <a:r>
              <a:rPr lang="en-US" altLang="zh-CN" sz="2400" dirty="0" smtClean="0"/>
              <a:t>A-&gt;B</a:t>
            </a:r>
            <a:r>
              <a:rPr lang="zh-CN" altLang="en-US" sz="2400" dirty="0" smtClean="0"/>
              <a:t>的权值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  <a:r>
              <a:rPr lang="en-US" altLang="zh-CN" dirty="0"/>
              <a:t>——Dijkstra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130493" y="2852936"/>
            <a:ext cx="3105328" cy="3082987"/>
            <a:chOff x="1106760" y="2780928"/>
            <a:chExt cx="3105328" cy="3082987"/>
          </a:xfrm>
        </p:grpSpPr>
        <p:grpSp>
          <p:nvGrpSpPr>
            <p:cNvPr id="15" name="组合 14"/>
            <p:cNvGrpSpPr/>
            <p:nvPr/>
          </p:nvGrpSpPr>
          <p:grpSpPr>
            <a:xfrm>
              <a:off x="1106760" y="2780928"/>
              <a:ext cx="3105328" cy="3082987"/>
              <a:chOff x="1322656" y="2780928"/>
              <a:chExt cx="3105328" cy="3082987"/>
            </a:xfrm>
          </p:grpSpPr>
          <p:sp>
            <p:nvSpPr>
              <p:cNvPr id="4" name="椭圆 3"/>
              <p:cNvSpPr/>
              <p:nvPr/>
            </p:nvSpPr>
            <p:spPr bwMode="auto">
              <a:xfrm>
                <a:off x="1331640" y="278092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 bwMode="auto">
              <a:xfrm>
                <a:off x="3707904" y="393305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B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 bwMode="auto">
              <a:xfrm>
                <a:off x="1322656" y="5143835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8" name="直接箭头连接符 7"/>
              <p:cNvCxnSpPr>
                <a:stCxn id="4" idx="4"/>
                <a:endCxn id="6" idx="0"/>
              </p:cNvCxnSpPr>
              <p:nvPr/>
            </p:nvCxnSpPr>
            <p:spPr bwMode="auto">
              <a:xfrm flipH="1">
                <a:off x="1682696" y="3501008"/>
                <a:ext cx="8984" cy="16428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>
                <a:stCxn id="4" idx="6"/>
                <a:endCxn id="5" idx="2"/>
              </p:cNvCxnSpPr>
              <p:nvPr/>
            </p:nvCxnSpPr>
            <p:spPr bwMode="auto">
              <a:xfrm>
                <a:off x="2051720" y="3140968"/>
                <a:ext cx="165618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" name="直接箭头连接符 13"/>
              <p:cNvCxnSpPr>
                <a:stCxn id="6" idx="6"/>
                <a:endCxn id="5" idx="2"/>
              </p:cNvCxnSpPr>
              <p:nvPr/>
            </p:nvCxnSpPr>
            <p:spPr bwMode="auto">
              <a:xfrm flipV="1">
                <a:off x="2042736" y="4293096"/>
                <a:ext cx="1665168" cy="121077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3" name="文本框 22"/>
            <p:cNvSpPr txBox="1"/>
            <p:nvPr/>
          </p:nvSpPr>
          <p:spPr>
            <a:xfrm>
              <a:off x="1115744" y="41490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546920" y="495916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555904" y="331634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047456" y="2852935"/>
            <a:ext cx="3105328" cy="3082987"/>
            <a:chOff x="1106760" y="2780928"/>
            <a:chExt cx="3105328" cy="3082987"/>
          </a:xfrm>
        </p:grpSpPr>
        <p:grpSp>
          <p:nvGrpSpPr>
            <p:cNvPr id="36" name="组合 35"/>
            <p:cNvGrpSpPr/>
            <p:nvPr/>
          </p:nvGrpSpPr>
          <p:grpSpPr>
            <a:xfrm>
              <a:off x="1106760" y="2780928"/>
              <a:ext cx="3105328" cy="3082987"/>
              <a:chOff x="1322656" y="2780928"/>
              <a:chExt cx="3105328" cy="3082987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31640" y="2780928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A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 bwMode="auto">
              <a:xfrm>
                <a:off x="3707904" y="3933056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B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 bwMode="auto">
              <a:xfrm>
                <a:off x="1322656" y="5143835"/>
                <a:ext cx="720080" cy="72008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C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43" name="直接箭头连接符 42"/>
              <p:cNvCxnSpPr>
                <a:stCxn id="40" idx="4"/>
                <a:endCxn id="42" idx="0"/>
              </p:cNvCxnSpPr>
              <p:nvPr/>
            </p:nvCxnSpPr>
            <p:spPr bwMode="auto">
              <a:xfrm flipH="1">
                <a:off x="1682696" y="3501008"/>
                <a:ext cx="8984" cy="164282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4" name="直接箭头连接符 43"/>
              <p:cNvCxnSpPr>
                <a:stCxn id="40" idx="6"/>
                <a:endCxn id="41" idx="2"/>
              </p:cNvCxnSpPr>
              <p:nvPr/>
            </p:nvCxnSpPr>
            <p:spPr bwMode="auto">
              <a:xfrm>
                <a:off x="2051720" y="3140968"/>
                <a:ext cx="165618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5" name="直接箭头连接符 44"/>
              <p:cNvCxnSpPr>
                <a:stCxn id="42" idx="6"/>
                <a:endCxn id="41" idx="2"/>
              </p:cNvCxnSpPr>
              <p:nvPr/>
            </p:nvCxnSpPr>
            <p:spPr bwMode="auto">
              <a:xfrm flipV="1">
                <a:off x="2042736" y="4293096"/>
                <a:ext cx="1665168" cy="121077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7" name="文本框 36"/>
            <p:cNvSpPr txBox="1"/>
            <p:nvPr/>
          </p:nvSpPr>
          <p:spPr>
            <a:xfrm>
              <a:off x="1115744" y="414908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-1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555904" y="495917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-5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55904" y="3316342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-2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0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1011</TotalTime>
  <Words>850</Words>
  <Application>Microsoft Office PowerPoint</Application>
  <PresentationFormat>全屏显示(4:3)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宋体</vt:lpstr>
      <vt:lpstr>Tahoma</vt:lpstr>
      <vt:lpstr>Wingdings</vt:lpstr>
      <vt:lpstr>Blends</vt:lpstr>
      <vt:lpstr>高级语言程序设计II</vt:lpstr>
      <vt:lpstr>本次内容</vt:lpstr>
      <vt:lpstr>图的基本概念</vt:lpstr>
      <vt:lpstr>图的存储</vt:lpstr>
      <vt:lpstr>图的存储</vt:lpstr>
      <vt:lpstr>图的存储</vt:lpstr>
      <vt:lpstr>哥尼斯堡七桥问题</vt:lpstr>
      <vt:lpstr>最短路——Dijkstra</vt:lpstr>
      <vt:lpstr>最短路——Dijkstra</vt:lpstr>
      <vt:lpstr>最短路——Dijkstra</vt:lpstr>
      <vt:lpstr>最短路——Dijkstra</vt:lpstr>
      <vt:lpstr>最短路——Dijkstra</vt:lpstr>
      <vt:lpstr>最短路——Bellman-Ford</vt:lpstr>
      <vt:lpstr>最短路——Bellman-Ford</vt:lpstr>
      <vt:lpstr>最短路——Bellman-Ford</vt:lpstr>
      <vt:lpstr>最短路——Bellman-Ford</vt:lpstr>
      <vt:lpstr>多源最短路——Floyd</vt:lpstr>
      <vt:lpstr>多源最短路——Floyd</vt:lpstr>
      <vt:lpstr>多源最短路——Floyd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邵蔚</cp:lastModifiedBy>
  <cp:revision>1084</cp:revision>
  <dcterms:modified xsi:type="dcterms:W3CDTF">2016-04-13T02:30:49Z</dcterms:modified>
</cp:coreProperties>
</file>