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320" r:id="rId4"/>
    <p:sldId id="308" r:id="rId5"/>
    <p:sldId id="321" r:id="rId6"/>
    <p:sldId id="329" r:id="rId7"/>
    <p:sldId id="322" r:id="rId8"/>
    <p:sldId id="301" r:id="rId9"/>
    <p:sldId id="323" r:id="rId10"/>
    <p:sldId id="324" r:id="rId11"/>
    <p:sldId id="325" r:id="rId12"/>
    <p:sldId id="326" r:id="rId13"/>
    <p:sldId id="327" r:id="rId14"/>
    <p:sldId id="32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1" autoAdjust="0"/>
    <p:restoredTop sz="95190" autoAdjust="0"/>
  </p:normalViewPr>
  <p:slideViewPr>
    <p:cSldViewPr>
      <p:cViewPr varScale="1">
        <p:scale>
          <a:sx n="92" d="100"/>
          <a:sy n="92" d="100"/>
        </p:scale>
        <p:origin x="63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3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2016/4/19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 </a:t>
            </a:r>
            <a:r>
              <a:rPr lang="en-US" altLang="zh-CN" smtClean="0"/>
              <a:t>&amp; </a:t>
            </a:r>
            <a:r>
              <a:rPr lang="zh-CN" altLang="en-US" smtClean="0"/>
              <a:t>邵蔚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r>
              <a:rPr lang="en-US" altLang="zh-CN" dirty="0"/>
              <a:t>——Prim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64904"/>
            <a:ext cx="3672408" cy="2703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3744416" cy="27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r>
              <a:rPr lang="en-US" altLang="zh-CN" dirty="0" smtClean="0"/>
              <a:t>——</a:t>
            </a:r>
            <a:r>
              <a:rPr lang="en-US" altLang="zh-CN" dirty="0"/>
              <a:t>Kruskal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把边集按权值递增排序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</a:t>
            </a:r>
            <a:r>
              <a:rPr lang="en-US" altLang="zh-CN" dirty="0" smtClean="0"/>
              <a:t>E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/>
              <a:t>检</a:t>
            </a:r>
            <a:r>
              <a:rPr lang="zh-CN" altLang="en-US" dirty="0" smtClean="0"/>
              <a:t>查该边两点是否联通</a:t>
            </a:r>
            <a:r>
              <a:rPr lang="zh-CN" altLang="en-US" dirty="0"/>
              <a:t>，</a:t>
            </a:r>
            <a:r>
              <a:rPr lang="zh-CN" altLang="en-US" dirty="0" smtClean="0"/>
              <a:t>如</a:t>
            </a:r>
            <a:r>
              <a:rPr lang="zh-CN" altLang="en-US" dirty="0" smtClean="0"/>
              <a:t>果不联</a:t>
            </a:r>
            <a:r>
              <a:rPr lang="zh-CN" altLang="en-US" dirty="0" smtClean="0"/>
              <a:t>通加入到答案中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新联通性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814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r>
              <a:rPr lang="en-US" altLang="zh-CN" dirty="0"/>
              <a:t>——Kruskal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060848"/>
            <a:ext cx="3744416" cy="27039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552" y="2348880"/>
            <a:ext cx="41472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①选取</a:t>
            </a:r>
            <a:r>
              <a:rPr lang="en-US" altLang="zh-CN" dirty="0" smtClean="0"/>
              <a:t>1-4</a:t>
            </a:r>
            <a:r>
              <a:rPr lang="zh-CN" altLang="en-US" dirty="0"/>
              <a:t> </a:t>
            </a:r>
            <a:r>
              <a:rPr lang="zh-CN" altLang="en-US" dirty="0" smtClean="0"/>
              <a:t> 不连通  </a:t>
            </a:r>
            <a:r>
              <a:rPr lang="en-US" altLang="zh-CN" dirty="0" smtClean="0"/>
              <a:t>1-4</a:t>
            </a:r>
            <a:r>
              <a:rPr lang="zh-CN" altLang="en-US" dirty="0" smtClean="0"/>
              <a:t>加入答案并联通</a:t>
            </a:r>
            <a:endParaRPr lang="en-US" altLang="zh-CN" dirty="0" smtClean="0"/>
          </a:p>
          <a:p>
            <a:r>
              <a:rPr lang="zh-CN" altLang="en-US" dirty="0" smtClean="0"/>
              <a:t>②选取</a:t>
            </a:r>
            <a:r>
              <a:rPr lang="en-US" altLang="zh-CN" dirty="0" smtClean="0"/>
              <a:t>3-5  </a:t>
            </a:r>
            <a:r>
              <a:rPr lang="zh-CN" altLang="en-US" dirty="0" smtClean="0"/>
              <a:t>不连通  </a:t>
            </a:r>
            <a:r>
              <a:rPr lang="en-US" altLang="zh-CN" dirty="0" smtClean="0"/>
              <a:t>3-5</a:t>
            </a:r>
            <a:r>
              <a:rPr lang="zh-CN" altLang="en-US" dirty="0" smtClean="0"/>
              <a:t>加入答案并联通</a:t>
            </a:r>
            <a:endParaRPr lang="en-US" altLang="zh-CN" dirty="0" smtClean="0"/>
          </a:p>
          <a:p>
            <a:r>
              <a:rPr lang="zh-CN" altLang="en-US" dirty="0" smtClean="0"/>
              <a:t>③选取</a:t>
            </a:r>
            <a:r>
              <a:rPr lang="en-US" altLang="zh-CN" dirty="0" smtClean="0"/>
              <a:t>4-6  </a:t>
            </a:r>
            <a:r>
              <a:rPr lang="zh-CN" altLang="en-US" dirty="0" smtClean="0"/>
              <a:t>不连通  </a:t>
            </a:r>
            <a:r>
              <a:rPr lang="en-US" altLang="zh-CN" dirty="0" smtClean="0"/>
              <a:t>4-6</a:t>
            </a:r>
            <a:r>
              <a:rPr lang="zh-CN" altLang="en-US" dirty="0" smtClean="0"/>
              <a:t>加入答案并联通</a:t>
            </a:r>
            <a:endParaRPr lang="en-US" altLang="zh-CN" dirty="0" smtClean="0"/>
          </a:p>
          <a:p>
            <a:r>
              <a:rPr lang="zh-CN" altLang="en-US" dirty="0" smtClean="0"/>
              <a:t>④选取</a:t>
            </a:r>
            <a:r>
              <a:rPr lang="en-US" altLang="zh-CN" dirty="0" smtClean="0"/>
              <a:t>1-2  </a:t>
            </a:r>
            <a:r>
              <a:rPr lang="zh-CN" altLang="en-US" dirty="0" smtClean="0"/>
              <a:t>不连通  </a:t>
            </a:r>
            <a:r>
              <a:rPr lang="en-US" altLang="zh-CN" dirty="0" smtClean="0"/>
              <a:t>1-2</a:t>
            </a:r>
            <a:r>
              <a:rPr lang="zh-CN" altLang="en-US" dirty="0" smtClean="0"/>
              <a:t>加入答案并联通</a:t>
            </a:r>
            <a:endParaRPr lang="en-US" altLang="zh-CN" dirty="0" smtClean="0"/>
          </a:p>
          <a:p>
            <a:r>
              <a:rPr lang="zh-CN" altLang="en-US" dirty="0" smtClean="0"/>
              <a:t>⑤选取</a:t>
            </a:r>
            <a:r>
              <a:rPr lang="en-US" altLang="zh-CN" dirty="0" smtClean="0"/>
              <a:t>2-5  </a:t>
            </a:r>
            <a:r>
              <a:rPr lang="zh-CN" altLang="en-US" dirty="0" smtClean="0"/>
              <a:t>不连通  </a:t>
            </a:r>
            <a:r>
              <a:rPr lang="en-US" altLang="zh-CN" dirty="0" smtClean="0"/>
              <a:t>2-5</a:t>
            </a:r>
            <a:r>
              <a:rPr lang="zh-CN" altLang="en-US" dirty="0" smtClean="0"/>
              <a:t>加入答案并联通</a:t>
            </a:r>
            <a:endParaRPr lang="en-US" altLang="zh-CN" dirty="0" smtClean="0"/>
          </a:p>
          <a:p>
            <a:r>
              <a:rPr lang="zh-CN" altLang="en-US" dirty="0" smtClean="0"/>
              <a:t>⑥选取</a:t>
            </a:r>
            <a:r>
              <a:rPr lang="en-US" altLang="zh-CN" dirty="0" smtClean="0"/>
              <a:t>2-3  </a:t>
            </a:r>
            <a:r>
              <a:rPr lang="zh-CN" altLang="en-US" dirty="0" smtClean="0"/>
              <a:t>已联通</a:t>
            </a:r>
            <a:endParaRPr lang="en-US" altLang="zh-CN" dirty="0" smtClean="0"/>
          </a:p>
          <a:p>
            <a:r>
              <a:rPr lang="zh-CN" altLang="en-US" dirty="0" smtClean="0"/>
              <a:t>⑦选取</a:t>
            </a:r>
            <a:r>
              <a:rPr lang="en-US" altLang="zh-CN" dirty="0" smtClean="0"/>
              <a:t>5-6  </a:t>
            </a:r>
            <a:r>
              <a:rPr lang="zh-CN" altLang="en-US" dirty="0" smtClean="0"/>
              <a:t>已联通</a:t>
            </a:r>
            <a:endParaRPr lang="en-US" altLang="zh-CN" dirty="0" smtClean="0"/>
          </a:p>
          <a:p>
            <a:r>
              <a:rPr lang="zh-CN" altLang="en-US" dirty="0" smtClean="0"/>
              <a:t>⑧选取</a:t>
            </a:r>
            <a:r>
              <a:rPr lang="en-US" altLang="zh-CN" dirty="0" smtClean="0"/>
              <a:t>2-4  </a:t>
            </a:r>
            <a:r>
              <a:rPr lang="zh-CN" altLang="en-US" dirty="0" smtClean="0"/>
              <a:t>已联通</a:t>
            </a:r>
            <a:endParaRPr lang="en-US" altLang="zh-CN" dirty="0" smtClean="0"/>
          </a:p>
          <a:p>
            <a:r>
              <a:rPr lang="zh-CN" altLang="en-US" dirty="0" smtClean="0"/>
              <a:t>⑨选取</a:t>
            </a:r>
            <a:r>
              <a:rPr lang="en-US" altLang="zh-CN" dirty="0" smtClean="0"/>
              <a:t>5-7  </a:t>
            </a:r>
            <a:r>
              <a:rPr lang="zh-CN" altLang="en-US" dirty="0" smtClean="0"/>
              <a:t>不连通  </a:t>
            </a:r>
            <a:r>
              <a:rPr lang="en-US" altLang="zh-CN" dirty="0" smtClean="0"/>
              <a:t>5-7</a:t>
            </a:r>
            <a:r>
              <a:rPr lang="zh-CN" altLang="en-US" dirty="0" smtClean="0"/>
              <a:t>加入答案并联通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56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检查两个点是否在一个集合</a:t>
            </a:r>
            <a:endParaRPr lang="en-US" altLang="zh-CN" dirty="0" smtClean="0"/>
          </a:p>
          <a:p>
            <a:r>
              <a:rPr lang="zh-CN" altLang="en-US" dirty="0"/>
              <a:t>合</a:t>
            </a:r>
            <a:r>
              <a:rPr lang="zh-CN" altLang="en-US" dirty="0" smtClean="0"/>
              <a:t>并两个集合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67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每个集合都形成一颗树</a:t>
            </a:r>
            <a:endParaRPr lang="en-US" altLang="zh-CN" dirty="0" smtClean="0"/>
          </a:p>
          <a:p>
            <a:pPr lvl="1"/>
            <a:r>
              <a:rPr lang="zh-CN" altLang="en-US" dirty="0"/>
              <a:t>由</a:t>
            </a:r>
            <a:r>
              <a:rPr lang="zh-CN" altLang="en-US" dirty="0" smtClean="0"/>
              <a:t>于子节点只有一个父节点，存储时用一维数组存储该节点的父节点</a:t>
            </a:r>
            <a:r>
              <a:rPr lang="en-US" altLang="zh-CN" dirty="0" smtClean="0"/>
              <a:t>ID</a:t>
            </a:r>
          </a:p>
          <a:p>
            <a:r>
              <a:rPr lang="zh-CN" altLang="en-US" dirty="0"/>
              <a:t>根</a:t>
            </a:r>
            <a:r>
              <a:rPr lang="zh-CN" altLang="en-US" dirty="0" smtClean="0"/>
              <a:t>据是否同根判断是否在一个集合</a:t>
            </a:r>
            <a:endParaRPr lang="en-US" altLang="zh-CN" dirty="0" smtClean="0"/>
          </a:p>
          <a:p>
            <a:r>
              <a:rPr lang="zh-CN" altLang="en-US" dirty="0"/>
              <a:t>合</a:t>
            </a:r>
            <a:r>
              <a:rPr lang="zh-CN" altLang="en-US" dirty="0" smtClean="0"/>
              <a:t>并时把一个根连到另一个根下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2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3200" dirty="0"/>
              <a:t>最小生成</a:t>
            </a:r>
            <a:r>
              <a:rPr lang="zh-CN" altLang="en-US" sz="3200" dirty="0" smtClean="0"/>
              <a:t>树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无向树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联通</a:t>
            </a:r>
            <a:endParaRPr lang="en-US" altLang="zh-CN" dirty="0" smtClean="0"/>
          </a:p>
          <a:p>
            <a:pPr lvl="1"/>
            <a:r>
              <a:rPr lang="zh-CN" altLang="en-US" dirty="0"/>
              <a:t>无环</a:t>
            </a:r>
            <a:endParaRPr lang="en-US" altLang="zh-CN" dirty="0"/>
          </a:p>
          <a:p>
            <a:r>
              <a:rPr lang="zh-CN" altLang="en-US" dirty="0" smtClean="0"/>
              <a:t>有向树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叶</a:t>
            </a:r>
            <a:r>
              <a:rPr lang="zh-CN" altLang="en-US" dirty="0"/>
              <a:t>子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8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44794" y="2492260"/>
            <a:ext cx="3474045" cy="2813851"/>
            <a:chOff x="179512" y="2559365"/>
            <a:chExt cx="3474045" cy="2813851"/>
          </a:xfrm>
        </p:grpSpPr>
        <p:sp>
          <p:nvSpPr>
            <p:cNvPr id="7" name="椭圆 6"/>
            <p:cNvSpPr/>
            <p:nvPr/>
          </p:nvSpPr>
          <p:spPr bwMode="auto">
            <a:xfrm>
              <a:off x="2051720" y="2559365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1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050818" y="3571239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2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33477" y="357301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911309" y="465313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4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79512" y="465313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1" name="直接连接符 30"/>
            <p:cNvCxnSpPr>
              <a:stCxn id="7" idx="3"/>
              <a:endCxn id="8" idx="7"/>
            </p:cNvCxnSpPr>
            <p:nvPr/>
          </p:nvCxnSpPr>
          <p:spPr bwMode="auto">
            <a:xfrm flipH="1">
              <a:off x="1665445" y="3173992"/>
              <a:ext cx="491728" cy="502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>
              <a:stCxn id="7" idx="5"/>
              <a:endCxn id="9" idx="1"/>
            </p:cNvCxnSpPr>
            <p:nvPr/>
          </p:nvCxnSpPr>
          <p:spPr bwMode="auto">
            <a:xfrm>
              <a:off x="2666347" y="3173992"/>
              <a:ext cx="372583" cy="504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8" idx="3"/>
              <a:endCxn id="13" idx="7"/>
            </p:cNvCxnSpPr>
            <p:nvPr/>
          </p:nvCxnSpPr>
          <p:spPr bwMode="auto">
            <a:xfrm flipH="1">
              <a:off x="794139" y="4185866"/>
              <a:ext cx="362132" cy="5727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>
              <a:stCxn id="8" idx="5"/>
              <a:endCxn id="11" idx="1"/>
            </p:cNvCxnSpPr>
            <p:nvPr/>
          </p:nvCxnSpPr>
          <p:spPr bwMode="auto">
            <a:xfrm>
              <a:off x="1665445" y="4185866"/>
              <a:ext cx="351317" cy="5727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4211960" y="2238484"/>
            <a:ext cx="3452238" cy="3638788"/>
            <a:chOff x="-252536" y="2236532"/>
            <a:chExt cx="3452238" cy="3638788"/>
          </a:xfrm>
        </p:grpSpPr>
        <p:sp>
          <p:nvSpPr>
            <p:cNvPr id="43" name="椭圆 42"/>
            <p:cNvSpPr/>
            <p:nvPr/>
          </p:nvSpPr>
          <p:spPr bwMode="auto">
            <a:xfrm>
              <a:off x="644464" y="4216009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1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1542137" y="3282607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2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-252536" y="5155240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2479622" y="4183914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4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1542137" y="2236532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8" name="直接连接符 47"/>
            <p:cNvCxnSpPr>
              <a:stCxn id="43" idx="7"/>
              <a:endCxn id="44" idx="3"/>
            </p:cNvCxnSpPr>
            <p:nvPr/>
          </p:nvCxnSpPr>
          <p:spPr bwMode="auto">
            <a:xfrm flipV="1">
              <a:off x="1259091" y="3897234"/>
              <a:ext cx="388499" cy="4242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43" idx="3"/>
              <a:endCxn id="45" idx="7"/>
            </p:cNvCxnSpPr>
            <p:nvPr/>
          </p:nvCxnSpPr>
          <p:spPr bwMode="auto">
            <a:xfrm flipH="1">
              <a:off x="362091" y="4830636"/>
              <a:ext cx="387826" cy="4300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>
              <a:stCxn id="44" idx="0"/>
              <a:endCxn id="47" idx="4"/>
            </p:cNvCxnSpPr>
            <p:nvPr/>
          </p:nvCxnSpPr>
          <p:spPr bwMode="auto">
            <a:xfrm flipV="1">
              <a:off x="1902177" y="2956612"/>
              <a:ext cx="0" cy="3259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>
              <a:stCxn id="44" idx="5"/>
              <a:endCxn id="46" idx="1"/>
            </p:cNvCxnSpPr>
            <p:nvPr/>
          </p:nvCxnSpPr>
          <p:spPr bwMode="auto">
            <a:xfrm>
              <a:off x="2156764" y="3897234"/>
              <a:ext cx="428311" cy="3921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05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39552" y="2708920"/>
            <a:ext cx="3474045" cy="2813851"/>
            <a:chOff x="179512" y="2559365"/>
            <a:chExt cx="3474045" cy="2813851"/>
          </a:xfrm>
        </p:grpSpPr>
        <p:sp>
          <p:nvSpPr>
            <p:cNvPr id="5" name="椭圆 4"/>
            <p:cNvSpPr/>
            <p:nvPr/>
          </p:nvSpPr>
          <p:spPr bwMode="auto">
            <a:xfrm>
              <a:off x="2051720" y="2559365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1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050818" y="3571239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2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933477" y="357301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911309" y="465313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4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79512" y="465313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0" name="直接连接符 9"/>
            <p:cNvCxnSpPr>
              <a:stCxn id="5" idx="3"/>
              <a:endCxn id="6" idx="7"/>
            </p:cNvCxnSpPr>
            <p:nvPr/>
          </p:nvCxnSpPr>
          <p:spPr bwMode="auto">
            <a:xfrm flipH="1">
              <a:off x="1665445" y="3173992"/>
              <a:ext cx="491728" cy="502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>
              <a:stCxn id="5" idx="5"/>
              <a:endCxn id="7" idx="1"/>
            </p:cNvCxnSpPr>
            <p:nvPr/>
          </p:nvCxnSpPr>
          <p:spPr bwMode="auto">
            <a:xfrm>
              <a:off x="2666347" y="3173992"/>
              <a:ext cx="372583" cy="504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>
              <a:stCxn id="6" idx="3"/>
              <a:endCxn id="9" idx="7"/>
            </p:cNvCxnSpPr>
            <p:nvPr/>
          </p:nvCxnSpPr>
          <p:spPr bwMode="auto">
            <a:xfrm flipH="1">
              <a:off x="794139" y="4185866"/>
              <a:ext cx="362132" cy="5727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>
              <a:stCxn id="6" idx="5"/>
              <a:endCxn id="8" idx="1"/>
            </p:cNvCxnSpPr>
            <p:nvPr/>
          </p:nvCxnSpPr>
          <p:spPr bwMode="auto">
            <a:xfrm>
              <a:off x="1665445" y="4185866"/>
              <a:ext cx="351317" cy="5727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4716016" y="2673908"/>
            <a:ext cx="3474045" cy="2813851"/>
            <a:chOff x="4716016" y="2673908"/>
            <a:chExt cx="3474045" cy="2813851"/>
          </a:xfrm>
        </p:grpSpPr>
        <p:grpSp>
          <p:nvGrpSpPr>
            <p:cNvPr id="14" name="组合 13"/>
            <p:cNvGrpSpPr/>
            <p:nvPr/>
          </p:nvGrpSpPr>
          <p:grpSpPr>
            <a:xfrm>
              <a:off x="4716016" y="2673908"/>
              <a:ext cx="3474045" cy="2813851"/>
              <a:chOff x="179512" y="2559365"/>
              <a:chExt cx="3474045" cy="2813851"/>
            </a:xfrm>
          </p:grpSpPr>
          <p:sp>
            <p:nvSpPr>
              <p:cNvPr id="15" name="椭圆 14"/>
              <p:cNvSpPr/>
              <p:nvPr/>
            </p:nvSpPr>
            <p:spPr bwMode="auto">
              <a:xfrm>
                <a:off x="2051720" y="2559365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1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1050818" y="3571239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2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2933477" y="357301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5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1911309" y="465313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4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179512" y="465313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3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cxnSp>
          <p:nvCxnSpPr>
            <p:cNvPr id="25" name="直接箭头连接符 24"/>
            <p:cNvCxnSpPr>
              <a:stCxn id="15" idx="3"/>
              <a:endCxn id="16" idx="7"/>
            </p:cNvCxnSpPr>
            <p:nvPr/>
          </p:nvCxnSpPr>
          <p:spPr bwMode="auto">
            <a:xfrm flipH="1">
              <a:off x="6201949" y="3288535"/>
              <a:ext cx="491728" cy="50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>
              <a:stCxn id="15" idx="5"/>
              <a:endCxn id="17" idx="1"/>
            </p:cNvCxnSpPr>
            <p:nvPr/>
          </p:nvCxnSpPr>
          <p:spPr bwMode="auto">
            <a:xfrm>
              <a:off x="7202851" y="3288535"/>
              <a:ext cx="372583" cy="5044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>
              <a:stCxn id="16" idx="3"/>
              <a:endCxn id="19" idx="7"/>
            </p:cNvCxnSpPr>
            <p:nvPr/>
          </p:nvCxnSpPr>
          <p:spPr bwMode="auto">
            <a:xfrm flipH="1">
              <a:off x="5330643" y="4300409"/>
              <a:ext cx="362132" cy="572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>
              <a:stCxn id="16" idx="5"/>
              <a:endCxn id="18" idx="1"/>
            </p:cNvCxnSpPr>
            <p:nvPr/>
          </p:nvCxnSpPr>
          <p:spPr bwMode="auto">
            <a:xfrm>
              <a:off x="6201949" y="4300409"/>
              <a:ext cx="351317" cy="5727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35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50938" y="3140968"/>
            <a:ext cx="2602739" cy="1733731"/>
            <a:chOff x="5587322" y="2673908"/>
            <a:chExt cx="2602739" cy="1733731"/>
          </a:xfrm>
        </p:grpSpPr>
        <p:grpSp>
          <p:nvGrpSpPr>
            <p:cNvPr id="5" name="组合 4"/>
            <p:cNvGrpSpPr/>
            <p:nvPr/>
          </p:nvGrpSpPr>
          <p:grpSpPr>
            <a:xfrm>
              <a:off x="5587322" y="2673908"/>
              <a:ext cx="2602739" cy="1733731"/>
              <a:chOff x="1050818" y="2559365"/>
              <a:chExt cx="2602739" cy="1733731"/>
            </a:xfrm>
          </p:grpSpPr>
          <p:sp>
            <p:nvSpPr>
              <p:cNvPr id="10" name="椭圆 9"/>
              <p:cNvSpPr/>
              <p:nvPr/>
            </p:nvSpPr>
            <p:spPr bwMode="auto">
              <a:xfrm>
                <a:off x="2051720" y="2559365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1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1050818" y="3571239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2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2933477" y="357301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3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10" idx="3"/>
              <a:endCxn id="11" idx="7"/>
            </p:cNvCxnSpPr>
            <p:nvPr/>
          </p:nvCxnSpPr>
          <p:spPr bwMode="auto">
            <a:xfrm flipH="1">
              <a:off x="6201949" y="3288535"/>
              <a:ext cx="491728" cy="50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/>
            <p:cNvCxnSpPr>
              <a:stCxn id="10" idx="5"/>
              <a:endCxn id="12" idx="1"/>
            </p:cNvCxnSpPr>
            <p:nvPr/>
          </p:nvCxnSpPr>
          <p:spPr bwMode="auto">
            <a:xfrm>
              <a:off x="7202851" y="3288535"/>
              <a:ext cx="372583" cy="5044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5220072" y="3139191"/>
            <a:ext cx="2602739" cy="1733731"/>
            <a:chOff x="5587322" y="2673908"/>
            <a:chExt cx="2602739" cy="1733731"/>
          </a:xfrm>
        </p:grpSpPr>
        <p:grpSp>
          <p:nvGrpSpPr>
            <p:cNvPr id="16" name="组合 15"/>
            <p:cNvGrpSpPr/>
            <p:nvPr/>
          </p:nvGrpSpPr>
          <p:grpSpPr>
            <a:xfrm>
              <a:off x="5587322" y="2673908"/>
              <a:ext cx="2602739" cy="1733731"/>
              <a:chOff x="1050818" y="2559365"/>
              <a:chExt cx="2602739" cy="1733731"/>
            </a:xfrm>
          </p:grpSpPr>
          <p:sp>
            <p:nvSpPr>
              <p:cNvPr id="19" name="椭圆 18"/>
              <p:cNvSpPr/>
              <p:nvPr/>
            </p:nvSpPr>
            <p:spPr bwMode="auto">
              <a:xfrm>
                <a:off x="2051720" y="2559365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1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1050818" y="3571239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2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2933477" y="357301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3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cxnSp>
          <p:nvCxnSpPr>
            <p:cNvPr id="17" name="直接箭头连接符 16"/>
            <p:cNvCxnSpPr>
              <a:stCxn id="20" idx="7"/>
              <a:endCxn id="19" idx="3"/>
            </p:cNvCxnSpPr>
            <p:nvPr/>
          </p:nvCxnSpPr>
          <p:spPr bwMode="auto">
            <a:xfrm flipV="1">
              <a:off x="6201949" y="3288535"/>
              <a:ext cx="491728" cy="502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19" idx="5"/>
              <a:endCxn id="21" idx="1"/>
            </p:cNvCxnSpPr>
            <p:nvPr/>
          </p:nvCxnSpPr>
          <p:spPr bwMode="auto">
            <a:xfrm>
              <a:off x="7202851" y="3288535"/>
              <a:ext cx="372583" cy="5044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485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2132856"/>
            <a:ext cx="8568952" cy="4114800"/>
          </a:xfrm>
        </p:spPr>
        <p:txBody>
          <a:bodyPr/>
          <a:lstStyle/>
          <a:p>
            <a:pPr lvl="2"/>
            <a:r>
              <a:rPr lang="zh-CN" altLang="en-US" sz="3200" dirty="0"/>
              <a:t>连通图</a:t>
            </a:r>
            <a:r>
              <a:rPr lang="en-US" altLang="zh-CN" sz="3200" dirty="0"/>
              <a:t>G</a:t>
            </a:r>
            <a:r>
              <a:rPr lang="zh-CN" altLang="en-US" sz="3200" dirty="0"/>
              <a:t>的一个子图是一棵包含</a:t>
            </a:r>
            <a:r>
              <a:rPr lang="en-US" altLang="zh-CN" sz="3200" dirty="0"/>
              <a:t>G</a:t>
            </a:r>
            <a:r>
              <a:rPr lang="zh-CN" altLang="en-US" sz="3200" dirty="0"/>
              <a:t>的所有顶点的树，则该子图称为</a:t>
            </a:r>
            <a:r>
              <a:rPr lang="en-US" altLang="zh-CN" sz="3200" dirty="0"/>
              <a:t>G</a:t>
            </a:r>
            <a:r>
              <a:rPr lang="zh-CN" altLang="en-US" sz="3200" dirty="0"/>
              <a:t>的生成</a:t>
            </a:r>
            <a:r>
              <a:rPr lang="zh-CN" altLang="en-US" sz="3200" dirty="0" smtClean="0"/>
              <a:t>树</a:t>
            </a:r>
            <a:endParaRPr lang="en-US" altLang="zh-CN" sz="3200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11560" y="3433805"/>
            <a:ext cx="3474045" cy="2813851"/>
            <a:chOff x="611560" y="3433805"/>
            <a:chExt cx="3474045" cy="2813851"/>
          </a:xfrm>
        </p:grpSpPr>
        <p:grpSp>
          <p:nvGrpSpPr>
            <p:cNvPr id="5" name="组合 4"/>
            <p:cNvGrpSpPr/>
            <p:nvPr/>
          </p:nvGrpSpPr>
          <p:grpSpPr>
            <a:xfrm>
              <a:off x="611560" y="3433805"/>
              <a:ext cx="3474045" cy="2813851"/>
              <a:chOff x="179512" y="2559365"/>
              <a:chExt cx="3474045" cy="2813851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2051720" y="2559365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1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050818" y="3571239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800" dirty="0">
                    <a:latin typeface="Tahoma" pitchFamily="34" charset="0"/>
                  </a:rPr>
                  <a:t>2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2933477" y="357301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5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1911309" y="465313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4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179512" y="465313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3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1" name="直接连接符 10"/>
              <p:cNvCxnSpPr>
                <a:stCxn id="6" idx="3"/>
                <a:endCxn id="7" idx="7"/>
              </p:cNvCxnSpPr>
              <p:nvPr/>
            </p:nvCxnSpPr>
            <p:spPr bwMode="auto">
              <a:xfrm flipH="1">
                <a:off x="1665445" y="3173992"/>
                <a:ext cx="491728" cy="502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接连接符 11"/>
              <p:cNvCxnSpPr>
                <a:stCxn id="6" idx="5"/>
                <a:endCxn id="8" idx="1"/>
              </p:cNvCxnSpPr>
              <p:nvPr/>
            </p:nvCxnSpPr>
            <p:spPr bwMode="auto">
              <a:xfrm>
                <a:off x="2666347" y="3173992"/>
                <a:ext cx="372583" cy="5044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>
                <a:stCxn id="7" idx="3"/>
                <a:endCxn id="10" idx="7"/>
              </p:cNvCxnSpPr>
              <p:nvPr/>
            </p:nvCxnSpPr>
            <p:spPr bwMode="auto">
              <a:xfrm flipH="1">
                <a:off x="794139" y="4185866"/>
                <a:ext cx="362132" cy="5727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>
                <a:stCxn id="7" idx="5"/>
                <a:endCxn id="9" idx="1"/>
              </p:cNvCxnSpPr>
              <p:nvPr/>
            </p:nvCxnSpPr>
            <p:spPr bwMode="auto">
              <a:xfrm>
                <a:off x="1665445" y="4185866"/>
                <a:ext cx="351317" cy="5727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" name="直接连接符 15"/>
            <p:cNvCxnSpPr>
              <a:stCxn id="10" idx="6"/>
              <a:endCxn id="9" idx="2"/>
            </p:cNvCxnSpPr>
            <p:nvPr/>
          </p:nvCxnSpPr>
          <p:spPr bwMode="auto">
            <a:xfrm>
              <a:off x="1331640" y="5887616"/>
              <a:ext cx="10117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>
              <a:stCxn id="9" idx="7"/>
              <a:endCxn id="8" idx="3"/>
            </p:cNvCxnSpPr>
            <p:nvPr/>
          </p:nvCxnSpPr>
          <p:spPr bwMode="auto">
            <a:xfrm flipV="1">
              <a:off x="2957984" y="5062083"/>
              <a:ext cx="512994" cy="5709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7" idx="6"/>
              <a:endCxn id="8" idx="2"/>
            </p:cNvCxnSpPr>
            <p:nvPr/>
          </p:nvCxnSpPr>
          <p:spPr bwMode="auto">
            <a:xfrm>
              <a:off x="2202946" y="4805719"/>
              <a:ext cx="1162579" cy="17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784476" y="3501008"/>
            <a:ext cx="3474045" cy="2813851"/>
            <a:chOff x="179512" y="2559365"/>
            <a:chExt cx="3474045" cy="2813851"/>
          </a:xfrm>
        </p:grpSpPr>
        <p:sp>
          <p:nvSpPr>
            <p:cNvPr id="23" name="椭圆 22"/>
            <p:cNvSpPr/>
            <p:nvPr/>
          </p:nvSpPr>
          <p:spPr bwMode="auto">
            <a:xfrm>
              <a:off x="2051720" y="2559365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1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1050818" y="3571239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Tahoma" pitchFamily="34" charset="0"/>
                </a:rPr>
                <a:t>2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933477" y="357301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5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1911309" y="465313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4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79512" y="4653136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3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8" name="直接连接符 27"/>
            <p:cNvCxnSpPr>
              <a:stCxn id="23" idx="3"/>
              <a:endCxn id="24" idx="7"/>
            </p:cNvCxnSpPr>
            <p:nvPr/>
          </p:nvCxnSpPr>
          <p:spPr bwMode="auto">
            <a:xfrm flipH="1">
              <a:off x="1665445" y="3173992"/>
              <a:ext cx="491728" cy="502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23" idx="5"/>
              <a:endCxn id="25" idx="1"/>
            </p:cNvCxnSpPr>
            <p:nvPr/>
          </p:nvCxnSpPr>
          <p:spPr bwMode="auto">
            <a:xfrm>
              <a:off x="2666347" y="3173992"/>
              <a:ext cx="372583" cy="504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stCxn id="24" idx="3"/>
              <a:endCxn id="27" idx="7"/>
            </p:cNvCxnSpPr>
            <p:nvPr/>
          </p:nvCxnSpPr>
          <p:spPr bwMode="auto">
            <a:xfrm flipH="1">
              <a:off x="794139" y="4185866"/>
              <a:ext cx="362132" cy="5727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24" idx="5"/>
              <a:endCxn id="26" idx="1"/>
            </p:cNvCxnSpPr>
            <p:nvPr/>
          </p:nvCxnSpPr>
          <p:spPr bwMode="auto">
            <a:xfrm>
              <a:off x="1665445" y="4185866"/>
              <a:ext cx="351317" cy="5727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2326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——Prim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</a:t>
            </a:r>
            <a:r>
              <a:rPr lang="en-US" altLang="zh-CN" dirty="0"/>
              <a:t>V</a:t>
            </a:r>
            <a:r>
              <a:rPr lang="zh-CN" altLang="en-US" dirty="0"/>
              <a:t>次：</a:t>
            </a:r>
            <a:endParaRPr lang="en-US" altLang="zh-CN" dirty="0"/>
          </a:p>
          <a:p>
            <a:pPr lvl="1"/>
            <a:r>
              <a:rPr lang="zh-CN" altLang="en-US" dirty="0"/>
              <a:t>选取距</a:t>
            </a:r>
            <a:r>
              <a:rPr lang="zh-CN" altLang="en-US" dirty="0" smtClean="0"/>
              <a:t>离</a:t>
            </a:r>
            <a:r>
              <a:rPr lang="zh-CN" altLang="en-US" dirty="0"/>
              <a:t>已</a:t>
            </a:r>
            <a:r>
              <a:rPr lang="zh-CN" altLang="en-US" dirty="0" smtClean="0"/>
              <a:t>选点集最</a:t>
            </a:r>
            <a:r>
              <a:rPr lang="zh-CN" altLang="en-US" dirty="0"/>
              <a:t>近的点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B</a:t>
            </a:r>
            <a:r>
              <a:rPr lang="zh-CN" altLang="en-US" dirty="0"/>
              <a:t>相邻点的距离</a:t>
            </a:r>
            <a:endParaRPr lang="en-US" altLang="zh-CN" dirty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B</a:t>
            </a:r>
            <a:r>
              <a:rPr lang="zh-CN" altLang="en-US" dirty="0" smtClean="0"/>
              <a:t>划入已选点集中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时间复杂度：</a:t>
            </a:r>
            <a:r>
              <a:rPr lang="en-US" altLang="zh-CN" dirty="0"/>
              <a:t>O(V^2</a:t>
            </a:r>
            <a:r>
              <a:rPr lang="en-US" altLang="zh-CN" dirty="0" smtClean="0"/>
              <a:t>)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895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——Prim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7584" y="2348880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作为起始点</a:t>
            </a:r>
            <a:endParaRPr lang="en-US" altLang="zh-CN" dirty="0" smtClean="0"/>
          </a:p>
          <a:p>
            <a:r>
              <a:rPr lang="en-US" altLang="zh-CN" dirty="0" smtClean="0"/>
              <a:t>D[2]=7, D[4]=5</a:t>
            </a:r>
          </a:p>
          <a:p>
            <a:endParaRPr lang="en-US" altLang="zh-CN" dirty="0"/>
          </a:p>
          <a:p>
            <a:r>
              <a:rPr lang="zh-CN" altLang="en-US" dirty="0" smtClean="0"/>
              <a:t>①选取</a:t>
            </a:r>
            <a:r>
              <a:rPr lang="en-US" altLang="zh-CN" dirty="0" smtClean="0"/>
              <a:t>4, D[2]=7, D[5]=15, D[6]=6</a:t>
            </a:r>
          </a:p>
          <a:p>
            <a:r>
              <a:rPr lang="zh-CN" altLang="en-US" dirty="0" smtClean="0"/>
              <a:t>②选取</a:t>
            </a:r>
            <a:r>
              <a:rPr lang="en-US" altLang="zh-CN" dirty="0" smtClean="0"/>
              <a:t>6, D[5]=8, D[7]=11</a:t>
            </a:r>
          </a:p>
          <a:p>
            <a:r>
              <a:rPr lang="zh-CN" altLang="en-US" dirty="0" smtClean="0"/>
              <a:t>③选取</a:t>
            </a:r>
            <a:r>
              <a:rPr lang="en-US" altLang="zh-CN" dirty="0" smtClean="0"/>
              <a:t>2, D[3]=8, D[5]=7</a:t>
            </a:r>
          </a:p>
          <a:p>
            <a:r>
              <a:rPr lang="zh-CN" altLang="en-US" dirty="0" smtClean="0"/>
              <a:t>④选取</a:t>
            </a:r>
            <a:r>
              <a:rPr lang="en-US" altLang="zh-CN" dirty="0" smtClean="0"/>
              <a:t>5, D[3]=5, D[7]=9</a:t>
            </a:r>
          </a:p>
          <a:p>
            <a:r>
              <a:rPr lang="zh-CN" altLang="en-US" dirty="0" smtClean="0"/>
              <a:t>⑤选取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⑥选取</a:t>
            </a:r>
            <a:r>
              <a:rPr lang="en-US" altLang="zh-CN" dirty="0" smtClean="0"/>
              <a:t>7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060848"/>
            <a:ext cx="3744416" cy="27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1385</TotalTime>
  <Words>523</Words>
  <Application>Microsoft Office PowerPoint</Application>
  <PresentationFormat>全屏显示(4:3)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Tahoma</vt:lpstr>
      <vt:lpstr>Wingdings</vt:lpstr>
      <vt:lpstr>Blends</vt:lpstr>
      <vt:lpstr>高级语言程序设计II</vt:lpstr>
      <vt:lpstr>本次内容</vt:lpstr>
      <vt:lpstr>树</vt:lpstr>
      <vt:lpstr>树</vt:lpstr>
      <vt:lpstr>树</vt:lpstr>
      <vt:lpstr>树</vt:lpstr>
      <vt:lpstr>生成树</vt:lpstr>
      <vt:lpstr>最小生成树——Prim</vt:lpstr>
      <vt:lpstr>最小生成树——Prim</vt:lpstr>
      <vt:lpstr>最小生成树——Prim</vt:lpstr>
      <vt:lpstr>最小生成树——Kruskal</vt:lpstr>
      <vt:lpstr>最小生成树——Kruskal</vt:lpstr>
      <vt:lpstr>并查集</vt:lpstr>
      <vt:lpstr>并查集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邵蔚</cp:lastModifiedBy>
  <cp:revision>1099</cp:revision>
  <dcterms:modified xsi:type="dcterms:W3CDTF">2016-04-19T15:29:18Z</dcterms:modified>
</cp:coreProperties>
</file>