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64" r:id="rId1"/>
  </p:sldMasterIdLst>
  <p:sldIdLst>
    <p:sldId id="256" r:id="rId2"/>
    <p:sldId id="257" r:id="rId3"/>
    <p:sldId id="258" r:id="rId4"/>
    <p:sldId id="275" r:id="rId5"/>
    <p:sldId id="259" r:id="rId6"/>
    <p:sldId id="260" r:id="rId7"/>
    <p:sldId id="261" r:id="rId8"/>
    <p:sldId id="264" r:id="rId9"/>
    <p:sldId id="262" r:id="rId10"/>
    <p:sldId id="273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691" autoAdjust="0"/>
    <p:restoredTop sz="95190" autoAdjust="0"/>
  </p:normalViewPr>
  <p:slideViewPr>
    <p:cSldViewPr>
      <p:cViewPr varScale="1">
        <p:scale>
          <a:sx n="81" d="100"/>
          <a:sy n="81" d="100"/>
        </p:scale>
        <p:origin x="94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13321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192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2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192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2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192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8193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2016/4/26</a:t>
            </a:fld>
            <a:endParaRPr lang="zh-CN" altLang="en-US"/>
          </a:p>
        </p:txBody>
      </p:sp>
      <p:sp>
        <p:nvSpPr>
          <p:cNvPr id="8193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193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09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宋体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2016/4/26</a:t>
            </a:fld>
            <a:endParaRPr lang="zh-CN" altLang="en-US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5" r:id="rId1"/>
    <p:sldLayoutId id="2147484466" r:id="rId2"/>
    <p:sldLayoutId id="2147484467" r:id="rId3"/>
    <p:sldLayoutId id="2147484468" r:id="rId4"/>
    <p:sldLayoutId id="2147484469" r:id="rId5"/>
    <p:sldLayoutId id="2147484470" r:id="rId6"/>
    <p:sldLayoutId id="2147484471" r:id="rId7"/>
    <p:sldLayoutId id="2147484472" r:id="rId8"/>
    <p:sldLayoutId id="2147484473" r:id="rId9"/>
    <p:sldLayoutId id="2147484474" r:id="rId10"/>
    <p:sldLayoutId id="214748447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高级语言程序设计</a:t>
            </a:r>
            <a:r>
              <a:rPr lang="en-US" altLang="zh-CN" dirty="0" smtClean="0"/>
              <a:t>II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郑博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史睿萌 </a:t>
            </a:r>
            <a:r>
              <a:rPr lang="en-US" altLang="zh-CN" smtClean="0"/>
              <a:t>&amp; </a:t>
            </a:r>
            <a:r>
              <a:rPr lang="zh-CN" altLang="en-US" smtClean="0"/>
              <a:t>邵蔚</a:t>
            </a:r>
            <a:endParaRPr lang="en-US" altLang="zh-CN" dirty="0" smtClean="0"/>
          </a:p>
          <a:p>
            <a:r>
              <a:rPr lang="zh-CN" altLang="en-US" dirty="0" smtClean="0"/>
              <a:t>交流群号：</a:t>
            </a:r>
            <a:r>
              <a:rPr lang="en-US" altLang="zh-CN" dirty="0" smtClean="0"/>
              <a:t>536894349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三目运</a:t>
            </a:r>
            <a:r>
              <a:rPr lang="zh-CN" altLang="en-US" dirty="0"/>
              <a:t>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A=(B&gt;C?B:C)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146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宏常量 </a:t>
            </a:r>
            <a:r>
              <a:rPr lang="en-US" altLang="zh-CN" dirty="0" smtClean="0"/>
              <a:t>const</a:t>
            </a:r>
            <a:r>
              <a:rPr lang="zh-CN" altLang="en-US" dirty="0" smtClean="0"/>
              <a:t>常量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#define PI 3.1415926</a:t>
            </a:r>
          </a:p>
          <a:p>
            <a:r>
              <a:rPr lang="en-US" altLang="zh-CN" dirty="0" smtClean="0"/>
              <a:t>const double pi = 3.1415926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394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取值范</a:t>
            </a:r>
            <a:r>
              <a:rPr lang="zh-CN" altLang="en-US" dirty="0" smtClean="0"/>
              <a:t>围小转取值范围大较安全</a:t>
            </a:r>
            <a:endParaRPr lang="en-US" altLang="zh-CN" dirty="0" smtClean="0"/>
          </a:p>
          <a:p>
            <a:r>
              <a:rPr lang="zh-CN" altLang="en-US" dirty="0" smtClean="0"/>
              <a:t>浮点数转整数一般向</a:t>
            </a:r>
            <a:r>
              <a:rPr lang="en-US" altLang="zh-CN" dirty="0" smtClean="0"/>
              <a:t>0</a:t>
            </a:r>
            <a:r>
              <a:rPr lang="zh-CN" altLang="en-US" dirty="0" smtClean="0"/>
              <a:t>取整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6180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常用数学函数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sqrt(x) </a:t>
                </a:r>
                <a:r>
                  <a:rPr lang="zh-CN" altLang="en-US" dirty="0" smtClean="0"/>
                  <a:t>平方根</a:t>
                </a:r>
                <a:endParaRPr lang="en-US" altLang="zh-CN" dirty="0" smtClean="0"/>
              </a:p>
              <a:p>
                <a:r>
                  <a:rPr lang="en-US" altLang="zh-CN" dirty="0"/>
                  <a:t>f</a:t>
                </a:r>
                <a:r>
                  <a:rPr lang="en-US" altLang="zh-CN" dirty="0" smtClean="0"/>
                  <a:t>abs(x) abs(x) </a:t>
                </a:r>
                <a:r>
                  <a:rPr lang="zh-CN" altLang="en-US" dirty="0" smtClean="0"/>
                  <a:t>绝对值</a:t>
                </a:r>
                <a:endParaRPr lang="en-US" altLang="zh-CN" dirty="0" smtClean="0"/>
              </a:p>
              <a:p>
                <a:r>
                  <a:rPr lang="en-US" altLang="zh-CN" dirty="0" smtClean="0"/>
                  <a:t>pow(x,y) x^y</a:t>
                </a:r>
              </a:p>
              <a:p>
                <a:r>
                  <a:rPr lang="en-US" altLang="zh-CN" dirty="0"/>
                  <a:t>s</a:t>
                </a:r>
                <a:r>
                  <a:rPr lang="en-US" altLang="zh-CN" dirty="0" smtClean="0"/>
                  <a:t>in() cos() log() log10()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func>
                  </m:oMath>
                </a14:m>
                <a:r>
                  <a:rPr lang="zh-CN" altLang="en-US" dirty="0" smtClean="0"/>
                  <a:t>怎么求？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9" t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754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转义字符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\n </a:t>
            </a:r>
            <a:r>
              <a:rPr lang="zh-CN" altLang="en-US" dirty="0" smtClean="0"/>
              <a:t>换行</a:t>
            </a:r>
            <a:endParaRPr lang="en-US" altLang="zh-CN" dirty="0" smtClean="0"/>
          </a:p>
          <a:p>
            <a:r>
              <a:rPr lang="en-US" altLang="zh-CN" dirty="0" smtClean="0"/>
              <a:t>\”</a:t>
            </a:r>
            <a:r>
              <a:rPr lang="zh-CN" altLang="en-US" dirty="0" smtClean="0"/>
              <a:t> 双引号</a:t>
            </a:r>
            <a:endParaRPr lang="en-US" altLang="zh-CN" dirty="0" smtClean="0"/>
          </a:p>
          <a:p>
            <a:r>
              <a:rPr lang="en-US" altLang="zh-CN" dirty="0" smtClean="0"/>
              <a:t>\’  </a:t>
            </a:r>
            <a:r>
              <a:rPr lang="zh-CN" altLang="en-US" dirty="0" smtClean="0"/>
              <a:t>单引号</a:t>
            </a:r>
            <a:endParaRPr lang="en-US" altLang="zh-CN" dirty="0" smtClean="0"/>
          </a:p>
          <a:p>
            <a:r>
              <a:rPr lang="en-US" altLang="zh-CN" dirty="0" smtClean="0"/>
              <a:t>\\  </a:t>
            </a:r>
            <a:r>
              <a:rPr lang="zh-CN" altLang="en-US" dirty="0" smtClean="0"/>
              <a:t>反斜线</a:t>
            </a:r>
            <a:endParaRPr lang="en-US" altLang="zh-CN" dirty="0" smtClean="0"/>
          </a:p>
          <a:p>
            <a:r>
              <a:rPr lang="en-US" altLang="zh-CN" dirty="0" smtClean="0"/>
              <a:t>\0 </a:t>
            </a:r>
            <a:r>
              <a:rPr lang="zh-CN" altLang="en-US" dirty="0" smtClean="0"/>
              <a:t>字符串结尾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1627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</a:t>
            </a:r>
            <a:r>
              <a:rPr lang="zh-CN" altLang="en-US" dirty="0" smtClean="0"/>
              <a:t>式说明符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%d </a:t>
            </a:r>
            <a:r>
              <a:rPr lang="zh-CN" altLang="en-US" dirty="0" smtClean="0"/>
              <a:t>十进制整数</a:t>
            </a:r>
            <a:endParaRPr lang="en-US" altLang="zh-CN" dirty="0" smtClean="0"/>
          </a:p>
          <a:p>
            <a:r>
              <a:rPr lang="en-US" altLang="zh-CN" dirty="0" smtClean="0"/>
              <a:t>%lld(Linux) %I64d(Windows) long long</a:t>
            </a:r>
          </a:p>
          <a:p>
            <a:r>
              <a:rPr lang="en-US" altLang="zh-CN" dirty="0" smtClean="0"/>
              <a:t>%x %X </a:t>
            </a:r>
            <a:r>
              <a:rPr lang="zh-CN" altLang="en-US" dirty="0" smtClean="0"/>
              <a:t>十六进制整数</a:t>
            </a:r>
            <a:endParaRPr lang="en-US" altLang="zh-CN" dirty="0" smtClean="0"/>
          </a:p>
          <a:p>
            <a:r>
              <a:rPr lang="en-US" altLang="zh-CN" dirty="0" smtClean="0"/>
              <a:t>%c </a:t>
            </a:r>
            <a:r>
              <a:rPr lang="zh-CN" altLang="en-US" dirty="0" smtClean="0"/>
              <a:t>字符</a:t>
            </a:r>
            <a:endParaRPr lang="en-US" altLang="zh-CN" dirty="0" smtClean="0"/>
          </a:p>
          <a:p>
            <a:r>
              <a:rPr lang="en-US" altLang="zh-CN" dirty="0" smtClean="0"/>
              <a:t>%s 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r>
              <a:rPr lang="en-US" altLang="zh-CN" dirty="0" smtClean="0"/>
              <a:t>%f %lf </a:t>
            </a:r>
            <a:r>
              <a:rPr lang="zh-CN" altLang="en-US" dirty="0" smtClean="0"/>
              <a:t>浮点数</a:t>
            </a:r>
            <a:endParaRPr lang="en-US" altLang="zh-CN" dirty="0" smtClean="0"/>
          </a:p>
          <a:p>
            <a:r>
              <a:rPr lang="en-US" altLang="zh-CN" dirty="0" smtClean="0"/>
              <a:t>%% 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28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格式说明符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%2d</a:t>
            </a:r>
          </a:p>
          <a:p>
            <a:r>
              <a:rPr lang="en-US" altLang="zh-CN" dirty="0" smtClean="0"/>
              <a:t>%02d</a:t>
            </a:r>
          </a:p>
          <a:p>
            <a:r>
              <a:rPr lang="en-US" altLang="zh-CN" dirty="0" smtClean="0"/>
              <a:t>%.2f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5422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常用输入输出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</a:t>
            </a:r>
            <a:r>
              <a:rPr lang="en-US" altLang="zh-CN" dirty="0" smtClean="0"/>
              <a:t>etchar()</a:t>
            </a:r>
          </a:p>
          <a:p>
            <a:r>
              <a:rPr lang="en-US" altLang="zh-CN" dirty="0"/>
              <a:t>g</a:t>
            </a:r>
            <a:r>
              <a:rPr lang="en-US" altLang="zh-CN" dirty="0" smtClean="0"/>
              <a:t>ets()</a:t>
            </a:r>
          </a:p>
          <a:p>
            <a:r>
              <a:rPr lang="en-US" altLang="zh-CN" dirty="0"/>
              <a:t>s</a:t>
            </a:r>
            <a:r>
              <a:rPr lang="en-US" altLang="zh-CN" dirty="0" smtClean="0"/>
              <a:t>canf()</a:t>
            </a:r>
          </a:p>
          <a:p>
            <a:r>
              <a:rPr lang="en-US" altLang="zh-CN" dirty="0"/>
              <a:t>p</a:t>
            </a:r>
            <a:r>
              <a:rPr lang="en-US" altLang="zh-CN" dirty="0" smtClean="0"/>
              <a:t>rintf()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198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f</a:t>
            </a:r>
          </a:p>
          <a:p>
            <a:r>
              <a:rPr lang="en-US" altLang="zh-CN" dirty="0"/>
              <a:t>e</a:t>
            </a:r>
            <a:r>
              <a:rPr lang="en-US" altLang="zh-CN" dirty="0" smtClean="0"/>
              <a:t>lse if</a:t>
            </a:r>
          </a:p>
          <a:p>
            <a:r>
              <a:rPr lang="en-US" altLang="zh-CN" dirty="0" smtClean="0"/>
              <a:t>else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2832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while(a&gt;0)</a:t>
            </a:r>
          </a:p>
          <a:p>
            <a:r>
              <a:rPr lang="en-US" altLang="zh-CN" dirty="0"/>
              <a:t>do</a:t>
            </a:r>
            <a:r>
              <a:rPr lang="en-US" altLang="zh-CN" dirty="0" smtClean="0"/>
              <a:t>{}while(a&gt;0)</a:t>
            </a:r>
          </a:p>
          <a:p>
            <a:r>
              <a:rPr lang="en-US" altLang="zh-CN" dirty="0" smtClean="0"/>
              <a:t>for(i=1;i&lt;=n;i++)</a:t>
            </a:r>
          </a:p>
          <a:p>
            <a:endParaRPr lang="en-US" altLang="zh-CN" dirty="0"/>
          </a:p>
          <a:p>
            <a:r>
              <a:rPr lang="en-US" altLang="zh-CN" dirty="0"/>
              <a:t>c</a:t>
            </a:r>
            <a:r>
              <a:rPr lang="en-US" altLang="zh-CN" dirty="0" smtClean="0"/>
              <a:t>ontinue;</a:t>
            </a:r>
          </a:p>
          <a:p>
            <a:r>
              <a:rPr lang="en-US" altLang="zh-CN" dirty="0"/>
              <a:t>b</a:t>
            </a:r>
            <a:r>
              <a:rPr lang="en-US" altLang="zh-CN" dirty="0" smtClean="0"/>
              <a:t>reak;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90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</a:t>
            </a:r>
            <a:r>
              <a:rPr lang="zh-CN" altLang="en-US" dirty="0" smtClean="0"/>
              <a:t>次内容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zh-CN" sz="3200" dirty="0" smtClean="0"/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memset(x,0,sizeof(x));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6974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形</a:t>
            </a:r>
            <a:r>
              <a:rPr lang="zh-CN" altLang="en-US" dirty="0" smtClean="0"/>
              <a:t>参 实参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void swap(int a,int b)</a:t>
            </a:r>
          </a:p>
          <a:p>
            <a:pPr marL="0" indent="0">
              <a:buNone/>
            </a:pPr>
            <a:r>
              <a:rPr lang="en-US" altLang="zh-CN" dirty="0" smtClean="0"/>
              <a:t>  {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int tmp;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tmp = a;</a:t>
            </a:r>
          </a:p>
          <a:p>
            <a:pPr marL="0" indent="0">
              <a:buNone/>
            </a:pPr>
            <a:r>
              <a:rPr lang="en-US" altLang="zh-CN" dirty="0" smtClean="0"/>
              <a:t>        a = b;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b = tmp;</a:t>
            </a:r>
          </a:p>
          <a:p>
            <a:pPr marL="0" indent="0">
              <a:buNone/>
            </a:pPr>
            <a:r>
              <a:rPr lang="en-US" altLang="zh-CN" dirty="0" smtClean="0"/>
              <a:t>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914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</a:t>
            </a:r>
            <a:r>
              <a:rPr lang="zh-CN" altLang="en-US" dirty="0" smtClean="0"/>
              <a:t>储变量地址</a:t>
            </a:r>
            <a:endParaRPr lang="en-US" altLang="zh-CN" dirty="0" smtClean="0"/>
          </a:p>
          <a:p>
            <a:r>
              <a:rPr lang="en-US" altLang="zh-CN" dirty="0" smtClean="0"/>
              <a:t>int </a:t>
            </a:r>
            <a:r>
              <a:rPr lang="zh-CN" altLang="en-US" dirty="0" smtClean="0"/>
              <a:t>*</a:t>
            </a:r>
            <a:r>
              <a:rPr lang="en-US" altLang="zh-CN" dirty="0" smtClean="0"/>
              <a:t>pa = &amp;a;</a:t>
            </a:r>
          </a:p>
          <a:p>
            <a:r>
              <a:rPr lang="en-US" altLang="zh-CN" dirty="0"/>
              <a:t>a</a:t>
            </a:r>
            <a:r>
              <a:rPr lang="en-US" altLang="zh-CN" dirty="0" smtClean="0"/>
              <a:t> &amp;a pa &amp;pa *pa </a:t>
            </a:r>
          </a:p>
          <a:p>
            <a:r>
              <a:rPr lang="zh-CN" altLang="en-US" dirty="0" smtClean="0"/>
              <a:t>*</a:t>
            </a:r>
            <a:r>
              <a:rPr lang="en-US" altLang="zh-CN" dirty="0" smtClean="0"/>
              <a:t>pa = 10;</a:t>
            </a:r>
          </a:p>
          <a:p>
            <a:endParaRPr lang="en-US" altLang="zh-CN" dirty="0"/>
          </a:p>
          <a:p>
            <a:r>
              <a:rPr lang="zh-CN" altLang="en-US" dirty="0"/>
              <a:t>函</a:t>
            </a:r>
            <a:r>
              <a:rPr lang="zh-CN" altLang="en-US" dirty="0" smtClean="0"/>
              <a:t>数指针（自学）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0947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[H][e][l][l][o][\0]</a:t>
            </a:r>
          </a:p>
          <a:p>
            <a:endParaRPr lang="en-US" altLang="zh-CN" sz="2000" dirty="0"/>
          </a:p>
          <a:p>
            <a:r>
              <a:rPr lang="zh-CN" altLang="en-US" sz="2000" dirty="0"/>
              <a:t>正确写</a:t>
            </a:r>
            <a:r>
              <a:rPr lang="zh-CN" altLang="en-US" sz="2000" dirty="0" smtClean="0"/>
              <a:t>法</a:t>
            </a:r>
            <a:endParaRPr lang="en-US" altLang="zh-CN" sz="2000" dirty="0" smtClean="0"/>
          </a:p>
          <a:p>
            <a:r>
              <a:rPr lang="en-US" altLang="zh-CN" sz="2000" dirty="0" smtClean="0"/>
              <a:t>char s[] = “Hello”</a:t>
            </a:r>
          </a:p>
          <a:p>
            <a:r>
              <a:rPr lang="en-US" altLang="zh-CN" sz="2000" dirty="0"/>
              <a:t>c</a:t>
            </a:r>
            <a:r>
              <a:rPr lang="en-US" altLang="zh-CN" sz="2000" dirty="0" smtClean="0"/>
              <a:t>har *ptr = “Hello”</a:t>
            </a:r>
            <a:endParaRPr lang="en-US" altLang="zh-CN" dirty="0" smtClean="0"/>
          </a:p>
          <a:p>
            <a:r>
              <a:rPr lang="en-US" altLang="zh-CN" sz="2000" dirty="0" smtClean="0"/>
              <a:t>strcpy(str,”Hello”)</a:t>
            </a:r>
          </a:p>
          <a:p>
            <a:endParaRPr lang="en-US" altLang="zh-CN" sz="2000" dirty="0" smtClean="0"/>
          </a:p>
          <a:p>
            <a:r>
              <a:rPr lang="zh-CN" altLang="en-US" sz="2000" dirty="0"/>
              <a:t>错</a:t>
            </a:r>
            <a:r>
              <a:rPr lang="zh-CN" altLang="en-US" sz="2000" dirty="0" smtClean="0"/>
              <a:t>误写法</a:t>
            </a:r>
            <a:endParaRPr lang="en-US" altLang="zh-CN" sz="2000" dirty="0" smtClean="0"/>
          </a:p>
          <a:p>
            <a:r>
              <a:rPr lang="en-US" altLang="zh-CN" sz="2000" dirty="0"/>
              <a:t>s</a:t>
            </a:r>
            <a:r>
              <a:rPr lang="en-US" altLang="zh-CN" sz="2000" dirty="0" smtClean="0"/>
              <a:t> = “Hello”</a:t>
            </a:r>
          </a:p>
          <a:p>
            <a:r>
              <a:rPr lang="en-US" altLang="zh-CN" sz="2000" dirty="0"/>
              <a:t>p</a:t>
            </a:r>
            <a:r>
              <a:rPr lang="en-US" altLang="zh-CN" sz="2000" dirty="0" smtClean="0"/>
              <a:t>tr = “Hello”</a:t>
            </a:r>
          </a:p>
        </p:txBody>
      </p:sp>
    </p:spTree>
    <p:extLst>
      <p:ext uri="{BB962C8B-B14F-4D97-AF65-F5344CB8AC3E}">
        <p14:creationId xmlns:p14="http://schemas.microsoft.com/office/powerpoint/2010/main" val="2654613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字符串常用函数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strcpy(s1,s2) </a:t>
            </a:r>
            <a:r>
              <a:rPr lang="zh-CN" altLang="en-US" dirty="0" smtClean="0"/>
              <a:t>复制</a:t>
            </a:r>
            <a:endParaRPr lang="en-US" altLang="zh-CN" dirty="0" smtClean="0"/>
          </a:p>
          <a:p>
            <a:r>
              <a:rPr lang="en-US" altLang="zh-CN" dirty="0" smtClean="0"/>
              <a:t>strlen(s1) </a:t>
            </a:r>
            <a:r>
              <a:rPr lang="zh-CN" altLang="en-US" dirty="0" smtClean="0"/>
              <a:t>长度</a:t>
            </a:r>
            <a:endParaRPr lang="en-US" altLang="zh-CN" dirty="0" smtClean="0"/>
          </a:p>
          <a:p>
            <a:r>
              <a:rPr lang="en-US" altLang="zh-CN" dirty="0" smtClean="0"/>
              <a:t>strcmp(s1,s2) </a:t>
            </a:r>
            <a:r>
              <a:rPr lang="zh-CN" altLang="en-US" dirty="0" smtClean="0"/>
              <a:t>比较</a:t>
            </a:r>
            <a:endParaRPr lang="en-US" altLang="zh-CN" dirty="0" smtClean="0"/>
          </a:p>
          <a:p>
            <a:r>
              <a:rPr lang="en-US" altLang="zh-CN" dirty="0" smtClean="0"/>
              <a:t>strcat(s1,s2) 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r>
              <a:rPr lang="en-US" altLang="zh-CN" dirty="0" smtClean="0"/>
              <a:t>strncpy(s1,s2,n)</a:t>
            </a:r>
          </a:p>
          <a:p>
            <a:r>
              <a:rPr lang="en-US" altLang="zh-CN" dirty="0" smtClean="0"/>
              <a:t>strncmp(s1,s2,n)</a:t>
            </a:r>
          </a:p>
          <a:p>
            <a:r>
              <a:rPr lang="en-US" altLang="zh-CN" dirty="0" smtClean="0"/>
              <a:t>strncat(s1,s2,n)</a:t>
            </a:r>
          </a:p>
        </p:txBody>
      </p:sp>
    </p:spTree>
    <p:extLst>
      <p:ext uri="{BB962C8B-B14F-4D97-AF65-F5344CB8AC3E}">
        <p14:creationId xmlns:p14="http://schemas.microsoft.com/office/powerpoint/2010/main" val="343864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动态内存</a:t>
            </a:r>
            <a:r>
              <a:rPr lang="zh-CN" altLang="en-US" dirty="0"/>
              <a:t>分配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</a:t>
            </a:r>
            <a:r>
              <a:rPr lang="en-US" altLang="zh-CN" dirty="0" smtClean="0"/>
              <a:t>nt *p = NULL;</a:t>
            </a:r>
          </a:p>
          <a:p>
            <a:r>
              <a:rPr lang="en-US" altLang="zh-CN" dirty="0"/>
              <a:t>p</a:t>
            </a:r>
            <a:r>
              <a:rPr lang="en-US" altLang="zh-CN" dirty="0" smtClean="0"/>
              <a:t>=(int</a:t>
            </a:r>
            <a:r>
              <a:rPr lang="en-US" altLang="zh-CN" dirty="0" smtClean="0"/>
              <a:t>*)malloc(n*sizeof(int));</a:t>
            </a:r>
          </a:p>
          <a:p>
            <a:r>
              <a:rPr lang="en-US" altLang="zh-CN" dirty="0" smtClean="0"/>
              <a:t>free(p);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8994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730" y="2060848"/>
            <a:ext cx="6205997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27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node head;</a:t>
            </a:r>
          </a:p>
          <a:p>
            <a:r>
              <a:rPr lang="en-US" altLang="zh-CN" dirty="0" smtClean="0"/>
              <a:t>node </a:t>
            </a:r>
            <a:r>
              <a:rPr lang="en-US" altLang="zh-CN" dirty="0"/>
              <a:t>*p = (node*)malloc(sizeof(node));</a:t>
            </a:r>
          </a:p>
          <a:p>
            <a:r>
              <a:rPr lang="en-US" altLang="zh-CN" dirty="0" smtClean="0"/>
              <a:t>(*</a:t>
            </a:r>
            <a:r>
              <a:rPr lang="en-US" altLang="zh-CN" dirty="0"/>
              <a:t>p).</a:t>
            </a:r>
            <a:r>
              <a:rPr lang="en-US" altLang="zh-CN" dirty="0" smtClean="0"/>
              <a:t>w=10;   p-</a:t>
            </a:r>
            <a:r>
              <a:rPr lang="en-US" altLang="zh-CN" dirty="0"/>
              <a:t>&gt;w=10;</a:t>
            </a:r>
          </a:p>
          <a:p>
            <a:r>
              <a:rPr lang="en-US" altLang="zh-CN" dirty="0" smtClean="0"/>
              <a:t>head.next=p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1200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链表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node *p=&amp;head;</a:t>
            </a:r>
          </a:p>
          <a:p>
            <a:r>
              <a:rPr lang="en-US" altLang="zh-CN" dirty="0"/>
              <a:t>    while(p-&gt;next!=NULL)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p=p-&gt;next;</a:t>
            </a:r>
          </a:p>
          <a:p>
            <a:r>
              <a:rPr lang="en-US" altLang="zh-CN" dirty="0"/>
              <a:t>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4869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reopen(“in.txt”,”r”,stdin);</a:t>
            </a:r>
          </a:p>
          <a:p>
            <a:r>
              <a:rPr lang="en-US" altLang="zh-CN" dirty="0"/>
              <a:t>f</a:t>
            </a:r>
            <a:r>
              <a:rPr lang="en-US" altLang="zh-CN" dirty="0" smtClean="0"/>
              <a:t>reopen(“out.txt”,”w”,stdout);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518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整数 </a:t>
            </a:r>
            <a:r>
              <a:rPr lang="en-US" altLang="zh-CN" dirty="0" smtClean="0"/>
              <a:t>int, long long</a:t>
            </a:r>
          </a:p>
          <a:p>
            <a:r>
              <a:rPr lang="zh-CN" altLang="en-US" dirty="0" smtClean="0"/>
              <a:t>浮</a:t>
            </a:r>
            <a:r>
              <a:rPr lang="zh-CN" altLang="en-US" dirty="0"/>
              <a:t>点</a:t>
            </a:r>
            <a:r>
              <a:rPr lang="zh-CN" altLang="en-US" dirty="0" smtClean="0"/>
              <a:t>数 </a:t>
            </a:r>
            <a:r>
              <a:rPr lang="en-US" altLang="zh-CN" dirty="0" smtClean="0"/>
              <a:t>float, double</a:t>
            </a:r>
          </a:p>
          <a:p>
            <a:r>
              <a:rPr lang="zh-CN" altLang="en-US" dirty="0"/>
              <a:t>字</a:t>
            </a:r>
            <a:r>
              <a:rPr lang="zh-CN" altLang="en-US" dirty="0" smtClean="0"/>
              <a:t>符 </a:t>
            </a:r>
            <a:r>
              <a:rPr lang="en-US" altLang="zh-CN" dirty="0" smtClean="0"/>
              <a:t>char  ASCII</a:t>
            </a:r>
            <a:r>
              <a:rPr lang="zh-CN" altLang="en-US" dirty="0" smtClean="0"/>
              <a:t>码（常用</a:t>
            </a:r>
            <a:r>
              <a:rPr lang="en-US" altLang="zh-CN" dirty="0" smtClean="0"/>
              <a:t>0-127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字符</a:t>
            </a:r>
            <a:r>
              <a:rPr lang="zh-CN" altLang="en-US" dirty="0" smtClean="0"/>
              <a:t>串 </a:t>
            </a:r>
            <a:r>
              <a:rPr lang="en-US" altLang="zh-CN" dirty="0" smtClean="0"/>
              <a:t>char[]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896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HOJ 3072</a:t>
            </a:r>
          </a:p>
          <a:p>
            <a:r>
              <a:rPr lang="en-US" altLang="zh-CN" dirty="0" smtClean="0"/>
              <a:t>HOJ 3181</a:t>
            </a:r>
          </a:p>
          <a:p>
            <a:r>
              <a:rPr lang="en-US" altLang="zh-CN" dirty="0" smtClean="0"/>
              <a:t>HOJ 1101</a:t>
            </a:r>
          </a:p>
          <a:p>
            <a:r>
              <a:rPr lang="en-US" altLang="zh-CN" dirty="0" smtClean="0"/>
              <a:t>HOJ 1078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80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局部变量  </a:t>
            </a:r>
            <a:endParaRPr lang="en-US" altLang="zh-CN" dirty="0" smtClean="0"/>
          </a:p>
          <a:p>
            <a:r>
              <a:rPr lang="zh-CN" altLang="en-US" dirty="0"/>
              <a:t>全局变</a:t>
            </a:r>
            <a:r>
              <a:rPr lang="zh-CN" altLang="en-US" dirty="0" smtClean="0"/>
              <a:t>量  最大约</a:t>
            </a:r>
            <a:r>
              <a:rPr lang="en-US" altLang="zh-CN" dirty="0" smtClean="0"/>
              <a:t>10^7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4133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</a:t>
            </a:r>
            <a:r>
              <a:rPr lang="zh-CN" altLang="en-US" dirty="0" smtClean="0"/>
              <a:t>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字符 单引号 </a:t>
            </a:r>
            <a:r>
              <a:rPr lang="en-US" altLang="zh-CN" dirty="0" smtClean="0"/>
              <a:t>’x’, ’?’, ’0’</a:t>
            </a:r>
          </a:p>
          <a:p>
            <a:r>
              <a:rPr lang="zh-CN" altLang="en-US" dirty="0"/>
              <a:t>字符</a:t>
            </a:r>
            <a:r>
              <a:rPr lang="zh-CN" altLang="en-US" dirty="0" smtClean="0"/>
              <a:t>串 双引号 “</a:t>
            </a:r>
            <a:r>
              <a:rPr lang="en-US" altLang="zh-CN" dirty="0" smtClean="0"/>
              <a:t>Hello World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8000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十六进制 </a:t>
            </a:r>
            <a:r>
              <a:rPr lang="en-US" altLang="zh-CN" dirty="0" smtClean="0"/>
              <a:t>0x12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0x3F</a:t>
            </a:r>
          </a:p>
          <a:p>
            <a:r>
              <a:rPr lang="zh-CN" altLang="en-US" dirty="0"/>
              <a:t>指</a:t>
            </a:r>
            <a:r>
              <a:rPr lang="zh-CN" altLang="en-US" dirty="0" smtClean="0"/>
              <a:t>数形式 </a:t>
            </a:r>
            <a:r>
              <a:rPr lang="en-US" altLang="zh-CN" dirty="0" smtClean="0"/>
              <a:t>1.23e-5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1271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izeof()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获</a:t>
            </a:r>
            <a:r>
              <a:rPr lang="zh-CN" altLang="en-US" dirty="0" smtClean="0"/>
              <a:t>取所占内存大小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77713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5" y="2060848"/>
            <a:ext cx="8548439" cy="4114800"/>
          </a:xfrm>
        </p:spPr>
        <p:txBody>
          <a:bodyPr/>
          <a:lstStyle/>
          <a:p>
            <a:r>
              <a:rPr lang="en-US" altLang="zh-CN" dirty="0" smtClean="0"/>
              <a:t>+ - * / %</a:t>
            </a:r>
          </a:p>
          <a:p>
            <a:r>
              <a:rPr lang="zh-CN" altLang="en-US" dirty="0" smtClean="0"/>
              <a:t>与</a:t>
            </a:r>
            <a:r>
              <a:rPr lang="en-US" altLang="zh-CN" dirty="0" smtClean="0"/>
              <a:t>&amp;&amp;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|| </a:t>
            </a:r>
            <a:r>
              <a:rPr lang="zh-CN" altLang="en-US" dirty="0" smtClean="0"/>
              <a:t>非！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忌 </a:t>
            </a:r>
            <a:r>
              <a:rPr lang="en-US" altLang="zh-CN" dirty="0"/>
              <a:t>x</a:t>
            </a:r>
            <a:r>
              <a:rPr lang="en-US" altLang="zh-CN" dirty="0" smtClean="0"/>
              <a:t> &amp;&amp; y || z</a:t>
            </a:r>
          </a:p>
          <a:p>
            <a:r>
              <a:rPr lang="zh-CN" altLang="en-US" dirty="0" smtClean="0"/>
              <a:t>按位与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按位或 </a:t>
            </a:r>
            <a:r>
              <a:rPr lang="en-US" altLang="zh-CN" dirty="0" smtClean="0"/>
              <a:t>| </a:t>
            </a:r>
            <a:r>
              <a:rPr lang="zh-CN" altLang="en-US" dirty="0" smtClean="0"/>
              <a:t>按位取反 </a:t>
            </a:r>
            <a:r>
              <a:rPr lang="en-US" altLang="zh-CN" dirty="0" smtClean="0"/>
              <a:t>~ </a:t>
            </a:r>
            <a:r>
              <a:rPr lang="zh-CN" altLang="en-US" dirty="0" smtClean="0"/>
              <a:t>按位异或</a:t>
            </a:r>
            <a:r>
              <a:rPr lang="en-US" altLang="zh-CN" dirty="0"/>
              <a:t>^</a:t>
            </a:r>
            <a:endParaRPr lang="en-US" altLang="zh-CN" dirty="0" smtClean="0"/>
          </a:p>
          <a:p>
            <a:r>
              <a:rPr lang="zh-CN" altLang="en-US" dirty="0"/>
              <a:t>等</a:t>
            </a:r>
            <a:r>
              <a:rPr lang="zh-CN" altLang="en-US" dirty="0" smtClean="0"/>
              <a:t>于 </a:t>
            </a:r>
            <a:r>
              <a:rPr lang="en-US" altLang="zh-CN" dirty="0" smtClean="0"/>
              <a:t>== </a:t>
            </a:r>
            <a:r>
              <a:rPr lang="zh-CN" altLang="en-US" dirty="0" smtClean="0"/>
              <a:t>不等于 </a:t>
            </a:r>
            <a:r>
              <a:rPr lang="en-US" altLang="zh-CN" dirty="0" smtClean="0"/>
              <a:t>!=</a:t>
            </a:r>
          </a:p>
          <a:p>
            <a:r>
              <a:rPr lang="zh-CN" altLang="en-US" dirty="0"/>
              <a:t>左</a:t>
            </a:r>
            <a:r>
              <a:rPr lang="zh-CN" altLang="en-US" dirty="0" smtClean="0"/>
              <a:t>移</a:t>
            </a:r>
            <a:r>
              <a:rPr lang="en-US" altLang="zh-CN" dirty="0" smtClean="0"/>
              <a:t>&lt;&lt; </a:t>
            </a:r>
            <a:r>
              <a:rPr lang="zh-CN" altLang="en-US" dirty="0" smtClean="0"/>
              <a:t>右移 </a:t>
            </a:r>
            <a:r>
              <a:rPr lang="en-US" altLang="zh-CN" dirty="0" smtClean="0"/>
              <a:t>&gt;&gt;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902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a+=1</a:t>
            </a:r>
          </a:p>
          <a:p>
            <a:r>
              <a:rPr lang="en-US" altLang="zh-CN" dirty="0" smtClean="0"/>
              <a:t>a++</a:t>
            </a:r>
          </a:p>
          <a:p>
            <a:r>
              <a:rPr lang="en-US" altLang="zh-CN" dirty="0" smtClean="0"/>
              <a:t>++a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5014629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Office 主题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 主题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Office 主题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1672</TotalTime>
  <Words>638</Words>
  <Application>Microsoft Office PowerPoint</Application>
  <PresentationFormat>全屏显示(4:3)</PresentationFormat>
  <Paragraphs>140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宋体</vt:lpstr>
      <vt:lpstr>Cambria Math</vt:lpstr>
      <vt:lpstr>Tahoma</vt:lpstr>
      <vt:lpstr>Wingdings</vt:lpstr>
      <vt:lpstr>Blends</vt:lpstr>
      <vt:lpstr>高级语言程序设计II</vt:lpstr>
      <vt:lpstr>本次内容</vt:lpstr>
      <vt:lpstr>变量</vt:lpstr>
      <vt:lpstr>变量</vt:lpstr>
      <vt:lpstr>常量</vt:lpstr>
      <vt:lpstr>常量</vt:lpstr>
      <vt:lpstr>sizeof()</vt:lpstr>
      <vt:lpstr>常用运算符</vt:lpstr>
      <vt:lpstr>常用运算符</vt:lpstr>
      <vt:lpstr>三目运算</vt:lpstr>
      <vt:lpstr>宏常量 const常量</vt:lpstr>
      <vt:lpstr>强转</vt:lpstr>
      <vt:lpstr>常用数学函数</vt:lpstr>
      <vt:lpstr>转义字符</vt:lpstr>
      <vt:lpstr>格式说明符 </vt:lpstr>
      <vt:lpstr>格式说明符</vt:lpstr>
      <vt:lpstr>常用输入输出</vt:lpstr>
      <vt:lpstr>if</vt:lpstr>
      <vt:lpstr>循环</vt:lpstr>
      <vt:lpstr>数组</vt:lpstr>
      <vt:lpstr>形参 实参</vt:lpstr>
      <vt:lpstr>指针</vt:lpstr>
      <vt:lpstr>字符串</vt:lpstr>
      <vt:lpstr>字符串常用函数</vt:lpstr>
      <vt:lpstr>动态内存分配</vt:lpstr>
      <vt:lpstr>链表</vt:lpstr>
      <vt:lpstr>链表</vt:lpstr>
      <vt:lpstr>链表</vt:lpstr>
      <vt:lpstr>文件操作</vt:lpstr>
      <vt:lpstr>练习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高级语言程序设计II</dc:title>
  <cp:lastModifiedBy>邵蔚</cp:lastModifiedBy>
  <cp:revision>1116</cp:revision>
  <dcterms:modified xsi:type="dcterms:W3CDTF">2016-04-26T14:11:19Z</dcterms:modified>
</cp:coreProperties>
</file>